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69" r:id="rId3"/>
    <p:sldId id="257" r:id="rId4"/>
    <p:sldId id="259" r:id="rId5"/>
    <p:sldId id="260" r:id="rId6"/>
    <p:sldId id="270" r:id="rId7"/>
    <p:sldId id="263" r:id="rId8"/>
    <p:sldId id="271"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0170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91549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2415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4124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64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7/27/2024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19644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7/27/2024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8860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0771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398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229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259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975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859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7/27/2024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9037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7/27/2024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9402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7/27/2024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42927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91489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0298CD5-6C1E-4009-B41F-6DF62E31D3BE}" type="datetimeFigureOut">
              <a:rPr lang="en-US" smtClean="0"/>
              <a:pPr/>
              <a:t>7/27/2024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6332831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 PROJECT</a:t>
            </a:r>
            <a:endParaRPr lang="en-US" dirty="0"/>
          </a:p>
        </p:txBody>
      </p:sp>
      <p:sp>
        <p:nvSpPr>
          <p:cNvPr id="3" name="Subtitle 2"/>
          <p:cNvSpPr>
            <a:spLocks noGrp="1"/>
          </p:cNvSpPr>
          <p:nvPr>
            <p:ph type="subTitle" idx="1"/>
          </p:nvPr>
        </p:nvSpPr>
        <p:spPr/>
        <p:txBody>
          <a:bodyPr/>
          <a:lstStyle/>
          <a:p>
            <a:r>
              <a:rPr lang="en-US" dirty="0" smtClean="0"/>
              <a:t>RETAIL DOMAIN</a:t>
            </a:r>
            <a:endParaRPr lang="en-US" dirty="0"/>
          </a:p>
        </p:txBody>
      </p:sp>
    </p:spTree>
    <p:extLst>
      <p:ext uri="{BB962C8B-B14F-4D97-AF65-F5344CB8AC3E}">
        <p14:creationId xmlns:p14="http://schemas.microsoft.com/office/powerpoint/2010/main" val="8183578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700" y="452718"/>
            <a:ext cx="10290218" cy="1400530"/>
          </a:xfrm>
        </p:spPr>
        <p:txBody>
          <a:bodyPr>
            <a:noAutofit/>
          </a:bodyPr>
          <a:lstStyle/>
          <a:p>
            <a:r>
              <a:rPr lang="en-US" sz="3200" dirty="0">
                <a:latin typeface="Bahnschrift SemiBold" panose="020B0502040204020203" pitchFamily="34" charset="0"/>
                <a:cs typeface="Times New Roman" panose="02020603050405020304" pitchFamily="18" charset="0"/>
              </a:rPr>
              <a:t>C</a:t>
            </a:r>
            <a:r>
              <a:rPr lang="en-US" sz="3200" dirty="0" smtClean="0">
                <a:latin typeface="Bahnschrift SemiBold" panose="020B0502040204020203" pitchFamily="34" charset="0"/>
                <a:cs typeface="Times New Roman" panose="02020603050405020304" pitchFamily="18" charset="0"/>
              </a:rPr>
              <a:t>orrelation </a:t>
            </a:r>
            <a:r>
              <a:rPr lang="en-US" sz="3200" dirty="0">
                <a:latin typeface="Bahnschrift SemiBold" panose="020B0502040204020203" pitchFamily="34" charset="0"/>
                <a:cs typeface="Times New Roman" panose="02020603050405020304" pitchFamily="18" charset="0"/>
              </a:rPr>
              <a:t>between product ratings and stock turnover </a:t>
            </a:r>
            <a:r>
              <a:rPr lang="en-US" sz="3200" dirty="0" smtClean="0">
                <a:latin typeface="Bahnschrift SemiBold" panose="020B0502040204020203" pitchFamily="34" charset="0"/>
                <a:cs typeface="Times New Roman" panose="02020603050405020304" pitchFamily="18" charset="0"/>
              </a:rPr>
              <a:t>rates</a:t>
            </a:r>
            <a:r>
              <a:rPr lang="en-IN" sz="3200" dirty="0">
                <a:latin typeface="Bahnschrift SemiBold" panose="020B0502040204020203" pitchFamily="34" charset="0"/>
                <a:cs typeface="Times New Roman" panose="02020603050405020304" pitchFamily="18" charset="0"/>
              </a:rPr>
              <a:t/>
            </a:r>
            <a:br>
              <a:rPr lang="en-IN" sz="3200" dirty="0">
                <a:latin typeface="Bahnschrift SemiBold" panose="020B0502040204020203" pitchFamily="34" charset="0"/>
                <a:cs typeface="Times New Roman" panose="02020603050405020304" pitchFamily="18" charset="0"/>
              </a:rPr>
            </a:br>
            <a:endParaRPr lang="en-US" sz="3200" dirty="0">
              <a:latin typeface="Bahnschrift SemiBold"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1" y="1468192"/>
            <a:ext cx="12192000" cy="5196625"/>
          </a:xfrm>
        </p:spPr>
        <p:txBody>
          <a:bodyPr>
            <a:normAutofit/>
          </a:bodyPr>
          <a:lstStyle/>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stock turnover ratio (STR) is a financial metric that measures how often a company's inventory is sold and replaced over a specific period. </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dirty="0" smtClean="0">
                <a:latin typeface="Bahnschrift SemiBold" panose="020B0502040204020203" pitchFamily="34" charset="0"/>
                <a:cs typeface="Times New Roman" panose="02020603050405020304" pitchFamily="18" charset="0"/>
              </a:rPr>
              <a:t>KEY METRICS:</a:t>
            </a:r>
          </a:p>
          <a:p>
            <a:pPr marL="0" indent="0">
              <a:buNone/>
            </a:pPr>
            <a:r>
              <a:rPr lang="en-US" dirty="0">
                <a:latin typeface="Times New Roman" panose="02020603050405020304" pitchFamily="18" charset="0"/>
                <a:cs typeface="Times New Roman" panose="02020603050405020304" pitchFamily="18" charset="0"/>
              </a:rPr>
              <a:t>Stock Turnover </a:t>
            </a:r>
            <a:r>
              <a:rPr lang="en-US" dirty="0" smtClean="0">
                <a:latin typeface="Times New Roman" panose="02020603050405020304" pitchFamily="18" charset="0"/>
                <a:cs typeface="Times New Roman" panose="02020603050405020304" pitchFamily="18" charset="0"/>
              </a:rPr>
              <a:t>Rate=Sales</a:t>
            </a:r>
            <a:r>
              <a:rPr lang="en-US" dirty="0">
                <a:latin typeface="Times New Roman" panose="02020603050405020304" pitchFamily="18" charset="0"/>
                <a:cs typeface="Times New Roman" panose="02020603050405020304" pitchFamily="18" charset="0"/>
              </a:rPr>
              <a:t> Volume</a:t>
            </a:r>
            <a:r>
              <a:rPr lang="en-US" dirty="0" smtClean="0">
                <a:latin typeface="Times New Roman" panose="02020603050405020304" pitchFamily="18" charset="0"/>
                <a:cs typeface="Times New Roman" panose="02020603050405020304" pitchFamily="18" charset="0"/>
              </a:rPr>
              <a:t>​/Average Inventory</a:t>
            </a:r>
          </a:p>
          <a:p>
            <a:pPr marL="0" indent="0">
              <a:buNone/>
            </a:pPr>
            <a:r>
              <a:rPr lang="en-US" altLang="en-US" b="1" dirty="0" smtClean="0">
                <a:latin typeface="Times New Roman" panose="02020603050405020304" pitchFamily="18" charset="0"/>
                <a:cs typeface="Times New Roman" panose="02020603050405020304" pitchFamily="18" charset="0"/>
              </a:rPr>
              <a:t>Sales </a:t>
            </a:r>
            <a:r>
              <a:rPr lang="en-US" altLang="en-US" b="1" dirty="0">
                <a:latin typeface="Times New Roman" panose="02020603050405020304" pitchFamily="18" charset="0"/>
                <a:cs typeface="Times New Roman" panose="02020603050405020304" pitchFamily="18" charset="0"/>
              </a:rPr>
              <a:t>Volume</a:t>
            </a:r>
            <a:r>
              <a:rPr lang="en-US" altLang="en-US" dirty="0">
                <a:latin typeface="Times New Roman" panose="02020603050405020304" pitchFamily="18" charset="0"/>
                <a:cs typeface="Times New Roman" panose="02020603050405020304" pitchFamily="18" charset="0"/>
              </a:rPr>
              <a:t> is the number of units sold in a given period.</a:t>
            </a:r>
            <a:endParaRPr lang="en-US" dirty="0" smtClean="0">
              <a:latin typeface="Times New Roman" panose="02020603050405020304" pitchFamily="18" charset="0"/>
              <a:cs typeface="Times New Roman" panose="02020603050405020304" pitchFamily="18" charset="0"/>
            </a:endParaRPr>
          </a:p>
          <a:p>
            <a:pPr marL="0" indent="0">
              <a:buNone/>
            </a:pPr>
            <a:r>
              <a:rPr lang="en-US" altLang="en-US" b="1" dirty="0">
                <a:latin typeface="Times New Roman" panose="02020603050405020304" pitchFamily="18" charset="0"/>
                <a:cs typeface="Times New Roman" panose="02020603050405020304" pitchFamily="18" charset="0"/>
              </a:rPr>
              <a:t>Average Inventory</a:t>
            </a:r>
            <a:r>
              <a:rPr lang="en-US" altLang="en-US" dirty="0">
                <a:latin typeface="Times New Roman" panose="02020603050405020304" pitchFamily="18" charset="0"/>
                <a:cs typeface="Times New Roman" panose="02020603050405020304" pitchFamily="18" charset="0"/>
              </a:rPr>
              <a:t> is the average number of units held in inventory during the same period </a:t>
            </a:r>
            <a:r>
              <a:rPr lang="en-US" altLang="en-US" b="1" dirty="0">
                <a:latin typeface="Times New Roman" panose="02020603050405020304" pitchFamily="18" charset="0"/>
                <a:cs typeface="Times New Roman" panose="02020603050405020304" pitchFamily="18" charset="0"/>
              </a:rPr>
              <a:t>Sales Volume</a:t>
            </a:r>
            <a:r>
              <a:rPr lang="en-US" altLang="en-US" dirty="0">
                <a:latin typeface="Times New Roman" panose="02020603050405020304" pitchFamily="18" charset="0"/>
                <a:cs typeface="Times New Roman" panose="02020603050405020304" pitchFamily="18" charset="0"/>
              </a:rPr>
              <a:t> is the number of units sold in a given period</a:t>
            </a:r>
            <a:r>
              <a:rPr lang="en-US" altLang="en-US" dirty="0" smtClean="0">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To calculate Average Inventory: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Average</a:t>
            </a:r>
            <a:r>
              <a:rPr lang="en-US" dirty="0">
                <a:latin typeface="Times New Roman" panose="02020603050405020304" pitchFamily="18" charset="0"/>
                <a:cs typeface="Times New Roman" panose="02020603050405020304" pitchFamily="18" charset="0"/>
              </a:rPr>
              <a:t> Inventory=Beginning </a:t>
            </a:r>
            <a:r>
              <a:rPr lang="en-US" dirty="0" smtClean="0">
                <a:latin typeface="Times New Roman" panose="02020603050405020304" pitchFamily="18" charset="0"/>
                <a:cs typeface="Times New Roman" panose="02020603050405020304" pitchFamily="18" charset="0"/>
              </a:rPr>
              <a:t>Inventory + Ending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Inventory/2</a:t>
            </a:r>
            <a:endParaRPr lang="en-US" altLang="en-US" dirty="0">
              <a:latin typeface="Times New Roman" panose="02020603050405020304" pitchFamily="18" charset="0"/>
              <a:cs typeface="Times New Roman" panose="02020603050405020304" pitchFamily="18" charset="0"/>
            </a:endParaRPr>
          </a:p>
          <a:p>
            <a:pPr marL="0" indent="0">
              <a:buNone/>
            </a:pPr>
            <a:endParaRPr lang="en-US" altLang="en-US" sz="1800" dirty="0">
              <a:latin typeface="Arial" panose="020B0604020202020204" pitchFamily="34"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9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637" y="110243"/>
            <a:ext cx="10232007" cy="1499616"/>
          </a:xfrm>
        </p:spPr>
        <p:txBody>
          <a:bodyPr>
            <a:normAutofit/>
          </a:bodyPr>
          <a:lstStyle/>
          <a:p>
            <a:r>
              <a:rPr lang="en-US" sz="3200" dirty="0">
                <a:latin typeface="Bahnschrift SemiBold" panose="020B0502040204020203" pitchFamily="34" charset="0"/>
                <a:cs typeface="Times New Roman" panose="02020603050405020304" pitchFamily="18" charset="0"/>
              </a:rPr>
              <a:t>C</a:t>
            </a:r>
            <a:r>
              <a:rPr lang="en-US" sz="3200" dirty="0" smtClean="0">
                <a:latin typeface="Bahnschrift SemiBold" panose="020B0502040204020203" pitchFamily="34" charset="0"/>
                <a:cs typeface="Times New Roman" panose="02020603050405020304" pitchFamily="18" charset="0"/>
              </a:rPr>
              <a:t>orrelation </a:t>
            </a:r>
            <a:r>
              <a:rPr lang="en-US" sz="3200" dirty="0">
                <a:latin typeface="Bahnschrift SemiBold" panose="020B0502040204020203" pitchFamily="34" charset="0"/>
                <a:cs typeface="Times New Roman" panose="02020603050405020304" pitchFamily="18" charset="0"/>
              </a:rPr>
              <a:t>between product ratings and stock turnover rates</a:t>
            </a:r>
            <a:endParaRPr lang="en-US" sz="3200" dirty="0">
              <a:latin typeface="Bahnschrift SemiBold" panose="020B0502040204020203" pitchFamily="34" charset="0"/>
            </a:endParaRPr>
          </a:p>
        </p:txBody>
      </p:sp>
      <p:sp>
        <p:nvSpPr>
          <p:cNvPr id="3" name="Content Placeholder 2"/>
          <p:cNvSpPr>
            <a:spLocks noGrp="1"/>
          </p:cNvSpPr>
          <p:nvPr>
            <p:ph idx="1"/>
          </p:nvPr>
        </p:nvSpPr>
        <p:spPr>
          <a:xfrm>
            <a:off x="225637" y="1159098"/>
            <a:ext cx="11167872" cy="5576553"/>
          </a:xfrm>
        </p:spPr>
        <p:txBody>
          <a:bodyPr>
            <a:normAutofit/>
          </a:bodyPr>
          <a:lstStyle/>
          <a:p>
            <a:pPr>
              <a:buFont typeface="Wingdings" panose="05000000000000000000" pitchFamily="2" charset="2"/>
              <a:buChar char="§"/>
            </a:pPr>
            <a:r>
              <a:rPr lang="en-US" altLang="en-US" sz="1800" b="1" dirty="0" smtClean="0">
                <a:latin typeface="Times New Roman" panose="02020603050405020304" pitchFamily="18" charset="0"/>
                <a:cs typeface="Times New Roman" panose="02020603050405020304" pitchFamily="18" charset="0"/>
              </a:rPr>
              <a:t>Positive </a:t>
            </a:r>
            <a:r>
              <a:rPr lang="en-US" altLang="en-US" sz="1800" b="1" dirty="0">
                <a:latin typeface="Times New Roman" panose="02020603050405020304" pitchFamily="18" charset="0"/>
                <a:cs typeface="Times New Roman" panose="02020603050405020304" pitchFamily="18" charset="0"/>
              </a:rPr>
              <a:t>Correlation:</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sz="1800" dirty="0">
                <a:latin typeface="Times New Roman" panose="02020603050405020304" pitchFamily="18" charset="0"/>
                <a:cs typeface="Times New Roman" panose="02020603050405020304" pitchFamily="18" charset="0"/>
              </a:rPr>
              <a:t>Higher ratings correlate with higher stock turnover, suggesting well-rated products sell faster.</a:t>
            </a:r>
          </a:p>
          <a:p>
            <a:pPr marL="0" lvl="0" indent="0" eaLnBrk="0" fontAlgn="base" hangingPunct="0">
              <a:lnSpc>
                <a:spcPct val="100000"/>
              </a:lnSpc>
              <a:spcBef>
                <a:spcPct val="0"/>
              </a:spcBef>
              <a:spcAft>
                <a:spcPct val="0"/>
              </a:spcAft>
              <a:buClrTx/>
              <a:buSzTx/>
              <a:buNone/>
            </a:pPr>
            <a:r>
              <a:rPr lang="en-US" altLang="en-US" sz="1800" b="1" dirty="0" smtClean="0">
                <a:latin typeface="Times New Roman" panose="02020603050405020304" pitchFamily="18" charset="0"/>
                <a:cs typeface="Times New Roman" panose="02020603050405020304" pitchFamily="18" charset="0"/>
              </a:rPr>
              <a:t>Inventory management Decision:</a:t>
            </a: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Increase inventory levels for highly rated products to meet higher demand and reduce </a:t>
            </a:r>
            <a:r>
              <a:rPr lang="en-US" altLang="en-US" sz="1800" dirty="0" smtClean="0">
                <a:latin typeface="Times New Roman" panose="02020603050405020304" pitchFamily="18" charset="0"/>
                <a:cs typeface="Times New Roman" panose="02020603050405020304" pitchFamily="18" charset="0"/>
              </a:rPr>
              <a:t>stock outs</a:t>
            </a:r>
            <a:r>
              <a:rPr lang="en-US" altLang="en-US"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altLang="en-US" sz="1800" b="1" dirty="0" smtClean="0">
                <a:latin typeface="Times New Roman" panose="02020603050405020304" pitchFamily="18" charset="0"/>
                <a:cs typeface="Times New Roman" panose="02020603050405020304" pitchFamily="18" charset="0"/>
              </a:rPr>
              <a:t>Negative </a:t>
            </a:r>
            <a:r>
              <a:rPr lang="en-US" altLang="en-US" sz="1800" b="1" dirty="0">
                <a:latin typeface="Times New Roman" panose="02020603050405020304" pitchFamily="18" charset="0"/>
                <a:cs typeface="Times New Roman" panose="02020603050405020304" pitchFamily="18" charset="0"/>
              </a:rPr>
              <a:t>Correlation:</a:t>
            </a:r>
            <a:endParaRPr lang="en-US" altLang="en-US"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pPr>
            <a:r>
              <a:rPr lang="en-US" altLang="en-US" sz="1800" dirty="0" smtClean="0">
                <a:latin typeface="Times New Roman" panose="02020603050405020304" pitchFamily="18" charset="0"/>
                <a:cs typeface="Times New Roman" panose="02020603050405020304" pitchFamily="18" charset="0"/>
              </a:rPr>
              <a:t>Higher </a:t>
            </a:r>
            <a:r>
              <a:rPr lang="en-US" altLang="en-US" sz="1800" dirty="0">
                <a:latin typeface="Times New Roman" panose="02020603050405020304" pitchFamily="18" charset="0"/>
                <a:cs typeface="Times New Roman" panose="02020603050405020304" pitchFamily="18" charset="0"/>
              </a:rPr>
              <a:t>ratings correlate with lower stock turnover, indicating high-rated products have longer sales cycles or are overstocked.</a:t>
            </a:r>
          </a:p>
          <a:p>
            <a:pPr marL="0" lvl="0" indent="0" eaLnBrk="0" fontAlgn="base" hangingPunct="0">
              <a:lnSpc>
                <a:spcPct val="100000"/>
              </a:lnSpc>
              <a:spcBef>
                <a:spcPct val="0"/>
              </a:spcBef>
              <a:spcAft>
                <a:spcPct val="0"/>
              </a:spcAft>
              <a:buClrTx/>
              <a:buSzTx/>
              <a:buNone/>
            </a:pPr>
            <a:r>
              <a:rPr lang="en-US" altLang="en-US" sz="1800" b="1" dirty="0">
                <a:latin typeface="Times New Roman" panose="02020603050405020304" pitchFamily="18" charset="0"/>
                <a:cs typeface="Times New Roman" panose="02020603050405020304" pitchFamily="18" charset="0"/>
              </a:rPr>
              <a:t>Inventory management Decision:</a:t>
            </a:r>
            <a:r>
              <a:rPr lang="en-US" altLang="en-US" sz="1800" dirty="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Review </a:t>
            </a:r>
            <a:r>
              <a:rPr lang="en-US" altLang="en-US" sz="1800" dirty="0">
                <a:latin typeface="Times New Roman" panose="02020603050405020304" pitchFamily="18" charset="0"/>
                <a:cs typeface="Times New Roman" panose="02020603050405020304" pitchFamily="18" charset="0"/>
              </a:rPr>
              <a:t>inventory levels and adjust to avoid overstocking.</a:t>
            </a:r>
          </a:p>
          <a:p>
            <a:pPr>
              <a:buFont typeface="Wingdings" panose="05000000000000000000" pitchFamily="2" charset="2"/>
              <a:buChar char="§"/>
            </a:pPr>
            <a:r>
              <a:rPr lang="en-US" altLang="en-US" sz="1800" b="1" dirty="0" smtClean="0">
                <a:latin typeface="Times New Roman" panose="02020603050405020304" pitchFamily="18" charset="0"/>
                <a:cs typeface="Times New Roman" panose="02020603050405020304" pitchFamily="18" charset="0"/>
              </a:rPr>
              <a:t>No significant Correlation</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None/>
            </a:pPr>
            <a:r>
              <a:rPr lang="en-US" altLang="en-US" sz="1800" dirty="0" smtClean="0">
                <a:latin typeface="Times New Roman" panose="02020603050405020304" pitchFamily="18" charset="0"/>
                <a:cs typeface="Times New Roman" panose="02020603050405020304" pitchFamily="18" charset="0"/>
              </a:rPr>
              <a:t>No </a:t>
            </a:r>
            <a:r>
              <a:rPr lang="en-US" altLang="en-US" sz="1800" dirty="0">
                <a:latin typeface="Times New Roman" panose="02020603050405020304" pitchFamily="18" charset="0"/>
                <a:cs typeface="Times New Roman" panose="02020603050405020304" pitchFamily="18" charset="0"/>
              </a:rPr>
              <a:t>clear relationship is observed, indicating ratings might not significantly impact stock turnover.</a:t>
            </a:r>
          </a:p>
          <a:p>
            <a:pPr marL="0" lvl="0" indent="0" eaLnBrk="0" fontAlgn="base" hangingPunct="0">
              <a:lnSpc>
                <a:spcPct val="100000"/>
              </a:lnSpc>
              <a:spcBef>
                <a:spcPct val="0"/>
              </a:spcBef>
              <a:spcAft>
                <a:spcPct val="0"/>
              </a:spcAft>
              <a:buClrTx/>
              <a:buSzTx/>
              <a:buNone/>
            </a:pPr>
            <a:r>
              <a:rPr lang="en-US" altLang="en-US" sz="1800" b="1" dirty="0">
                <a:latin typeface="Times New Roman" panose="02020603050405020304" pitchFamily="18" charset="0"/>
                <a:cs typeface="Times New Roman" panose="02020603050405020304" pitchFamily="18" charset="0"/>
              </a:rPr>
              <a:t>Inventory management Decision: </a:t>
            </a:r>
            <a:r>
              <a:rPr lang="en-US" altLang="en-US" sz="1800" dirty="0" smtClean="0">
                <a:latin typeface="Times New Roman" panose="02020603050405020304" pitchFamily="18" charset="0"/>
                <a:cs typeface="Times New Roman" panose="02020603050405020304" pitchFamily="18" charset="0"/>
              </a:rPr>
              <a:t>Consider </a:t>
            </a:r>
            <a:r>
              <a:rPr lang="en-US" altLang="en-US" sz="1800" dirty="0">
                <a:latin typeface="Times New Roman" panose="02020603050405020304" pitchFamily="18" charset="0"/>
                <a:cs typeface="Times New Roman" panose="02020603050405020304" pitchFamily="18" charset="0"/>
              </a:rPr>
              <a:t>other factors like seasonality, marketing, or price adjustments.</a:t>
            </a:r>
          </a:p>
          <a:p>
            <a:r>
              <a:rPr lang="en-US" sz="2800" b="1" dirty="0" smtClean="0">
                <a:latin typeface="Bahnschrift SemiBold" panose="020B0502040204020203" pitchFamily="34" charset="0"/>
                <a:cs typeface="Times New Roman" panose="02020603050405020304" pitchFamily="18" charset="0"/>
              </a:rPr>
              <a:t>CONCLUSION :</a:t>
            </a:r>
          </a:p>
          <a:p>
            <a:r>
              <a:rPr lang="en-US" sz="1800" dirty="0" smtClean="0">
                <a:latin typeface="Times New Roman" panose="02020603050405020304" pitchFamily="18" charset="0"/>
                <a:cs typeface="Times New Roman" panose="02020603050405020304" pitchFamily="18" charset="0"/>
              </a:rPr>
              <a:t>To Calculate Stock turnover rate we need Sales volume present in dataset. Adding this significant data can help us analyzing the correlation between product ratings and stock turnover rates, retailers can make more informed inventory management decisions, optimizing stock levels to meet customer demand and enhance profitability.</a:t>
            </a:r>
          </a:p>
          <a:p>
            <a:endParaRPr lang="en-US" sz="2800" b="1" dirty="0">
              <a:latin typeface="Bahnschrift SemiBol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169718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Bahnschrift SemiBold" panose="020B0502040204020203" pitchFamily="34" charset="0"/>
              </a:rPr>
              <a:t>OBJECTIVES</a:t>
            </a:r>
            <a:endParaRPr lang="en-US" dirty="0">
              <a:latin typeface="Bahnschrift SemiBold" panose="020B0502040204020203" pitchFamily="34"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Average Discount offered based on return policy</a:t>
            </a:r>
          </a:p>
          <a:p>
            <a:r>
              <a:rPr lang="en-US" sz="2800" dirty="0" smtClean="0">
                <a:latin typeface="Times New Roman" panose="02020603050405020304" pitchFamily="18" charset="0"/>
                <a:cs typeface="Times New Roman" panose="02020603050405020304" pitchFamily="18" charset="0"/>
              </a:rPr>
              <a:t>Customer Segmentation</a:t>
            </a:r>
          </a:p>
          <a:p>
            <a:r>
              <a:rPr lang="en-US" sz="2800" dirty="0" smtClean="0">
                <a:latin typeface="Times New Roman" panose="02020603050405020304" pitchFamily="18" charset="0"/>
                <a:cs typeface="Times New Roman" panose="02020603050405020304" pitchFamily="18" charset="0"/>
              </a:rPr>
              <a:t>Creating Dynamic Pricing Strategy</a:t>
            </a:r>
          </a:p>
          <a:p>
            <a:r>
              <a:rPr lang="en-US" sz="2800" dirty="0" smtClean="0">
                <a:latin typeface="Times New Roman" panose="02020603050405020304" pitchFamily="18" charset="0"/>
                <a:cs typeface="Times New Roman" panose="02020603050405020304" pitchFamily="18" charset="0"/>
              </a:rPr>
              <a:t>Optimizing Discount Percentage</a:t>
            </a:r>
          </a:p>
          <a:p>
            <a:r>
              <a:rPr lang="en-US" sz="2800" dirty="0" smtClean="0">
                <a:latin typeface="Times New Roman" panose="02020603050405020304" pitchFamily="18" charset="0"/>
                <a:cs typeface="Times New Roman" panose="02020603050405020304" pitchFamily="18" charset="0"/>
              </a:rPr>
              <a:t>Correlation between Stock turnover rates and Product ratings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671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1645" y="570554"/>
            <a:ext cx="8947150" cy="4026553"/>
          </a:xfrm>
        </p:spPr>
      </p:pic>
      <p:sp>
        <p:nvSpPr>
          <p:cNvPr id="5" name="Title 4"/>
          <p:cNvSpPr>
            <a:spLocks noGrp="1"/>
          </p:cNvSpPr>
          <p:nvPr>
            <p:ph type="title"/>
          </p:nvPr>
        </p:nvSpPr>
        <p:spPr>
          <a:xfrm>
            <a:off x="476518" y="4597758"/>
            <a:ext cx="11037195" cy="1944710"/>
          </a:xfrm>
        </p:spPr>
        <p:txBody>
          <a:bodyPr/>
          <a:lstStyle/>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From the Visualization we can see Average discount for both 30-days and 15-days return policy and we observe that the average discount offered under the 30-day return policy is higher than the average discount under the 15-day return policy. This indicates a trend where longer return periods are associated with more substantial </a:t>
            </a:r>
            <a:r>
              <a:rPr lang="en-US" sz="1600" dirty="0" smtClean="0">
                <a:latin typeface="Times New Roman" panose="02020603050405020304" pitchFamily="18" charset="0"/>
                <a:cs typeface="Times New Roman" panose="02020603050405020304" pitchFamily="18" charset="0"/>
              </a:rPr>
              <a:t>discounts.</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higher average discount for the 30-day return policy suggests that customers are more likely to purchase when they perceive greater value through discounts. The longer return period makes customers feel safer, as they have more time to decide if they want to keep the product.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Retailers offering a 30-day return policy tend to give more substantial discounts to sell products quickly and balance profits. Using higher discounts to encourage quick sales and reduce the likelihood of returns affecting overall profits.</a:t>
            </a:r>
            <a:br>
              <a:rPr lang="en-US" sz="1600" dirty="0">
                <a:latin typeface="Times New Roman" panose="02020603050405020304" pitchFamily="18" charset="0"/>
                <a:cs typeface="Times New Roman" panose="02020603050405020304" pitchFamily="18" charset="0"/>
              </a:rPr>
            </a:br>
            <a:endParaRPr lang="en-US" sz="1600" dirty="0"/>
          </a:p>
        </p:txBody>
      </p:sp>
    </p:spTree>
    <p:extLst>
      <p:ext uri="{BB962C8B-B14F-4D97-AF65-F5344CB8AC3E}">
        <p14:creationId xmlns:p14="http://schemas.microsoft.com/office/powerpoint/2010/main" val="1408925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62885"/>
            <a:ext cx="10744202" cy="5446475"/>
          </a:xfrm>
        </p:spPr>
        <p:txBody>
          <a:bodyPr>
            <a:normAutofit/>
          </a:bodyPr>
          <a:lstStyle/>
          <a:p>
            <a:pPr>
              <a:buFont typeface="Wingdings" panose="05000000000000000000" pitchFamily="2" charset="2"/>
              <a:buChar char="Ø"/>
            </a:pPr>
            <a:endParaRPr lang="en-US" dirty="0" smtClean="0">
              <a:latin typeface="Bahnschrift SemiBold" panose="020B0502040204020203" pitchFamily="34" charset="0"/>
              <a:cs typeface="Times New Roman" panose="02020603050405020304" pitchFamily="18" charset="0"/>
            </a:endParaRPr>
          </a:p>
          <a:p>
            <a:pPr>
              <a:buFont typeface="Wingdings" panose="05000000000000000000" pitchFamily="2" charset="2"/>
              <a:buChar char="Ø"/>
            </a:pPr>
            <a:endParaRPr lang="en-US" dirty="0">
              <a:latin typeface="Bahnschrift SemiBold" panose="020B0502040204020203" pitchFamily="34" charset="0"/>
              <a:cs typeface="Times New Roman" panose="02020603050405020304" pitchFamily="18" charset="0"/>
            </a:endParaRPr>
          </a:p>
          <a:p>
            <a:pPr>
              <a:buFont typeface="Wingdings" panose="05000000000000000000" pitchFamily="2" charset="2"/>
              <a:buChar char="Ø"/>
            </a:pPr>
            <a:r>
              <a:rPr lang="en-US" dirty="0" smtClean="0">
                <a:latin typeface="Bahnschrift SemiBold" panose="020B0502040204020203" pitchFamily="34" charset="0"/>
                <a:cs typeface="Times New Roman" panose="02020603050405020304" pitchFamily="18" charset="0"/>
              </a:rPr>
              <a:t>KEY METRICS:</a:t>
            </a:r>
            <a:endParaRPr lang="en-US" dirty="0" smtClean="0">
              <a:latin typeface="Bahnschrift SemiBold" panose="020B0502040204020203" pitchFamily="34" charset="0"/>
            </a:endParaRPr>
          </a:p>
          <a:p>
            <a:pPr marL="0" indent="0">
              <a:buNone/>
            </a:pPr>
            <a:r>
              <a:rPr lang="en-US" dirty="0">
                <a:latin typeface="Times New Roman" panose="02020603050405020304" pitchFamily="18" charset="0"/>
                <a:cs typeface="Times New Roman" panose="02020603050405020304" pitchFamily="18" charset="0"/>
              </a:rPr>
              <a:t>The average discount is calculated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Average</a:t>
            </a:r>
            <a:r>
              <a:rPr lang="en-US" dirty="0">
                <a:latin typeface="Times New Roman" panose="02020603050405020304" pitchFamily="18" charset="0"/>
                <a:cs typeface="Times New Roman" panose="02020603050405020304" pitchFamily="18" charset="0"/>
              </a:rPr>
              <a:t> Discount=∑(Individual Discounts)/Total Number of Discounts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Bahnschrift SemiBold" panose="020B0502040204020203" pitchFamily="34" charset="0"/>
                <a:cs typeface="Times New Roman" panose="02020603050405020304" pitchFamily="18" charset="0"/>
              </a:rPr>
              <a:t>CONCLUSION :</a:t>
            </a:r>
          </a:p>
          <a:p>
            <a:pPr marL="0" indent="0">
              <a:buNone/>
            </a:pPr>
            <a:r>
              <a:rPr lang="en-US" sz="1800" dirty="0">
                <a:latin typeface="Times New Roman" panose="02020603050405020304" pitchFamily="18" charset="0"/>
                <a:cs typeface="Times New Roman" panose="02020603050405020304" pitchFamily="18" charset="0"/>
              </a:rPr>
              <a:t>Analysis shows that products with a 30-day return policy have an average discount of </a:t>
            </a:r>
            <a:r>
              <a:rPr lang="en-US" sz="1800" dirty="0" smtClean="0">
                <a:latin typeface="Times New Roman" panose="02020603050405020304" pitchFamily="18" charset="0"/>
                <a:cs typeface="Times New Roman" panose="02020603050405020304" pitchFamily="18" charset="0"/>
              </a:rPr>
              <a:t>25.6%, </a:t>
            </a:r>
            <a:r>
              <a:rPr lang="en-US" sz="1800" dirty="0">
                <a:latin typeface="Times New Roman" panose="02020603050405020304" pitchFamily="18" charset="0"/>
                <a:cs typeface="Times New Roman" panose="02020603050405020304" pitchFamily="18" charset="0"/>
              </a:rPr>
              <a:t>which is higher than the </a:t>
            </a:r>
            <a:r>
              <a:rPr lang="en-US" sz="1800" dirty="0" smtClean="0">
                <a:latin typeface="Times New Roman" panose="02020603050405020304" pitchFamily="18" charset="0"/>
                <a:cs typeface="Times New Roman" panose="02020603050405020304" pitchFamily="18" charset="0"/>
              </a:rPr>
              <a:t>25.2% </a:t>
            </a:r>
            <a:r>
              <a:rPr lang="en-US" sz="1800" dirty="0">
                <a:latin typeface="Times New Roman" panose="02020603050405020304" pitchFamily="18" charset="0"/>
                <a:cs typeface="Times New Roman" panose="02020603050405020304" pitchFamily="18" charset="0"/>
              </a:rPr>
              <a:t>average discount for products with a 15-day return policy.</a:t>
            </a:r>
          </a:p>
          <a:p>
            <a:pPr marL="0" indent="0">
              <a:buNone/>
            </a:pPr>
            <a:endParaRPr lang="en-US" dirty="0"/>
          </a:p>
        </p:txBody>
      </p:sp>
    </p:spTree>
    <p:extLst>
      <p:ext uri="{BB962C8B-B14F-4D97-AF65-F5344CB8AC3E}">
        <p14:creationId xmlns:p14="http://schemas.microsoft.com/office/powerpoint/2010/main" val="337855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731" y="585216"/>
            <a:ext cx="11281893" cy="1499616"/>
          </a:xfrm>
        </p:spPr>
        <p:txBody>
          <a:bodyPr>
            <a:normAutofit/>
          </a:bodyPr>
          <a:lstStyle/>
          <a:p>
            <a:pPr marL="342900" indent="-342900">
              <a:buFont typeface="Wingdings" panose="05000000000000000000" pitchFamily="2" charset="2"/>
              <a:buChar char="Ø"/>
            </a:pPr>
            <a:r>
              <a:rPr lang="en-US" sz="2000" dirty="0" smtClean="0">
                <a:latin typeface="Bahnschrift SemiBold" panose="020B0502040204020203" pitchFamily="34" charset="0"/>
              </a:rPr>
              <a:t>CUSTOMER SEGMENTATION</a:t>
            </a:r>
            <a:endParaRPr lang="en-US" sz="2000" dirty="0">
              <a:latin typeface="Bahnschrift SemiBold" panose="020B0502040204020203" pitchFamily="34" charset="0"/>
            </a:endParaRPr>
          </a:p>
        </p:txBody>
      </p:sp>
      <p:sp>
        <p:nvSpPr>
          <p:cNvPr id="3" name="Content Placeholder 2"/>
          <p:cNvSpPr>
            <a:spLocks noGrp="1"/>
          </p:cNvSpPr>
          <p:nvPr>
            <p:ph idx="1"/>
          </p:nvPr>
        </p:nvSpPr>
        <p:spPr>
          <a:xfrm>
            <a:off x="772731" y="585216"/>
            <a:ext cx="11281893" cy="6047403"/>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Segmenting </a:t>
            </a:r>
            <a:r>
              <a:rPr lang="en-US" sz="1800" dirty="0">
                <a:latin typeface="Times New Roman" panose="02020603050405020304" pitchFamily="18" charset="0"/>
                <a:cs typeface="Times New Roman" panose="02020603050405020304" pitchFamily="18" charset="0"/>
              </a:rPr>
              <a:t>customers based on their purchasing behavior is an effective way to understand and target different customer groups. One common approach is to use the RFM (</a:t>
            </a:r>
            <a:r>
              <a:rPr lang="en-US" sz="1800" dirty="0" err="1">
                <a:latin typeface="Times New Roman" panose="02020603050405020304" pitchFamily="18" charset="0"/>
                <a:cs typeface="Times New Roman" panose="02020603050405020304" pitchFamily="18" charset="0"/>
              </a:rPr>
              <a:t>Recency</a:t>
            </a:r>
            <a:r>
              <a:rPr lang="en-US" sz="1800" dirty="0">
                <a:latin typeface="Times New Roman" panose="02020603050405020304" pitchFamily="18" charset="0"/>
                <a:cs typeface="Times New Roman" panose="02020603050405020304" pitchFamily="18" charset="0"/>
              </a:rPr>
              <a:t>, Frequency, Monetary) model. Here's how you can segment customers using RFM analysis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To perform Customer Segmentation we need to have Purchase date, Purchase Amount, Customer ID</a:t>
            </a:r>
          </a:p>
          <a:p>
            <a:pPr>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Calculate RFM Scores </a:t>
            </a:r>
          </a:p>
          <a:p>
            <a:pPr>
              <a:buFont typeface="Wingdings" panose="05000000000000000000" pitchFamily="2" charset="2"/>
              <a:buChar char="Ø"/>
            </a:pPr>
            <a:r>
              <a:rPr lang="en-US" sz="1800" dirty="0" err="1" smtClean="0">
                <a:latin typeface="Times New Roman" panose="02020603050405020304" pitchFamily="18" charset="0"/>
                <a:cs typeface="Times New Roman" panose="02020603050405020304" pitchFamily="18" charset="0"/>
              </a:rPr>
              <a:t>Recency</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Calculate the number of days since the last purchase for each customer</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Frequency</a:t>
            </a:r>
            <a:r>
              <a:rPr lang="en-US" sz="1800" dirty="0">
                <a:latin typeface="Times New Roman" panose="02020603050405020304" pitchFamily="18" charset="0"/>
                <a:cs typeface="Times New Roman" panose="02020603050405020304" pitchFamily="18" charset="0"/>
              </a:rPr>
              <a:t>: Count the total number of purchases made by each customer.</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Monetary</a:t>
            </a:r>
            <a:r>
              <a:rPr lang="en-US" sz="1800" dirty="0">
                <a:latin typeface="Times New Roman" panose="02020603050405020304" pitchFamily="18" charset="0"/>
                <a:cs typeface="Times New Roman" panose="02020603050405020304" pitchFamily="18" charset="0"/>
              </a:rPr>
              <a:t>: Sum the total spending for each customer</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Assign scores for each RFM component. Typically, you can use a scale of 1 to 5, with 5 being the most recent, most frequent, and highest spending</a:t>
            </a:r>
            <a:r>
              <a:rPr lang="en-US" sz="18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Combine the RFM scores to create a composite RFM score (e.g., R5-F5-M5 would be a top customer, while R1-F1-M1 would be a low-value customer).</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Based on the combined RFM scores, segment your customers into different groups. </a:t>
            </a:r>
          </a:p>
        </p:txBody>
      </p:sp>
    </p:spTree>
    <p:extLst>
      <p:ext uri="{BB962C8B-B14F-4D97-AF65-F5344CB8AC3E}">
        <p14:creationId xmlns:p14="http://schemas.microsoft.com/office/powerpoint/2010/main" val="65146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latin typeface="Bahnschrift SemiBold" panose="020B0502040204020203" pitchFamily="34" charset="0"/>
              </a:rPr>
              <a:t>KEY METRICS:</a:t>
            </a:r>
            <a:br>
              <a:rPr lang="en-US" sz="2000" dirty="0" smtClean="0">
                <a:latin typeface="Bahnschrift SemiBold" panose="020B0502040204020203" pitchFamily="34" charset="0"/>
              </a:rPr>
            </a:br>
            <a:r>
              <a:rPr lang="en-US" sz="2000" dirty="0">
                <a:latin typeface="Bahnschrift SemiBold" panose="020B0502040204020203" pitchFamily="34" charset="0"/>
              </a:rPr>
              <a:t/>
            </a:r>
            <a:br>
              <a:rPr lang="en-US" sz="2000" dirty="0">
                <a:latin typeface="Bahnschrift SemiBold" panose="020B0502040204020203" pitchFamily="34" charset="0"/>
              </a:rPr>
            </a:br>
            <a:endParaRPr lang="en-US" sz="2000" dirty="0">
              <a:latin typeface="Bahnschrift SemiBold" panose="020B0502040204020203" pitchFamily="34" charset="0"/>
            </a:endParaRPr>
          </a:p>
        </p:txBody>
      </p:sp>
      <p:sp>
        <p:nvSpPr>
          <p:cNvPr id="3" name="Content Placeholder 2"/>
          <p:cNvSpPr>
            <a:spLocks noGrp="1"/>
          </p:cNvSpPr>
          <p:nvPr>
            <p:ph idx="1"/>
          </p:nvPr>
        </p:nvSpPr>
        <p:spPr>
          <a:xfrm>
            <a:off x="646112" y="965916"/>
            <a:ext cx="9403742" cy="5282484"/>
          </a:xfrm>
        </p:spPr>
        <p:txBody>
          <a:bodyPr>
            <a:normAutofit/>
          </a:bodyPr>
          <a:lstStyle/>
          <a:p>
            <a:r>
              <a:rPr lang="en-US" b="1" dirty="0">
                <a:latin typeface="Times New Roman" panose="02020603050405020304" pitchFamily="18" charset="0"/>
                <a:cs typeface="Times New Roman" panose="02020603050405020304" pitchFamily="18" charset="0"/>
              </a:rPr>
              <a:t>RECENCY : </a:t>
            </a:r>
            <a:r>
              <a:rPr lang="en-US" dirty="0">
                <a:latin typeface="Times New Roman" panose="02020603050405020304" pitchFamily="18" charset="0"/>
                <a:cs typeface="Times New Roman" panose="02020603050405020304" pitchFamily="18" charset="0"/>
              </a:rPr>
              <a:t>DATEDIFF('day', MAX([</a:t>
            </a:r>
            <a:r>
              <a:rPr lang="en-US" dirty="0" err="1">
                <a:latin typeface="Times New Roman" panose="02020603050405020304" pitchFamily="18" charset="0"/>
                <a:cs typeface="Times New Roman" panose="02020603050405020304" pitchFamily="18" charset="0"/>
              </a:rPr>
              <a:t>Purchase_Date</a:t>
            </a:r>
            <a:r>
              <a:rPr lang="en-US" dirty="0">
                <a:latin typeface="Times New Roman" panose="02020603050405020304" pitchFamily="18" charset="0"/>
                <a:cs typeface="Times New Roman" panose="02020603050405020304" pitchFamily="18" charset="0"/>
              </a:rPr>
              <a:t>]), TODAY</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FREQUENCY : </a:t>
            </a:r>
            <a:r>
              <a:rPr lang="en-US" dirty="0">
                <a:latin typeface="Times New Roman" panose="02020603050405020304" pitchFamily="18" charset="0"/>
                <a:cs typeface="Times New Roman" panose="02020603050405020304" pitchFamily="18" charset="0"/>
              </a:rPr>
              <a:t>COUNT([</a:t>
            </a:r>
            <a:r>
              <a:rPr lang="en-US" dirty="0" err="1">
                <a:latin typeface="Times New Roman" panose="02020603050405020304" pitchFamily="18" charset="0"/>
                <a:cs typeface="Times New Roman" panose="02020603050405020304" pitchFamily="18" charset="0"/>
              </a:rPr>
              <a:t>Purchase_ID</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MONETORY : </a:t>
            </a:r>
            <a:r>
              <a:rPr lang="en-US" dirty="0">
                <a:latin typeface="Times New Roman" panose="02020603050405020304" pitchFamily="18" charset="0"/>
                <a:cs typeface="Times New Roman" panose="02020603050405020304" pitchFamily="18" charset="0"/>
              </a:rPr>
              <a:t>SUM([</a:t>
            </a:r>
            <a:r>
              <a:rPr lang="en-US" dirty="0" err="1">
                <a:latin typeface="Times New Roman" panose="02020603050405020304" pitchFamily="18" charset="0"/>
                <a:cs typeface="Times New Roman" panose="02020603050405020304" pitchFamily="18" charset="0"/>
              </a:rPr>
              <a:t>Purchase_Amount</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Bahnschrift SemiBold" panose="020B0502040204020203" pitchFamily="34" charset="0"/>
                <a:cs typeface="Times New Roman" panose="02020603050405020304" pitchFamily="18" charset="0"/>
              </a:rPr>
              <a:t>CONCLUSION: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To Calculate </a:t>
            </a:r>
            <a:r>
              <a:rPr lang="en-US" dirty="0" err="1" smtClean="0">
                <a:latin typeface="Times New Roman" panose="02020603050405020304" pitchFamily="18" charset="0"/>
                <a:cs typeface="Times New Roman" panose="02020603050405020304" pitchFamily="18" charset="0"/>
              </a:rPr>
              <a:t>Recency</a:t>
            </a:r>
            <a:r>
              <a:rPr lang="en-US" dirty="0" smtClean="0">
                <a:latin typeface="Times New Roman" panose="02020603050405020304" pitchFamily="18" charset="0"/>
                <a:cs typeface="Times New Roman" panose="02020603050405020304" pitchFamily="18" charset="0"/>
              </a:rPr>
              <a:t>, Frequency, </a:t>
            </a:r>
            <a:r>
              <a:rPr lang="en-US" dirty="0" err="1" smtClean="0">
                <a:latin typeface="Times New Roman" panose="02020603050405020304" pitchFamily="18" charset="0"/>
                <a:cs typeface="Times New Roman" panose="02020603050405020304" pitchFamily="18" charset="0"/>
              </a:rPr>
              <a:t>Monetory</a:t>
            </a:r>
            <a:r>
              <a:rPr lang="en-US" dirty="0" smtClean="0">
                <a:latin typeface="Times New Roman" panose="02020603050405020304" pitchFamily="18" charset="0"/>
                <a:cs typeface="Times New Roman" panose="02020603050405020304" pitchFamily="18" charset="0"/>
              </a:rPr>
              <a:t> our dataset should include Purchase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Amount, Purchase Date and Customer ID. These are the additional data which need to be added in current retail dataset to segment customers.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segmenting customers using the RFM model, you can better understand your customer base and tailor marketing strategies, promotions, and communications to different customer groups. This approach helps in optimizing customer engagement and driving sales growth.</a:t>
            </a:r>
          </a:p>
        </p:txBody>
      </p:sp>
    </p:spTree>
    <p:extLst>
      <p:ext uri="{BB962C8B-B14F-4D97-AF65-F5344CB8AC3E}">
        <p14:creationId xmlns:p14="http://schemas.microsoft.com/office/powerpoint/2010/main" val="30570489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576"/>
            <a:ext cx="11432146" cy="1499616"/>
          </a:xfrm>
        </p:spPr>
        <p:txBody>
          <a:bodyPr>
            <a:noAutofit/>
          </a:bodyPr>
          <a:lstStyle/>
          <a:p>
            <a:r>
              <a:rPr lang="en-US" sz="3200" dirty="0">
                <a:latin typeface="Bahnschrift SemiBold" panose="020B0502040204020203" pitchFamily="34" charset="0"/>
              </a:rPr>
              <a:t>D</a:t>
            </a:r>
            <a:r>
              <a:rPr lang="en-US" sz="3200" dirty="0" smtClean="0">
                <a:latin typeface="Bahnschrift SemiBold" panose="020B0502040204020203" pitchFamily="34" charset="0"/>
              </a:rPr>
              <a:t>ynamic </a:t>
            </a:r>
            <a:r>
              <a:rPr lang="en-US" sz="3200" dirty="0">
                <a:latin typeface="Bahnschrift SemiBold" panose="020B0502040204020203" pitchFamily="34" charset="0"/>
              </a:rPr>
              <a:t>pricing strategy based on product ratings and </a:t>
            </a:r>
            <a:r>
              <a:rPr lang="en-US" sz="3200" dirty="0" smtClean="0">
                <a:latin typeface="Bahnschrift SemiBold" panose="020B0502040204020203" pitchFamily="34" charset="0"/>
              </a:rPr>
              <a:t>reviews</a:t>
            </a:r>
            <a:br>
              <a:rPr lang="en-US" sz="3200" dirty="0" smtClean="0">
                <a:latin typeface="Bahnschrift SemiBold" panose="020B0502040204020203" pitchFamily="34" charset="0"/>
              </a:rPr>
            </a:br>
            <a:r>
              <a:rPr lang="en-US" sz="3200" dirty="0">
                <a:latin typeface="Bahnschrift SemiBold" panose="020B0502040204020203" pitchFamily="34" charset="0"/>
              </a:rPr>
              <a:t/>
            </a:r>
            <a:br>
              <a:rPr lang="en-US" sz="3200" dirty="0">
                <a:latin typeface="Bahnschrift SemiBold" panose="020B0502040204020203" pitchFamily="34" charset="0"/>
              </a:rPr>
            </a:br>
            <a:r>
              <a:rPr lang="en-US" sz="3200" dirty="0">
                <a:latin typeface="Bahnschrift SemiBold" panose="020B0502040204020203" pitchFamily="34" charset="0"/>
              </a:rPr>
              <a:t/>
            </a:r>
            <a:br>
              <a:rPr lang="en-US" sz="3200" dirty="0">
                <a:latin typeface="Bahnschrift SemiBold" panose="020B0502040204020203" pitchFamily="34" charset="0"/>
              </a:rPr>
            </a:br>
            <a:endParaRPr lang="en-US" sz="3200" dirty="0">
              <a:latin typeface="Bahnschrift SemiBold" panose="020B0502040204020203" pitchFamily="34" charset="0"/>
            </a:endParaRPr>
          </a:p>
        </p:txBody>
      </p:sp>
      <p:sp>
        <p:nvSpPr>
          <p:cNvPr id="3" name="Content Placeholder 2"/>
          <p:cNvSpPr>
            <a:spLocks noGrp="1"/>
          </p:cNvSpPr>
          <p:nvPr>
            <p:ph idx="1"/>
          </p:nvPr>
        </p:nvSpPr>
        <p:spPr>
          <a:xfrm>
            <a:off x="0" y="1133340"/>
            <a:ext cx="12037453" cy="5409127"/>
          </a:xfrm>
        </p:spPr>
        <p:txBody>
          <a:bodyPr>
            <a:normAutofit lnSpcReduction="10000"/>
          </a:bodyPr>
          <a:lstStyle/>
          <a:p>
            <a:r>
              <a:rPr lang="en-US" sz="1800" dirty="0" smtClean="0">
                <a:latin typeface="Times New Roman" panose="02020603050405020304" pitchFamily="18" charset="0"/>
                <a:cs typeface="Times New Roman" panose="02020603050405020304" pitchFamily="18" charset="0"/>
              </a:rPr>
              <a:t>Dynamic </a:t>
            </a:r>
            <a:r>
              <a:rPr lang="en-US" sz="1800" dirty="0">
                <a:latin typeface="Times New Roman" panose="02020603050405020304" pitchFamily="18" charset="0"/>
                <a:cs typeface="Times New Roman" panose="02020603050405020304" pitchFamily="18" charset="0"/>
              </a:rPr>
              <a:t>pricing strategy in the retail domain involves adjusting the prices of products in real-time or periodically based on various factors such as demand, competition, </a:t>
            </a:r>
            <a:r>
              <a:rPr lang="en-US" sz="1800" dirty="0" smtClean="0">
                <a:latin typeface="Times New Roman" panose="02020603050405020304" pitchFamily="18" charset="0"/>
                <a:cs typeface="Times New Roman" panose="02020603050405020304" pitchFamily="18" charset="0"/>
              </a:rPr>
              <a:t>seasons, market </a:t>
            </a:r>
            <a:r>
              <a:rPr lang="en-US" sz="1800" dirty="0">
                <a:latin typeface="Times New Roman" panose="02020603050405020304" pitchFamily="18" charset="0"/>
                <a:cs typeface="Times New Roman" panose="02020603050405020304" pitchFamily="18" charset="0"/>
              </a:rPr>
              <a:t>conditions, and customer behavior. </a:t>
            </a:r>
            <a:endParaRPr lang="en-US" sz="1800" dirty="0" smtClean="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Creating a dynamic pricing strategy based solely on product ratings and reviews is possible but may not be comprehensive enough to optimize pricing effectively. </a:t>
            </a:r>
            <a:endParaRPr lang="en-US" sz="1800" dirty="0" smtClean="0">
              <a:latin typeface="Times New Roman" panose="02020603050405020304" pitchFamily="18" charset="0"/>
              <a:cs typeface="Times New Roman" panose="02020603050405020304" pitchFamily="18" charset="0"/>
            </a:endParaRPr>
          </a:p>
          <a:p>
            <a:r>
              <a:rPr lang="en-US" sz="1800" dirty="0"/>
              <a:t> </a:t>
            </a:r>
            <a:r>
              <a:rPr lang="en-US" sz="1800" dirty="0">
                <a:latin typeface="Times New Roman" panose="02020603050405020304" pitchFamily="18" charset="0"/>
                <a:cs typeface="Times New Roman" panose="02020603050405020304" pitchFamily="18" charset="0"/>
              </a:rPr>
              <a:t>Dynamic pricing can help businesses maximize their revenue and profitability by ensuring that prices are always optimized for current market conditions.</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Ratings </a:t>
            </a:r>
            <a:r>
              <a:rPr lang="en-US" sz="1800" dirty="0">
                <a:latin typeface="Times New Roman" panose="02020603050405020304" pitchFamily="18" charset="0"/>
                <a:cs typeface="Times New Roman" panose="02020603050405020304" pitchFamily="18" charset="0"/>
              </a:rPr>
              <a:t>and reviews provide valuable insights into customer satisfaction and product quality, but they represent only one dimension of the factors that typically influence pricing decisions</a:t>
            </a:r>
            <a:r>
              <a:rPr lang="en-US" sz="1800" dirty="0" smtClean="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pPr marL="0" indent="0">
              <a:buNone/>
            </a:pPr>
            <a:r>
              <a:rPr lang="en-US" b="1" dirty="0">
                <a:latin typeface="Bahnschrift SemiBold" panose="020B0502040204020203" pitchFamily="34" charset="0"/>
              </a:rPr>
              <a:t>Impact on Overall Sales Revenue:</a:t>
            </a:r>
          </a:p>
          <a:p>
            <a:r>
              <a:rPr lang="en-US" b="1" dirty="0" smtClean="0">
                <a:latin typeface="Bahnschrift SemiBold" panose="020B0502040204020203" pitchFamily="34" charset="0"/>
              </a:rPr>
              <a:t>Increased </a:t>
            </a:r>
            <a:r>
              <a:rPr lang="en-US" b="1" dirty="0">
                <a:latin typeface="Bahnschrift SemiBold" panose="020B0502040204020203" pitchFamily="34" charset="0"/>
              </a:rPr>
              <a:t>Revenue from High-Rated Products</a:t>
            </a:r>
            <a:r>
              <a:rPr lang="en-US" b="1" dirty="0"/>
              <a:t>:</a:t>
            </a:r>
            <a:endParaRPr lang="en-US" dirty="0"/>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By increasing prices for highly-rated products, you can capture higher value from customers who perceive these products as superior</a:t>
            </a:r>
            <a:r>
              <a:rPr lang="en-US" dirty="0"/>
              <a:t>.</a:t>
            </a:r>
          </a:p>
          <a:p>
            <a:r>
              <a:rPr lang="en-US" b="1" dirty="0">
                <a:latin typeface="Bahnschrift SemiBold" panose="020B0502040204020203" pitchFamily="34" charset="0"/>
              </a:rPr>
              <a:t>Improved Inventory Turnover for Low-Rated Products:</a:t>
            </a:r>
            <a:endParaRPr lang="en-US" dirty="0">
              <a:latin typeface="Bahnschrift SemiBold" panose="020B0502040204020203" pitchFamily="34" charset="0"/>
            </a:endParaRP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Reducing prices for lower-rated products can help clear out inventory and reduce carrying costs.</a:t>
            </a:r>
          </a:p>
          <a:p>
            <a:pPr marL="0" indent="0">
              <a:buNone/>
            </a:pP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245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38" y="182261"/>
            <a:ext cx="9404723" cy="745018"/>
          </a:xfrm>
        </p:spPr>
        <p:txBody>
          <a:bodyPr/>
          <a:lstStyle/>
          <a:p>
            <a:r>
              <a:rPr lang="en-US" sz="3200" dirty="0" smtClean="0">
                <a:latin typeface="Bahnschrift SemiBold" panose="020B0502040204020203" pitchFamily="34" charset="0"/>
              </a:rPr>
              <a:t>KEY METRICS:</a:t>
            </a:r>
            <a:endParaRPr lang="en-US" sz="3200" dirty="0">
              <a:latin typeface="Bahnschrift SemiBold" panose="020B0502040204020203" pitchFamily="34" charset="0"/>
            </a:endParaRPr>
          </a:p>
        </p:txBody>
      </p:sp>
      <p:sp>
        <p:nvSpPr>
          <p:cNvPr id="3" name="Content Placeholder 2"/>
          <p:cNvSpPr>
            <a:spLocks noGrp="1"/>
          </p:cNvSpPr>
          <p:nvPr>
            <p:ph idx="1"/>
          </p:nvPr>
        </p:nvSpPr>
        <p:spPr>
          <a:xfrm>
            <a:off x="91338" y="735114"/>
            <a:ext cx="11977331" cy="6060448"/>
          </a:xfrm>
        </p:spPr>
        <p:txBody>
          <a:bodyPr/>
          <a:lstStyle/>
          <a:p>
            <a:r>
              <a:rPr lang="en-US" b="1" dirty="0">
                <a:latin typeface="Times New Roman" panose="02020603050405020304" pitchFamily="18" charset="0"/>
                <a:cs typeface="Times New Roman" panose="02020603050405020304" pitchFamily="18" charset="0"/>
              </a:rPr>
              <a:t>High Rating and Reviews</a:t>
            </a:r>
            <a:r>
              <a:rPr lang="en-US" b="1" dirty="0" smtClean="0"/>
              <a:t>: </a:t>
            </a:r>
            <a:r>
              <a:rPr lang="en-US" altLang="en-US" sz="1800" dirty="0">
                <a:latin typeface="Times New Roman" panose="02020603050405020304" pitchFamily="18" charset="0"/>
                <a:cs typeface="Times New Roman" panose="02020603050405020304" pitchFamily="18" charset="0"/>
              </a:rPr>
              <a:t>If Rating &gt; 4.5 and Reviews &gt; 100, then Price = Price * 1.10 </a:t>
            </a:r>
            <a:endParaRPr lang="en-US" altLang="en-US" sz="1800" dirty="0" smtClean="0">
              <a:latin typeface="Times New Roman" panose="02020603050405020304" pitchFamily="18" charset="0"/>
              <a:cs typeface="Times New Roman" panose="02020603050405020304" pitchFamily="18" charset="0"/>
            </a:endParaRPr>
          </a:p>
          <a:p>
            <a:r>
              <a:rPr lang="en-US" altLang="en-US" b="1" dirty="0" smtClean="0">
                <a:latin typeface="Times New Roman" panose="02020603050405020304" pitchFamily="18" charset="0"/>
                <a:cs typeface="Times New Roman" panose="02020603050405020304" pitchFamily="18" charset="0"/>
              </a:rPr>
              <a:t>Moderate Rating and Reviews : </a:t>
            </a:r>
            <a:r>
              <a:rPr lang="en-US" altLang="en-US" sz="1800" dirty="0">
                <a:latin typeface="Times New Roman" panose="02020603050405020304" pitchFamily="18" charset="0"/>
                <a:cs typeface="Times New Roman" panose="02020603050405020304" pitchFamily="18" charset="0"/>
              </a:rPr>
              <a:t>If 4.0 &lt;= Rating &lt;= 4.5 and 50 &lt;= Reviews &lt;= 100, then Price = Price * 1.05. </a:t>
            </a:r>
          </a:p>
          <a:p>
            <a:r>
              <a:rPr lang="en-US" altLang="en-US" b="1" dirty="0" smtClean="0">
                <a:latin typeface="Times New Roman" panose="02020603050405020304" pitchFamily="18" charset="0"/>
                <a:cs typeface="Times New Roman" panose="02020603050405020304" pitchFamily="18" charset="0"/>
              </a:rPr>
              <a:t>Low Rating : </a:t>
            </a:r>
            <a:r>
              <a:rPr lang="en-US" altLang="en-US" sz="1800" dirty="0">
                <a:latin typeface="Times New Roman" panose="02020603050405020304" pitchFamily="18" charset="0"/>
                <a:cs typeface="Times New Roman" panose="02020603050405020304" pitchFamily="18" charset="0"/>
              </a:rPr>
              <a:t>If Rating &lt; 3.5, then Price = Price * 0.90. </a:t>
            </a:r>
            <a:endParaRPr lang="en-US" altLang="en-US" sz="1800" dirty="0" smtClean="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pPr marL="0" indent="0">
              <a:buNone/>
            </a:pPr>
            <a:r>
              <a:rPr lang="en-US" altLang="en-US" sz="3200" dirty="0" smtClean="0">
                <a:latin typeface="Bahnschrift SemiBold" panose="020B0502040204020203" pitchFamily="34" charset="0"/>
                <a:cs typeface="Times New Roman" panose="02020603050405020304" pitchFamily="18" charset="0"/>
              </a:rPr>
              <a:t>CONCLUSION:</a:t>
            </a:r>
          </a:p>
          <a:p>
            <a:pPr marL="0" indent="0">
              <a:buNone/>
            </a:pPr>
            <a:endParaRPr lang="en-US" alt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Relying </a:t>
            </a:r>
            <a:r>
              <a:rPr lang="en-US" dirty="0">
                <a:latin typeface="Times New Roman" panose="02020603050405020304" pitchFamily="18" charset="0"/>
                <a:cs typeface="Times New Roman" panose="02020603050405020304" pitchFamily="18" charset="0"/>
              </a:rPr>
              <a:t>solely on ratings and reviews may not capture other important factors like demand fluctuations, seasonality, and competitor pricing.</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Frequent </a:t>
            </a:r>
            <a:r>
              <a:rPr lang="en-US" dirty="0">
                <a:latin typeface="Times New Roman" panose="02020603050405020304" pitchFamily="18" charset="0"/>
                <a:cs typeface="Times New Roman" panose="02020603050405020304" pitchFamily="18" charset="0"/>
              </a:rPr>
              <a:t>price changes based only on ratings and reviews could confuse customers and lead to perceptions of unfair pricing.</a:t>
            </a:r>
          </a:p>
          <a:p>
            <a:pPr>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8214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369" y="585216"/>
            <a:ext cx="11230376" cy="1499616"/>
          </a:xfrm>
        </p:spPr>
        <p:txBody>
          <a:bodyPr>
            <a:normAutofit/>
          </a:bodyPr>
          <a:lstStyle/>
          <a:p>
            <a:r>
              <a:rPr lang="en-US" sz="2200" dirty="0">
                <a:latin typeface="Bahnschrift SemiBold" panose="020B0502040204020203" pitchFamily="34" charset="0"/>
              </a:rPr>
              <a:t>What is the optimal discount percentage that maximizes both sales volume and profitability?</a:t>
            </a:r>
            <a:r>
              <a:rPr lang="en-US" dirty="0"/>
              <a:t/>
            </a:r>
            <a:br>
              <a:rPr lang="en-US" dirty="0"/>
            </a:br>
            <a:endParaRPr lang="en-US" dirty="0"/>
          </a:p>
        </p:txBody>
      </p:sp>
      <p:sp>
        <p:nvSpPr>
          <p:cNvPr id="3" name="Content Placeholder 2"/>
          <p:cNvSpPr>
            <a:spLocks noGrp="1"/>
          </p:cNvSpPr>
          <p:nvPr>
            <p:ph idx="1"/>
          </p:nvPr>
        </p:nvSpPr>
        <p:spPr>
          <a:xfrm>
            <a:off x="811368" y="1326525"/>
            <a:ext cx="11230377" cy="4982836"/>
          </a:xfrm>
        </p:spPr>
        <p:txBody>
          <a:bodyPr>
            <a:normAutofit/>
          </a:bodyPr>
          <a:lstStyle/>
          <a:p>
            <a:r>
              <a:rPr lang="en-US" sz="2000" b="1" dirty="0" smtClean="0">
                <a:latin typeface="Bahnschrift SemiBold" panose="020B0502040204020203" pitchFamily="34" charset="0"/>
              </a:rPr>
              <a:t>WHAT IS OPTIMAL DISCOUNT?</a:t>
            </a:r>
          </a:p>
          <a:p>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optimal discount percentage involves finding a balance between increasing sales volume and maintaining profitability. The optimal discount maximizes total revenue and profit by attracting more customers and encouraging more purchases while ensuring the discounts do not erode profit margins excessively</a:t>
            </a:r>
            <a:r>
              <a:rPr lang="en-US" sz="1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optimal discount percentage should balance increasing sales volume with maintaining profitability. If a retailer increases the discount too much, it may lead to higher sales but reduced profit margins, potentially resulting in a loss for the business. Conversely, if the discount is too low, customers may not be interested in purchasing the products. Therefore, finding a median discount percentage can help achieve a balance, boosting sales volume while ensuring the business remains profitable</a:t>
            </a:r>
            <a:r>
              <a:rPr lang="en-US" sz="1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Based on our analysis of the retail dataset, the optimal discount percentage that balances increasing sales volume while maintaining profitability has been determined using the median discount value</a:t>
            </a:r>
            <a:r>
              <a:rPr lang="en-US" sz="18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The median discount percentage was calculated from the Discount column. The median is a robust measure of central tendency that is less influenced by extreme values, making it suitable for identifying a representative discount rate. </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median discount percentage calculated from the dataset is </a:t>
            </a:r>
            <a:r>
              <a:rPr lang="en-US" sz="1800" b="1" dirty="0">
                <a:latin typeface="Times New Roman" panose="02020603050405020304" pitchFamily="18" charset="0"/>
                <a:cs typeface="Times New Roman" panose="02020603050405020304" pitchFamily="18" charset="0"/>
              </a:rPr>
              <a:t>25.79%</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2179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682</TotalTime>
  <Words>987</Words>
  <Application>Microsoft Office PowerPoint</Application>
  <PresentationFormat>Widescreen</PresentationFormat>
  <Paragraphs>87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SemiBold</vt:lpstr>
      <vt:lpstr>Century Gothic</vt:lpstr>
      <vt:lpstr>Times New Roman</vt:lpstr>
      <vt:lpstr>Wingdings</vt:lpstr>
      <vt:lpstr>Wingdings 3</vt:lpstr>
      <vt:lpstr>Ion</vt:lpstr>
      <vt:lpstr>DATA ANALYTICS PROJECT</vt:lpstr>
      <vt:lpstr>OBJECTIVES</vt:lpstr>
      <vt:lpstr>From the Visualization we can see Average discount for both 30-days and 15-days return policy and we observe that the average discount offered under the 30-day return policy is higher than the average discount under the 15-day return policy. This indicates a trend where longer return periods are associated with more substantial discounts. The higher average discount for the 30-day return policy suggests that customers are more likely to purchase when they perceive greater value through discounts. The longer return period makes customers feel safer, as they have more time to decide if they want to keep the product. Retailers offering a 30-day return policy tend to give more substantial discounts to sell products quickly and balance profits. Using higher discounts to encourage quick sales and reduce the likelihood of returns affecting overall profits. </vt:lpstr>
      <vt:lpstr>PowerPoint Presentation</vt:lpstr>
      <vt:lpstr>CUSTOMER SEGMENTATION</vt:lpstr>
      <vt:lpstr>KEY METRICS:  </vt:lpstr>
      <vt:lpstr>Dynamic pricing strategy based on product ratings and reviews   </vt:lpstr>
      <vt:lpstr>KEY METRICS:</vt:lpstr>
      <vt:lpstr>What is the optimal discount percentage that maximizes both sales volume and profitability? </vt:lpstr>
      <vt:lpstr>Correlation between product ratings and stock turnover rates </vt:lpstr>
      <vt:lpstr>Correlation between product ratings and stock turnover rates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dc:title>
  <dc:creator>Windows User</dc:creator>
  <cp:lastModifiedBy>Windows User</cp:lastModifiedBy>
  <cp:revision>44</cp:revision>
  <dcterms:created xsi:type="dcterms:W3CDTF">2024-07-27T02:52:11Z</dcterms:created>
  <dcterms:modified xsi:type="dcterms:W3CDTF">2024-07-27T14:14:35Z</dcterms:modified>
</cp:coreProperties>
</file>