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"/>
  </p:notesMasterIdLst>
  <p:sldIdLst>
    <p:sldId id="280" r:id="rId5"/>
    <p:sldId id="28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6E302-901B-4EC5-8063-F4475DEAA8C8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3765-1535-41FB-A927-AAD2D1E85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32322-E236-FB6A-D4B8-F6D08F4039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19567" r="13056" b="3262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6428232" cy="4992624"/>
          </a:xfrm>
        </p:spPr>
        <p:txBody>
          <a:bodyPr wrap="square" anchor="b">
            <a:normAutofit/>
          </a:bodyPr>
          <a:lstStyle>
            <a:lvl1pPr algn="l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1272" y="914400"/>
            <a:ext cx="3392424" cy="25146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017520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62272" y="2871216"/>
            <a:ext cx="6812280" cy="3035808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65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812280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500"/>
              </a:spcBef>
              <a:defRPr/>
            </a:lvl3pPr>
            <a:lvl4pPr marL="1143000">
              <a:spcBef>
                <a:spcPts val="500"/>
              </a:spcBef>
              <a:defRPr/>
            </a:lvl4pPr>
            <a:lvl5pPr marL="1600200"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75320" y="2743200"/>
            <a:ext cx="2999232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39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871216"/>
            <a:ext cx="10360152" cy="3035808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500"/>
              </a:spcBef>
              <a:defRPr/>
            </a:lvl3pPr>
            <a:lvl4pPr marL="1143000">
              <a:spcBef>
                <a:spcPts val="500"/>
              </a:spcBef>
              <a:defRPr/>
            </a:lvl4pPr>
            <a:lvl5pPr marL="1600200"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57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68743-342F-6CA4-7BA5-942F2C4C2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 l="1151" t="1794" r="25966" b="25175"/>
          <a:stretch/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5788152" cy="4992624"/>
          </a:xfrm>
        </p:spPr>
        <p:txBody>
          <a:bodyPr wrap="square" anchor="t">
            <a:normAutofit/>
          </a:bodyPr>
          <a:lstStyle>
            <a:lvl1pPr algn="l">
              <a:defRPr sz="60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175ECB-7AC9-8B60-1D2A-0DA9D75F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9712" y="914400"/>
            <a:ext cx="4434840" cy="4992624"/>
          </a:xfrm>
        </p:spPr>
        <p:txBody>
          <a:bodyPr anchor="b">
            <a:normAutofit/>
          </a:bodyPr>
          <a:lstStyle>
            <a:lvl1pPr marL="0" indent="0" algn="l">
              <a:lnSpc>
                <a:spcPct val="7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8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58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5669C7-03B9-341C-8E54-929B3B89CB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26965" r="31989" b="5024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7256" y="914400"/>
            <a:ext cx="5806440" cy="5129784"/>
          </a:xfrm>
        </p:spPr>
        <p:txBody>
          <a:bodyPr wrap="square" anchor="b">
            <a:normAutofit/>
          </a:bodyPr>
          <a:lstStyle>
            <a:lvl1pPr algn="r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A97C257-0C1F-79D6-2080-F863FF7F2D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4927249" cy="49910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8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1392AC-2F17-140B-1676-75B74CAC6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15701" r="40485" b="2478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22192"/>
            <a:ext cx="10360152" cy="2221992"/>
          </a:xfrm>
        </p:spPr>
        <p:txBody>
          <a:bodyPr wrap="square" anchor="b">
            <a:normAutofit/>
          </a:bodyPr>
          <a:lstStyle>
            <a:lvl1pPr algn="l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3336" y="914400"/>
            <a:ext cx="2880360" cy="2130552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B65A55A-B3A8-36E5-D327-23E999B961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0"/>
            <a:ext cx="6940296" cy="3273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8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04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CB9F3A-C4B7-7DED-7AB7-0E1DC0872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 l="10741" t="4074" r="13612" b="20124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0152" cy="3008376"/>
          </a:xfrm>
        </p:spPr>
        <p:txBody>
          <a:bodyPr wrap="square" anchor="b">
            <a:normAutofit/>
          </a:bodyPr>
          <a:lstStyle>
            <a:lvl1pPr algn="ctr">
              <a:defRPr sz="60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175ECB-7AC9-8B60-1D2A-0DA9D75F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78224"/>
            <a:ext cx="10360152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8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37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512064" indent="-512064">
              <a:spcBef>
                <a:spcPts val="1000"/>
              </a:spcBef>
              <a:buFont typeface="+mj-lt"/>
              <a:buAutoNum type="arabicPeriod"/>
              <a:defRPr/>
            </a:lvl2pPr>
            <a:lvl3pPr marL="1097280" indent="-512064">
              <a:spcBef>
                <a:spcPts val="1000"/>
              </a:spcBef>
              <a:buFont typeface="+mj-lt"/>
              <a:buAutoNum type="alphaLcPeriod"/>
              <a:defRPr/>
            </a:lvl3pPr>
            <a:lvl4pPr marL="1645920" indent="-512064">
              <a:spcBef>
                <a:spcPts val="1000"/>
              </a:spcBef>
              <a:buFont typeface="+mj-lt"/>
              <a:buAutoNum type="arabicParenR"/>
              <a:defRPr/>
            </a:lvl4pPr>
            <a:lvl5pPr marL="2194560" indent="-512064">
              <a:spcBef>
                <a:spcPts val="1000"/>
              </a:spcBef>
              <a:buFont typeface="+mj-lt"/>
              <a:buAutoNum type="alphaLcParenR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22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7723F4FA-7ADE-EA52-E869-4842D0C7FC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4764024" cy="31638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12664" y="2743200"/>
            <a:ext cx="5971032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2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F3310A-1B80-61B0-BFD3-6FD502894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alphaModFix/>
          </a:blip>
          <a:srcRect l="19567" r="13056" b="3262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D8424F-C2F4-1029-7B75-2B8A9326B3D7}"/>
              </a:ext>
            </a:extLst>
          </p:cNvPr>
          <p:cNvSpPr/>
          <p:nvPr userDrawn="1"/>
        </p:nvSpPr>
        <p:spPr>
          <a:xfrm>
            <a:off x="139700" y="136525"/>
            <a:ext cx="11912600" cy="6584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6483096" cy="3163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885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457200"/>
            <a:ext cx="9564624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760" y="466344"/>
            <a:ext cx="107899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u="sng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0670F10-A7D9-0850-FBA3-0930C575E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6428232" cy="4992624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9B1D02C-C51E-AC77-2221-624A58631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" y="200025"/>
            <a:ext cx="2333625" cy="581025"/>
          </a:xfrm>
        </p:spPr>
        <p:txBody>
          <a:bodyPr>
            <a:normAutofit/>
          </a:bodyPr>
          <a:lstStyle/>
          <a:p>
            <a:r>
              <a:rPr lang="en-US" sz="2400" b="1" dirty="0"/>
              <a:t>KEY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3AE0D-91E5-51F9-BD09-D22637AEAC54}"/>
              </a:ext>
            </a:extLst>
          </p:cNvPr>
          <p:cNvSpPr txBox="1"/>
          <p:nvPr/>
        </p:nvSpPr>
        <p:spPr>
          <a:xfrm>
            <a:off x="304800" y="847725"/>
            <a:ext cx="116300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OVERALL PERFORMANCE VIEW: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Total sales : 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514k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Profit : 92k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quantity sold: 5491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Profit Margin : 17.95%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Peaked in October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due to festive season, contributing to a </a:t>
            </a:r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17.80% 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region 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 highest profit margin contributing </a:t>
            </a:r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18.43% of overall profit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while the </a:t>
            </a:r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west region 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</a:t>
            </a:r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 of </a:t>
            </a:r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17.73%.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Products contributed high profit while Bottom 5 Products contributed very less profit with very less sale amount</a:t>
            </a:r>
            <a:b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analysis it was observed that </a:t>
            </a:r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discount have high profit margins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for </a:t>
            </a:r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discount levels profit margin remained stable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without significant fluctuations. And </a:t>
            </a:r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discount have less profit margin</a:t>
            </a: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Furniture Category had high profit of 32k with high sales of 177k also discount level was moderate which impacted high/stable profit.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office segment has high sales of 141k with profit 25k and quantity sold 1385 among all the segments.</a:t>
            </a:r>
            <a:b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 all the regions south region has the highest sales of 133k with profit 24k and quantity sold 1437.</a:t>
            </a:r>
          </a:p>
          <a:p>
            <a:endParaRPr lang="en-IN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66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FCB3-1FDC-3C81-5A8D-A83BB435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57149"/>
            <a:ext cx="10360152" cy="1179576"/>
          </a:xfrm>
        </p:spPr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2B8817-D0BA-2970-1D41-F9CD2EA7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E32F1-C964-7C1C-1978-EC731E5AE7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1950" y="1390649"/>
            <a:ext cx="7886700" cy="28956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Plan early festive seasons marketing campaigns and offer targeted promotions to maximize sales during festive months. Monitor seasonal trends.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In low performing regions check for the competitors price and adjust the pricing strategy accordingly.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Consider reducing discounts which can improve profit margins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Adjust discount strategy in different segments .Instead of giving one time discount for loyal customers  plan strategies according to maintain long – term customer relation.</a:t>
            </a:r>
          </a:p>
        </p:txBody>
      </p:sp>
    </p:spTree>
    <p:extLst>
      <p:ext uri="{BB962C8B-B14F-4D97-AF65-F5344CB8AC3E}">
        <p14:creationId xmlns:p14="http://schemas.microsoft.com/office/powerpoint/2010/main" val="271263080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TM77929380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7929380_win32_SD_v4" id="{FF6791CE-8A46-4E30-BBEB-5F2323043503}" vid="{107E73D9-B12F-464E-997E-142EF79586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6CE1C2-24FF-4125-B61C-AD39973FC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F23494-F630-4E01-81EA-AA2F2975971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DA7B19D-87CC-4C2C-AA8E-9627D3BFD4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Depth design</Template>
  <TotalTime>109</TotalTime>
  <Words>262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Corbel</vt:lpstr>
      <vt:lpstr>Times New Roman</vt:lpstr>
      <vt:lpstr>Wingdings</vt:lpstr>
      <vt:lpstr>Depth</vt:lpstr>
      <vt:lpstr>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 Rani Mandal</dc:creator>
  <cp:lastModifiedBy>Priya Rani Mandal</cp:lastModifiedBy>
  <cp:revision>1</cp:revision>
  <dcterms:created xsi:type="dcterms:W3CDTF">2025-03-23T10:34:17Z</dcterms:created>
  <dcterms:modified xsi:type="dcterms:W3CDTF">2025-03-23T12:24:14Z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ClassificationContentMarkingFooterLocations">
    <vt:lpwstr>Depth:8</vt:lpwstr>
  </property>
  <property fmtid="{D5CDD505-2E9C-101B-9397-08002B2CF9AE}" pid="5" name="ClassificationContentMarkingFooterText">
    <vt:lpwstr>Classified as Microsoft Confidential</vt:lpwstr>
  </property>
</Properties>
</file>