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6"/>
  </p:notesMasterIdLst>
  <p:handoutMasterIdLst>
    <p:handoutMasterId r:id="rId17"/>
  </p:handoutMasterIdLst>
  <p:sldIdLst>
    <p:sldId id="278" r:id="rId5"/>
    <p:sldId id="282" r:id="rId6"/>
    <p:sldId id="271" r:id="rId7"/>
    <p:sldId id="283" r:id="rId8"/>
    <p:sldId id="284" r:id="rId9"/>
    <p:sldId id="285" r:id="rId10"/>
    <p:sldId id="286" r:id="rId11"/>
    <p:sldId id="287" r:id="rId12"/>
    <p:sldId id="288" r:id="rId13"/>
    <p:sldId id="290"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388" autoAdjust="0"/>
  </p:normalViewPr>
  <p:slideViewPr>
    <p:cSldViewPr snapToGrid="0">
      <p:cViewPr varScale="1">
        <p:scale>
          <a:sx n="96" d="100"/>
          <a:sy n="96" d="100"/>
        </p:scale>
        <p:origin x="86" y="106"/>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1/12/2025</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949659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6" r:id="rId20"/>
    <p:sldLayoutId id="2147483728" r:id="rId2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6954409" y="816413"/>
            <a:ext cx="4624442" cy="5542025"/>
          </a:xfrm>
          <a:noFill/>
        </p:spPr>
        <p:txBody>
          <a:bodyPr anchor="ctr">
            <a:noAutofit/>
          </a:bodyPr>
          <a:lstStyle/>
          <a:p>
            <a:r>
              <a:rPr lang="en-US" dirty="0"/>
              <a:t>Amazon Sales Performance             Analysis for Strategic Growth</a:t>
            </a:r>
            <a:br>
              <a:rPr lang="en-US" dirty="0"/>
            </a:br>
            <a:br>
              <a:rPr lang="en-US" dirty="0"/>
            </a:br>
            <a:r>
              <a:rPr lang="en-US" dirty="0"/>
              <a:t> </a:t>
            </a:r>
            <a:r>
              <a:rPr lang="en-US" sz="2000" dirty="0"/>
              <a:t>Project Owner: Priya </a:t>
            </a:r>
            <a:r>
              <a:rPr lang="en-US" sz="2000" dirty="0" err="1"/>
              <a:t>Mankar</a:t>
            </a:r>
            <a:br>
              <a:rPr lang="en-US" dirty="0"/>
            </a:br>
            <a:br>
              <a:rPr lang="en-US" dirty="0"/>
            </a:br>
            <a:br>
              <a:rPr lang="en-US" dirty="0"/>
            </a:br>
            <a:endParaRPr lang="en-US" dirty="0"/>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pic>
        <p:nvPicPr>
          <p:cNvPr id="3" name="Picture 2">
            <a:extLst>
              <a:ext uri="{FF2B5EF4-FFF2-40B4-BE49-F238E27FC236}">
                <a16:creationId xmlns:a16="http://schemas.microsoft.com/office/drawing/2014/main" id="{39994AE5-38D9-3416-7E50-1B0FCAD16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5620" y="5987249"/>
            <a:ext cx="1346752" cy="758280"/>
          </a:xfrm>
          <a:prstGeom prst="rect">
            <a:avLst/>
          </a:prstGeom>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Final tips &amp; takeaways</a:t>
            </a:r>
          </a:p>
        </p:txBody>
      </p:sp>
      <p:sp>
        <p:nvSpPr>
          <p:cNvPr id="8" name="TextBox 7">
            <a:extLst>
              <a:ext uri="{FF2B5EF4-FFF2-40B4-BE49-F238E27FC236}">
                <a16:creationId xmlns:a16="http://schemas.microsoft.com/office/drawing/2014/main" id="{FFA6DB6B-823A-5D0D-6360-13C518158F1F}"/>
              </a:ext>
            </a:extLst>
          </p:cNvPr>
          <p:cNvSpPr txBox="1"/>
          <p:nvPr/>
        </p:nvSpPr>
        <p:spPr>
          <a:xfrm>
            <a:off x="550863" y="1720840"/>
            <a:ext cx="4649290" cy="3416320"/>
          </a:xfrm>
          <a:prstGeom prst="rect">
            <a:avLst/>
          </a:prstGeom>
          <a:noFill/>
        </p:spPr>
        <p:txBody>
          <a:bodyPr wrap="square">
            <a:spAutoFit/>
          </a:bodyPr>
          <a:lstStyle/>
          <a:p>
            <a:endParaRPr lang="en-US" b="1" dirty="0"/>
          </a:p>
          <a:p>
            <a:pPr marL="285750" indent="-285750" algn="just">
              <a:buFont typeface="Wingdings" panose="05000000000000000000" pitchFamily="2" charset="2"/>
              <a:buChar char="ü"/>
            </a:pPr>
            <a:r>
              <a:rPr lang="en-US" dirty="0"/>
              <a:t>Prioritize top regions like Maharashtra and Karnataka.</a:t>
            </a:r>
          </a:p>
          <a:p>
            <a:pPr algn="just"/>
            <a:endParaRPr lang="en-US" dirty="0"/>
          </a:p>
          <a:p>
            <a:pPr marL="285750" indent="-285750" algn="just">
              <a:buFont typeface="Wingdings" panose="05000000000000000000" pitchFamily="2" charset="2"/>
              <a:buChar char="ü"/>
            </a:pPr>
            <a:r>
              <a:rPr lang="en-US" dirty="0"/>
              <a:t>Promote best-sellers like T-shirts and Shirts.</a:t>
            </a:r>
          </a:p>
          <a:p>
            <a:pPr algn="just"/>
            <a:endParaRPr lang="en-US" dirty="0"/>
          </a:p>
          <a:p>
            <a:pPr marL="285750" indent="-285750" algn="just">
              <a:buFont typeface="Wingdings" panose="05000000000000000000" pitchFamily="2" charset="2"/>
              <a:buChar char="ü"/>
            </a:pPr>
            <a:r>
              <a:rPr lang="en-US" dirty="0"/>
              <a:t>Leverage peak months (e.g., May) for offers.</a:t>
            </a:r>
          </a:p>
          <a:p>
            <a:pPr algn="just"/>
            <a:endParaRPr lang="en-US" dirty="0"/>
          </a:p>
          <a:p>
            <a:pPr marL="285750" indent="-285750" algn="just">
              <a:buFont typeface="Wingdings" panose="05000000000000000000" pitchFamily="2" charset="2"/>
              <a:buChar char="ü"/>
            </a:pPr>
            <a:r>
              <a:rPr lang="en-US" dirty="0"/>
              <a:t>Address fulfillment gaps for faster delivery.</a:t>
            </a:r>
          </a:p>
          <a:p>
            <a:pPr algn="just"/>
            <a:endParaRPr lang="en-US" dirty="0"/>
          </a:p>
          <a:p>
            <a:pPr marL="285750" indent="-285750" algn="just">
              <a:buFont typeface="Wingdings" panose="05000000000000000000" pitchFamily="2" charset="2"/>
              <a:buChar char="ü"/>
            </a:pPr>
            <a:r>
              <a:rPr lang="en-US" dirty="0"/>
              <a:t>Personalize strategies using customer insights.</a:t>
            </a:r>
          </a:p>
        </p:txBody>
      </p:sp>
      <p:sp>
        <p:nvSpPr>
          <p:cNvPr id="9" name="Rectangle 1">
            <a:extLst>
              <a:ext uri="{FF2B5EF4-FFF2-40B4-BE49-F238E27FC236}">
                <a16:creationId xmlns:a16="http://schemas.microsoft.com/office/drawing/2014/main" id="{F885A558-C97F-D262-4BF7-C716C8B0FC30}"/>
              </a:ext>
            </a:extLst>
          </p:cNvPr>
          <p:cNvSpPr>
            <a:spLocks noChangeArrowheads="1"/>
          </p:cNvSpPr>
          <p:nvPr/>
        </p:nvSpPr>
        <p:spPr bwMode="auto">
          <a:xfrm>
            <a:off x="6348667" y="1720840"/>
            <a:ext cx="414395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rPr>
              <a:t>Expand in low-performing regions.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rPr>
              <a:t>Stock high-demand products.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rPr>
              <a:t>Build customer loyalty programs.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rPr>
              <a:t>Use data regularly for better decisions. </a:t>
            </a:r>
          </a:p>
        </p:txBody>
      </p:sp>
      <p:pic>
        <p:nvPicPr>
          <p:cNvPr id="10" name="Picture 9">
            <a:extLst>
              <a:ext uri="{FF2B5EF4-FFF2-40B4-BE49-F238E27FC236}">
                <a16:creationId xmlns:a16="http://schemas.microsoft.com/office/drawing/2014/main" id="{3662A1E1-AADD-7DEB-EF1A-2BAEFD5AB259}"/>
              </a:ext>
            </a:extLst>
          </p:cNvPr>
          <p:cNvPicPr>
            <a:picLocks noChangeAspect="1"/>
          </p:cNvPicPr>
          <p:nvPr/>
        </p:nvPicPr>
        <p:blipFill>
          <a:blip r:embed="rId2"/>
          <a:stretch>
            <a:fillRect/>
          </a:stretch>
        </p:blipFill>
        <p:spPr>
          <a:xfrm>
            <a:off x="10694048" y="5991700"/>
            <a:ext cx="1347333" cy="755970"/>
          </a:xfrm>
          <a:prstGeom prst="rect">
            <a:avLst/>
          </a:prstGeom>
        </p:spPr>
      </p:pic>
    </p:spTree>
    <p:extLst>
      <p:ext uri="{BB962C8B-B14F-4D97-AF65-F5344CB8AC3E}">
        <p14:creationId xmlns:p14="http://schemas.microsoft.com/office/powerpoint/2010/main" val="11866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549537" y="3646704"/>
            <a:ext cx="4936863" cy="1370569"/>
          </a:xfrm>
          <a:noFill/>
        </p:spPr>
        <p:txBody>
          <a:bodyPr>
            <a:normAutofit/>
          </a:bodyPr>
          <a:lstStyle/>
          <a:p>
            <a:r>
              <a:rPr lang="en-US" dirty="0"/>
              <a:t>Priya </a:t>
            </a:r>
            <a:r>
              <a:rPr lang="en-US" dirty="0" err="1"/>
              <a:t>Mankar</a:t>
            </a:r>
            <a:endParaRPr lang="en-US" dirty="0"/>
          </a:p>
          <a:p>
            <a:r>
              <a:rPr lang="en-US" dirty="0"/>
              <a:t>mankarpriya45@gmail.com</a:t>
            </a:r>
          </a:p>
          <a:p>
            <a:endParaRPr lang="en-US" dirty="0"/>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pic>
        <p:nvPicPr>
          <p:cNvPr id="4" name="Picture 3">
            <a:extLst>
              <a:ext uri="{FF2B5EF4-FFF2-40B4-BE49-F238E27FC236}">
                <a16:creationId xmlns:a16="http://schemas.microsoft.com/office/drawing/2014/main" id="{4FE29601-6D54-2FDF-C3F5-74D883754C5C}"/>
              </a:ext>
            </a:extLst>
          </p:cNvPr>
          <p:cNvPicPr>
            <a:picLocks noChangeAspect="1"/>
          </p:cNvPicPr>
          <p:nvPr/>
        </p:nvPicPr>
        <p:blipFill>
          <a:blip r:embed="rId3"/>
          <a:stretch>
            <a:fillRect/>
          </a:stretch>
        </p:blipFill>
        <p:spPr>
          <a:xfrm>
            <a:off x="10733804" y="5959315"/>
            <a:ext cx="1347333" cy="755970"/>
          </a:xfrm>
          <a:prstGeom prst="rect">
            <a:avLst/>
          </a:prstGeom>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p:txBody>
          <a:bodyPr>
            <a:normAutofit/>
          </a:bodyPr>
          <a:lstStyle/>
          <a:p>
            <a:r>
              <a:rPr lang="en-US" dirty="0"/>
              <a:t>Introduction</a:t>
            </a:r>
          </a:p>
          <a:p>
            <a:r>
              <a:rPr lang="en-US" dirty="0"/>
              <a:t>Project Scope</a:t>
            </a:r>
          </a:p>
          <a:p>
            <a:r>
              <a:rPr lang="en-US" dirty="0"/>
              <a:t>Goal’s and KPI</a:t>
            </a:r>
          </a:p>
          <a:p>
            <a:r>
              <a:rPr lang="en-US" dirty="0"/>
              <a:t>Visual aids and Analysis</a:t>
            </a:r>
          </a:p>
          <a:p>
            <a:r>
              <a:rPr lang="en-US" dirty="0"/>
              <a:t>Final tips &amp; takeaways</a:t>
            </a:r>
          </a:p>
        </p:txBody>
      </p:sp>
      <p:pic>
        <p:nvPicPr>
          <p:cNvPr id="4" name="Picture 3">
            <a:extLst>
              <a:ext uri="{FF2B5EF4-FFF2-40B4-BE49-F238E27FC236}">
                <a16:creationId xmlns:a16="http://schemas.microsoft.com/office/drawing/2014/main" id="{02679CE5-9690-FC8F-400C-77CA62B0F7CB}"/>
              </a:ext>
            </a:extLst>
          </p:cNvPr>
          <p:cNvPicPr>
            <a:picLocks noChangeAspect="1"/>
          </p:cNvPicPr>
          <p:nvPr/>
        </p:nvPicPr>
        <p:blipFill>
          <a:blip r:embed="rId3"/>
          <a:stretch>
            <a:fillRect/>
          </a:stretch>
        </p:blipFill>
        <p:spPr>
          <a:xfrm>
            <a:off x="10694047" y="5996091"/>
            <a:ext cx="1347333" cy="755970"/>
          </a:xfrm>
          <a:prstGeom prst="rect">
            <a:avLst/>
          </a:prstGeom>
        </p:spPr>
      </p:pic>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sz="1800" dirty="0"/>
              <a:t>Problem Description: </a:t>
            </a:r>
            <a:br>
              <a:rPr lang="en-US" sz="1800" dirty="0"/>
            </a:br>
            <a:br>
              <a:rPr lang="en-US" sz="1800" dirty="0"/>
            </a:br>
            <a:r>
              <a:rPr lang="en-US" sz="1800" dirty="0"/>
              <a:t>The provided dataset contains information about sales transactions on Amazon, including details such as order ID, date, status, fulfilment method, sales channel, product category, size, quantity, amount, shipping details, and more. The objective is to conduct a comprehensive analysis of the data and extract actionable insights to support business decision-making.</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pic>
        <p:nvPicPr>
          <p:cNvPr id="2" name="Picture 1">
            <a:extLst>
              <a:ext uri="{FF2B5EF4-FFF2-40B4-BE49-F238E27FC236}">
                <a16:creationId xmlns:a16="http://schemas.microsoft.com/office/drawing/2014/main" id="{C64657DE-D8AB-6A8A-0045-4737E354A7E9}"/>
              </a:ext>
            </a:extLst>
          </p:cNvPr>
          <p:cNvPicPr>
            <a:picLocks noChangeAspect="1"/>
          </p:cNvPicPr>
          <p:nvPr/>
        </p:nvPicPr>
        <p:blipFill>
          <a:blip r:embed="rId4"/>
          <a:stretch>
            <a:fillRect/>
          </a:stretch>
        </p:blipFill>
        <p:spPr>
          <a:xfrm>
            <a:off x="10694048" y="5953479"/>
            <a:ext cx="1347333" cy="755970"/>
          </a:xfrm>
          <a:prstGeom prst="rect">
            <a:avLst/>
          </a:prstGeom>
        </p:spPr>
      </p:pic>
    </p:spTree>
    <p:extLst>
      <p:ext uri="{BB962C8B-B14F-4D97-AF65-F5344CB8AC3E}">
        <p14:creationId xmlns:p14="http://schemas.microsoft.com/office/powerpoint/2010/main" val="183974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196900"/>
            <a:ext cx="3854160" cy="653890"/>
          </a:xfrm>
          <a:noFill/>
        </p:spPr>
        <p:txBody>
          <a:bodyPr>
            <a:noAutofit/>
          </a:bodyPr>
          <a:lstStyle/>
          <a:p>
            <a:r>
              <a:rPr lang="en-US" dirty="0">
                <a:highlight>
                  <a:srgbClr val="000000"/>
                </a:highlight>
              </a:rPr>
              <a:t>Project Scope</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
        <p:nvSpPr>
          <p:cNvPr id="5" name="Rectangle 2">
            <a:extLst>
              <a:ext uri="{FF2B5EF4-FFF2-40B4-BE49-F238E27FC236}">
                <a16:creationId xmlns:a16="http://schemas.microsoft.com/office/drawing/2014/main" id="{1868B107-9D0B-5FC5-98E4-898E9D442FF6}"/>
              </a:ext>
            </a:extLst>
          </p:cNvPr>
          <p:cNvSpPr>
            <a:spLocks noGrp="1" noChangeArrowheads="1"/>
          </p:cNvSpPr>
          <p:nvPr>
            <p:ph type="subTitle" idx="1"/>
          </p:nvPr>
        </p:nvSpPr>
        <p:spPr bwMode="auto">
          <a:xfrm>
            <a:off x="547688" y="1602982"/>
            <a:ext cx="497051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Analyze Sales Data:</a:t>
            </a:r>
            <a:r>
              <a:rPr kumimoji="0" lang="en-US" altLang="en-US" sz="1800" b="0" i="0" u="none" strike="noStrike" cap="none" normalizeH="0" baseline="0" dirty="0">
                <a:ln>
                  <a:noFill/>
                </a:ln>
                <a:solidFill>
                  <a:schemeClr val="tx1"/>
                </a:solidFill>
                <a:effectLst/>
                <a:latin typeface="Arial" panose="020B0604020202020204" pitchFamily="34" charset="0"/>
              </a:rPr>
              <a:t> Study sales numbers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and trends to understand how the business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s performing overall.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Understand Customer Preferences:</a:t>
            </a:r>
            <a:r>
              <a:rPr kumimoji="0" lang="en-US" altLang="en-US" sz="1800" b="0" i="0" u="none" strike="noStrike" cap="none" normalizeH="0" baseline="0" dirty="0">
                <a:ln>
                  <a:noFill/>
                </a:ln>
                <a:solidFill>
                  <a:schemeClr val="tx1"/>
                </a:solidFill>
                <a:effectLst/>
                <a:latin typeface="Arial" panose="020B0604020202020204" pitchFamily="34" charset="0"/>
              </a:rPr>
              <a:t> Find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out which products and sizes customers like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most to make better decisions on inventory and marketing.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Explore Regional and Fulfillment Trends: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Look at where most sales come from and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h</a:t>
            </a:r>
            <a:r>
              <a:rPr kumimoji="0" lang="en-US" altLang="en-US" sz="1800" b="0" i="0" u="none" strike="noStrike" cap="none" normalizeH="0" baseline="0" dirty="0">
                <a:ln>
                  <a:noFill/>
                </a:ln>
                <a:solidFill>
                  <a:schemeClr val="tx1"/>
                </a:solidFill>
                <a:effectLst/>
                <a:latin typeface="Arial" panose="020B0604020202020204" pitchFamily="34" charset="0"/>
              </a:rPr>
              <a:t>ow orders are fulfilled to improve delivery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customer satisfaction. </a:t>
            </a:r>
          </a:p>
        </p:txBody>
      </p:sp>
      <p:pic>
        <p:nvPicPr>
          <p:cNvPr id="6" name="Picture 5">
            <a:extLst>
              <a:ext uri="{FF2B5EF4-FFF2-40B4-BE49-F238E27FC236}">
                <a16:creationId xmlns:a16="http://schemas.microsoft.com/office/drawing/2014/main" id="{1242C847-049E-0C82-D375-8396FBA49B84}"/>
              </a:ext>
            </a:extLst>
          </p:cNvPr>
          <p:cNvPicPr>
            <a:picLocks noChangeAspect="1"/>
          </p:cNvPicPr>
          <p:nvPr/>
        </p:nvPicPr>
        <p:blipFill>
          <a:blip r:embed="rId4"/>
          <a:stretch>
            <a:fillRect/>
          </a:stretch>
        </p:blipFill>
        <p:spPr>
          <a:xfrm>
            <a:off x="10654291" y="5921101"/>
            <a:ext cx="1347333" cy="755970"/>
          </a:xfrm>
          <a:prstGeom prst="rect">
            <a:avLst/>
          </a:prstGeom>
        </p:spPr>
      </p:pic>
    </p:spTree>
    <p:extLst>
      <p:ext uri="{BB962C8B-B14F-4D97-AF65-F5344CB8AC3E}">
        <p14:creationId xmlns:p14="http://schemas.microsoft.com/office/powerpoint/2010/main" val="138859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dirty="0"/>
              <a:t>Goals And KPI</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3" y="1494845"/>
            <a:ext cx="5514657" cy="4587819"/>
          </a:xfrm>
        </p:spPr>
        <p:txBody>
          <a:bodyPr/>
          <a:lstStyle/>
          <a:p>
            <a:pPr algn="just"/>
            <a:r>
              <a:rPr lang="en-US" b="1" dirty="0"/>
              <a:t>Goals</a:t>
            </a:r>
          </a:p>
          <a:p>
            <a:pPr algn="just">
              <a:buFont typeface="+mj-lt"/>
              <a:buAutoNum type="arabicPeriod"/>
            </a:pPr>
            <a:r>
              <a:rPr lang="en-US" b="1" dirty="0"/>
              <a:t>Understand Sales Performance:</a:t>
            </a:r>
            <a:r>
              <a:rPr lang="en-US" dirty="0"/>
              <a:t> Gain insights into overall sales trends, revenue, and order volume to evaluate business success.</a:t>
            </a:r>
          </a:p>
          <a:p>
            <a:pPr algn="just">
              <a:buFont typeface="+mj-lt"/>
              <a:buAutoNum type="arabicPeriod"/>
            </a:pPr>
            <a:r>
              <a:rPr lang="en-US" b="1" dirty="0"/>
              <a:t>Analyze Customer Behavior:</a:t>
            </a:r>
            <a:r>
              <a:rPr lang="en-US" dirty="0"/>
              <a:t> Identify popular products, size preferences, and buying patterns to enhance inventory planning and customer engagement.</a:t>
            </a:r>
          </a:p>
          <a:p>
            <a:pPr algn="just">
              <a:buFont typeface="+mj-lt"/>
              <a:buAutoNum type="arabicPeriod"/>
            </a:pPr>
            <a:r>
              <a:rPr lang="en-US" b="1" dirty="0"/>
              <a:t>Improve Operational Efficiency:</a:t>
            </a:r>
            <a:r>
              <a:rPr lang="en-US" dirty="0"/>
              <a:t> Examine fulfillment methods and geographical sales distribution to optimize delivery processes and target high-performing regions.</a:t>
            </a:r>
          </a:p>
          <a:p>
            <a:pPr marL="0" indent="0">
              <a:buNone/>
            </a:pPr>
            <a:endParaRPr lang="en-US" dirty="0"/>
          </a:p>
        </p:txBody>
      </p:sp>
      <p:sp>
        <p:nvSpPr>
          <p:cNvPr id="4" name="TextBox 3">
            <a:extLst>
              <a:ext uri="{FF2B5EF4-FFF2-40B4-BE49-F238E27FC236}">
                <a16:creationId xmlns:a16="http://schemas.microsoft.com/office/drawing/2014/main" id="{1670A702-FF77-FD59-5305-E6768AF8EB7C}"/>
              </a:ext>
            </a:extLst>
          </p:cNvPr>
          <p:cNvSpPr txBox="1"/>
          <p:nvPr/>
        </p:nvSpPr>
        <p:spPr>
          <a:xfrm>
            <a:off x="7084612" y="1494845"/>
            <a:ext cx="4397071"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Key Performance Indicators (KPIs)</a:t>
            </a:r>
          </a:p>
          <a:p>
            <a:pPr algn="just"/>
            <a:endParaRPr lang="en-US" b="1" dirty="0"/>
          </a:p>
          <a:p>
            <a:pPr marL="342900" indent="-342900" algn="just">
              <a:buAutoNum type="arabicPeriod"/>
            </a:pPr>
            <a:r>
              <a:rPr lang="en-US" b="1" dirty="0"/>
              <a:t>Total Sales:</a:t>
            </a:r>
            <a:r>
              <a:rPr lang="en-US" dirty="0"/>
              <a:t> $78.59M</a:t>
            </a:r>
          </a:p>
          <a:p>
            <a:pPr algn="just"/>
            <a:endParaRPr lang="en-US" dirty="0"/>
          </a:p>
          <a:p>
            <a:pPr marL="342900" indent="-342900" algn="just">
              <a:buAutoNum type="arabicPeriod" startAt="2"/>
            </a:pPr>
            <a:r>
              <a:rPr lang="en-US" b="1" dirty="0"/>
              <a:t>Average Sales per Order:</a:t>
            </a:r>
            <a:r>
              <a:rPr lang="en-US" dirty="0"/>
              <a:t> $609.34</a:t>
            </a:r>
          </a:p>
          <a:p>
            <a:pPr algn="just"/>
            <a:endParaRPr lang="en-US" dirty="0"/>
          </a:p>
          <a:p>
            <a:pPr marL="342900" indent="-342900" algn="just">
              <a:buAutoNum type="arabicPeriod" startAt="3"/>
            </a:pPr>
            <a:r>
              <a:rPr lang="en-US" b="1" dirty="0"/>
              <a:t>Total Orders Processed:</a:t>
            </a:r>
            <a:r>
              <a:rPr lang="en-US" dirty="0"/>
              <a:t> 128.98K</a:t>
            </a:r>
          </a:p>
          <a:p>
            <a:pPr algn="just"/>
            <a:endParaRPr lang="en-US" dirty="0"/>
          </a:p>
          <a:p>
            <a:pPr algn="just"/>
            <a:r>
              <a:rPr lang="en-US" b="1" dirty="0"/>
              <a:t>4. Top Performing State:</a:t>
            </a:r>
            <a:r>
              <a:rPr lang="en-US" dirty="0"/>
              <a:t> Maharashtra ($13M in sales)</a:t>
            </a:r>
          </a:p>
          <a:p>
            <a:pPr algn="just"/>
            <a:endParaRPr lang="en-US" dirty="0"/>
          </a:p>
          <a:p>
            <a:pPr algn="just"/>
            <a:r>
              <a:rPr lang="en-US" b="1" dirty="0"/>
              <a:t>5. Most Popular Product Category:</a:t>
            </a:r>
            <a:r>
              <a:rPr lang="en-US" dirty="0"/>
              <a:t> T-shirts</a:t>
            </a:r>
          </a:p>
          <a:p>
            <a:pPr algn="just"/>
            <a:r>
              <a:rPr lang="en-US" b="1" dirty="0"/>
              <a:t>6.  Peak Sales Month:</a:t>
            </a:r>
            <a:r>
              <a:rPr lang="en-US" dirty="0"/>
              <a:t> May</a:t>
            </a:r>
          </a:p>
          <a:p>
            <a:endParaRPr lang="en-US" dirty="0"/>
          </a:p>
        </p:txBody>
      </p:sp>
      <p:pic>
        <p:nvPicPr>
          <p:cNvPr id="5" name="Picture 4">
            <a:extLst>
              <a:ext uri="{FF2B5EF4-FFF2-40B4-BE49-F238E27FC236}">
                <a16:creationId xmlns:a16="http://schemas.microsoft.com/office/drawing/2014/main" id="{B9ABC5A5-072A-BA2E-33F0-32B6E99C9479}"/>
              </a:ext>
            </a:extLst>
          </p:cNvPr>
          <p:cNvPicPr>
            <a:picLocks noChangeAspect="1"/>
          </p:cNvPicPr>
          <p:nvPr/>
        </p:nvPicPr>
        <p:blipFill>
          <a:blip r:embed="rId3"/>
          <a:stretch>
            <a:fillRect/>
          </a:stretch>
        </p:blipFill>
        <p:spPr>
          <a:xfrm>
            <a:off x="10717902" y="6000453"/>
            <a:ext cx="1347333" cy="755970"/>
          </a:xfrm>
          <a:prstGeom prst="rect">
            <a:avLst/>
          </a:prstGeom>
        </p:spPr>
      </p:pic>
    </p:spTree>
    <p:extLst>
      <p:ext uri="{BB962C8B-B14F-4D97-AF65-F5344CB8AC3E}">
        <p14:creationId xmlns:p14="http://schemas.microsoft.com/office/powerpoint/2010/main" val="65284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23993"/>
            <a:ext cx="12192000" cy="6858000"/>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55659" y="111319"/>
            <a:ext cx="6565127" cy="772160"/>
          </a:xfrm>
        </p:spPr>
        <p:txBody>
          <a:bodyPr/>
          <a:lstStyle/>
          <a:p>
            <a:r>
              <a:rPr lang="en-US" sz="4000" dirty="0"/>
              <a:t>Visual aids and Analysis</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a:xfrm>
            <a:off x="437321" y="2289976"/>
            <a:ext cx="7370860" cy="3795864"/>
          </a:xfrm>
        </p:spPr>
        <p:txBody>
          <a:bodyPr/>
          <a:lstStyle/>
          <a:p>
            <a:pPr algn="just"/>
            <a:r>
              <a:rPr lang="en-US" b="1" u="sng" dirty="0"/>
              <a:t> </a:t>
            </a:r>
          </a:p>
        </p:txBody>
      </p:sp>
      <p:pic>
        <p:nvPicPr>
          <p:cNvPr id="3" name="Picture 2">
            <a:extLst>
              <a:ext uri="{FF2B5EF4-FFF2-40B4-BE49-F238E27FC236}">
                <a16:creationId xmlns:a16="http://schemas.microsoft.com/office/drawing/2014/main" id="{050786A9-5BC5-C965-882D-0BB114FE05E4}"/>
              </a:ext>
            </a:extLst>
          </p:cNvPr>
          <p:cNvPicPr>
            <a:picLocks noChangeAspect="1"/>
          </p:cNvPicPr>
          <p:nvPr/>
        </p:nvPicPr>
        <p:blipFill>
          <a:blip r:embed="rId4"/>
          <a:stretch>
            <a:fillRect/>
          </a:stretch>
        </p:blipFill>
        <p:spPr>
          <a:xfrm>
            <a:off x="437322" y="1319055"/>
            <a:ext cx="3403158" cy="784928"/>
          </a:xfrm>
          <a:prstGeom prst="rect">
            <a:avLst/>
          </a:prstGeom>
        </p:spPr>
      </p:pic>
      <p:sp>
        <p:nvSpPr>
          <p:cNvPr id="16" name="TextBox 15">
            <a:extLst>
              <a:ext uri="{FF2B5EF4-FFF2-40B4-BE49-F238E27FC236}">
                <a16:creationId xmlns:a16="http://schemas.microsoft.com/office/drawing/2014/main" id="{61907430-4CE5-E06E-6F1F-D5E20AD787DD}"/>
              </a:ext>
            </a:extLst>
          </p:cNvPr>
          <p:cNvSpPr txBox="1"/>
          <p:nvPr/>
        </p:nvSpPr>
        <p:spPr>
          <a:xfrm>
            <a:off x="437322" y="2289976"/>
            <a:ext cx="3872286" cy="3970318"/>
          </a:xfrm>
          <a:prstGeom prst="rect">
            <a:avLst/>
          </a:prstGeom>
          <a:noFill/>
        </p:spPr>
        <p:txBody>
          <a:bodyPr wrap="square" rtlCol="0">
            <a:spAutoFit/>
          </a:bodyPr>
          <a:lstStyle/>
          <a:p>
            <a:r>
              <a:rPr lang="en-US" dirty="0"/>
              <a:t>Analysis: </a:t>
            </a:r>
          </a:p>
          <a:p>
            <a:pPr marL="285750" indent="-285750">
              <a:buFont typeface="Wingdings" panose="05000000000000000000" pitchFamily="2" charset="2"/>
              <a:buChar char="§"/>
            </a:pPr>
            <a:r>
              <a:rPr lang="en-US" dirty="0"/>
              <a:t>Total sales amount to $78.59M, indicating strong revenue generation.</a:t>
            </a:r>
          </a:p>
          <a:p>
            <a:pPr marL="285750" indent="-285750">
              <a:buFont typeface="Wingdings" panose="05000000000000000000" pitchFamily="2" charset="2"/>
              <a:buChar char="§"/>
            </a:pPr>
            <a:r>
              <a:rPr lang="en-US" dirty="0"/>
              <a:t>Average sales value of $6o9.34 suggests moderate order values per transaction.</a:t>
            </a:r>
          </a:p>
          <a:p>
            <a:pPr marL="285750" indent="-285750">
              <a:buFont typeface="Wingdings" panose="05000000000000000000" pitchFamily="2" charset="2"/>
              <a:buChar char="§"/>
            </a:pPr>
            <a:r>
              <a:rPr lang="en-US" dirty="0"/>
              <a:t>128.98 K orders highlight high customer activity.</a:t>
            </a:r>
          </a:p>
          <a:p>
            <a:pPr marL="285750" indent="-285750">
              <a:buFont typeface="Wingdings" panose="05000000000000000000" pitchFamily="2" charset="2"/>
              <a:buChar char="§"/>
            </a:pPr>
            <a:endParaRPr lang="en-US" dirty="0"/>
          </a:p>
          <a:p>
            <a:r>
              <a:rPr lang="en-US" dirty="0"/>
              <a:t>Insights:</a:t>
            </a:r>
          </a:p>
          <a:p>
            <a:r>
              <a:rPr lang="en-US" dirty="0"/>
              <a:t>Overall sales performance is strong, with a substantial number of orders driving revenue.</a:t>
            </a:r>
          </a:p>
        </p:txBody>
      </p:sp>
      <p:pic>
        <p:nvPicPr>
          <p:cNvPr id="19" name="Picture 18">
            <a:extLst>
              <a:ext uri="{FF2B5EF4-FFF2-40B4-BE49-F238E27FC236}">
                <a16:creationId xmlns:a16="http://schemas.microsoft.com/office/drawing/2014/main" id="{A2D65DD5-B032-2536-D7E7-90F7830EA253}"/>
              </a:ext>
            </a:extLst>
          </p:cNvPr>
          <p:cNvPicPr>
            <a:picLocks noChangeAspect="1"/>
          </p:cNvPicPr>
          <p:nvPr/>
        </p:nvPicPr>
        <p:blipFill>
          <a:blip r:embed="rId5"/>
          <a:stretch>
            <a:fillRect/>
          </a:stretch>
        </p:blipFill>
        <p:spPr>
          <a:xfrm>
            <a:off x="4817870" y="1319055"/>
            <a:ext cx="2842506" cy="3932261"/>
          </a:xfrm>
          <a:prstGeom prst="rect">
            <a:avLst/>
          </a:prstGeom>
        </p:spPr>
      </p:pic>
      <p:sp>
        <p:nvSpPr>
          <p:cNvPr id="20" name="TextBox 19">
            <a:extLst>
              <a:ext uri="{FF2B5EF4-FFF2-40B4-BE49-F238E27FC236}">
                <a16:creationId xmlns:a16="http://schemas.microsoft.com/office/drawing/2014/main" id="{34AC2AB4-6A23-86B6-8871-1748BBF319DA}"/>
              </a:ext>
            </a:extLst>
          </p:cNvPr>
          <p:cNvSpPr txBox="1"/>
          <p:nvPr/>
        </p:nvSpPr>
        <p:spPr>
          <a:xfrm>
            <a:off x="250257" y="1118844"/>
            <a:ext cx="4126727" cy="5255812"/>
          </a:xfrm>
          <a:prstGeom prst="rect">
            <a:avLst/>
          </a:prstGeom>
          <a:noFill/>
          <a:ln>
            <a:solidFill>
              <a:schemeClr val="bg1"/>
            </a:solidFill>
          </a:ln>
        </p:spPr>
        <p:txBody>
          <a:bodyPr wrap="square" rtlCol="0">
            <a:spAutoFit/>
          </a:bodyPr>
          <a:lstStyle/>
          <a:p>
            <a:endParaRPr lang="en-US" dirty="0"/>
          </a:p>
        </p:txBody>
      </p:sp>
      <p:sp>
        <p:nvSpPr>
          <p:cNvPr id="22" name="Rectangle 7">
            <a:extLst>
              <a:ext uri="{FF2B5EF4-FFF2-40B4-BE49-F238E27FC236}">
                <a16:creationId xmlns:a16="http://schemas.microsoft.com/office/drawing/2014/main" id="{B87AAF7A-A741-F9BE-376B-5D59C9E2C9AB}"/>
              </a:ext>
            </a:extLst>
          </p:cNvPr>
          <p:cNvSpPr>
            <a:spLocks noChangeArrowheads="1"/>
          </p:cNvSpPr>
          <p:nvPr/>
        </p:nvSpPr>
        <p:spPr bwMode="auto">
          <a:xfrm>
            <a:off x="7808181" y="1308736"/>
            <a:ext cx="343119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Analysis:</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Top-performing states: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Maharashtra: $13M</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Karnataka: $10M</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Telangana, Uttar Pradesh, and Tamil Nadu: $7M each.</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Insights: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 Maharashtra and Karnataka are key markets, requiring further investment in marketing and logistics. </a:t>
            </a:r>
          </a:p>
        </p:txBody>
      </p:sp>
      <p:sp>
        <p:nvSpPr>
          <p:cNvPr id="23" name="TextBox 22">
            <a:extLst>
              <a:ext uri="{FF2B5EF4-FFF2-40B4-BE49-F238E27FC236}">
                <a16:creationId xmlns:a16="http://schemas.microsoft.com/office/drawing/2014/main" id="{5FDF0D19-0568-4A63-403B-B58F923F1DCB}"/>
              </a:ext>
            </a:extLst>
          </p:cNvPr>
          <p:cNvSpPr txBox="1"/>
          <p:nvPr/>
        </p:nvSpPr>
        <p:spPr>
          <a:xfrm>
            <a:off x="4628147" y="1118844"/>
            <a:ext cx="6874042" cy="5255812"/>
          </a:xfrm>
          <a:prstGeom prst="rect">
            <a:avLst/>
          </a:prstGeom>
          <a:noFill/>
          <a:ln>
            <a:solidFill>
              <a:schemeClr val="bg1"/>
            </a:solidFill>
          </a:ln>
        </p:spPr>
        <p:txBody>
          <a:bodyPr wrap="square" rtlCol="0">
            <a:spAutoFit/>
          </a:bodyPr>
          <a:lstStyle/>
          <a:p>
            <a:endParaRPr lang="en-US" dirty="0"/>
          </a:p>
        </p:txBody>
      </p:sp>
      <p:pic>
        <p:nvPicPr>
          <p:cNvPr id="24" name="Picture 23">
            <a:extLst>
              <a:ext uri="{FF2B5EF4-FFF2-40B4-BE49-F238E27FC236}">
                <a16:creationId xmlns:a16="http://schemas.microsoft.com/office/drawing/2014/main" id="{2E41C14E-2270-7F14-8DF1-9D4F87B9C27C}"/>
              </a:ext>
            </a:extLst>
          </p:cNvPr>
          <p:cNvPicPr>
            <a:picLocks noChangeAspect="1"/>
          </p:cNvPicPr>
          <p:nvPr/>
        </p:nvPicPr>
        <p:blipFill>
          <a:blip r:embed="rId6"/>
          <a:stretch>
            <a:fillRect/>
          </a:stretch>
        </p:blipFill>
        <p:spPr>
          <a:xfrm>
            <a:off x="10709950" y="5989780"/>
            <a:ext cx="1347333" cy="755970"/>
          </a:xfrm>
          <a:prstGeom prst="rect">
            <a:avLst/>
          </a:prstGeom>
        </p:spPr>
      </p:pic>
    </p:spTree>
    <p:extLst>
      <p:ext uri="{BB962C8B-B14F-4D97-AF65-F5344CB8AC3E}">
        <p14:creationId xmlns:p14="http://schemas.microsoft.com/office/powerpoint/2010/main" val="285551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2545950" y="379693"/>
            <a:ext cx="3066799" cy="3995650"/>
          </a:xfrm>
        </p:spPr>
        <p:txBody>
          <a:bodyPr/>
          <a:lstStyle/>
          <a:p>
            <a:r>
              <a:rPr lang="en-US" dirty="0"/>
              <a:t>Analysis:</a:t>
            </a:r>
          </a:p>
          <a:p>
            <a:pPr marL="285750" indent="-285750">
              <a:buFont typeface="Wingdings" panose="05000000000000000000" pitchFamily="2" charset="2"/>
              <a:buChar char="§"/>
            </a:pPr>
            <a:r>
              <a:rPr lang="en-US" dirty="0"/>
              <a:t>May is the peak sales month, with the highest revenue.</a:t>
            </a:r>
          </a:p>
          <a:p>
            <a:pPr marL="285750" indent="-285750">
              <a:buFont typeface="Wingdings" panose="05000000000000000000" pitchFamily="2" charset="2"/>
              <a:buChar char="§"/>
            </a:pPr>
            <a:r>
              <a:rPr lang="en-US" dirty="0"/>
              <a:t>Sales fluctuate across months, with a sharp rise in May.</a:t>
            </a:r>
          </a:p>
          <a:p>
            <a:r>
              <a:rPr lang="en-US" dirty="0"/>
              <a:t>Insights:</a:t>
            </a:r>
          </a:p>
          <a:p>
            <a:r>
              <a:rPr lang="en-US" dirty="0"/>
              <a:t>Seasonal or promotional factors might be driving sales in May. Such patterns be leveraged.</a:t>
            </a:r>
          </a:p>
        </p:txBody>
      </p:sp>
      <p:pic>
        <p:nvPicPr>
          <p:cNvPr id="4" name="Picture 3">
            <a:extLst>
              <a:ext uri="{FF2B5EF4-FFF2-40B4-BE49-F238E27FC236}">
                <a16:creationId xmlns:a16="http://schemas.microsoft.com/office/drawing/2014/main" id="{4B2BA5F3-06FE-45B5-A592-E30D902BCABB}"/>
              </a:ext>
            </a:extLst>
          </p:cNvPr>
          <p:cNvPicPr>
            <a:picLocks noChangeAspect="1"/>
          </p:cNvPicPr>
          <p:nvPr/>
        </p:nvPicPr>
        <p:blipFill>
          <a:blip r:embed="rId3"/>
          <a:stretch>
            <a:fillRect/>
          </a:stretch>
        </p:blipFill>
        <p:spPr>
          <a:xfrm>
            <a:off x="193127" y="1103262"/>
            <a:ext cx="2259813" cy="2309060"/>
          </a:xfrm>
          <a:prstGeom prst="rect">
            <a:avLst/>
          </a:prstGeom>
        </p:spPr>
      </p:pic>
      <p:sp>
        <p:nvSpPr>
          <p:cNvPr id="8" name="Rectangle 2">
            <a:extLst>
              <a:ext uri="{FF2B5EF4-FFF2-40B4-BE49-F238E27FC236}">
                <a16:creationId xmlns:a16="http://schemas.microsoft.com/office/drawing/2014/main" id="{735E39CF-3E00-7B2C-48A4-7D7DA2C313EB}"/>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1" name="TextBox 10">
            <a:extLst>
              <a:ext uri="{FF2B5EF4-FFF2-40B4-BE49-F238E27FC236}">
                <a16:creationId xmlns:a16="http://schemas.microsoft.com/office/drawing/2014/main" id="{D855C56D-C2A4-609F-5648-334C2C81D12A}"/>
              </a:ext>
            </a:extLst>
          </p:cNvPr>
          <p:cNvSpPr txBox="1"/>
          <p:nvPr/>
        </p:nvSpPr>
        <p:spPr>
          <a:xfrm>
            <a:off x="124393" y="282179"/>
            <a:ext cx="5512632" cy="4190678"/>
          </a:xfrm>
          <a:prstGeom prst="rect">
            <a:avLst/>
          </a:prstGeom>
          <a:noFill/>
          <a:ln>
            <a:solidFill>
              <a:schemeClr val="tx1">
                <a:lumMod val="50000"/>
              </a:schemeClr>
            </a:solidFill>
          </a:ln>
        </p:spPr>
        <p:txBody>
          <a:bodyPr wrap="square" rtlCol="0">
            <a:spAutoFit/>
          </a:bodyPr>
          <a:lstStyle/>
          <a:p>
            <a:endParaRPr lang="en-US" dirty="0"/>
          </a:p>
        </p:txBody>
      </p:sp>
      <p:pic>
        <p:nvPicPr>
          <p:cNvPr id="13" name="Picture 12">
            <a:extLst>
              <a:ext uri="{FF2B5EF4-FFF2-40B4-BE49-F238E27FC236}">
                <a16:creationId xmlns:a16="http://schemas.microsoft.com/office/drawing/2014/main" id="{0EE376B3-9F95-7AC3-1606-4E77E70A1BFF}"/>
              </a:ext>
            </a:extLst>
          </p:cNvPr>
          <p:cNvPicPr>
            <a:picLocks noChangeAspect="1"/>
          </p:cNvPicPr>
          <p:nvPr/>
        </p:nvPicPr>
        <p:blipFill>
          <a:blip r:embed="rId4"/>
          <a:stretch>
            <a:fillRect/>
          </a:stretch>
        </p:blipFill>
        <p:spPr>
          <a:xfrm>
            <a:off x="5923723" y="630198"/>
            <a:ext cx="2902225" cy="2933954"/>
          </a:xfrm>
          <a:prstGeom prst="rect">
            <a:avLst/>
          </a:prstGeom>
        </p:spPr>
      </p:pic>
      <p:sp>
        <p:nvSpPr>
          <p:cNvPr id="14" name="Rectangle 3">
            <a:extLst>
              <a:ext uri="{FF2B5EF4-FFF2-40B4-BE49-F238E27FC236}">
                <a16:creationId xmlns:a16="http://schemas.microsoft.com/office/drawing/2014/main" id="{9BB17546-02E4-C68F-B13B-3F0D65618449}"/>
              </a:ext>
            </a:extLst>
          </p:cNvPr>
          <p:cNvSpPr>
            <a:spLocks noChangeArrowheads="1"/>
          </p:cNvSpPr>
          <p:nvPr/>
        </p:nvSpPr>
        <p:spPr bwMode="auto">
          <a:xfrm>
            <a:off x="8967001" y="389016"/>
            <a:ext cx="29022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India is the primary contributor to sales in this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Insight: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 Focus remains on the Indian market, with potential expansion opportunities internationally. </a:t>
            </a:r>
          </a:p>
        </p:txBody>
      </p:sp>
      <p:sp>
        <p:nvSpPr>
          <p:cNvPr id="15" name="TextBox 14">
            <a:extLst>
              <a:ext uri="{FF2B5EF4-FFF2-40B4-BE49-F238E27FC236}">
                <a16:creationId xmlns:a16="http://schemas.microsoft.com/office/drawing/2014/main" id="{56F8DC67-B536-DD08-8AF5-CF274CB6F675}"/>
              </a:ext>
            </a:extLst>
          </p:cNvPr>
          <p:cNvSpPr txBox="1"/>
          <p:nvPr/>
        </p:nvSpPr>
        <p:spPr>
          <a:xfrm>
            <a:off x="5812403" y="282179"/>
            <a:ext cx="6056823" cy="4190678"/>
          </a:xfrm>
          <a:prstGeom prst="rect">
            <a:avLst/>
          </a:prstGeom>
          <a:noFill/>
          <a:ln>
            <a:solidFill>
              <a:schemeClr val="tx1">
                <a:lumMod val="50000"/>
              </a:schemeClr>
            </a:solidFill>
          </a:ln>
        </p:spPr>
        <p:txBody>
          <a:bodyPr wrap="square" rtlCol="0">
            <a:spAutoFit/>
          </a:bodyPr>
          <a:lstStyle/>
          <a:p>
            <a:endParaRPr lang="en-US" dirty="0"/>
          </a:p>
        </p:txBody>
      </p:sp>
      <p:pic>
        <p:nvPicPr>
          <p:cNvPr id="17" name="Picture 16">
            <a:extLst>
              <a:ext uri="{FF2B5EF4-FFF2-40B4-BE49-F238E27FC236}">
                <a16:creationId xmlns:a16="http://schemas.microsoft.com/office/drawing/2014/main" id="{CAB8E717-B0B2-9B28-AF7A-6526906FA8B7}"/>
              </a:ext>
            </a:extLst>
          </p:cNvPr>
          <p:cNvPicPr>
            <a:picLocks noChangeAspect="1"/>
          </p:cNvPicPr>
          <p:nvPr/>
        </p:nvPicPr>
        <p:blipFill>
          <a:blip r:embed="rId5"/>
          <a:stretch>
            <a:fillRect/>
          </a:stretch>
        </p:blipFill>
        <p:spPr>
          <a:xfrm>
            <a:off x="680861" y="4824624"/>
            <a:ext cx="3101609" cy="1653683"/>
          </a:xfrm>
          <a:prstGeom prst="rect">
            <a:avLst/>
          </a:prstGeom>
        </p:spPr>
      </p:pic>
      <p:sp>
        <p:nvSpPr>
          <p:cNvPr id="18" name="Rectangle 4">
            <a:extLst>
              <a:ext uri="{FF2B5EF4-FFF2-40B4-BE49-F238E27FC236}">
                <a16:creationId xmlns:a16="http://schemas.microsoft.com/office/drawing/2014/main" id="{07130296-D38B-CB5B-C1AC-4DE418001A4C}"/>
              </a:ext>
            </a:extLst>
          </p:cNvPr>
          <p:cNvSpPr>
            <a:spLocks noChangeArrowheads="1"/>
          </p:cNvSpPr>
          <p:nvPr/>
        </p:nvSpPr>
        <p:spPr bwMode="auto">
          <a:xfrm>
            <a:off x="3935896" y="4774302"/>
            <a:ext cx="773812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Analysis:</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Most popular sizes: </a:t>
            </a:r>
            <a:r>
              <a:rPr kumimoji="0" lang="en-US" altLang="en-US" sz="1800" b="1" i="0" u="none" strike="noStrike" cap="none" normalizeH="0" baseline="0" dirty="0">
                <a:ln>
                  <a:noFill/>
                </a:ln>
                <a:solidFill>
                  <a:schemeClr val="tx1"/>
                </a:solidFill>
                <a:effectLst/>
              </a:rPr>
              <a:t>M</a:t>
            </a: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L</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XL</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Minimal sales for sizes </a:t>
            </a:r>
            <a:r>
              <a:rPr kumimoji="0" lang="en-US" altLang="en-US" sz="1800" b="1" i="0" u="none" strike="noStrike" cap="none" normalizeH="0" baseline="0" dirty="0">
                <a:ln>
                  <a:noFill/>
                </a:ln>
                <a:solidFill>
                  <a:schemeClr val="tx1"/>
                </a:solidFill>
                <a:effectLst/>
              </a:rPr>
              <a:t>6XL</a:t>
            </a: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5XL</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4XL</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Insight:</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Stock should prioritize medium-to-large sizes to match customer demand. </a:t>
            </a:r>
          </a:p>
        </p:txBody>
      </p:sp>
      <p:sp>
        <p:nvSpPr>
          <p:cNvPr id="19" name="TextBox 18">
            <a:extLst>
              <a:ext uri="{FF2B5EF4-FFF2-40B4-BE49-F238E27FC236}">
                <a16:creationId xmlns:a16="http://schemas.microsoft.com/office/drawing/2014/main" id="{62300566-A27B-1CAB-9FF9-567E2AB7EF28}"/>
              </a:ext>
            </a:extLst>
          </p:cNvPr>
          <p:cNvSpPr txBox="1"/>
          <p:nvPr/>
        </p:nvSpPr>
        <p:spPr>
          <a:xfrm>
            <a:off x="124393" y="4675367"/>
            <a:ext cx="11744833" cy="1963972"/>
          </a:xfrm>
          <a:prstGeom prst="rect">
            <a:avLst/>
          </a:prstGeom>
          <a:noFill/>
          <a:ln>
            <a:solidFill>
              <a:schemeClr val="tx1">
                <a:lumMod val="50000"/>
              </a:schemeClr>
            </a:solidFill>
          </a:ln>
        </p:spPr>
        <p:txBody>
          <a:bodyPr wrap="square" rtlCol="0">
            <a:spAutoFit/>
          </a:bodyPr>
          <a:lstStyle/>
          <a:p>
            <a:endParaRPr lang="en-US" dirty="0"/>
          </a:p>
        </p:txBody>
      </p:sp>
    </p:spTree>
    <p:extLst>
      <p:ext uri="{BB962C8B-B14F-4D97-AF65-F5344CB8AC3E}">
        <p14:creationId xmlns:p14="http://schemas.microsoft.com/office/powerpoint/2010/main" val="23301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9F3D13-802F-1E0C-561E-209555F1D538}"/>
              </a:ext>
            </a:extLst>
          </p:cNvPr>
          <p:cNvPicPr>
            <a:picLocks noChangeAspect="1"/>
          </p:cNvPicPr>
          <p:nvPr/>
        </p:nvPicPr>
        <p:blipFill>
          <a:blip r:embed="rId2"/>
          <a:stretch>
            <a:fillRect/>
          </a:stretch>
        </p:blipFill>
        <p:spPr>
          <a:xfrm>
            <a:off x="1001953" y="702426"/>
            <a:ext cx="1775614" cy="2415749"/>
          </a:xfrm>
          <a:prstGeom prst="rect">
            <a:avLst/>
          </a:prstGeom>
        </p:spPr>
      </p:pic>
      <p:sp>
        <p:nvSpPr>
          <p:cNvPr id="8" name="TextBox 7">
            <a:extLst>
              <a:ext uri="{FF2B5EF4-FFF2-40B4-BE49-F238E27FC236}">
                <a16:creationId xmlns:a16="http://schemas.microsoft.com/office/drawing/2014/main" id="{BE877B04-7F96-008B-5703-0925F7723A2C}"/>
              </a:ext>
            </a:extLst>
          </p:cNvPr>
          <p:cNvSpPr txBox="1"/>
          <p:nvPr/>
        </p:nvSpPr>
        <p:spPr>
          <a:xfrm>
            <a:off x="3429000" y="931110"/>
            <a:ext cx="8076537" cy="2031325"/>
          </a:xfrm>
          <a:prstGeom prst="rect">
            <a:avLst/>
          </a:prstGeom>
          <a:noFill/>
        </p:spPr>
        <p:txBody>
          <a:bodyPr wrap="square">
            <a:spAutoFit/>
          </a:bodyPr>
          <a:lstStyle/>
          <a:p>
            <a:r>
              <a:rPr lang="en-US" dirty="0"/>
              <a:t>Analysis:</a:t>
            </a:r>
          </a:p>
          <a:p>
            <a:pPr marL="285750" indent="-285750">
              <a:buFont typeface="Wingdings" panose="05000000000000000000" pitchFamily="2" charset="2"/>
              <a:buChar char="§"/>
            </a:pPr>
            <a:r>
              <a:rPr lang="en-US" dirty="0"/>
              <a:t>Significant share of orders fulfilled directly by Amazon.</a:t>
            </a:r>
          </a:p>
          <a:p>
            <a:pPr marL="285750" indent="-285750">
              <a:buFont typeface="Wingdings" panose="05000000000000000000" pitchFamily="2" charset="2"/>
              <a:buChar char="§"/>
            </a:pPr>
            <a:r>
              <a:rPr lang="en-US" dirty="0"/>
              <a:t>Merchant fulfillment also has a notable contribution.</a:t>
            </a:r>
          </a:p>
          <a:p>
            <a:endParaRPr lang="en-US" dirty="0"/>
          </a:p>
          <a:p>
            <a:r>
              <a:rPr lang="en-US" dirty="0"/>
              <a:t>Insight: </a:t>
            </a:r>
          </a:p>
          <a:p>
            <a:r>
              <a:rPr lang="en-US" dirty="0"/>
              <a:t>Amazon’s fulfillment processes play a critical role in ensuring customer satisfaction and timely deliveries.</a:t>
            </a:r>
          </a:p>
        </p:txBody>
      </p:sp>
      <p:pic>
        <p:nvPicPr>
          <p:cNvPr id="10" name="Picture 9">
            <a:extLst>
              <a:ext uri="{FF2B5EF4-FFF2-40B4-BE49-F238E27FC236}">
                <a16:creationId xmlns:a16="http://schemas.microsoft.com/office/drawing/2014/main" id="{7FC05308-64BE-ED42-82E5-3FF7EFA74ED6}"/>
              </a:ext>
            </a:extLst>
          </p:cNvPr>
          <p:cNvPicPr>
            <a:picLocks noChangeAspect="1"/>
          </p:cNvPicPr>
          <p:nvPr/>
        </p:nvPicPr>
        <p:blipFill>
          <a:blip r:embed="rId3"/>
          <a:stretch>
            <a:fillRect/>
          </a:stretch>
        </p:blipFill>
        <p:spPr>
          <a:xfrm>
            <a:off x="1001953" y="3701721"/>
            <a:ext cx="1775614" cy="2453853"/>
          </a:xfrm>
          <a:prstGeom prst="rect">
            <a:avLst/>
          </a:prstGeom>
        </p:spPr>
      </p:pic>
      <p:sp>
        <p:nvSpPr>
          <p:cNvPr id="11" name="Rectangle 1">
            <a:extLst>
              <a:ext uri="{FF2B5EF4-FFF2-40B4-BE49-F238E27FC236}">
                <a16:creationId xmlns:a16="http://schemas.microsoft.com/office/drawing/2014/main" id="{ED86A968-FD84-AB2D-CD91-EDAA11847EF3}"/>
              </a:ext>
            </a:extLst>
          </p:cNvPr>
          <p:cNvSpPr>
            <a:spLocks noChangeArrowheads="1"/>
          </p:cNvSpPr>
          <p:nvPr/>
        </p:nvSpPr>
        <p:spPr bwMode="auto">
          <a:xfrm>
            <a:off x="3428999" y="3757609"/>
            <a:ext cx="790160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Highest sales in </a:t>
            </a:r>
            <a:r>
              <a:rPr kumimoji="0" lang="en-US" altLang="en-US" sz="1800" b="1" i="0" u="none" strike="noStrike" cap="none" normalizeH="0" baseline="0" dirty="0">
                <a:ln>
                  <a:noFill/>
                </a:ln>
                <a:solidFill>
                  <a:schemeClr val="tx1"/>
                </a:solidFill>
                <a:effectLst/>
              </a:rPr>
              <a:t>T-shirts</a:t>
            </a:r>
            <a:r>
              <a:rPr kumimoji="0" lang="en-US" altLang="en-US" sz="1800" b="0" i="0" u="none" strike="noStrike" cap="none" normalizeH="0" baseline="0" dirty="0">
                <a:ln>
                  <a:noFill/>
                </a:ln>
                <a:solidFill>
                  <a:schemeClr val="tx1"/>
                </a:solidFill>
                <a:effectLst/>
              </a:rPr>
              <a:t>, followed by </a:t>
            </a:r>
            <a:r>
              <a:rPr kumimoji="0" lang="en-US" altLang="en-US" sz="1800" b="1" i="0" u="none" strike="noStrike" cap="none" normalizeH="0" baseline="0" dirty="0">
                <a:ln>
                  <a:noFill/>
                </a:ln>
                <a:solidFill>
                  <a:schemeClr val="tx1"/>
                </a:solidFill>
                <a:effectLst/>
              </a:rPr>
              <a:t>Shirts</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Trousers</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Lower sales in categories like </a:t>
            </a:r>
            <a:r>
              <a:rPr kumimoji="0" lang="en-US" altLang="en-US" sz="1800" b="1" i="0" u="none" strike="noStrike" cap="none" normalizeH="0" baseline="0" dirty="0">
                <a:ln>
                  <a:noFill/>
                </a:ln>
                <a:solidFill>
                  <a:schemeClr val="tx1"/>
                </a:solidFill>
                <a:effectLst/>
              </a:rPr>
              <a:t>Blazers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Insight:</a:t>
            </a:r>
            <a:r>
              <a:rPr kumimoji="0" lang="en-US" altLang="en-US" sz="1800" b="0" i="0" u="none" strike="noStrike" cap="none" normalizeH="0" baseline="0" dirty="0">
                <a:ln>
                  <a:noFill/>
                </a:ln>
                <a:solidFill>
                  <a:schemeClr val="tx1"/>
                </a:solidFill>
                <a:effectLst/>
              </a:rPr>
              <a:t> Focus marketing efforts on top-performing categories like T-shirts while exploring ways to boost sales in less popular categories. </a:t>
            </a:r>
          </a:p>
        </p:txBody>
      </p:sp>
      <p:pic>
        <p:nvPicPr>
          <p:cNvPr id="12" name="Picture 11">
            <a:extLst>
              <a:ext uri="{FF2B5EF4-FFF2-40B4-BE49-F238E27FC236}">
                <a16:creationId xmlns:a16="http://schemas.microsoft.com/office/drawing/2014/main" id="{EEC33B26-FE9D-2D7D-8C67-2BD9EB859E28}"/>
              </a:ext>
            </a:extLst>
          </p:cNvPr>
          <p:cNvPicPr>
            <a:picLocks noChangeAspect="1"/>
          </p:cNvPicPr>
          <p:nvPr/>
        </p:nvPicPr>
        <p:blipFill>
          <a:blip r:embed="rId4"/>
          <a:stretch>
            <a:fillRect/>
          </a:stretch>
        </p:blipFill>
        <p:spPr>
          <a:xfrm>
            <a:off x="10656941" y="5985046"/>
            <a:ext cx="1347333" cy="755970"/>
          </a:xfrm>
          <a:prstGeom prst="rect">
            <a:avLst/>
          </a:prstGeom>
        </p:spPr>
      </p:pic>
    </p:spTree>
    <p:extLst>
      <p:ext uri="{BB962C8B-B14F-4D97-AF65-F5344CB8AC3E}">
        <p14:creationId xmlns:p14="http://schemas.microsoft.com/office/powerpoint/2010/main" val="33534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TextBox 16">
            <a:extLst>
              <a:ext uri="{FF2B5EF4-FFF2-40B4-BE49-F238E27FC236}">
                <a16:creationId xmlns:a16="http://schemas.microsoft.com/office/drawing/2014/main" id="{B1159A91-2B9F-FC9A-6E43-ECFC1D6CAD1C}"/>
              </a:ext>
            </a:extLst>
          </p:cNvPr>
          <p:cNvSpPr txBox="1"/>
          <p:nvPr/>
        </p:nvSpPr>
        <p:spPr>
          <a:xfrm>
            <a:off x="937224" y="940537"/>
            <a:ext cx="7504043" cy="5016758"/>
          </a:xfrm>
          <a:prstGeom prst="rect">
            <a:avLst/>
          </a:prstGeom>
          <a:noFill/>
        </p:spPr>
        <p:txBody>
          <a:bodyPr wrap="square">
            <a:spAutoFit/>
          </a:bodyPr>
          <a:lstStyle/>
          <a:p>
            <a:r>
              <a:rPr lang="en-US" sz="4000" b="1" dirty="0"/>
              <a:t>Overall Conclusion</a:t>
            </a:r>
          </a:p>
          <a:p>
            <a:endParaRPr lang="en-US" sz="2800" b="1" dirty="0"/>
          </a:p>
          <a:p>
            <a:pPr marL="285750" indent="-285750" algn="just">
              <a:buFont typeface="Wingdings" panose="05000000000000000000" pitchFamily="2" charset="2"/>
              <a:buChar char="§"/>
            </a:pPr>
            <a:r>
              <a:rPr lang="en-US" b="1" dirty="0"/>
              <a:t>Sales Performance:</a:t>
            </a:r>
            <a:r>
              <a:rPr lang="en-US" dirty="0"/>
              <a:t> Strong performance with </a:t>
            </a:r>
            <a:r>
              <a:rPr lang="en-US" b="1" dirty="0"/>
              <a:t>$78.59M</a:t>
            </a:r>
            <a:r>
              <a:rPr lang="en-US" dirty="0"/>
              <a:t> in total sales and </a:t>
            </a:r>
            <a:r>
              <a:rPr lang="en-US" b="1" dirty="0"/>
              <a:t>128.98K orders</a:t>
            </a:r>
            <a:r>
              <a:rPr lang="en-US" dirty="0"/>
              <a:t>. Average sales value is </a:t>
            </a:r>
            <a:r>
              <a:rPr lang="en-US" b="1" dirty="0"/>
              <a:t>$609.34</a:t>
            </a:r>
            <a:r>
              <a:rPr lang="en-US" dirty="0"/>
              <a:t>.</a:t>
            </a:r>
          </a:p>
          <a:p>
            <a:pPr algn="just"/>
            <a:endParaRPr lang="en-US" dirty="0"/>
          </a:p>
          <a:p>
            <a:pPr marL="285750" indent="-285750" algn="just">
              <a:buFont typeface="Wingdings" panose="05000000000000000000" pitchFamily="2" charset="2"/>
              <a:buChar char="§"/>
            </a:pPr>
            <a:r>
              <a:rPr lang="en-US" b="1" dirty="0"/>
              <a:t>Geographical Insights:</a:t>
            </a:r>
            <a:r>
              <a:rPr lang="en-US" dirty="0"/>
              <a:t> </a:t>
            </a:r>
            <a:r>
              <a:rPr lang="en-US" b="1" dirty="0"/>
              <a:t>Maharashtra</a:t>
            </a:r>
            <a:r>
              <a:rPr lang="en-US" dirty="0"/>
              <a:t> and </a:t>
            </a:r>
            <a:r>
              <a:rPr lang="en-US" b="1" dirty="0"/>
              <a:t>Karnataka</a:t>
            </a:r>
            <a:r>
              <a:rPr lang="en-US" dirty="0"/>
              <a:t> lead sales; states like </a:t>
            </a:r>
            <a:r>
              <a:rPr lang="en-US" b="1" dirty="0"/>
              <a:t>Andhra Pradesh</a:t>
            </a:r>
            <a:r>
              <a:rPr lang="en-US" dirty="0"/>
              <a:t> show potential for growth.</a:t>
            </a:r>
          </a:p>
          <a:p>
            <a:pPr algn="just"/>
            <a:endParaRPr lang="en-US" dirty="0"/>
          </a:p>
          <a:p>
            <a:pPr marL="285750" indent="-285750" algn="just">
              <a:buFont typeface="Wingdings" panose="05000000000000000000" pitchFamily="2" charset="2"/>
              <a:buChar char="§"/>
            </a:pPr>
            <a:r>
              <a:rPr lang="en-US" b="1" dirty="0"/>
              <a:t>Product Preferences:</a:t>
            </a:r>
            <a:r>
              <a:rPr lang="en-US" dirty="0"/>
              <a:t> High demand for </a:t>
            </a:r>
            <a:r>
              <a:rPr lang="en-US" b="1" dirty="0"/>
              <a:t>T-shirts</a:t>
            </a:r>
            <a:r>
              <a:rPr lang="en-US" dirty="0"/>
              <a:t>, </a:t>
            </a:r>
            <a:r>
              <a:rPr lang="en-US" b="1" dirty="0"/>
              <a:t>Shirts</a:t>
            </a:r>
            <a:r>
              <a:rPr lang="en-US" dirty="0"/>
              <a:t>, and sizes </a:t>
            </a:r>
            <a:r>
              <a:rPr lang="en-US" b="1" dirty="0"/>
              <a:t>M, L, XL</a:t>
            </a:r>
            <a:r>
              <a:rPr lang="en-US" dirty="0"/>
              <a:t>.</a:t>
            </a:r>
          </a:p>
          <a:p>
            <a:pPr algn="just"/>
            <a:endParaRPr lang="en-US" dirty="0"/>
          </a:p>
          <a:p>
            <a:pPr marL="285750" indent="-285750" algn="just">
              <a:buFont typeface="Wingdings" panose="05000000000000000000" pitchFamily="2" charset="2"/>
              <a:buChar char="§"/>
            </a:pPr>
            <a:r>
              <a:rPr lang="en-US" b="1" dirty="0"/>
              <a:t>Sales Trends:</a:t>
            </a:r>
            <a:r>
              <a:rPr lang="en-US" dirty="0"/>
              <a:t> Peak sales in </a:t>
            </a:r>
            <a:r>
              <a:rPr lang="en-US" b="1" dirty="0"/>
              <a:t>May</a:t>
            </a:r>
            <a:r>
              <a:rPr lang="en-US" dirty="0"/>
              <a:t> suggest focusing promotions during this time.</a:t>
            </a:r>
          </a:p>
          <a:p>
            <a:pPr algn="just"/>
            <a:endParaRPr lang="en-US" dirty="0"/>
          </a:p>
          <a:p>
            <a:pPr marL="285750" indent="-285750" algn="just">
              <a:buFont typeface="Wingdings" panose="05000000000000000000" pitchFamily="2" charset="2"/>
              <a:buChar char="§"/>
            </a:pPr>
            <a:r>
              <a:rPr lang="en-US" b="1" dirty="0"/>
              <a:t>Fulfillment:</a:t>
            </a:r>
            <a:r>
              <a:rPr lang="en-US" dirty="0"/>
              <a:t> Amazon dominates fulfillment; room for improvement in merchant efficiency.</a:t>
            </a:r>
          </a:p>
        </p:txBody>
      </p:sp>
      <p:pic>
        <p:nvPicPr>
          <p:cNvPr id="18" name="Picture 17">
            <a:extLst>
              <a:ext uri="{FF2B5EF4-FFF2-40B4-BE49-F238E27FC236}">
                <a16:creationId xmlns:a16="http://schemas.microsoft.com/office/drawing/2014/main" id="{8A095E65-29F9-EAA3-3680-7B4F326C46BB}"/>
              </a:ext>
            </a:extLst>
          </p:cNvPr>
          <p:cNvPicPr>
            <a:picLocks noChangeAspect="1"/>
          </p:cNvPicPr>
          <p:nvPr/>
        </p:nvPicPr>
        <p:blipFill>
          <a:blip r:embed="rId2"/>
          <a:stretch>
            <a:fillRect/>
          </a:stretch>
        </p:blipFill>
        <p:spPr>
          <a:xfrm>
            <a:off x="10654291" y="5934644"/>
            <a:ext cx="1347333" cy="755970"/>
          </a:xfrm>
          <a:prstGeom prst="rect">
            <a:avLst/>
          </a:prstGeom>
        </p:spPr>
      </p:pic>
    </p:spTree>
    <p:extLst>
      <p:ext uri="{BB962C8B-B14F-4D97-AF65-F5344CB8AC3E}">
        <p14:creationId xmlns:p14="http://schemas.microsoft.com/office/powerpoint/2010/main" val="41452383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6139</TotalTime>
  <Words>747</Words>
  <Application>Microsoft Office PowerPoint</Application>
  <PresentationFormat>Widescreen</PresentationFormat>
  <Paragraphs>128</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Walbaum Display</vt:lpstr>
      <vt:lpstr>Wingdings</vt:lpstr>
      <vt:lpstr>3DFloatVTI</vt:lpstr>
      <vt:lpstr>Amazon Sales Performance             Analysis for Strategic Growth   Project Owner: Priya Mankar   </vt:lpstr>
      <vt:lpstr>Agenda</vt:lpstr>
      <vt:lpstr>Problem Description:   The provided dataset contains information about sales transactions on Amazon, including details such as order ID, date, status, fulfilment method, sales channel, product category, size, quantity, amount, shipping details, and more. The objective is to conduct a comprehensive analysis of the data and extract actionable insights to support business decision-making.</vt:lpstr>
      <vt:lpstr>Project Scope</vt:lpstr>
      <vt:lpstr>Goals And KPI</vt:lpstr>
      <vt:lpstr>Visual aids and Analysis</vt:lpstr>
      <vt:lpstr>PowerPoint Presentation</vt:lpstr>
      <vt:lpstr>PowerPoint Presentation</vt:lpstr>
      <vt:lpstr>PowerPoint Presentation</vt:lpstr>
      <vt:lpstr>Final tips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Performance             Analysis for Strategic Growth   Project Owner: Priya Mankar   </dc:title>
  <dc:creator>Hp</dc:creator>
  <cp:lastModifiedBy>Hp</cp:lastModifiedBy>
  <cp:revision>1</cp:revision>
  <dcterms:created xsi:type="dcterms:W3CDTF">2025-01-12T11:25:45Z</dcterms:created>
  <dcterms:modified xsi:type="dcterms:W3CDTF">2025-01-16T17:44:56Z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