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66" r:id="rId3"/>
    <p:sldId id="272" r:id="rId4"/>
    <p:sldId id="282" r:id="rId5"/>
    <p:sldId id="273" r:id="rId6"/>
    <p:sldId id="286" r:id="rId7"/>
    <p:sldId id="289" r:id="rId8"/>
    <p:sldId id="302" r:id="rId9"/>
    <p:sldId id="301" r:id="rId10"/>
    <p:sldId id="300"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3810" autoAdjust="0"/>
  </p:normalViewPr>
  <p:slideViewPr>
    <p:cSldViewPr snapToGrid="0" showGuides="1">
      <p:cViewPr varScale="1">
        <p:scale>
          <a:sx n="95" d="100"/>
          <a:sy n="95" d="100"/>
        </p:scale>
        <p:origin x="72" y="125"/>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1192"/>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2102197488"/>
        <c:axId val="-2102200208"/>
      </c:barChart>
      <c:catAx>
        <c:axId val="-210219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200208"/>
        <c:crosses val="autoZero"/>
        <c:auto val="1"/>
        <c:lblAlgn val="ctr"/>
        <c:lblOffset val="100"/>
        <c:noMultiLvlLbl val="0"/>
      </c:catAx>
      <c:valAx>
        <c:axId val="-2102200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197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7/9/2024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24144" y="199177"/>
            <a:ext cx="4986338" cy="3860800"/>
          </a:xfrm>
        </p:spPr>
        <p:txBody>
          <a:bodyPr>
            <a:normAutofit fontScale="90000"/>
          </a:bodyPr>
          <a:lstStyle/>
          <a:p>
            <a:r>
              <a:rPr lang="en-IN" dirty="0"/>
              <a:t>IBM HR Analytics Employee Attrition &amp; Performance</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824144" y="4363770"/>
            <a:ext cx="5367856" cy="1540141"/>
          </a:xfrm>
        </p:spPr>
        <p:txBody>
          <a:bodyPr>
            <a:normAutofit/>
          </a:bodyPr>
          <a:lstStyle/>
          <a:p>
            <a:r>
              <a:rPr lang="en-US" dirty="0"/>
              <a:t>Project Owner :- </a:t>
            </a:r>
            <a:r>
              <a:rPr lang="en-US" dirty="0" err="1">
                <a:solidFill>
                  <a:schemeClr val="bg2"/>
                </a:solidFill>
              </a:rPr>
              <a:t>Sejal</a:t>
            </a:r>
            <a:r>
              <a:rPr lang="en-US" dirty="0">
                <a:solidFill>
                  <a:schemeClr val="bg2"/>
                </a:solidFill>
              </a:rPr>
              <a:t> </a:t>
            </a:r>
            <a:r>
              <a:rPr lang="en-US" dirty="0" err="1">
                <a:solidFill>
                  <a:schemeClr val="bg2"/>
                </a:solidFill>
              </a:rPr>
              <a:t>Nandanwar</a:t>
            </a:r>
            <a:r>
              <a:rPr lang="en-US" dirty="0">
                <a:solidFill>
                  <a:schemeClr val="bg2"/>
                </a:solidFill>
              </a:rPr>
              <a:t>(</a:t>
            </a:r>
            <a:r>
              <a:rPr lang="en-US" sz="1600" dirty="0">
                <a:solidFill>
                  <a:schemeClr val="bg2"/>
                </a:solidFill>
              </a:rPr>
              <a:t>CS22005</a:t>
            </a:r>
            <a:r>
              <a:rPr lang="en-US" dirty="0">
                <a:solidFill>
                  <a:schemeClr val="bg2"/>
                </a:solidFill>
              </a:rPr>
              <a:t>)</a:t>
            </a:r>
          </a:p>
          <a:p>
            <a:r>
              <a:rPr lang="en-US" dirty="0">
                <a:solidFill>
                  <a:schemeClr val="bg2"/>
                </a:solidFill>
              </a:rPr>
              <a:t>                              </a:t>
            </a:r>
            <a:r>
              <a:rPr lang="en-US" dirty="0" err="1">
                <a:solidFill>
                  <a:schemeClr val="bg2"/>
                </a:solidFill>
              </a:rPr>
              <a:t>Priya</a:t>
            </a:r>
            <a:r>
              <a:rPr lang="en-US" dirty="0">
                <a:solidFill>
                  <a:schemeClr val="bg2"/>
                </a:solidFill>
              </a:rPr>
              <a:t> </a:t>
            </a:r>
            <a:r>
              <a:rPr lang="en-US" dirty="0" err="1">
                <a:solidFill>
                  <a:schemeClr val="bg2"/>
                </a:solidFill>
              </a:rPr>
              <a:t>Mankar</a:t>
            </a:r>
            <a:r>
              <a:rPr lang="en-US" dirty="0">
                <a:solidFill>
                  <a:schemeClr val="bg2"/>
                </a:solidFill>
              </a:rPr>
              <a:t>(</a:t>
            </a:r>
            <a:r>
              <a:rPr lang="en-US" sz="1600" dirty="0">
                <a:solidFill>
                  <a:schemeClr val="bg2"/>
                </a:solidFill>
              </a:rPr>
              <a:t>CS22011</a:t>
            </a:r>
            <a:r>
              <a:rPr lang="en-US" dirty="0">
                <a:solidFill>
                  <a:schemeClr val="bg2"/>
                </a:solidFill>
              </a:rPr>
              <a:t>)</a:t>
            </a:r>
          </a:p>
          <a:p>
            <a:r>
              <a:rPr lang="en-US" dirty="0">
                <a:solidFill>
                  <a:schemeClr val="bg2"/>
                </a:solidFill>
              </a:rPr>
              <a:t>                              </a:t>
            </a:r>
            <a:r>
              <a:rPr lang="en-US" dirty="0" err="1">
                <a:solidFill>
                  <a:schemeClr val="bg2"/>
                </a:solidFill>
              </a:rPr>
              <a:t>Shweta</a:t>
            </a:r>
            <a:r>
              <a:rPr lang="en-US" dirty="0">
                <a:solidFill>
                  <a:schemeClr val="bg2"/>
                </a:solidFill>
              </a:rPr>
              <a:t> </a:t>
            </a:r>
            <a:r>
              <a:rPr lang="en-US" dirty="0" err="1">
                <a:solidFill>
                  <a:schemeClr val="bg2"/>
                </a:solidFill>
              </a:rPr>
              <a:t>Rewatkar</a:t>
            </a:r>
            <a:r>
              <a:rPr lang="en-US" dirty="0">
                <a:solidFill>
                  <a:schemeClr val="bg2"/>
                </a:solidFill>
              </a:rPr>
              <a:t>(</a:t>
            </a:r>
            <a:r>
              <a:rPr lang="en-US" sz="1600" dirty="0">
                <a:solidFill>
                  <a:schemeClr val="bg2"/>
                </a:solidFill>
              </a:rPr>
              <a:t>CS22032</a:t>
            </a:r>
            <a:r>
              <a:rPr lang="en-US" dirty="0">
                <a:solidFill>
                  <a:schemeClr val="bg2"/>
                </a:solidFill>
              </a:rPr>
              <a:t>)</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08100" y="1210716"/>
            <a:ext cx="4408755" cy="5016758"/>
          </a:xfrm>
          <a:prstGeom prst="rect">
            <a:avLst/>
          </a:prstGeom>
          <a:noFill/>
        </p:spPr>
        <p:txBody>
          <a:bodyPr wrap="square" rtlCol="0">
            <a:spAutoFit/>
          </a:bodyPr>
          <a:lstStyle/>
          <a:p>
            <a:pPr algn="just"/>
            <a:r>
              <a:rPr lang="en-IN" sz="2000" dirty="0">
                <a:solidFill>
                  <a:schemeClr val="bg2"/>
                </a:solidFill>
                <a:latin typeface="+mj-lt"/>
              </a:rPr>
              <a:t>We want to conclude that,</a:t>
            </a:r>
          </a:p>
          <a:p>
            <a:pPr marL="285750" indent="-285750" algn="just">
              <a:buFont typeface="Wingdings" panose="05000000000000000000" pitchFamily="2" charset="2"/>
              <a:buChar char="§"/>
            </a:pPr>
            <a:r>
              <a:rPr lang="en-IN" sz="2000" dirty="0">
                <a:solidFill>
                  <a:schemeClr val="bg2"/>
                </a:solidFill>
                <a:latin typeface="+mj-lt"/>
              </a:rPr>
              <a:t>The attrition rate IBM is 16.14%.</a:t>
            </a:r>
          </a:p>
          <a:p>
            <a:pPr algn="just"/>
            <a:endParaRPr lang="en-IN" sz="2000" dirty="0">
              <a:solidFill>
                <a:schemeClr val="bg2"/>
              </a:solidFill>
              <a:latin typeface="+mj-lt"/>
            </a:endParaRPr>
          </a:p>
          <a:p>
            <a:pPr marL="285750" indent="-285750" algn="just">
              <a:buFont typeface="Wingdings" panose="05000000000000000000" pitchFamily="2" charset="2"/>
              <a:buChar char="§"/>
            </a:pPr>
            <a:r>
              <a:rPr lang="en-IN" sz="2000" dirty="0">
                <a:solidFill>
                  <a:schemeClr val="bg2"/>
                </a:solidFill>
                <a:latin typeface="+mj-lt"/>
              </a:rPr>
              <a:t>The attrition is high in Research and development department</a:t>
            </a:r>
          </a:p>
          <a:p>
            <a:pPr algn="just"/>
            <a:endParaRPr lang="en-IN" sz="2000" dirty="0">
              <a:solidFill>
                <a:schemeClr val="bg2"/>
              </a:solidFill>
              <a:latin typeface="+mj-lt"/>
            </a:endParaRPr>
          </a:p>
          <a:p>
            <a:pPr marL="285750" indent="-285750" algn="just">
              <a:buFont typeface="Wingdings" panose="05000000000000000000" pitchFamily="2" charset="2"/>
              <a:buChar char="§"/>
            </a:pPr>
            <a:r>
              <a:rPr lang="en-IN" sz="2000" dirty="0">
                <a:solidFill>
                  <a:schemeClr val="bg2"/>
                </a:solidFill>
                <a:latin typeface="+mj-lt"/>
              </a:rPr>
              <a:t>After </a:t>
            </a:r>
            <a:r>
              <a:rPr lang="en-IN" sz="2000" dirty="0" err="1">
                <a:solidFill>
                  <a:schemeClr val="bg2"/>
                </a:solidFill>
                <a:latin typeface="+mj-lt"/>
              </a:rPr>
              <a:t>analyzation</a:t>
            </a:r>
            <a:r>
              <a:rPr lang="en-IN" sz="2000" dirty="0">
                <a:solidFill>
                  <a:schemeClr val="bg2"/>
                </a:solidFill>
                <a:latin typeface="+mj-lt"/>
              </a:rPr>
              <a:t> we can say that, attrition rate is high when employee is Single it means juniors faced more attrition.</a:t>
            </a:r>
          </a:p>
          <a:p>
            <a:pPr algn="just"/>
            <a:endParaRPr lang="en-IN" sz="2000" dirty="0">
              <a:solidFill>
                <a:schemeClr val="bg2"/>
              </a:solidFill>
              <a:latin typeface="+mj-lt"/>
            </a:endParaRPr>
          </a:p>
          <a:p>
            <a:pPr marL="285750" indent="-285750" algn="just">
              <a:buFont typeface="Wingdings" panose="05000000000000000000" pitchFamily="2" charset="2"/>
              <a:buChar char="§"/>
            </a:pPr>
            <a:r>
              <a:rPr lang="en-IN" sz="2000" dirty="0">
                <a:solidFill>
                  <a:schemeClr val="bg2"/>
                </a:solidFill>
                <a:latin typeface="+mj-lt"/>
              </a:rPr>
              <a:t>Most of the employee have high over time which is also reason of attrition.</a:t>
            </a:r>
          </a:p>
          <a:p>
            <a:pPr algn="just"/>
            <a:endParaRPr lang="en-IN" sz="2000" dirty="0">
              <a:solidFill>
                <a:schemeClr val="bg2"/>
              </a:solidFill>
              <a:latin typeface="+mj-lt"/>
            </a:endParaRPr>
          </a:p>
          <a:p>
            <a:pPr marL="285750" indent="-285750" algn="just">
              <a:buFont typeface="Wingdings" panose="05000000000000000000" pitchFamily="2" charset="2"/>
              <a:buChar char="§"/>
            </a:pPr>
            <a:r>
              <a:rPr lang="en-IN" sz="2000" dirty="0">
                <a:solidFill>
                  <a:schemeClr val="bg2"/>
                </a:solidFill>
                <a:latin typeface="+mj-lt"/>
              </a:rPr>
              <a:t>Job satisfaction and working environment is one the reason .</a:t>
            </a:r>
          </a:p>
        </p:txBody>
      </p:sp>
    </p:spTree>
    <p:extLst>
      <p:ext uri="{BB962C8B-B14F-4D97-AF65-F5344CB8AC3E}">
        <p14:creationId xmlns:p14="http://schemas.microsoft.com/office/powerpoint/2010/main" val="29000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970" y="823865"/>
            <a:ext cx="7088864" cy="5497953"/>
          </a:xfrm>
        </p:spPr>
      </p:pic>
      <p:sp>
        <p:nvSpPr>
          <p:cNvPr id="4" name="Slide Number Placeholder 3"/>
          <p:cNvSpPr>
            <a:spLocks noGrp="1"/>
          </p:cNvSpPr>
          <p:nvPr>
            <p:ph type="sldNum" sz="quarter" idx="12"/>
          </p:nvPr>
        </p:nvSpPr>
        <p:spPr/>
        <p:txBody>
          <a:bodyPr/>
          <a:lstStyle/>
          <a:p>
            <a:fld id="{03DC2DEF-D2FE-4B45-ABA4-9F153FD1C98A}" type="slidenum">
              <a:rPr lang="en-US" smtClean="0"/>
              <a:t>11</a:t>
            </a:fld>
            <a:endParaRPr lang="en-US" dirty="0"/>
          </a:p>
        </p:txBody>
      </p:sp>
    </p:spTree>
    <p:extLst>
      <p:ext uri="{BB962C8B-B14F-4D97-AF65-F5344CB8AC3E}">
        <p14:creationId xmlns:p14="http://schemas.microsoft.com/office/powerpoint/2010/main" val="362754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111087" y="107885"/>
            <a:ext cx="4192869" cy="525101"/>
          </a:xfrm>
          <a:solidFill>
            <a:schemeClr val="bg2">
              <a:lumMod val="95000"/>
            </a:schemeClr>
          </a:solidFill>
        </p:spPr>
        <p:txBody>
          <a:bodyPr/>
          <a:lstStyle/>
          <a:p>
            <a:r>
              <a:rPr lang="en-IN" sz="2400" spc="45" dirty="0">
                <a:solidFill>
                  <a:srgbClr val="121F33"/>
                </a:solidFill>
                <a:latin typeface="Tahoma"/>
                <a:cs typeface="Tahoma"/>
              </a:rPr>
              <a:t>  </a:t>
            </a:r>
            <a:r>
              <a:rPr lang="en-IN" sz="2600" spc="45" dirty="0">
                <a:solidFill>
                  <a:srgbClr val="121F33"/>
                </a:solidFill>
                <a:latin typeface="Times New Roman" panose="02020603050405020304" pitchFamily="18" charset="0"/>
                <a:cs typeface="Times New Roman" panose="02020603050405020304" pitchFamily="18" charset="0"/>
              </a:rPr>
              <a:t>TABLE</a:t>
            </a:r>
            <a:r>
              <a:rPr lang="en-IN" sz="2600" spc="-210" dirty="0">
                <a:solidFill>
                  <a:srgbClr val="121F33"/>
                </a:solidFill>
                <a:latin typeface="Times New Roman" panose="02020603050405020304" pitchFamily="18" charset="0"/>
                <a:cs typeface="Times New Roman" panose="02020603050405020304" pitchFamily="18" charset="0"/>
              </a:rPr>
              <a:t> </a:t>
            </a:r>
            <a:r>
              <a:rPr lang="en-IN" sz="2600" spc="20" dirty="0">
                <a:solidFill>
                  <a:srgbClr val="121F33"/>
                </a:solidFill>
                <a:latin typeface="Times New Roman" panose="02020603050405020304" pitchFamily="18" charset="0"/>
                <a:cs typeface="Times New Roman" panose="02020603050405020304" pitchFamily="18" charset="0"/>
              </a:rPr>
              <a:t>OF</a:t>
            </a:r>
            <a:r>
              <a:rPr lang="en-IN" sz="2600" spc="-210" dirty="0">
                <a:solidFill>
                  <a:srgbClr val="121F33"/>
                </a:solidFill>
                <a:latin typeface="Times New Roman" panose="02020603050405020304" pitchFamily="18" charset="0"/>
                <a:cs typeface="Times New Roman" panose="02020603050405020304" pitchFamily="18" charset="0"/>
              </a:rPr>
              <a:t> </a:t>
            </a:r>
            <a:r>
              <a:rPr lang="en-IN" sz="2600" spc="50" dirty="0">
                <a:solidFill>
                  <a:srgbClr val="121F33"/>
                </a:solidFill>
                <a:latin typeface="Times New Roman" panose="02020603050405020304" pitchFamily="18" charset="0"/>
                <a:cs typeface="Times New Roman" panose="02020603050405020304" pitchFamily="18" charset="0"/>
              </a:rPr>
              <a:t>CONTENTS</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
        <p:nvSpPr>
          <p:cNvPr id="8" name="Rounded Rectangle 7"/>
          <p:cNvSpPr/>
          <p:nvPr/>
        </p:nvSpPr>
        <p:spPr>
          <a:xfrm>
            <a:off x="1155824" y="1351226"/>
            <a:ext cx="3241141" cy="4436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Introduction</a:t>
            </a:r>
          </a:p>
        </p:txBody>
      </p:sp>
      <p:sp>
        <p:nvSpPr>
          <p:cNvPr id="11" name="Rounded Rectangle 10"/>
          <p:cNvSpPr/>
          <p:nvPr/>
        </p:nvSpPr>
        <p:spPr>
          <a:xfrm>
            <a:off x="1155823" y="2411238"/>
            <a:ext cx="3241141" cy="4436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Project Scope</a:t>
            </a:r>
          </a:p>
        </p:txBody>
      </p:sp>
      <p:sp>
        <p:nvSpPr>
          <p:cNvPr id="12" name="Rounded Rectangle 11"/>
          <p:cNvSpPr/>
          <p:nvPr/>
        </p:nvSpPr>
        <p:spPr>
          <a:xfrm>
            <a:off x="1155823" y="3461438"/>
            <a:ext cx="3241141" cy="4436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Goal’s And KPI</a:t>
            </a:r>
          </a:p>
        </p:txBody>
      </p:sp>
      <p:sp>
        <p:nvSpPr>
          <p:cNvPr id="13" name="Rounded Rectangle 12"/>
          <p:cNvSpPr/>
          <p:nvPr/>
        </p:nvSpPr>
        <p:spPr>
          <a:xfrm>
            <a:off x="1157334" y="4504099"/>
            <a:ext cx="3241141" cy="4436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Analysis</a:t>
            </a:r>
          </a:p>
        </p:txBody>
      </p:sp>
      <p:sp>
        <p:nvSpPr>
          <p:cNvPr id="14" name="Rounded Rectangle 13"/>
          <p:cNvSpPr/>
          <p:nvPr/>
        </p:nvSpPr>
        <p:spPr>
          <a:xfrm>
            <a:off x="1157334" y="5435098"/>
            <a:ext cx="3241141" cy="4436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Conclusion</a:t>
            </a:r>
          </a:p>
        </p:txBody>
      </p:sp>
      <p:sp>
        <p:nvSpPr>
          <p:cNvPr id="9" name="Rounded Rectangle 8"/>
          <p:cNvSpPr/>
          <p:nvPr/>
        </p:nvSpPr>
        <p:spPr>
          <a:xfrm>
            <a:off x="5251011" y="1351226"/>
            <a:ext cx="6195462" cy="443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Background and Problem of the Project</a:t>
            </a:r>
          </a:p>
        </p:txBody>
      </p:sp>
      <p:sp>
        <p:nvSpPr>
          <p:cNvPr id="15" name="Rounded Rectangle 14"/>
          <p:cNvSpPr/>
          <p:nvPr/>
        </p:nvSpPr>
        <p:spPr>
          <a:xfrm>
            <a:off x="5251011" y="3471252"/>
            <a:ext cx="6195462" cy="443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Goals and Key Performance Indicator</a:t>
            </a:r>
          </a:p>
        </p:txBody>
      </p:sp>
      <p:sp>
        <p:nvSpPr>
          <p:cNvPr id="16" name="Rounded Rectangle 15"/>
          <p:cNvSpPr/>
          <p:nvPr/>
        </p:nvSpPr>
        <p:spPr>
          <a:xfrm>
            <a:off x="5251011" y="2411239"/>
            <a:ext cx="6195462" cy="443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Vision of project &amp; What it aims for</a:t>
            </a:r>
          </a:p>
        </p:txBody>
      </p:sp>
      <p:sp>
        <p:nvSpPr>
          <p:cNvPr id="17" name="Rounded Rectangle 16"/>
          <p:cNvSpPr/>
          <p:nvPr/>
        </p:nvSpPr>
        <p:spPr>
          <a:xfrm>
            <a:off x="5251011" y="4504098"/>
            <a:ext cx="6195462" cy="443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Analysis of data and Visualization of Insights</a:t>
            </a:r>
          </a:p>
        </p:txBody>
      </p:sp>
      <p:sp>
        <p:nvSpPr>
          <p:cNvPr id="18" name="Rounded Rectangle 17"/>
          <p:cNvSpPr/>
          <p:nvPr/>
        </p:nvSpPr>
        <p:spPr>
          <a:xfrm>
            <a:off x="5251011" y="5364930"/>
            <a:ext cx="6195462" cy="443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Summary of Entire Case Study Project</a:t>
            </a:r>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42147" y="289711"/>
            <a:ext cx="10439400" cy="1027758"/>
          </a:xfrm>
        </p:spPr>
        <p:txBody>
          <a:bodyPr>
            <a:normAutofit/>
          </a:bodyPr>
          <a:lstStyle/>
          <a:p>
            <a:r>
              <a:rPr lang="en-US" sz="4000" dirty="0">
                <a:solidFill>
                  <a:schemeClr val="bg1"/>
                </a:solidFill>
              </a:rPr>
              <a:t>INTRODUCTION</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7" name="TextBox 6"/>
          <p:cNvSpPr txBox="1"/>
          <p:nvPr/>
        </p:nvSpPr>
        <p:spPr>
          <a:xfrm flipH="1">
            <a:off x="925336" y="1819744"/>
            <a:ext cx="10112727" cy="1692771"/>
          </a:xfrm>
          <a:prstGeom prst="rect">
            <a:avLst/>
          </a:prstGeom>
          <a:solidFill>
            <a:schemeClr val="bg2"/>
          </a:solidFill>
        </p:spPr>
        <p:txBody>
          <a:bodyPr wrap="square" rtlCol="0">
            <a:spAutoFit/>
          </a:bodyPr>
          <a:lstStyle/>
          <a:p>
            <a:pPr algn="just"/>
            <a:r>
              <a:rPr lang="en-IN" sz="2400" b="1" dirty="0">
                <a:latin typeface="+mj-lt"/>
                <a:cs typeface="Times New Roman" panose="02020603050405020304" pitchFamily="18" charset="0"/>
              </a:rPr>
              <a:t>BACKGROUND:-  </a:t>
            </a:r>
            <a:r>
              <a:rPr lang="en-IN" sz="2000" b="1" dirty="0">
                <a:latin typeface="+mj-lt"/>
                <a:cs typeface="Times New Roman" panose="02020603050405020304" pitchFamily="18" charset="0"/>
              </a:rPr>
              <a:t>We have data of IBM Company , Which is consist of 1470 rows and 33 columns. In which age of employee, daily hour, monthly hour , salary ,salary hike and attrition, gender , married status is given. It is basically consist of current status of IBM Company . Before visualization we analyse the data properly the drive the insights from data which will help us to find out what are steps we should take to minimize the attrition rate.</a:t>
            </a:r>
          </a:p>
        </p:txBody>
      </p:sp>
      <p:sp>
        <p:nvSpPr>
          <p:cNvPr id="10" name="TextBox 9"/>
          <p:cNvSpPr txBox="1"/>
          <p:nvPr/>
        </p:nvSpPr>
        <p:spPr>
          <a:xfrm>
            <a:off x="925336" y="4709824"/>
            <a:ext cx="10112727" cy="1384995"/>
          </a:xfrm>
          <a:prstGeom prst="rect">
            <a:avLst/>
          </a:prstGeom>
          <a:solidFill>
            <a:schemeClr val="accent4">
              <a:lumMod val="60000"/>
              <a:lumOff val="40000"/>
            </a:schemeClr>
          </a:solidFill>
        </p:spPr>
        <p:txBody>
          <a:bodyPr wrap="square" rtlCol="0">
            <a:spAutoFit/>
          </a:bodyPr>
          <a:lstStyle/>
          <a:p>
            <a:pPr algn="just"/>
            <a:r>
              <a:rPr lang="en-IN" sz="2400" b="1" dirty="0">
                <a:latin typeface="+mj-lt"/>
              </a:rPr>
              <a:t>PROBLEM:-</a:t>
            </a:r>
            <a:r>
              <a:rPr lang="en-IN" sz="2000" b="1" dirty="0">
                <a:latin typeface="+mj-lt"/>
              </a:rPr>
              <a:t>The IBM Company has been experiencing the attrition issue in there company, which is impacting there value in the market and company also losing its performance, to address this issue, it is very essential know the reasons behind attrition and find out insights to attract new employees and for existing employees too</a:t>
            </a:r>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144" y="177925"/>
            <a:ext cx="7833916" cy="553998"/>
          </a:xfrm>
          <a:prstGeom prst="rect">
            <a:avLst/>
          </a:prstGeom>
          <a:solidFill>
            <a:schemeClr val="accent4">
              <a:lumMod val="60000"/>
              <a:lumOff val="40000"/>
            </a:schemeClr>
          </a:solidFill>
        </p:spPr>
        <p:txBody>
          <a:bodyPr wrap="square" rtlCol="0">
            <a:spAutoFit/>
          </a:bodyPr>
          <a:lstStyle/>
          <a:p>
            <a:r>
              <a:rPr lang="en-IN" sz="3000" dirty="0">
                <a:solidFill>
                  <a:schemeClr val="bg2"/>
                </a:solidFill>
                <a:latin typeface="+mj-lt"/>
              </a:rPr>
              <a:t>                                PROJECT SCOPE</a:t>
            </a:r>
          </a:p>
        </p:txBody>
      </p:sp>
      <p:sp>
        <p:nvSpPr>
          <p:cNvPr id="3" name="TextBox 2"/>
          <p:cNvSpPr txBox="1"/>
          <p:nvPr/>
        </p:nvSpPr>
        <p:spPr>
          <a:xfrm>
            <a:off x="968721" y="1394234"/>
            <a:ext cx="7514376" cy="4708981"/>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IN" sz="2000" dirty="0">
                <a:latin typeface="+mj-lt"/>
              </a:rPr>
              <a:t>The Project start by analysing the provided data, We removed the unnecessary columns and understand the data properly .We Find out the insights behind Attrition rate and how they affect the performance of IBM.</a:t>
            </a:r>
          </a:p>
          <a:p>
            <a:endParaRPr lang="en-IN" sz="2000" dirty="0">
              <a:latin typeface="+mj-lt"/>
            </a:endParaRPr>
          </a:p>
          <a:p>
            <a:pPr marL="285750" indent="-285750">
              <a:buFont typeface="Arial" panose="020B0604020202020204" pitchFamily="34" charset="0"/>
              <a:buChar char="•"/>
            </a:pPr>
            <a:r>
              <a:rPr lang="en-IN" sz="2000" dirty="0">
                <a:latin typeface="+mj-lt"/>
              </a:rPr>
              <a:t>Our analysis will focus on understanding the factors which is responsible for attrition, we mostly focus on the columns like job satisfaction, job role, working environment, years with current manager, over time, department, age, gender and  Marital Status of Employee.</a:t>
            </a:r>
          </a:p>
          <a:p>
            <a:pPr marL="285750" indent="-285750">
              <a:buFont typeface="Arial" panose="020B0604020202020204" pitchFamily="34" charset="0"/>
              <a:buChar char="•"/>
            </a:pPr>
            <a:endParaRPr lang="en-IN" sz="2000" dirty="0">
              <a:latin typeface="+mj-lt"/>
            </a:endParaRPr>
          </a:p>
          <a:p>
            <a:pPr marL="285750" indent="-285750">
              <a:buFont typeface="Arial" panose="020B0604020202020204" pitchFamily="34" charset="0"/>
              <a:buChar char="•"/>
            </a:pPr>
            <a:r>
              <a:rPr lang="en-IN" sz="2000" dirty="0">
                <a:latin typeface="+mj-lt"/>
              </a:rPr>
              <a:t> The project will identify about what are the reason behind employee attrition , what are the main factors affecting the employee and what will the solution for the improve the performance of the IBM.</a:t>
            </a:r>
          </a:p>
        </p:txBody>
      </p: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2000815" y="244443"/>
            <a:ext cx="7713553" cy="584609"/>
          </a:xfrm>
          <a:solidFill>
            <a:schemeClr val="accent4">
              <a:lumMod val="20000"/>
              <a:lumOff val="80000"/>
            </a:schemeClr>
          </a:solidFill>
        </p:spPr>
        <p:txBody>
          <a:bodyPr>
            <a:normAutofit fontScale="90000"/>
          </a:bodyPr>
          <a:lstStyle/>
          <a:p>
            <a:r>
              <a:rPr lang="en-US" dirty="0"/>
              <a:t>                       GOALS AND KPI’S</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4" name="TextBox 3"/>
          <p:cNvSpPr txBox="1"/>
          <p:nvPr/>
        </p:nvSpPr>
        <p:spPr>
          <a:xfrm>
            <a:off x="525102" y="1907750"/>
            <a:ext cx="3440317" cy="4462760"/>
          </a:xfrm>
          <a:prstGeom prst="rect">
            <a:avLst/>
          </a:prstGeom>
          <a:noFill/>
        </p:spPr>
        <p:txBody>
          <a:bodyPr wrap="square" rtlCol="0">
            <a:spAutoFit/>
          </a:bodyPr>
          <a:lstStyle/>
          <a:p>
            <a:r>
              <a:rPr lang="en-IN" sz="2000" dirty="0">
                <a:solidFill>
                  <a:schemeClr val="bg2"/>
                </a:solidFill>
              </a:rPr>
              <a:t>1.Insure Data Accuracy </a:t>
            </a:r>
          </a:p>
          <a:p>
            <a:endParaRPr lang="en-IN" sz="2000" dirty="0">
              <a:solidFill>
                <a:schemeClr val="bg2"/>
              </a:solidFill>
            </a:endParaRPr>
          </a:p>
          <a:p>
            <a:r>
              <a:rPr lang="en-IN" sz="2000" dirty="0">
                <a:solidFill>
                  <a:schemeClr val="bg2"/>
                </a:solidFill>
              </a:rPr>
              <a:t>2.Understand Customers Need</a:t>
            </a:r>
          </a:p>
          <a:p>
            <a:endParaRPr lang="en-IN" sz="2000" dirty="0">
              <a:solidFill>
                <a:schemeClr val="bg2"/>
              </a:solidFill>
            </a:endParaRPr>
          </a:p>
          <a:p>
            <a:r>
              <a:rPr lang="en-IN" sz="2000" dirty="0">
                <a:solidFill>
                  <a:schemeClr val="bg2"/>
                </a:solidFill>
              </a:rPr>
              <a:t>3. Identify attrition drive</a:t>
            </a:r>
          </a:p>
          <a:p>
            <a:endParaRPr lang="en-IN" sz="2000" dirty="0">
              <a:solidFill>
                <a:schemeClr val="bg2"/>
              </a:solidFill>
            </a:endParaRPr>
          </a:p>
          <a:p>
            <a:r>
              <a:rPr lang="en-IN" sz="2000" dirty="0">
                <a:solidFill>
                  <a:schemeClr val="bg2"/>
                </a:solidFill>
              </a:rPr>
              <a:t>4.Monitor Attrition Rate</a:t>
            </a:r>
          </a:p>
          <a:p>
            <a:endParaRPr lang="en-IN" sz="2000" dirty="0">
              <a:solidFill>
                <a:schemeClr val="bg2"/>
              </a:solidFill>
            </a:endParaRPr>
          </a:p>
          <a:p>
            <a:r>
              <a:rPr lang="en-IN" sz="2000" dirty="0">
                <a:solidFill>
                  <a:schemeClr val="bg2"/>
                </a:solidFill>
              </a:rPr>
              <a:t>5.Improve Customer Satisfaction</a:t>
            </a:r>
          </a:p>
          <a:p>
            <a:endParaRPr lang="en-IN" sz="2000" dirty="0">
              <a:solidFill>
                <a:schemeClr val="bg2"/>
              </a:solidFill>
            </a:endParaRPr>
          </a:p>
          <a:p>
            <a:r>
              <a:rPr lang="en-IN" sz="2000" dirty="0">
                <a:solidFill>
                  <a:schemeClr val="bg2"/>
                </a:solidFill>
              </a:rPr>
              <a:t>6.Develop Retention Strategies</a:t>
            </a:r>
          </a:p>
          <a:p>
            <a:endParaRPr lang="en-IN" sz="2400" dirty="0">
              <a:solidFill>
                <a:schemeClr val="bg2"/>
              </a:solidFill>
            </a:endParaRPr>
          </a:p>
          <a:p>
            <a:endParaRPr lang="en-IN" sz="2000" dirty="0">
              <a:solidFill>
                <a:schemeClr val="bg2"/>
              </a:solidFill>
            </a:endParaRPr>
          </a:p>
        </p:txBody>
      </p:sp>
      <p:sp>
        <p:nvSpPr>
          <p:cNvPr id="8" name="TextBox 7"/>
          <p:cNvSpPr txBox="1"/>
          <p:nvPr/>
        </p:nvSpPr>
        <p:spPr>
          <a:xfrm>
            <a:off x="8401616" y="1765426"/>
            <a:ext cx="3204927" cy="3893374"/>
          </a:xfrm>
          <a:prstGeom prst="rect">
            <a:avLst/>
          </a:prstGeom>
          <a:noFill/>
        </p:spPr>
        <p:txBody>
          <a:bodyPr wrap="square" rtlCol="0">
            <a:spAutoFit/>
          </a:bodyPr>
          <a:lstStyle/>
          <a:p>
            <a:r>
              <a:rPr lang="en-IN" sz="1900" dirty="0">
                <a:solidFill>
                  <a:schemeClr val="bg2"/>
                </a:solidFill>
                <a:latin typeface="+mj-lt"/>
              </a:rPr>
              <a:t>1.Data Quality Score.</a:t>
            </a:r>
          </a:p>
          <a:p>
            <a:endParaRPr lang="en-IN" sz="1900" dirty="0">
              <a:solidFill>
                <a:schemeClr val="bg2"/>
              </a:solidFill>
              <a:latin typeface="+mj-lt"/>
            </a:endParaRPr>
          </a:p>
          <a:p>
            <a:r>
              <a:rPr lang="en-IN" sz="1900" dirty="0">
                <a:solidFill>
                  <a:schemeClr val="bg2"/>
                </a:solidFill>
                <a:latin typeface="+mj-lt"/>
              </a:rPr>
              <a:t>2.</a:t>
            </a:r>
            <a:r>
              <a:rPr lang="en-IN" sz="1900" spc="-5" dirty="0">
                <a:solidFill>
                  <a:schemeClr val="bg2"/>
                </a:solidFill>
                <a:latin typeface="+mj-lt"/>
              </a:rPr>
              <a:t> New</a:t>
            </a:r>
            <a:r>
              <a:rPr lang="en-IN" sz="1900" spc="10" dirty="0">
                <a:solidFill>
                  <a:schemeClr val="bg2"/>
                </a:solidFill>
                <a:latin typeface="+mj-lt"/>
              </a:rPr>
              <a:t> Employee </a:t>
            </a:r>
            <a:r>
              <a:rPr lang="en-IN" sz="1900" spc="-5" dirty="0">
                <a:solidFill>
                  <a:schemeClr val="bg2"/>
                </a:solidFill>
                <a:latin typeface="+mj-lt"/>
              </a:rPr>
              <a:t>Acquisition</a:t>
            </a:r>
            <a:r>
              <a:rPr lang="en-IN" sz="1900" spc="-15" dirty="0">
                <a:solidFill>
                  <a:schemeClr val="bg2"/>
                </a:solidFill>
                <a:latin typeface="+mj-lt"/>
              </a:rPr>
              <a:t> </a:t>
            </a:r>
            <a:r>
              <a:rPr lang="en-IN" sz="1900" spc="-5" dirty="0">
                <a:solidFill>
                  <a:schemeClr val="bg2"/>
                </a:solidFill>
                <a:latin typeface="+mj-lt"/>
              </a:rPr>
              <a:t>Rate. </a:t>
            </a:r>
          </a:p>
          <a:p>
            <a:endParaRPr lang="en-IN" sz="1900" spc="-5" dirty="0">
              <a:solidFill>
                <a:schemeClr val="bg2"/>
              </a:solidFill>
              <a:latin typeface="+mj-lt"/>
            </a:endParaRPr>
          </a:p>
          <a:p>
            <a:r>
              <a:rPr lang="en-IN" sz="1900" spc="-5" dirty="0">
                <a:solidFill>
                  <a:schemeClr val="bg2"/>
                </a:solidFill>
                <a:latin typeface="+mj-lt"/>
              </a:rPr>
              <a:t>3. Attrition</a:t>
            </a:r>
            <a:r>
              <a:rPr lang="en-IN" sz="1900" spc="-10" dirty="0">
                <a:solidFill>
                  <a:schemeClr val="bg2"/>
                </a:solidFill>
                <a:latin typeface="+mj-lt"/>
              </a:rPr>
              <a:t> </a:t>
            </a:r>
            <a:r>
              <a:rPr lang="en-IN" sz="1900" spc="-5" dirty="0">
                <a:solidFill>
                  <a:schemeClr val="bg2"/>
                </a:solidFill>
                <a:latin typeface="+mj-lt"/>
              </a:rPr>
              <a:t>Rate</a:t>
            </a:r>
          </a:p>
          <a:p>
            <a:endParaRPr lang="en-IN" sz="1900" spc="-5" dirty="0">
              <a:solidFill>
                <a:schemeClr val="bg2"/>
              </a:solidFill>
              <a:latin typeface="+mj-lt"/>
            </a:endParaRPr>
          </a:p>
          <a:p>
            <a:r>
              <a:rPr lang="en-IN" sz="1900" spc="-5" dirty="0">
                <a:solidFill>
                  <a:schemeClr val="bg2"/>
                </a:solidFill>
                <a:latin typeface="+mj-lt"/>
              </a:rPr>
              <a:t>4.Retension Rate</a:t>
            </a:r>
          </a:p>
          <a:p>
            <a:endParaRPr lang="en-IN" sz="1900" spc="-5" dirty="0">
              <a:solidFill>
                <a:schemeClr val="bg2"/>
              </a:solidFill>
              <a:latin typeface="+mj-lt"/>
            </a:endParaRPr>
          </a:p>
          <a:p>
            <a:r>
              <a:rPr lang="en-IN" sz="1900" spc="-5" dirty="0">
                <a:solidFill>
                  <a:schemeClr val="bg2"/>
                </a:solidFill>
                <a:latin typeface="+mj-lt"/>
              </a:rPr>
              <a:t>5.Average  performance of Company </a:t>
            </a:r>
          </a:p>
          <a:p>
            <a:endParaRPr lang="en-IN" sz="1900" spc="-5" dirty="0">
              <a:solidFill>
                <a:schemeClr val="bg2"/>
              </a:solidFill>
              <a:latin typeface="+mj-lt"/>
            </a:endParaRPr>
          </a:p>
          <a:p>
            <a:r>
              <a:rPr lang="en-IN" sz="1900" spc="-5" dirty="0">
                <a:solidFill>
                  <a:schemeClr val="bg2"/>
                </a:solidFill>
                <a:latin typeface="+mj-lt"/>
              </a:rPr>
              <a:t>6. Employee job satisfaction </a:t>
            </a:r>
            <a:endParaRPr lang="en-IN" sz="1900" dirty="0">
              <a:solidFill>
                <a:schemeClr val="bg2"/>
              </a:solidFill>
              <a:latin typeface="+mj-lt"/>
            </a:endParaRPr>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1938867" y="700618"/>
            <a:ext cx="8208962" cy="755649"/>
          </a:xfrm>
        </p:spPr>
        <p:txBody>
          <a:bodyPr/>
          <a:lstStyle/>
          <a:p>
            <a:r>
              <a:rPr lang="en-US" dirty="0"/>
              <a:t>RECOMMENDED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5774" t="29421" r="70629" b="58757"/>
          <a:stretch/>
        </p:blipFill>
        <p:spPr>
          <a:xfrm>
            <a:off x="628534" y="4112116"/>
            <a:ext cx="1752813" cy="1046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292" t="29631" r="60944" b="58698"/>
          <a:stretch/>
        </p:blipFill>
        <p:spPr>
          <a:xfrm>
            <a:off x="3908013" y="4148319"/>
            <a:ext cx="1552787" cy="973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539" t="76122" r="60789" b="14120"/>
          <a:stretch/>
        </p:blipFill>
        <p:spPr>
          <a:xfrm>
            <a:off x="357355" y="2451528"/>
            <a:ext cx="5189332" cy="1188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7412979" y="2451528"/>
            <a:ext cx="3586981" cy="3416320"/>
          </a:xfrm>
          <a:prstGeom prst="rect">
            <a:avLst/>
          </a:prstGeom>
          <a:solidFill>
            <a:schemeClr val="accent4">
              <a:lumMod val="20000"/>
              <a:lumOff val="80000"/>
            </a:schemeClr>
          </a:solidFill>
        </p:spPr>
        <p:txBody>
          <a:bodyPr wrap="square" rtlCol="0">
            <a:spAutoFit/>
          </a:bodyPr>
          <a:lstStyle/>
          <a:p>
            <a:r>
              <a:rPr lang="en-IN" b="1" dirty="0"/>
              <a:t>1.The Attrition Rate is 16.14%.</a:t>
            </a:r>
          </a:p>
          <a:p>
            <a:endParaRPr lang="en-IN" b="1" dirty="0"/>
          </a:p>
          <a:p>
            <a:r>
              <a:rPr lang="en-IN" b="1" dirty="0"/>
              <a:t>2.Out of total employee ,237 faced attrition.</a:t>
            </a:r>
          </a:p>
          <a:p>
            <a:endParaRPr lang="en-IN" b="1" dirty="0"/>
          </a:p>
          <a:p>
            <a:r>
              <a:rPr lang="en-IN" b="1" dirty="0"/>
              <a:t>3.The average job satisfaction is 2.47.</a:t>
            </a:r>
          </a:p>
          <a:p>
            <a:endParaRPr lang="en-IN" b="1" dirty="0"/>
          </a:p>
          <a:p>
            <a:r>
              <a:rPr lang="en-IN" b="1" dirty="0"/>
              <a:t>4.The average age is 37.</a:t>
            </a:r>
          </a:p>
          <a:p>
            <a:endParaRPr lang="en-IN" b="1" dirty="0"/>
          </a:p>
          <a:p>
            <a:r>
              <a:rPr lang="en-IN" b="1" dirty="0"/>
              <a:t>5.The average hourly Rate of employee which are facing attrition is 65.89 .</a:t>
            </a:r>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211" t="40964" r="60850" b="22921"/>
          <a:stretch/>
        </p:blipFill>
        <p:spPr>
          <a:xfrm>
            <a:off x="143363" y="2906626"/>
            <a:ext cx="3924000" cy="4197558"/>
          </a:xfrm>
          <a:prstGeom prst="rect">
            <a:avLst/>
          </a:prstGeom>
        </p:spPr>
      </p:pic>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561" t="41024" r="39760" b="34467"/>
          <a:stretch/>
        </p:blipFill>
        <p:spPr>
          <a:xfrm>
            <a:off x="4457073" y="3830855"/>
            <a:ext cx="3672000" cy="3273329"/>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462" t="64396" r="39859" b="13771"/>
          <a:stretch/>
        </p:blipFill>
        <p:spPr>
          <a:xfrm>
            <a:off x="8518783" y="3830855"/>
            <a:ext cx="3765283" cy="3273329"/>
          </a:xfrm>
          <a:prstGeom prst="rect">
            <a:avLst/>
          </a:prstGeom>
        </p:spPr>
      </p:pic>
      <p:sp>
        <p:nvSpPr>
          <p:cNvPr id="5" name="TextBox 4"/>
          <p:cNvSpPr txBox="1"/>
          <p:nvPr/>
        </p:nvSpPr>
        <p:spPr>
          <a:xfrm>
            <a:off x="2250902" y="173733"/>
            <a:ext cx="9294725" cy="553998"/>
          </a:xfrm>
          <a:prstGeom prst="rect">
            <a:avLst/>
          </a:prstGeom>
          <a:solidFill>
            <a:schemeClr val="accent4">
              <a:lumMod val="20000"/>
              <a:lumOff val="80000"/>
            </a:schemeClr>
          </a:solidFill>
        </p:spPr>
        <p:txBody>
          <a:bodyPr wrap="square" rtlCol="0">
            <a:spAutoFit/>
          </a:bodyPr>
          <a:lstStyle/>
          <a:p>
            <a:r>
              <a:rPr lang="en-IN" sz="3000" dirty="0">
                <a:latin typeface="+mj-lt"/>
              </a:rPr>
              <a:t>                                          </a:t>
            </a:r>
            <a:r>
              <a:rPr lang="en-IN" sz="3000" b="1" dirty="0">
                <a:latin typeface="+mj-lt"/>
              </a:rPr>
              <a:t>ANALYSIS</a:t>
            </a:r>
          </a:p>
        </p:txBody>
      </p:sp>
      <p:sp>
        <p:nvSpPr>
          <p:cNvPr id="15" name="TextBox 14"/>
          <p:cNvSpPr txBox="1"/>
          <p:nvPr/>
        </p:nvSpPr>
        <p:spPr>
          <a:xfrm>
            <a:off x="2522506" y="690635"/>
            <a:ext cx="8219090" cy="2215991"/>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mj-lt"/>
              </a:rPr>
              <a:t>In which department attrition level is high?</a:t>
            </a:r>
          </a:p>
          <a:p>
            <a:pPr marL="285750" indent="-285750">
              <a:buFont typeface="Arial" panose="020B0604020202020204" pitchFamily="34" charset="0"/>
              <a:buChar char="•"/>
            </a:pPr>
            <a:endParaRPr lang="en-IN" sz="2400" b="1" dirty="0">
              <a:latin typeface="+mj-lt"/>
            </a:endParaRPr>
          </a:p>
          <a:p>
            <a:pPr marL="285750" indent="-285750">
              <a:buFont typeface="Arial" panose="020B0604020202020204" pitchFamily="34" charset="0"/>
              <a:buChar char="•"/>
            </a:pPr>
            <a:r>
              <a:rPr lang="en-IN" sz="2400" b="1" dirty="0">
                <a:latin typeface="+mj-lt"/>
              </a:rPr>
              <a:t>In which job role attrition rate is high?</a:t>
            </a:r>
          </a:p>
          <a:p>
            <a:pPr marL="285750" indent="-285750">
              <a:buFont typeface="Arial" panose="020B0604020202020204" pitchFamily="34" charset="0"/>
              <a:buChar char="•"/>
            </a:pPr>
            <a:endParaRPr lang="en-IN" sz="2400" b="1" dirty="0">
              <a:latin typeface="+mj-lt"/>
            </a:endParaRPr>
          </a:p>
          <a:p>
            <a:pPr marL="285750" indent="-285750">
              <a:buFont typeface="Arial" panose="020B0604020202020204" pitchFamily="34" charset="0"/>
              <a:buChar char="•"/>
            </a:pPr>
            <a:r>
              <a:rPr lang="en-IN" sz="2400" b="1" dirty="0">
                <a:latin typeface="+mj-lt"/>
              </a:rPr>
              <a:t>Which Education field is have more attrition rate?</a:t>
            </a:r>
          </a:p>
          <a:p>
            <a:endParaRPr lang="en-IN"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310778" y="266343"/>
            <a:ext cx="6396509" cy="604068"/>
          </a:xfrm>
          <a:solidFill>
            <a:schemeClr val="accent3">
              <a:lumMod val="20000"/>
              <a:lumOff val="80000"/>
            </a:schemeClr>
          </a:solidFill>
        </p:spPr>
        <p:txBody>
          <a:bodyPr>
            <a:normAutofit/>
          </a:bodyPr>
          <a:lstStyle/>
          <a:p>
            <a:r>
              <a:rPr lang="en-IN" sz="3400" b="1" dirty="0">
                <a:latin typeface="+mj-lt"/>
              </a:rPr>
              <a:t>                       </a:t>
            </a:r>
            <a:r>
              <a:rPr lang="en-IN" sz="3400" b="1" dirty="0">
                <a:solidFill>
                  <a:schemeClr val="accent2">
                    <a:lumMod val="75000"/>
                  </a:schemeClr>
                </a:solidFill>
                <a:latin typeface="+mj-lt"/>
              </a:rPr>
              <a:t>ANALYSIS</a:t>
            </a:r>
          </a:p>
        </p:txBody>
      </p:sp>
      <p:sp>
        <p:nvSpPr>
          <p:cNvPr id="5" name="TextBox 4"/>
          <p:cNvSpPr txBox="1"/>
          <p:nvPr/>
        </p:nvSpPr>
        <p:spPr>
          <a:xfrm>
            <a:off x="2118511" y="1231272"/>
            <a:ext cx="8637006" cy="830997"/>
          </a:xfrm>
          <a:prstGeom prst="rect">
            <a:avLst/>
          </a:prstGeom>
          <a:noFill/>
        </p:spPr>
        <p:txBody>
          <a:bodyPr wrap="square" rtlCol="0">
            <a:spAutoFit/>
          </a:bodyPr>
          <a:lstStyle/>
          <a:p>
            <a:r>
              <a:rPr lang="en-IN" sz="2400" b="1" dirty="0">
                <a:solidFill>
                  <a:schemeClr val="bg2"/>
                </a:solidFill>
              </a:rPr>
              <a:t>Is Company loosing high value Employee? If </a:t>
            </a:r>
            <a:r>
              <a:rPr lang="en-IN" sz="2400" b="1" dirty="0" err="1">
                <a:solidFill>
                  <a:schemeClr val="bg2"/>
                </a:solidFill>
              </a:rPr>
              <a:t>so,then</a:t>
            </a:r>
            <a:r>
              <a:rPr lang="en-IN" sz="2400" b="1" dirty="0">
                <a:solidFill>
                  <a:schemeClr val="bg2"/>
                </a:solidFill>
              </a:rPr>
              <a:t> what are the reasons behind Attrition?</a:t>
            </a:r>
          </a:p>
        </p:txBody>
      </p:sp>
      <p:sp>
        <p:nvSpPr>
          <p:cNvPr id="8" name="TextBox 7"/>
          <p:cNvSpPr txBox="1"/>
          <p:nvPr/>
        </p:nvSpPr>
        <p:spPr>
          <a:xfrm>
            <a:off x="2046083" y="2199993"/>
            <a:ext cx="6781045" cy="3785652"/>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chemeClr val="bg2"/>
                </a:solidFill>
              </a:rPr>
              <a:t>Total employee Count in the IBM is 1470 and out of this 237 employee faced attrition. It means 16.14% Attrition Rate is there, So yes we loosing high value employees.</a:t>
            </a:r>
          </a:p>
          <a:p>
            <a:endParaRPr lang="en-IN" sz="2000" b="1" dirty="0">
              <a:solidFill>
                <a:schemeClr val="bg2"/>
              </a:solidFill>
            </a:endParaRPr>
          </a:p>
          <a:p>
            <a:pPr marL="285750" indent="-285750">
              <a:buFont typeface="Arial" panose="020B0604020202020204" pitchFamily="34" charset="0"/>
              <a:buChar char="•"/>
            </a:pPr>
            <a:r>
              <a:rPr lang="en-IN" sz="2000" b="1" dirty="0">
                <a:solidFill>
                  <a:schemeClr val="bg2"/>
                </a:solidFill>
              </a:rPr>
              <a:t> We get form Analysis that research and management department’s Employee faced attrition, So we can retain them by increasing there salary hike or by appreciating them for there good work.</a:t>
            </a:r>
          </a:p>
          <a:p>
            <a:endParaRPr lang="en-IN" sz="2000" b="1" dirty="0">
              <a:solidFill>
                <a:schemeClr val="bg2"/>
              </a:solidFill>
            </a:endParaRPr>
          </a:p>
          <a:p>
            <a:pPr marL="285750" indent="-285750">
              <a:buFont typeface="Arial" panose="020B0604020202020204" pitchFamily="34" charset="0"/>
              <a:buChar char="•"/>
            </a:pPr>
            <a:r>
              <a:rPr lang="en-IN" sz="2000" b="1" dirty="0">
                <a:solidFill>
                  <a:schemeClr val="bg2"/>
                </a:solidFill>
              </a:rPr>
              <a:t>We must know there job satisfaction need And Is there difficulty  they faced while working in office environment . This factors may help to know the reason behind the attrition</a:t>
            </a:r>
          </a:p>
        </p:txBody>
      </p:sp>
    </p:spTree>
    <p:extLst>
      <p:ext uri="{BB962C8B-B14F-4D97-AF65-F5344CB8AC3E}">
        <p14:creationId xmlns:p14="http://schemas.microsoft.com/office/powerpoint/2010/main" val="235518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DC2DEF-D2FE-4B45-ABA4-9F153FD1C98A}" type="slidenum">
              <a:rPr lang="en-US" smtClean="0"/>
              <a:t>9</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0000" t="66161" r="20287" b="13973"/>
          <a:stretch/>
        </p:blipFill>
        <p:spPr>
          <a:xfrm>
            <a:off x="8659227" y="0"/>
            <a:ext cx="3581199" cy="2172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0095" t="47804" r="20479" b="32122"/>
          <a:stretch/>
        </p:blipFill>
        <p:spPr>
          <a:xfrm>
            <a:off x="5534526" y="2319574"/>
            <a:ext cx="3493969" cy="224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0028" t="29132" r="20355" b="52320"/>
          <a:stretch/>
        </p:blipFill>
        <p:spPr>
          <a:xfrm>
            <a:off x="8842409" y="4562374"/>
            <a:ext cx="3484345" cy="2309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0" y="208230"/>
            <a:ext cx="5296277" cy="553998"/>
          </a:xfrm>
          <a:prstGeom prst="rect">
            <a:avLst/>
          </a:prstGeom>
          <a:noFill/>
        </p:spPr>
        <p:txBody>
          <a:bodyPr wrap="square" rtlCol="0">
            <a:spAutoFit/>
          </a:bodyPr>
          <a:lstStyle/>
          <a:p>
            <a:r>
              <a:rPr lang="en-IN" sz="3000" dirty="0">
                <a:solidFill>
                  <a:schemeClr val="bg1"/>
                </a:solidFill>
                <a:latin typeface="+mj-lt"/>
              </a:rPr>
              <a:t>                     </a:t>
            </a:r>
            <a:r>
              <a:rPr lang="en-IN" sz="3000" b="1" dirty="0">
                <a:solidFill>
                  <a:schemeClr val="bg1"/>
                </a:solidFill>
                <a:latin typeface="+mj-lt"/>
              </a:rPr>
              <a:t>ANALYSIS</a:t>
            </a:r>
          </a:p>
        </p:txBody>
      </p:sp>
      <p:sp>
        <p:nvSpPr>
          <p:cNvPr id="3" name="TextBox 2"/>
          <p:cNvSpPr txBox="1"/>
          <p:nvPr/>
        </p:nvSpPr>
        <p:spPr>
          <a:xfrm>
            <a:off x="688061" y="1240325"/>
            <a:ext cx="4001632" cy="4154984"/>
          </a:xfrm>
          <a:prstGeom prst="rect">
            <a:avLst/>
          </a:prstGeom>
          <a:noFill/>
        </p:spPr>
        <p:txBody>
          <a:bodyPr wrap="square" rtlCol="0">
            <a:spAutoFit/>
          </a:bodyPr>
          <a:lstStyle/>
          <a:p>
            <a:r>
              <a:rPr lang="en-IN" sz="2400" dirty="0">
                <a:solidFill>
                  <a:schemeClr val="bg2"/>
                </a:solidFill>
                <a:latin typeface="+mj-lt"/>
              </a:rPr>
              <a:t>1.In Which Category of Marital Status Attrition rate is High?</a:t>
            </a:r>
          </a:p>
          <a:p>
            <a:endParaRPr lang="en-IN" sz="2400" dirty="0">
              <a:solidFill>
                <a:schemeClr val="bg2"/>
              </a:solidFill>
              <a:latin typeface="+mj-lt"/>
            </a:endParaRPr>
          </a:p>
          <a:p>
            <a:endParaRPr lang="en-IN" sz="2400" dirty="0">
              <a:solidFill>
                <a:schemeClr val="bg2"/>
              </a:solidFill>
              <a:latin typeface="+mj-lt"/>
            </a:endParaRPr>
          </a:p>
          <a:p>
            <a:r>
              <a:rPr lang="en-IN" sz="2400" dirty="0">
                <a:solidFill>
                  <a:schemeClr val="bg2"/>
                </a:solidFill>
                <a:latin typeface="+mj-lt"/>
              </a:rPr>
              <a:t>2.Is Over Time affect attrition rate?</a:t>
            </a:r>
          </a:p>
          <a:p>
            <a:endParaRPr lang="en-IN" sz="2400" dirty="0">
              <a:solidFill>
                <a:schemeClr val="bg2"/>
              </a:solidFill>
              <a:latin typeface="+mj-lt"/>
            </a:endParaRPr>
          </a:p>
          <a:p>
            <a:endParaRPr lang="en-IN" sz="2400" dirty="0">
              <a:solidFill>
                <a:schemeClr val="bg2"/>
              </a:solidFill>
              <a:latin typeface="+mj-lt"/>
            </a:endParaRPr>
          </a:p>
          <a:p>
            <a:r>
              <a:rPr lang="en-IN" sz="2400" dirty="0">
                <a:solidFill>
                  <a:schemeClr val="bg2"/>
                </a:solidFill>
                <a:latin typeface="+mj-lt"/>
              </a:rPr>
              <a:t>3.What is attrition rate in Business Travel?</a:t>
            </a:r>
          </a:p>
          <a:p>
            <a:endParaRPr lang="en-IN" sz="2400" dirty="0">
              <a:solidFill>
                <a:schemeClr val="bg2"/>
              </a:solidFill>
              <a:latin typeface="+mj-lt"/>
            </a:endParaRPr>
          </a:p>
        </p:txBody>
      </p:sp>
    </p:spTree>
    <p:extLst>
      <p:ext uri="{BB962C8B-B14F-4D97-AF65-F5344CB8AC3E}">
        <p14:creationId xmlns:p14="http://schemas.microsoft.com/office/powerpoint/2010/main" val="2644569188"/>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286</TotalTime>
  <Words>719</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Tahoma</vt:lpstr>
      <vt:lpstr>Times New Roman</vt:lpstr>
      <vt:lpstr>Wingdings</vt:lpstr>
      <vt:lpstr>Office Theme</vt:lpstr>
      <vt:lpstr>IBM HR Analytics Employee Attrition &amp; Performance</vt:lpstr>
      <vt:lpstr>  TABLE OF CONTENTS</vt:lpstr>
      <vt:lpstr>INTRODUCTION</vt:lpstr>
      <vt:lpstr>PowerPoint Presentation</vt:lpstr>
      <vt:lpstr>                       GOALS AND KPI’S</vt:lpstr>
      <vt:lpstr>RECOMMENDED ANALYSIS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Hp</dc:creator>
  <cp:lastModifiedBy>Hp</cp:lastModifiedBy>
  <cp:revision>33</cp:revision>
  <dcterms:created xsi:type="dcterms:W3CDTF">2024-07-07T12:39:36Z</dcterms:created>
  <dcterms:modified xsi:type="dcterms:W3CDTF">2024-07-09T17:45:35Z</dcterms:modified>
</cp:coreProperties>
</file>