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5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00789A"/>
    <a:srgbClr val="005882"/>
    <a:srgbClr val="00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39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AE815-7003-4B3B-98AC-35B2133CC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CA52-A412-42D1-8DDA-32D03BAC5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D934-DE40-4230-B955-D4C2CE594BAC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1BE10-D32E-4AFD-8F31-0698B3A59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A8C90-6762-4113-A21A-E7CF00CD2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7F21-F3B6-4F35-92A5-8A7B326F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2F3D-B7F5-4111-85DD-75CBB41A4C3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452C-676E-4D70-B2CA-A59777716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 series which needs to be differenced to be made stationary is an “integrated” (I) series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Lags of the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</a:rPr>
              <a:t>stationarized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series are called “autoregressive” (AR) terms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Lags of the forecast errors are called “moving average” (MA) terms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 non-seasonal ARIMA model can be (almost) completely summarized by three numbers: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p = the number of autoregressive terms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 = the number of non-seasonal differences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q = the number of moving-average terms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2452C-676E-4D70-B2CA-A597777162A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91D-5567-442C-B014-25470463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9FC3-E0C2-4949-9D7A-193075E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43AB-A2BA-4E7E-9171-5D2878D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rect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71E9132-3A86-4DCE-BD93-7897A21CA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2"/>
            <a:ext cx="12192000" cy="68717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2F7A-1DFE-4A40-B47F-0F735F0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810" y="5913465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EA5E1-DA1F-463C-BEC4-30B88F8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134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1159-3199-4E54-B6F1-014DC1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0" y="2684611"/>
            <a:ext cx="10515600" cy="1325563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F238-211C-4E9E-8F11-594CC52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913465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6DFD0-B0F1-46F8-B111-0429DF5E089B}"/>
              </a:ext>
            </a:extLst>
          </p:cNvPr>
          <p:cNvGrpSpPr/>
          <p:nvPr userDrawn="1"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64CAE-6E73-4396-8F41-AC04B1828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5281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EC60A-503B-4070-AB46-0EC601BED577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C8F102-259F-4446-8F61-B99123C29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ndian Institute of Management Indore - Wikipedia">
            <a:extLst>
              <a:ext uri="{FF2B5EF4-FFF2-40B4-BE49-F238E27FC236}">
                <a16:creationId xmlns:a16="http://schemas.microsoft.com/office/drawing/2014/main" id="{32E45ADA-F678-479B-AE5B-55AE81AF7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D16CE4B-9AE8-4761-AEFA-89B3B0D141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BC2AF-F421-41AD-B2C0-A9D358C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7F15D-2428-4868-B036-374F9E0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654B-D2B8-4A24-92DD-6E0B365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D0A9F68-1EDB-4A8A-BCDB-E1F4A0CE1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16A00-8564-4829-8BF4-CC08FE4C6AD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836338-7547-4FF7-93AD-CC57B7CDDC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4D5EBB-2351-420C-A6A5-7B67473BAB0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8EDC4C89-481A-451D-B06A-F0999A8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2" descr="Indian Institute of Management Indore - Wikipedia">
            <a:extLst>
              <a:ext uri="{FF2B5EF4-FFF2-40B4-BE49-F238E27FC236}">
                <a16:creationId xmlns:a16="http://schemas.microsoft.com/office/drawing/2014/main" id="{FABB3963-8978-400C-ABB8-A623893CD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1FAB4A3-0BD2-491A-BFA5-E22B0B0EDA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8426"/>
            <a:ext cx="3295650" cy="3138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0BFE0AD8-32E4-4883-9557-09D9710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C42FB052-5F40-4FD6-B81A-519024E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CDB4B956-E2E3-4093-AE53-8B19A6E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3384312-1C07-42AC-8E9F-EB9AB578B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7ABD5AB-AEA1-4C06-AD1A-0FE9794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E7E7B8C2-EC57-418B-9866-0C8EBA540F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1B29831-424D-4D18-ACC9-5C50118068EB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D190F8-4811-405F-8667-AE2A904F39E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947232-C99D-478C-AF2A-1CA67427B423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7F540A3-E2B9-4798-9C59-26A9FB5F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763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067BBB1-EF40-424B-86A0-2706586532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0B2D49C1-D3A3-4AB9-8E19-1A31799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0CBE640F-905D-4658-B34F-3B0F81E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7D3C7A7-9928-4F0F-AB19-4980815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3D27D00-3B7C-4A4A-A5F1-3BCDE823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6B4F42A8-E46C-43AE-877A-E3719F91DE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D7EE1AE-5219-4AEC-B003-990A1DD088F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36AF61-0AA6-4EE7-8DFF-458EFAADAE2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B1CEC5-5A0A-46DE-BA99-59623866690A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13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4080356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4077042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4073728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4065775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4067100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69AAB816-495A-46D7-9E1C-071858E0C5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9685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79783E1F-4039-4517-888C-AA08A6FB6C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6189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C6C192CB-8A39-4F9F-936D-D5077F3B7F3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6526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B8FCC14-334E-4A96-BEA5-F579E53BD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49466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F86076C5-AB4E-4A42-A216-DECF17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57AF84F1-F5E3-4856-BB33-E3B7985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CB8DB9B9-55DE-4691-98FA-1C9B095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B253C68-A6C1-4D86-BA0B-2EA9C6814E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CF5898D-3BFF-4D06-A76D-957C3C0A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053A6959-D580-4749-9BF6-23D4C0D66D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2DB7EC8-6089-4F5C-BFBC-9BF3541FBE66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901894-6D9C-475A-998C-E9D417042D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0CDB721-8FB6-4339-B7F7-2B0E44A470C4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996B351-CDD3-4957-B344-CB1059E16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309" y="2161314"/>
            <a:ext cx="5776255" cy="276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61314"/>
            <a:ext cx="4939724" cy="276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1EBAFD32-4176-4AC0-AF49-FEDB6B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4023A63-730C-4869-9C47-EE62732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5472EC5D-4B38-410B-8364-0FFE278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1B80104-7A0C-4DC3-AE6E-5913F491EC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483752C-4D11-4066-9A8D-444B41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EC88B384-13EC-4FC6-9E05-C090615F7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7D13C7-E1F6-493B-94D7-A97EFFF79A44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1F194-7371-4CEE-96F8-69A82744288C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C143FE-67D2-4714-9F42-616D011B35B5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1DC4-08BD-4EF5-A141-A5919D7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289E-163E-4015-98E1-F90E303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6F69-A988-4F2E-BEC1-713E34B5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C65-A6A4-4D7E-A8A9-35240D7FED8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5F18-1385-4EE3-AE74-7A921FAD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7A5A-D37B-4E71-B0F5-8628470F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0" r:id="rId4"/>
    <p:sldLayoutId id="2147483651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A62DE0-6FFB-41DC-9E37-2A5CE867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71"/>
            <a:ext cx="12201142" cy="6876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A1DF0E-35EC-457B-BF14-F960C4621AB4}"/>
              </a:ext>
            </a:extLst>
          </p:cNvPr>
          <p:cNvSpPr txBox="1">
            <a:spLocks/>
          </p:cNvSpPr>
          <p:nvPr/>
        </p:nvSpPr>
        <p:spPr>
          <a:xfrm>
            <a:off x="518494" y="2633254"/>
            <a:ext cx="6600341" cy="13688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Retail Revenue Forecasting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65B3012-0E2F-4EDD-8FDE-DCF0C9FB79D4}"/>
              </a:ext>
            </a:extLst>
          </p:cNvPr>
          <p:cNvSpPr txBox="1">
            <a:spLocks/>
          </p:cNvSpPr>
          <p:nvPr/>
        </p:nvSpPr>
        <p:spPr>
          <a:xfrm>
            <a:off x="518494" y="5270105"/>
            <a:ext cx="5348287" cy="645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39410E1-F7AA-4843-B17F-7B86893FAFB6}"/>
              </a:ext>
            </a:extLst>
          </p:cNvPr>
          <p:cNvSpPr txBox="1">
            <a:spLocks/>
          </p:cNvSpPr>
          <p:nvPr/>
        </p:nvSpPr>
        <p:spPr>
          <a:xfrm>
            <a:off x="518494" y="4151022"/>
            <a:ext cx="4501663" cy="7460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Group K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F2E7A32-3E8B-446D-9376-09B7A72FF671}"/>
              </a:ext>
            </a:extLst>
          </p:cNvPr>
          <p:cNvSpPr txBox="1">
            <a:spLocks/>
          </p:cNvSpPr>
          <p:nvPr/>
        </p:nvSpPr>
        <p:spPr>
          <a:xfrm>
            <a:off x="518493" y="5816052"/>
            <a:ext cx="4501663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Indian Institute of Management Indore - Wikipedia">
            <a:extLst>
              <a:ext uri="{FF2B5EF4-FFF2-40B4-BE49-F238E27FC236}">
                <a16:creationId xmlns:a16="http://schemas.microsoft.com/office/drawing/2014/main" id="{F33144D2-2922-4F38-9F93-4C4F5301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E2EBF116-2934-4E58-9118-E3AED44F609C}"/>
              </a:ext>
            </a:extLst>
          </p:cNvPr>
          <p:cNvSpPr txBox="1">
            <a:spLocks/>
          </p:cNvSpPr>
          <p:nvPr/>
        </p:nvSpPr>
        <p:spPr>
          <a:xfrm>
            <a:off x="696191" y="157715"/>
            <a:ext cx="5399809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Integrated Program in Business Analytics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98903AF6-47ED-419F-AE18-C6296D19A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19" y="75842"/>
            <a:ext cx="1392824" cy="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Date wise Revenue Distribution 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distribution implies that there is seasonal peaks at the end of every year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7A155-6443-8118-1B21-E9789F45E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39" y="1970434"/>
            <a:ext cx="4499993" cy="28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Count of Customer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is directly promotional to Distinct number of Customers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604C-584B-6601-6041-6D650DD6D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943" y="1970436"/>
            <a:ext cx="4497338" cy="30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Online Promotion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increases as the online Promotion is increased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310F8-6637-5D61-0EF8-F58634522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225" y="2039830"/>
            <a:ext cx="490544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In Store Promotion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increases as the In Store Promotion is increased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1C6E8-8A6E-0F88-1522-C0D6DBD9D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621" y="1970435"/>
            <a:ext cx="4959424" cy="3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Correlation of different attributes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All the variables are highly corelated hence considering all the attributes is not required while modeling. We will proof this further while implementing the ML Modes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46D76-C441-5111-F625-460C88A32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755" y="1855248"/>
            <a:ext cx="5109569" cy="3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– Auto Regression Integrated Moving Average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4510101" cy="384202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1576" y="1845358"/>
            <a:ext cx="7218348" cy="42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Augmented Dickey Fuller Test 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Results of Dickey Fuller Test</a:t>
            </a:r>
          </a:p>
          <a:p>
            <a:pPr marL="0" indent="0">
              <a:buNone/>
            </a:pPr>
            <a:r>
              <a:rPr lang="en-US" dirty="0"/>
              <a:t>Test Statistic                -1.787183</a:t>
            </a:r>
          </a:p>
          <a:p>
            <a:pPr marL="0" indent="0">
              <a:buNone/>
            </a:pPr>
            <a:r>
              <a:rPr lang="en-US" dirty="0"/>
              <a:t>P-Value                        0.386843</a:t>
            </a:r>
          </a:p>
          <a:p>
            <a:pPr marL="0" indent="0">
              <a:buNone/>
            </a:pPr>
            <a:r>
              <a:rPr lang="en-US" dirty="0"/>
              <a:t>#Lags Used                    11.000000</a:t>
            </a:r>
          </a:p>
          <a:p>
            <a:pPr marL="0" indent="0">
              <a:buNone/>
            </a:pPr>
            <a:r>
              <a:rPr lang="en-US" dirty="0"/>
              <a:t>No. Of Observations Used    1313.000000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r>
              <a:rPr lang="en-US" dirty="0"/>
              <a:t>Critical Values: </a:t>
            </a:r>
          </a:p>
          <a:p>
            <a:pPr marL="0" indent="0">
              <a:buNone/>
            </a:pPr>
            <a:r>
              <a:rPr lang="en-US" dirty="0"/>
              <a:t>1% : -3.435340198430096</a:t>
            </a:r>
          </a:p>
          <a:p>
            <a:pPr marL="0" indent="0">
              <a:buNone/>
            </a:pPr>
            <a:r>
              <a:rPr lang="en-US" dirty="0"/>
              <a:t>Null Hypothesis Accepted. Time Series is not Stationary</a:t>
            </a:r>
          </a:p>
          <a:p>
            <a:pPr marL="0" indent="0">
              <a:buNone/>
            </a:pPr>
            <a:r>
              <a:rPr lang="en-US" dirty="0"/>
              <a:t>5% : -2.863743768394356</a:t>
            </a:r>
          </a:p>
          <a:p>
            <a:pPr marL="0" indent="0">
              <a:buNone/>
            </a:pPr>
            <a:r>
              <a:rPr lang="en-US" dirty="0"/>
              <a:t>Null Hypothesis Accepted. Time Series is not Stationary</a:t>
            </a:r>
          </a:p>
          <a:p>
            <a:pPr marL="0" indent="0">
              <a:buNone/>
            </a:pPr>
            <a:r>
              <a:rPr lang="en-US" dirty="0"/>
              <a:t>10% : -2.567943297315671</a:t>
            </a:r>
          </a:p>
          <a:p>
            <a:pPr marL="0" indent="0">
              <a:buNone/>
            </a:pPr>
            <a:r>
              <a:rPr lang="en-US" dirty="0"/>
              <a:t>Null Hypothesis Accepted. Time Series is not Stationary</a:t>
            </a:r>
          </a:p>
          <a:p>
            <a:pPr marL="0" indent="0">
              <a:buNone/>
            </a:pPr>
            <a:r>
              <a:rPr lang="en-US" dirty="0"/>
              <a:t>'\</a:t>
            </a:r>
            <a:r>
              <a:rPr lang="en-US" dirty="0" err="1"/>
              <a:t>nIn</a:t>
            </a:r>
            <a:r>
              <a:rPr lang="en-US" dirty="0"/>
              <a:t> Null Hypothesis \n1. "P-Value" should always be = 0.5\n2. Critical Values\n'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Autocorrelation Function With Lag 30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49" y="2062402"/>
            <a:ext cx="5142492" cy="380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6196" y="1985358"/>
            <a:ext cx="6067882" cy="40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8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Autocorrelation Function With Lag 12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888" y="2062403"/>
            <a:ext cx="5099594" cy="3734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2261" y="2062403"/>
            <a:ext cx="5928155" cy="40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4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136287"/>
            <a:ext cx="11502639" cy="415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Dep. Variable: Sales Amount   No. Observations:                 1325</a:t>
            </a:r>
          </a:p>
          <a:p>
            <a:pPr marL="0" indent="0">
              <a:buNone/>
            </a:pPr>
            <a:r>
              <a:rPr lang="en-US" dirty="0"/>
              <a:t>Model: ARIMA(2, 1, 0)   Log Likelihood                -547.394</a:t>
            </a:r>
          </a:p>
          <a:p>
            <a:pPr marL="0" indent="0">
              <a:buNone/>
            </a:pPr>
            <a:r>
              <a:rPr lang="en-US" dirty="0"/>
              <a:t>Date: Sun, 22 Jan 2023   AIC                           1100.789</a:t>
            </a:r>
          </a:p>
          <a:p>
            <a:pPr marL="0" indent="0">
              <a:buNone/>
            </a:pPr>
            <a:r>
              <a:rPr lang="en-US" dirty="0"/>
              <a:t>Time: 15:38:54   BIC                           1116.354</a:t>
            </a:r>
          </a:p>
          <a:p>
            <a:pPr marL="0" indent="0">
              <a:buNone/>
            </a:pPr>
            <a:r>
              <a:rPr lang="en-US" dirty="0"/>
              <a:t>Sample: 04-20-2019   HQIC                          1106.624</a:t>
            </a:r>
          </a:p>
          <a:p>
            <a:pPr marL="0" indent="0">
              <a:buNone/>
            </a:pPr>
            <a:r>
              <a:rPr lang="en-US" dirty="0"/>
              <a:t>                         - 12-04-2022                                         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5"/>
            <a:ext cx="10515600" cy="7174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3D6BF-4257-4C28-AE98-B97CEE27C8F2}"/>
              </a:ext>
            </a:extLst>
          </p:cNvPr>
          <p:cNvSpPr txBox="1"/>
          <p:nvPr/>
        </p:nvSpPr>
        <p:spPr>
          <a:xfrm>
            <a:off x="838200" y="984739"/>
            <a:ext cx="1111933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Retail Revenue Forecasting Overview and Objectives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Retail Data Overview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Data Pre-Processing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Exploratory Data Analysis Results and Outcomes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Forecasting using ARIMA Model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Forecasting using Facebook Prophet Model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</a:rPr>
              <a:t>Recommendations and Business Impact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</a:rPr>
              <a:t>Appendix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8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042445"/>
            <a:ext cx="11502639" cy="42472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Covariance Type:                  </a:t>
            </a:r>
            <a:r>
              <a:rPr lang="en-US" dirty="0" err="1"/>
              <a:t>opg</a:t>
            </a: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coef</a:t>
            </a: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 err          z      P&gt;|z|      [0.025      0.975]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ar.L1         -0.7087      0.027    -26.617      0.000      -0.761      -0.657</a:t>
            </a:r>
          </a:p>
          <a:p>
            <a:pPr marL="0" indent="0">
              <a:buNone/>
            </a:pPr>
            <a:r>
              <a:rPr lang="en-US" dirty="0"/>
              <a:t>ar.L2         -0.3390      0.026    -13.285      0.000      -0.389      -0.289</a:t>
            </a:r>
          </a:p>
          <a:p>
            <a:pPr marL="0" indent="0">
              <a:buNone/>
            </a:pPr>
            <a:r>
              <a:rPr lang="en-US" dirty="0"/>
              <a:t>sigma2         0.1338      0.005     25.196      0.000       0.123       0.144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dirty="0" err="1"/>
              <a:t>Ljung</a:t>
            </a:r>
            <a:r>
              <a:rPr lang="en-US" dirty="0"/>
              <a:t>-Box (L1) (Q):                   6.42   </a:t>
            </a:r>
            <a:r>
              <a:rPr lang="en-US" dirty="0" err="1"/>
              <a:t>Jarque-Bera</a:t>
            </a:r>
            <a:r>
              <a:rPr lang="en-US" dirty="0"/>
              <a:t> (JB):                15.01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(Q):                              0.01   </a:t>
            </a:r>
            <a:r>
              <a:rPr lang="en-US" dirty="0" err="1"/>
              <a:t>Prob</a:t>
            </a:r>
            <a:r>
              <a:rPr lang="en-US" dirty="0"/>
              <a:t>(JB):                         0.00</a:t>
            </a:r>
          </a:p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(H):               0.76   Skew:                            -0.26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(H) (two-sided):                  0.00   Kurtosis:                         2.94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Plotting ARIMA Model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9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050991"/>
            <a:ext cx="11502639" cy="4238713"/>
          </a:xfrm>
        </p:spPr>
        <p:txBody>
          <a:bodyPr>
            <a:normAutofit/>
          </a:bodyPr>
          <a:lstStyle/>
          <a:p>
            <a:r>
              <a:rPr lang="en-US" dirty="0"/>
              <a:t>SARIMAX Results</a:t>
            </a:r>
          </a:p>
          <a:p>
            <a:pPr marL="0" indent="0">
              <a:buNone/>
            </a:pPr>
            <a:r>
              <a:rPr lang="en-US" dirty="0"/>
              <a:t>Dep. Variable:	Sales Amount	No. Observations:	1325</a:t>
            </a:r>
          </a:p>
          <a:p>
            <a:pPr marL="0" indent="0">
              <a:buNone/>
            </a:pPr>
            <a:r>
              <a:rPr lang="en-US" dirty="0"/>
              <a:t>Model:	ARIMA(1, 1, 2)	Log Likelihood	-15712.260</a:t>
            </a:r>
          </a:p>
          <a:p>
            <a:pPr marL="0" indent="0">
              <a:buNone/>
            </a:pPr>
            <a:r>
              <a:rPr lang="en-US" dirty="0"/>
              <a:t>Date:	Tue, 07 Feb 2023	AIC	31432.520</a:t>
            </a:r>
          </a:p>
          <a:p>
            <a:pPr marL="0" indent="0">
              <a:buNone/>
            </a:pPr>
            <a:r>
              <a:rPr lang="en-US" dirty="0"/>
              <a:t>Time:	16:19:46	BIC	31453.274</a:t>
            </a:r>
          </a:p>
          <a:p>
            <a:pPr marL="0" indent="0">
              <a:buNone/>
            </a:pPr>
            <a:r>
              <a:rPr lang="en-US" dirty="0"/>
              <a:t>Sample:	04-20-2019	HQIC	31440.300</a:t>
            </a:r>
          </a:p>
          <a:p>
            <a:pPr marL="0" indent="0">
              <a:buNone/>
            </a:pPr>
            <a:r>
              <a:rPr lang="en-US" dirty="0"/>
              <a:t>	- 12-04-2022	</a:t>
            </a:r>
          </a:p>
        </p:txBody>
      </p:sp>
    </p:spTree>
    <p:extLst>
      <p:ext uri="{BB962C8B-B14F-4D97-AF65-F5344CB8AC3E}">
        <p14:creationId xmlns:p14="http://schemas.microsoft.com/office/powerpoint/2010/main" val="286977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Covariance Type:	</a:t>
            </a:r>
            <a:r>
              <a:rPr lang="en-US" dirty="0" err="1"/>
              <a:t>opg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err="1"/>
              <a:t>coef</a:t>
            </a: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 err	z	P&gt;|z|	[0.025	0.975]</a:t>
            </a:r>
          </a:p>
          <a:p>
            <a:pPr marL="0" indent="0">
              <a:buNone/>
            </a:pPr>
            <a:r>
              <a:rPr lang="en-US" dirty="0"/>
              <a:t>ar.L1	-0.6596	0.191	-3.462	0.001	-1.033	-0.286</a:t>
            </a:r>
          </a:p>
          <a:p>
            <a:pPr marL="0" indent="0">
              <a:buNone/>
            </a:pPr>
            <a:r>
              <a:rPr lang="en-US" dirty="0"/>
              <a:t>ma.L1	-0.2748	0.203	-1.353	0.176	-0.673	0.123</a:t>
            </a:r>
          </a:p>
          <a:p>
            <a:pPr marL="0" indent="0">
              <a:buNone/>
            </a:pPr>
            <a:r>
              <a:rPr lang="en-US" dirty="0"/>
              <a:t>ma.L2	-0.5086	0.182	-2.789	0.005	-0.866	-0.151</a:t>
            </a:r>
          </a:p>
          <a:p>
            <a:pPr marL="0" indent="0">
              <a:buNone/>
            </a:pPr>
            <a:r>
              <a:rPr lang="en-US" dirty="0"/>
              <a:t>sigma2	1.248e+09	1.15e-10	1.09e+19	0.000	1.25e+09	1.25e+09</a:t>
            </a:r>
          </a:p>
          <a:p>
            <a:pPr marL="0" indent="0">
              <a:buNone/>
            </a:pPr>
            <a:r>
              <a:rPr lang="en-US" dirty="0" err="1"/>
              <a:t>Ljung</a:t>
            </a:r>
            <a:r>
              <a:rPr lang="en-US" dirty="0"/>
              <a:t>-Box (L1) (Q):	0.07	</a:t>
            </a:r>
            <a:r>
              <a:rPr lang="en-US" dirty="0" err="1"/>
              <a:t>Jarque-Bera</a:t>
            </a:r>
            <a:r>
              <a:rPr lang="en-US" dirty="0"/>
              <a:t> (JB):	9.08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(Q):	0.79	</a:t>
            </a:r>
            <a:r>
              <a:rPr lang="en-US" dirty="0" err="1"/>
              <a:t>Prob</a:t>
            </a:r>
            <a:r>
              <a:rPr lang="en-US" dirty="0"/>
              <a:t>(JB):	0.01</a:t>
            </a:r>
          </a:p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(H):	2.47	Skew:	0.20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(H) (two-sided):	0.00	Kurtosis:	2.89</a:t>
            </a:r>
          </a:p>
          <a:p>
            <a:endParaRPr lang="en-US" dirty="0"/>
          </a:p>
          <a:p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[2] Covariance matrix is singular or near-singular, with condition number 1.77e+35. Standard errors may be unstable.	</a:t>
            </a:r>
          </a:p>
        </p:txBody>
      </p:sp>
    </p:spTree>
    <p:extLst>
      <p:ext uri="{BB962C8B-B14F-4D97-AF65-F5344CB8AC3E}">
        <p14:creationId xmlns:p14="http://schemas.microsoft.com/office/powerpoint/2010/main" val="344023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RMSE (Square Root Of Mean Squared Error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/>
          </a:bodyPr>
          <a:lstStyle/>
          <a:p>
            <a:r>
              <a:rPr lang="en-US" dirty="0"/>
              <a:t>MSE/RMSE 1</a:t>
            </a:r>
            <a:r>
              <a:rPr lang="en-US" baseline="30000" dirty="0"/>
              <a:t>st</a:t>
            </a:r>
            <a:r>
              <a:rPr lang="en-US" dirty="0"/>
              <a:t> Run With(Window 365 and </a:t>
            </a:r>
            <a:r>
              <a:rPr lang="en-US" dirty="0" err="1"/>
              <a:t>p,d,q</a:t>
            </a:r>
            <a:r>
              <a:rPr lang="en-US" dirty="0"/>
              <a:t>(2,1,1) - 365 days</a:t>
            </a:r>
          </a:p>
          <a:p>
            <a:r>
              <a:rPr lang="en-US" dirty="0"/>
              <a:t>36018.95192564254</a:t>
            </a:r>
          </a:p>
          <a:p>
            <a:r>
              <a:rPr lang="en-US" dirty="0"/>
              <a:t>The RMSE of the forecasts is 36018.95	</a:t>
            </a:r>
          </a:p>
          <a:p>
            <a:endParaRPr lang="en-US" dirty="0"/>
          </a:p>
          <a:p>
            <a:r>
              <a:rPr lang="en-US" dirty="0"/>
              <a:t>MSE/RMSE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r>
              <a:rPr lang="en-US" dirty="0"/>
              <a:t>34471.99224657315 With(window 12 and </a:t>
            </a:r>
            <a:r>
              <a:rPr lang="en-US" dirty="0" err="1"/>
              <a:t>p,d,q</a:t>
            </a:r>
            <a:r>
              <a:rPr lang="en-US" dirty="0"/>
              <a:t>(1,1,2) - 12 months</a:t>
            </a:r>
          </a:p>
          <a:p>
            <a:r>
              <a:rPr lang="en-US" dirty="0"/>
              <a:t>The RMSE of the forecasts is 34471.99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MSE/RMSE 3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r>
              <a:rPr lang="en-US" dirty="0"/>
              <a:t>34471.99224657315 With(window 30 and </a:t>
            </a:r>
            <a:r>
              <a:rPr lang="en-US" dirty="0" err="1"/>
              <a:t>p,d,q</a:t>
            </a:r>
            <a:r>
              <a:rPr lang="en-US" dirty="0"/>
              <a:t>(1,1,2) - 30 days</a:t>
            </a:r>
          </a:p>
          <a:p>
            <a:r>
              <a:rPr lang="en-US" dirty="0"/>
              <a:t>The Mean Squared Error of the forecasts is 34471.99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2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447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also know as seasonality model is very prominently used for Time Series Analysis these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has below two advantages :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 makes it much more straightforward to create a reasonable, accurate forecast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 forecasts are customizable in ways that are intuitive to non-experts.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Prophet procedure is an additive regression model with four main components: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piecewise linear or logistic growth curve trend. Prophet automatically detects changes in trends by selecting changepoints from the data.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yearly seasonal component modeled using Fourier series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weekly seasonal component using dummy variables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user-provided list of important holidays</a:t>
            </a:r>
          </a:p>
          <a:p>
            <a:pPr lvl="1" indent="0">
              <a:buNone/>
            </a:pPr>
            <a:br>
              <a:rPr lang="en-US" b="1" dirty="0"/>
            </a:b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35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3936885"/>
          </a:xfrm>
        </p:spPr>
        <p:txBody>
          <a:bodyPr>
            <a:normAutofit/>
          </a:bodyPr>
          <a:lstStyle/>
          <a:p>
            <a:r>
              <a:rPr lang="en-US" dirty="0"/>
              <a:t>Prophet will provide a components plot which graphically describes the model it has fit:</a:t>
            </a:r>
          </a:p>
          <a:p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1D74-D280-98BD-6529-9B631C19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970436"/>
            <a:ext cx="5822514" cy="198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4EE12-C7D4-A23C-262B-56FDEB9DB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852" y="2044781"/>
            <a:ext cx="5739590" cy="1939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2F0EB-55E6-C4B2-E7F5-D4BA0A500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0602" y="4058294"/>
            <a:ext cx="6286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66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Forecasting purpose, first the model was trained on one product and Pack Size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three major parameters which is shared in the prophet model while modeling those are –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Holidays </a:t>
            </a:r>
            <a:r>
              <a:rPr lang="en-US" dirty="0"/>
              <a:t>– Optional parameter not used in our case as US holidays are added by default by prophet model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Changepoint Prior Scale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Seasonality Prior Scale </a:t>
            </a:r>
            <a:endParaRPr lang="en-US" dirty="0"/>
          </a:p>
          <a:p>
            <a:pPr lvl="1" indent="0">
              <a:buNone/>
            </a:pPr>
            <a:br>
              <a:rPr lang="en-US" b="1" dirty="0"/>
            </a:b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71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662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Changepoint prior Scale and Seasonality Prior Scale is tunned as a part of hyper parameter tuning and below is the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On the basis of the results the </a:t>
            </a:r>
            <a:r>
              <a:rPr lang="en-US" dirty="0" err="1"/>
              <a:t>Mape</a:t>
            </a:r>
            <a:r>
              <a:rPr lang="en-US" dirty="0"/>
              <a:t> and RMSE is minimum for </a:t>
            </a:r>
          </a:p>
          <a:p>
            <a:r>
              <a:rPr lang="en-US" dirty="0" err="1"/>
              <a:t>Changepoint_Prior_Scale</a:t>
            </a:r>
            <a:r>
              <a:rPr lang="en-US" dirty="0"/>
              <a:t> = .500</a:t>
            </a:r>
          </a:p>
          <a:p>
            <a:r>
              <a:rPr lang="en-US" dirty="0"/>
              <a:t>Seasonality Prior Scale = 10.0</a:t>
            </a:r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114D1-6CDB-7F7D-9DA8-7041372D1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027" y="2203828"/>
            <a:ext cx="6303148" cy="30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1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Forecasting using one product and pack Size, below is the result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7FAD3-C7D2-A8FE-75F9-DCAFBAED3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879" y="2036442"/>
            <a:ext cx="6734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8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Below are the trend Results-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6768-B5B0-F324-8294-1CED0F264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94" y="1719200"/>
            <a:ext cx="4672891" cy="4708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55DD9-BC69-B50B-FD83-932DA8A48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3688" y="1586509"/>
            <a:ext cx="4567351" cy="47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Revenue Forecasting Overview and Objectives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main objective is </a:t>
            </a:r>
            <a:r>
              <a:rPr lang="en-US" dirty="0"/>
              <a:t>to forecast the sales or Revenue of a retail store in the US based on the historical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Sales forecasting templates will make it easier to project future sales &amp; adjust the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Depending on the sales forecasting, we might also get access to: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More accurate cash flow projections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Predict expenses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See where to invest marketing dollars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Better allocate hiring budgets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Spot emerging trends early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See potential issues in the sales flow early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921A-9968-0D28-A9D0-655B3A0495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66" y="3340224"/>
            <a:ext cx="40909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tested the prophet model is used to forecast data at a store level i.e. </a:t>
            </a:r>
            <a:br>
              <a:rPr lang="en-US" dirty="0"/>
            </a:br>
            <a:r>
              <a:rPr lang="en-US" dirty="0"/>
              <a:t>Final Output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B9BD3-C339-ECD1-A383-60AE2BB1B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815" y="2224142"/>
            <a:ext cx="6902285" cy="41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Trends: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C693A-99A5-05EB-352A-D7B2F310A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09" y="1784412"/>
            <a:ext cx="4485698" cy="4512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16CF3-B68F-6D93-1EC0-8F298AEA3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156" y="1784412"/>
            <a:ext cx="4243454" cy="45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7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278384"/>
            <a:ext cx="11260279" cy="48472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is a smart model, and it considers checks for the correlation of all the variables that is shared as an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trained in an iterative manner by reducing the number of variables, and RMSE and MAPE was evaluated :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9822B-9AF7-F48D-D441-E9EB8B39C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178" y="2859232"/>
            <a:ext cx="7568880" cy="33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Recommendations and Business Impact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278384"/>
            <a:ext cx="11260279" cy="48472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retail data is usually very widely distributed hence the exact forecast is very rare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MAPE ~ 8%  and RMSE 0.13 is achieved using the Prophet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predictions can be further improved by some below techniques : 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LSTM – </a:t>
            </a:r>
            <a:r>
              <a:rPr lang="en-US" dirty="0"/>
              <a:t>LSTM is Long Short-Term Memory and is one of a very popular Algorithm for Time series analysis. It is a type of Recurrent Neural Network Model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Dynamic Time Wrapping </a:t>
            </a:r>
            <a:r>
              <a:rPr lang="en-US" dirty="0"/>
              <a:t>– This is an alternative of Normalization especially for time series analysis. </a:t>
            </a:r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14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554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Data Overview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data collected is a daily invoice data for a retail store in the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available is ~ 3 years of daily transaction data </a:t>
            </a:r>
            <a:br>
              <a:rPr lang="en-US" dirty="0"/>
            </a:br>
            <a:r>
              <a:rPr lang="en-US" dirty="0"/>
              <a:t>Start Date – 20</a:t>
            </a:r>
            <a:r>
              <a:rPr lang="en-US" baseline="30000" dirty="0"/>
              <a:t>th</a:t>
            </a:r>
            <a:r>
              <a:rPr lang="en-US" dirty="0"/>
              <a:t> April 2019</a:t>
            </a:r>
            <a:br>
              <a:rPr lang="en-US" dirty="0"/>
            </a:br>
            <a:r>
              <a:rPr lang="en-US" dirty="0"/>
              <a:t>End Date – 04</a:t>
            </a:r>
            <a:r>
              <a:rPr lang="en-US" baseline="30000" dirty="0"/>
              <a:t>th</a:t>
            </a:r>
            <a:r>
              <a:rPr lang="en-US" dirty="0"/>
              <a:t> December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 additional data insights are as below –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Products – 40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Customers – 1979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Invoices - 32351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Available Packaging Sizes of Products – 4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Shelf Space Positions - 3</a:t>
            </a:r>
          </a:p>
        </p:txBody>
      </p:sp>
    </p:spTree>
    <p:extLst>
      <p:ext uri="{BB962C8B-B14F-4D97-AF65-F5344CB8AC3E}">
        <p14:creationId xmlns:p14="http://schemas.microsoft.com/office/powerpoint/2010/main" val="34531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Data Overview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Below is the Schema of the Data and its Explanation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5CB0CD-256E-A1E0-BDD1-A56639C4D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97905"/>
              </p:ext>
            </p:extLst>
          </p:nvPr>
        </p:nvGraphicFramePr>
        <p:xfrm>
          <a:off x="987395" y="2089101"/>
          <a:ext cx="6654975" cy="2928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79">
                  <a:extLst>
                    <a:ext uri="{9D8B030D-6E8A-4147-A177-3AD203B41FA5}">
                      <a16:colId xmlns:a16="http://schemas.microsoft.com/office/drawing/2014/main" val="2601806863"/>
                    </a:ext>
                  </a:extLst>
                </a:gridCol>
                <a:gridCol w="2093509">
                  <a:extLst>
                    <a:ext uri="{9D8B030D-6E8A-4147-A177-3AD203B41FA5}">
                      <a16:colId xmlns:a16="http://schemas.microsoft.com/office/drawing/2014/main" val="1127426766"/>
                    </a:ext>
                  </a:extLst>
                </a:gridCol>
                <a:gridCol w="3744487">
                  <a:extLst>
                    <a:ext uri="{9D8B030D-6E8A-4147-A177-3AD203B41FA5}">
                      <a16:colId xmlns:a16="http://schemas.microsoft.com/office/drawing/2014/main" val="2740289182"/>
                    </a:ext>
                  </a:extLst>
                </a:gridCol>
              </a:tblGrid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Sl</a:t>
                      </a:r>
                      <a:r>
                        <a:rPr lang="en-IN" sz="1100" b="1" u="none" strike="noStrike" dirty="0">
                          <a:effectLst/>
                        </a:rPr>
                        <a:t>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Column Nam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Description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52693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Individual Invoice Numbers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197865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Product_Code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code of different 40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0076744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Quantity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Quantity purchased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981150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Invoice 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202734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InvoiceDate_timeStamp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Invoice Date Timestamp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3627525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 of the 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7660700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Customer_ID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Individual Customer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2018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Country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Country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778540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Pack_Size_Code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Distinct Pack Size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95358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In_Store_Promotion_Flag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store Promotion flag - Promotion done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6764127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Online_Promotion_Flag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Online Promotion flag - Promotion done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52702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Shelf_Space_Code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Shelf Position of the Product kept in 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42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Data Pre-Processing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r>
              <a:rPr lang="en-US" dirty="0"/>
              <a:t>As a part of Data Pre-Processing the below steps were performed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Derive Revenue Data -</a:t>
            </a:r>
            <a:r>
              <a:rPr lang="en-US" dirty="0"/>
              <a:t> The Revenue is derived by multiplying Price and Quantity at an Invoice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Date Format Conversion - </a:t>
            </a:r>
            <a:r>
              <a:rPr lang="en-US" dirty="0"/>
              <a:t>Convert the Invoice column in Date format and Sort in ascending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One Hot Encoding -</a:t>
            </a:r>
            <a:r>
              <a:rPr lang="en-US" dirty="0"/>
              <a:t> Perform One Hot Encoding for Columns  - </a:t>
            </a:r>
            <a:r>
              <a:rPr lang="en-US" dirty="0" err="1"/>
              <a:t>Pack_Size_Code</a:t>
            </a:r>
            <a:r>
              <a:rPr lang="en-US" dirty="0"/>
              <a:t> and </a:t>
            </a:r>
            <a:r>
              <a:rPr lang="en-US" dirty="0" err="1"/>
              <a:t>Shelf_Space_Code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Aggregate Data </a:t>
            </a:r>
            <a:r>
              <a:rPr lang="en-US" dirty="0"/>
              <a:t>– Aggregate the below columns data at Invoice and Product level so that we get daily product wise revenue – </a:t>
            </a:r>
            <a:br>
              <a:rPr lang="en-US" dirty="0"/>
            </a:br>
            <a:r>
              <a:rPr lang="en-US" dirty="0"/>
              <a:t>Revenue, Price,Quantity,In_Store_Promotion_Flag,Online_Promotion_Flag,Pack_Size_Code_1,Pack_Size_Code_2,Pack_Size_Code_3,Pack_Size_Code_4,Shelf_Space_Code_1,Shelf_Space_Code_2,Shelf_Space_Code_3</a:t>
            </a:r>
          </a:p>
        </p:txBody>
      </p:sp>
    </p:spTree>
    <p:extLst>
      <p:ext uri="{BB962C8B-B14F-4D97-AF65-F5344CB8AC3E}">
        <p14:creationId xmlns:p14="http://schemas.microsoft.com/office/powerpoint/2010/main" val="18561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Data Pre-Processing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r>
              <a:rPr lang="en-US" dirty="0"/>
              <a:t>As a part of Data Pre-Processing the below steps were performed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Generate Count Measures - </a:t>
            </a:r>
            <a:r>
              <a:rPr lang="en-US" dirty="0"/>
              <a:t> Additional Count Measures are generated i.e. Daily count of distinct customers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41157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321199"/>
          </a:xfrm>
        </p:spPr>
        <p:txBody>
          <a:bodyPr>
            <a:normAutofit/>
          </a:bodyPr>
          <a:lstStyle/>
          <a:p>
            <a:r>
              <a:rPr lang="en-US" dirty="0"/>
              <a:t>Below are the analysis and outcomes of the EDA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Revenue Distribution Histogram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Histograms implies that the data is left skewed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9A2C4-42E8-F2B7-8DD0-17CF0068C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008" y="2533511"/>
            <a:ext cx="4214237" cy="27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Purchase Quantity Distribution Histogram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Histograms implies that the data is left skewed 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94E15-72FB-7026-BC89-B79BFC4ED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6066" y="2589597"/>
            <a:ext cx="4193100" cy="2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1948</Words>
  <Application>Microsoft Office PowerPoint</Application>
  <PresentationFormat>Widescreen</PresentationFormat>
  <Paragraphs>347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Open Sans</vt:lpstr>
      <vt:lpstr>Office Theme</vt:lpstr>
      <vt:lpstr>PowerPoint Presentation</vt:lpstr>
      <vt:lpstr>Agenda</vt:lpstr>
      <vt:lpstr>Retail Revenue Forecasting Overview and Objectives</vt:lpstr>
      <vt:lpstr>Retail Data Overview</vt:lpstr>
      <vt:lpstr>Retail Data Overview</vt:lpstr>
      <vt:lpstr>Data Pre-Processing</vt:lpstr>
      <vt:lpstr>Data Pre-Processing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Recommendations and Business Impact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Priyam Gupta</dc:creator>
  <cp:lastModifiedBy>Priyam Gupta</cp:lastModifiedBy>
  <cp:revision>81</cp:revision>
  <dcterms:created xsi:type="dcterms:W3CDTF">2021-05-27T09:28:27Z</dcterms:created>
  <dcterms:modified xsi:type="dcterms:W3CDTF">2023-02-11T13:01:25Z</dcterms:modified>
</cp:coreProperties>
</file>