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8" r:id="rId3"/>
    <p:sldId id="257" r:id="rId4"/>
    <p:sldId id="261" r:id="rId5"/>
    <p:sldId id="270" r:id="rId6"/>
    <p:sldId id="272" r:id="rId7"/>
    <p:sldId id="258" r:id="rId8"/>
    <p:sldId id="259" r:id="rId9"/>
    <p:sldId id="260" r:id="rId10"/>
    <p:sldId id="262" r:id="rId11"/>
    <p:sldId id="263" r:id="rId12"/>
    <p:sldId id="264" r:id="rId13"/>
    <p:sldId id="265" r:id="rId14"/>
    <p:sldId id="274" r:id="rId15"/>
    <p:sldId id="275" r:id="rId16"/>
    <p:sldId id="276"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4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1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20" name="Footer Placeholder 4"/>
          <p:cNvSpPr>
            <a:spLocks noGrp="1"/>
          </p:cNvSpPr>
          <p:nvPr>
            <p:ph type="ftr" sz="quarter" idx="11"/>
          </p:nvPr>
        </p:nvSpPr>
        <p:spPr/>
        <p:txBody>
          <a:bodyPr/>
          <a:lstStyle/>
          <a:p>
            <a:endParaRPr lang="en-IN"/>
          </a:p>
        </p:txBody>
      </p:sp>
      <p:sp>
        <p:nvSpPr>
          <p:cNvPr id="1048721"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8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684" name="Footer Placeholder 4"/>
          <p:cNvSpPr>
            <a:spLocks noGrp="1"/>
          </p:cNvSpPr>
          <p:nvPr>
            <p:ph type="ftr" sz="quarter" idx="11"/>
          </p:nvPr>
        </p:nvSpPr>
        <p:spPr/>
        <p:txBody>
          <a:bodyPr/>
          <a:lstStyle/>
          <a:p>
            <a:endParaRPr lang="en-IN"/>
          </a:p>
        </p:txBody>
      </p:sp>
      <p:sp>
        <p:nvSpPr>
          <p:cNvPr id="1048685" name="Slide Number Placeholder 5"/>
          <p:cNvSpPr>
            <a:spLocks noGrp="1"/>
          </p:cNvSpPr>
          <p:nvPr>
            <p:ph type="sldNum" sz="quarter" idx="12"/>
          </p:nvPr>
        </p:nvSpPr>
        <p:spPr/>
        <p:txBody>
          <a:bodyPr/>
          <a:lstStyle/>
          <a:p>
            <a:fld id="{01835926-0EDF-4740-A462-8E5922429D62}" type="slidenum">
              <a:rPr lang="en-IN" smtClean="0"/>
              <a:t>‹#›</a:t>
            </a:fld>
            <a:endParaRPr lang="en-IN"/>
          </a:p>
        </p:txBody>
      </p:sp>
      <p:sp>
        <p:nvSpPr>
          <p:cNvPr id="1048686"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87"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1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1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4"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15" name="Footer Placeholder 4"/>
          <p:cNvSpPr>
            <a:spLocks noGrp="1"/>
          </p:cNvSpPr>
          <p:nvPr>
            <p:ph type="ftr" sz="quarter" idx="11"/>
          </p:nvPr>
        </p:nvSpPr>
        <p:spPr/>
        <p:txBody>
          <a:bodyPr/>
          <a:lstStyle/>
          <a:p>
            <a:endParaRPr lang="en-IN"/>
          </a:p>
        </p:txBody>
      </p:sp>
      <p:sp>
        <p:nvSpPr>
          <p:cNvPr id="1048716"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7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7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676" name="Footer Placeholder 4"/>
          <p:cNvSpPr>
            <a:spLocks noGrp="1"/>
          </p:cNvSpPr>
          <p:nvPr>
            <p:ph type="ftr" sz="quarter" idx="11"/>
          </p:nvPr>
        </p:nvSpPr>
        <p:spPr/>
        <p:txBody>
          <a:bodyPr/>
          <a:lstStyle/>
          <a:p>
            <a:endParaRPr lang="en-IN"/>
          </a:p>
        </p:txBody>
      </p:sp>
      <p:sp>
        <p:nvSpPr>
          <p:cNvPr id="1048677" name="Slide Number Placeholder 5"/>
          <p:cNvSpPr>
            <a:spLocks noGrp="1"/>
          </p:cNvSpPr>
          <p:nvPr>
            <p:ph type="sldNum" sz="quarter" idx="12"/>
          </p:nvPr>
        </p:nvSpPr>
        <p:spPr/>
        <p:txBody>
          <a:bodyPr/>
          <a:lstStyle/>
          <a:p>
            <a:fld id="{01835926-0EDF-4740-A462-8E5922429D62}" type="slidenum">
              <a:rPr lang="en-IN" smtClean="0"/>
              <a:t>‹#›</a:t>
            </a:fld>
            <a:endParaRPr lang="en-IN"/>
          </a:p>
        </p:txBody>
      </p:sp>
      <p:sp>
        <p:nvSpPr>
          <p:cNvPr id="104867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7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28"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2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3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1"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32" name="Footer Placeholder 4"/>
          <p:cNvSpPr>
            <a:spLocks noGrp="1"/>
          </p:cNvSpPr>
          <p:nvPr>
            <p:ph type="ftr" sz="quarter" idx="11"/>
          </p:nvPr>
        </p:nvSpPr>
        <p:spPr/>
        <p:txBody>
          <a:bodyPr/>
          <a:lstStyle/>
          <a:p>
            <a:endParaRPr lang="en-IN"/>
          </a:p>
        </p:txBody>
      </p:sp>
      <p:sp>
        <p:nvSpPr>
          <p:cNvPr id="1048733"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a:t>Click to edit Master title style</a:t>
            </a:r>
            <a:endParaRPr lang="en-US" dirty="0"/>
          </a:p>
        </p:txBody>
      </p:sp>
      <p:sp>
        <p:nvSpPr>
          <p:cNvPr id="104869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697" name="Footer Placeholder 4"/>
          <p:cNvSpPr>
            <a:spLocks noGrp="1"/>
          </p:cNvSpPr>
          <p:nvPr>
            <p:ph type="ftr" sz="quarter" idx="11"/>
          </p:nvPr>
        </p:nvSpPr>
        <p:spPr/>
        <p:txBody>
          <a:bodyPr/>
          <a:lstStyle/>
          <a:p>
            <a:endParaRPr lang="en-IN"/>
          </a:p>
        </p:txBody>
      </p:sp>
      <p:sp>
        <p:nvSpPr>
          <p:cNvPr id="1048698"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0"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41"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2"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43" name="Footer Placeholder 4"/>
          <p:cNvSpPr>
            <a:spLocks noGrp="1"/>
          </p:cNvSpPr>
          <p:nvPr>
            <p:ph type="ftr" sz="quarter" idx="11"/>
          </p:nvPr>
        </p:nvSpPr>
        <p:spPr/>
        <p:txBody>
          <a:bodyPr/>
          <a:lstStyle/>
          <a:p>
            <a:endParaRPr lang="en-IN"/>
          </a:p>
        </p:txBody>
      </p:sp>
      <p:sp>
        <p:nvSpPr>
          <p:cNvPr id="1048744"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endParaRPr lang="en-US" dirty="0"/>
          </a:p>
        </p:txBody>
      </p:sp>
      <p:sp>
        <p:nvSpPr>
          <p:cNvPr id="104860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7"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608" name="Footer Placeholder 4"/>
          <p:cNvSpPr>
            <a:spLocks noGrp="1"/>
          </p:cNvSpPr>
          <p:nvPr>
            <p:ph type="ftr" sz="quarter" idx="11"/>
          </p:nvPr>
        </p:nvSpPr>
        <p:spPr/>
        <p:txBody>
          <a:bodyPr/>
          <a:lstStyle/>
          <a:p>
            <a:endParaRPr lang="en-IN"/>
          </a:p>
        </p:txBody>
      </p:sp>
      <p:sp>
        <p:nvSpPr>
          <p:cNvPr id="1048609"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9"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00"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02" name="Footer Placeholder 4"/>
          <p:cNvSpPr>
            <a:spLocks noGrp="1"/>
          </p:cNvSpPr>
          <p:nvPr>
            <p:ph type="ftr" sz="quarter" idx="11"/>
          </p:nvPr>
        </p:nvSpPr>
        <p:spPr/>
        <p:txBody>
          <a:bodyPr/>
          <a:lstStyle/>
          <a:p>
            <a:endParaRPr lang="en-IN"/>
          </a:p>
        </p:txBody>
      </p:sp>
      <p:sp>
        <p:nvSpPr>
          <p:cNvPr id="1048703" name="Slide Number Placeholder 5"/>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a:t>Click to edit Master title style</a:t>
            </a:r>
            <a:endParaRPr lang="en-US" dirty="0"/>
          </a:p>
        </p:txBody>
      </p:sp>
      <p:sp>
        <p:nvSpPr>
          <p:cNvPr id="104872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5" name="Date Placeholder 4"/>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26" name="Footer Placeholder 5"/>
          <p:cNvSpPr>
            <a:spLocks noGrp="1"/>
          </p:cNvSpPr>
          <p:nvPr>
            <p:ph type="ftr" sz="quarter" idx="11"/>
          </p:nvPr>
        </p:nvSpPr>
        <p:spPr/>
        <p:txBody>
          <a:bodyPr/>
          <a:lstStyle/>
          <a:p>
            <a:endParaRPr lang="en-IN"/>
          </a:p>
        </p:txBody>
      </p:sp>
      <p:sp>
        <p:nvSpPr>
          <p:cNvPr id="1048727" name="Slide Number Placeholder 6"/>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t>Click to edit Master title style</a:t>
            </a:r>
            <a:endParaRPr lang="en-US" dirty="0"/>
          </a:p>
        </p:txBody>
      </p:sp>
      <p:sp>
        <p:nvSpPr>
          <p:cNvPr id="1048705"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6"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7"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8"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9" name="Date Placeholder 6"/>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10" name="Footer Placeholder 7"/>
          <p:cNvSpPr>
            <a:spLocks noGrp="1"/>
          </p:cNvSpPr>
          <p:nvPr>
            <p:ph type="ftr" sz="quarter" idx="11"/>
          </p:nvPr>
        </p:nvSpPr>
        <p:spPr/>
        <p:txBody>
          <a:bodyPr/>
          <a:lstStyle/>
          <a:p>
            <a:endParaRPr lang="en-IN"/>
          </a:p>
        </p:txBody>
      </p:sp>
      <p:sp>
        <p:nvSpPr>
          <p:cNvPr id="1048711" name="Slide Number Placeholder 8"/>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8"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69" name="Date Placeholder 2"/>
          <p:cNvSpPr>
            <a:spLocks noGrp="1"/>
          </p:cNvSpPr>
          <p:nvPr>
            <p:ph type="dt" sz="half" idx="10"/>
          </p:nvPr>
        </p:nvSpPr>
        <p:spPr/>
        <p:txBody>
          <a:bodyPr/>
          <a:lstStyle/>
          <a:p>
            <a:fld id="{64A5CFC4-D6D6-411B-B961-8CCE59F18A28}" type="datetimeFigureOut">
              <a:rPr lang="en-IN" smtClean="0"/>
              <a:t>05-12-2020</a:t>
            </a:fld>
            <a:endParaRPr lang="en-IN"/>
          </a:p>
        </p:txBody>
      </p:sp>
      <p:sp>
        <p:nvSpPr>
          <p:cNvPr id="1048670" name="Footer Placeholder 3"/>
          <p:cNvSpPr>
            <a:spLocks noGrp="1"/>
          </p:cNvSpPr>
          <p:nvPr>
            <p:ph type="ftr" sz="quarter" idx="11"/>
          </p:nvPr>
        </p:nvSpPr>
        <p:spPr/>
        <p:txBody>
          <a:bodyPr/>
          <a:lstStyle/>
          <a:p>
            <a:endParaRPr lang="en-IN"/>
          </a:p>
        </p:txBody>
      </p:sp>
      <p:sp>
        <p:nvSpPr>
          <p:cNvPr id="1048671" name="Slide Number Placeholder 4"/>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64A5CFC4-D6D6-411B-B961-8CCE59F18A28}" type="datetimeFigureOut">
              <a:rPr lang="en-IN" smtClean="0"/>
              <a:t>05-12-2020</a:t>
            </a:fld>
            <a:endParaRPr lang="en-IN"/>
          </a:p>
        </p:txBody>
      </p:sp>
      <p:sp>
        <p:nvSpPr>
          <p:cNvPr id="1048615" name="Footer Placeholder 2"/>
          <p:cNvSpPr>
            <a:spLocks noGrp="1"/>
          </p:cNvSpPr>
          <p:nvPr>
            <p:ph type="ftr" sz="quarter" idx="11"/>
          </p:nvPr>
        </p:nvSpPr>
        <p:spPr/>
        <p:txBody>
          <a:bodyPr/>
          <a:lstStyle/>
          <a:p>
            <a:endParaRPr lang="en-IN"/>
          </a:p>
        </p:txBody>
      </p:sp>
      <p:sp>
        <p:nvSpPr>
          <p:cNvPr id="1048616" name="Slide Number Placeholder 3"/>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35"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6"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37" name="Date Placeholder 4"/>
          <p:cNvSpPr>
            <a:spLocks noGrp="1"/>
          </p:cNvSpPr>
          <p:nvPr>
            <p:ph type="dt" sz="half" idx="10"/>
          </p:nvPr>
        </p:nvSpPr>
        <p:spPr/>
        <p:txBody>
          <a:bodyPr/>
          <a:lstStyle/>
          <a:p>
            <a:fld id="{64A5CFC4-D6D6-411B-B961-8CCE59F18A28}" type="datetimeFigureOut">
              <a:rPr lang="en-IN" smtClean="0"/>
              <a:t>05-12-2020</a:t>
            </a:fld>
            <a:endParaRPr lang="en-IN"/>
          </a:p>
        </p:txBody>
      </p:sp>
      <p:sp>
        <p:nvSpPr>
          <p:cNvPr id="1048738" name="Footer Placeholder 5"/>
          <p:cNvSpPr>
            <a:spLocks noGrp="1"/>
          </p:cNvSpPr>
          <p:nvPr>
            <p:ph type="ftr" sz="quarter" idx="11"/>
          </p:nvPr>
        </p:nvSpPr>
        <p:spPr/>
        <p:txBody>
          <a:bodyPr/>
          <a:lstStyle/>
          <a:p>
            <a:endParaRPr lang="en-IN"/>
          </a:p>
        </p:txBody>
      </p:sp>
      <p:sp>
        <p:nvSpPr>
          <p:cNvPr id="1048739" name="Slide Number Placeholder 6"/>
          <p:cNvSpPr>
            <a:spLocks noGrp="1"/>
          </p:cNvSpPr>
          <p:nvPr>
            <p:ph type="sldNum" sz="quarter" idx="12"/>
          </p:nvPr>
        </p:nvSpPr>
        <p:spPr/>
        <p:txBody>
          <a:bodyPr/>
          <a:lstStyle/>
          <a:p>
            <a:fld id="{01835926-0EDF-4740-A462-8E5922429D6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8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9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01835926-0EDF-4740-A462-8E5922429D62}" type="slidenum">
              <a:rPr lang="en-IN" smtClean="0"/>
              <a:t>‹#›</a:t>
            </a:fld>
            <a:endParaRPr lang="en-IN"/>
          </a:p>
        </p:txBody>
      </p:sp>
      <p:sp>
        <p:nvSpPr>
          <p:cNvPr id="1048693" name="Date Placeholder 4"/>
          <p:cNvSpPr>
            <a:spLocks noGrp="1"/>
          </p:cNvSpPr>
          <p:nvPr>
            <p:ph type="dt" sz="half" idx="10"/>
          </p:nvPr>
        </p:nvSpPr>
        <p:spPr/>
        <p:txBody>
          <a:bodyPr/>
          <a:lstStyle/>
          <a:p>
            <a:fld id="{64A5CFC4-D6D6-411B-B961-8CCE59F18A28}" type="datetimeFigureOut">
              <a:rPr lang="en-IN" smtClean="0"/>
              <a:t>05-12-2020</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A5CFC4-D6D6-411B-B961-8CCE59F18A28}" type="datetimeFigureOut">
              <a:rPr lang="en-IN" smtClean="0"/>
              <a:t>05-12-2020</a:t>
            </a:fld>
            <a:endParaRPr lang="en-IN"/>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835926-0EDF-4740-A462-8E5922429D6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frailsafe-project.eu/images/frailsafe/results/KES-2017-UoP.pdf" TargetMode="External"/><Relationship Id="rId2" Type="http://schemas.openxmlformats.org/officeDocument/2006/relationships/hyperlink" Target="https://arxiv.org/pdf/2008.07267.pdf" TargetMode="External"/><Relationship Id="rId1" Type="http://schemas.openxmlformats.org/officeDocument/2006/relationships/slideLayout" Target="../slideLayouts/slideLayout2.xml"/><Relationship Id="rId6" Type="http://schemas.openxmlformats.org/officeDocument/2006/relationships/hyperlink" Target="https://link.springer.com/chapter/10.1007/3-540-31314-1_48" TargetMode="External"/><Relationship Id="rId5" Type="http://schemas.openxmlformats.org/officeDocument/2006/relationships/hyperlink" Target="http://www-personal.umich.edu/~wmebane/active-learning-approaches-4-18-2018.pdf" TargetMode="External"/><Relationship Id="rId4" Type="http://schemas.openxmlformats.org/officeDocument/2006/relationships/hyperlink" Target="https://citeseerx.ist.psu.edu/viewdoc/download?doi=10.1.1.386.101&amp;rep=rep1&amp;type=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280377" y="627181"/>
            <a:ext cx="9003453" cy="1646302"/>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Text Classification using Active Learning</a:t>
            </a:r>
          </a:p>
        </p:txBody>
      </p:sp>
      <p:sp>
        <p:nvSpPr>
          <p:cNvPr id="1048603" name="Subtitle 2"/>
          <p:cNvSpPr>
            <a:spLocks noGrp="1"/>
          </p:cNvSpPr>
          <p:nvPr>
            <p:ph type="subTitle" idx="1"/>
          </p:nvPr>
        </p:nvSpPr>
        <p:spPr>
          <a:xfrm>
            <a:off x="5590922" y="3619501"/>
            <a:ext cx="4092403" cy="1228724"/>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By Samyak Jain (41896302717)</a:t>
            </a:r>
          </a:p>
          <a:p>
            <a:r>
              <a:rPr lang="en-IN" sz="2000" b="1" dirty="0">
                <a:solidFill>
                  <a:schemeClr val="tx1"/>
                </a:solidFill>
                <a:latin typeface="Times New Roman" panose="02020603050405020304" pitchFamily="18" charset="0"/>
                <a:cs typeface="Times New Roman" panose="02020603050405020304" pitchFamily="18" charset="0"/>
              </a:rPr>
              <a:t>Priyam G</a:t>
            </a:r>
            <a:r>
              <a:rPr lang="en-US" sz="2000" b="1" dirty="0">
                <a:solidFill>
                  <a:schemeClr val="tx1"/>
                </a:solidFill>
                <a:latin typeface="Times New Roman" panose="02020603050405020304" pitchFamily="18" charset="0"/>
                <a:cs typeface="Times New Roman" panose="02020603050405020304" pitchFamily="18" charset="0"/>
              </a:rPr>
              <a:t>upta</a:t>
            </a:r>
            <a:r>
              <a:rPr lang="en-IN" sz="2000" b="1" dirty="0">
                <a:solidFill>
                  <a:schemeClr val="tx1"/>
                </a:solidFill>
                <a:latin typeface="Times New Roman" panose="02020603050405020304" pitchFamily="18" charset="0"/>
                <a:cs typeface="Times New Roman" panose="02020603050405020304" pitchFamily="18" charset="0"/>
              </a:rPr>
              <a:t> (42296302717)</a:t>
            </a:r>
            <a:endParaRPr lang="zh-CN" altLang="en-US" dirty="0">
              <a:latin typeface="Times New Roman" panose="02020603050405020304" pitchFamily="18" charset="0"/>
              <a:cs typeface="Times New Roman" panose="02020603050405020304" pitchFamily="18" charset="0"/>
            </a:endParaRPr>
          </a:p>
          <a:p>
            <a:r>
              <a:rPr lang="en-IN" sz="2000" b="1" dirty="0">
                <a:solidFill>
                  <a:schemeClr val="tx1"/>
                </a:solidFill>
                <a:latin typeface="Times New Roman" panose="02020603050405020304" pitchFamily="18" charset="0"/>
                <a:cs typeface="Times New Roman" panose="02020603050405020304" pitchFamily="18" charset="0"/>
              </a:rPr>
              <a:t>Atharv Mittal (41796302717)</a:t>
            </a:r>
          </a:p>
        </p:txBody>
      </p:sp>
      <p:sp>
        <p:nvSpPr>
          <p:cNvPr id="1048604" name="TextBox 3"/>
          <p:cNvSpPr txBox="1"/>
          <p:nvPr/>
        </p:nvSpPr>
        <p:spPr>
          <a:xfrm>
            <a:off x="842645" y="4233863"/>
            <a:ext cx="355282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Mentor – Dr. Adeel Hashmi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33" name="Rectangle 40"/>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2"/>
          <p:cNvGrpSpPr>
            <a:grpSpLocks noGrp="1" noRot="1" noChangeAspect="1" noMove="1" noResize="1"/>
          </p:cNvGrpSpPr>
          <p:nvPr/>
        </p:nvGrpSpPr>
        <p:grpSpPr>
          <a:xfrm>
            <a:off x="0" y="-8467"/>
            <a:ext cx="12192000" cy="6866467"/>
            <a:chOff x="0" y="-8467"/>
            <a:chExt cx="12192000" cy="6866467"/>
          </a:xfrm>
        </p:grpSpPr>
        <p:cxnSp>
          <p:nvCxnSpPr>
            <p:cNvPr id="3145734" name="Straight Connector 43"/>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3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6" name="Isosceles Triangle 4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0" name="Isosceles Triangle 5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1" name="Isosceles Triangle 51"/>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42" name="Rectangle 53"/>
          <p:cNvSpPr>
            <a:spLocks noGrp="1" noRot="1" noChangeAspect="1" noMove="1" noResize="1" noEditPoints="1" noAdjustHandles="1" noChangeArrowheads="1" noChangeShapeType="1" noTextEdit="1"/>
          </p:cNvSpPr>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accent2">
                    <a:lumMod val="75000"/>
                  </a:schemeClr>
                </a:solidFill>
                <a:latin typeface="Times New Roman" panose="02020603050405020304" pitchFamily="18" charset="0"/>
                <a:cs typeface="Times New Roman" panose="02020603050405020304" pitchFamily="18" charset="0"/>
              </a:rPr>
              <a:t>Introduction to Text Classification</a:t>
            </a:r>
            <a:endParaRPr lang="en-US"/>
          </a:p>
        </p:txBody>
      </p:sp>
      <p:pic>
        <p:nvPicPr>
          <p:cNvPr id="2097156" name="Picture 2" descr="What Is Deep Active Learning: Challenges and Applications"/>
          <p:cNvPicPr>
            <a:picLocks noChangeAspect="1" noChangeArrowheads="1"/>
          </p:cNvPicPr>
          <p:nvPr/>
        </p:nvPicPr>
        <p:blipFill>
          <a:blip r:embed="rId2"/>
          <a:stretch>
            <a:fillRect/>
          </a:stretch>
        </p:blipFill>
        <p:spPr bwMode="auto">
          <a:xfrm>
            <a:off x="717675" y="1770700"/>
            <a:ext cx="7003562" cy="4114591"/>
          </a:xfrm>
          <a:prstGeom prst="rect">
            <a:avLst/>
          </a:prstGeom>
          <a:noFill/>
        </p:spPr>
      </p:pic>
      <p:sp>
        <p:nvSpPr>
          <p:cNvPr id="15" name="Title 1">
            <a:extLst>
              <a:ext uri="{FF2B5EF4-FFF2-40B4-BE49-F238E27FC236}">
                <a16:creationId xmlns:a16="http://schemas.microsoft.com/office/drawing/2014/main" id="{BEA4AE0C-AB55-43BB-A1AA-4AD07DCFBA50}"/>
              </a:ext>
            </a:extLst>
          </p:cNvPr>
          <p:cNvSpPr txBox="1">
            <a:spLocks/>
          </p:cNvSpPr>
          <p:nvPr/>
        </p:nvSpPr>
        <p:spPr>
          <a:xfrm>
            <a:off x="658583" y="828704"/>
            <a:ext cx="7899491"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3"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72"/>
          <p:cNvGrpSpPr>
            <a:grpSpLocks noGrp="1" noRot="1" noChangeAspect="1" noMove="1" noResize="1"/>
          </p:cNvGrpSpPr>
          <p:nvPr/>
        </p:nvGrpSpPr>
        <p:grpSpPr>
          <a:xfrm>
            <a:off x="0" y="-8467"/>
            <a:ext cx="12192000" cy="6866467"/>
            <a:chOff x="0" y="-8467"/>
            <a:chExt cx="12192000" cy="6866467"/>
          </a:xfrm>
        </p:grpSpPr>
        <p:cxnSp>
          <p:nvCxnSpPr>
            <p:cNvPr id="3145735" name="Straight Connector 73"/>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4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6" name="Isosceles Triangle 7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0" name="Isosceles Triangle 8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1" name="Isosceles Triangle 81"/>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52" name="Rectangle 83"/>
          <p:cNvSpPr>
            <a:spLocks noGrp="1" noRot="1" noChangeAspect="1" noMove="1" noResize="1" noEditPoints="1" noAdjustHandles="1" noChangeArrowheads="1" noChangeShapeType="1" noTextEdit="1"/>
          </p:cNvSpPr>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7" name="Picture 2" descr="Figure 1.1: Active learning framework."/>
          <p:cNvPicPr>
            <a:picLocks noChangeAspect="1" noChangeArrowheads="1"/>
          </p:cNvPicPr>
          <p:nvPr/>
        </p:nvPicPr>
        <p:blipFill>
          <a:blip r:embed="rId2"/>
          <a:stretch>
            <a:fillRect/>
          </a:stretch>
        </p:blipFill>
        <p:spPr bwMode="auto">
          <a:xfrm>
            <a:off x="1126310" y="1404622"/>
            <a:ext cx="7003562" cy="406206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Active Learning Process</a:t>
            </a:r>
          </a:p>
        </p:txBody>
      </p:sp>
      <p:pic>
        <p:nvPicPr>
          <p:cNvPr id="2097158" name="Content Placeholder 3"/>
          <p:cNvPicPr>
            <a:picLocks noGrp="1" noChangeAspect="1"/>
          </p:cNvPicPr>
          <p:nvPr>
            <p:ph idx="1"/>
          </p:nvPr>
        </p:nvPicPr>
        <p:blipFill>
          <a:blip r:embed="rId2"/>
          <a:stretch>
            <a:fillRect/>
          </a:stretch>
        </p:blipFill>
        <p:spPr>
          <a:xfrm>
            <a:off x="283000" y="1830575"/>
            <a:ext cx="9794240" cy="3627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1"/>
          <p:cNvSpPr/>
          <p:nvPr/>
        </p:nvSpPr>
        <p:spPr>
          <a:xfrm>
            <a:off x="400051" y="1090643"/>
            <a:ext cx="9154796" cy="470898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goal of AL is to create a model using as few labeled instances as possible, i.e. minimizing the interactions between the oracle and the active learner. The AL process is as follows: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oracle requests unlabeled instances from the active learner (query, see step 1), which are then selected by the active learner (based on the selected query strategy) and passed to the oracle (see step 2).</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Subsequently, these instances are labeled by the oracle and returned to the active learner (update, see step 3).</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each update step the active learner’s model is retrained, which makes this operation at least as expensive as a training of the underlying model. This process is repeated until a stopping criterion is met (e.g., a maximum number of iterations or a minimum threshold of change in classification accuracy)</a:t>
            </a:r>
            <a:endParaRPr lang="en-IN" sz="2000" dirty="0">
              <a:latin typeface="Times New Roman" panose="02020603050405020304" pitchFamily="18" charset="0"/>
              <a:cs typeface="Times New Roman" panose="02020603050405020304" pitchFamily="18" charset="0"/>
            </a:endParaRPr>
          </a:p>
        </p:txBody>
      </p:sp>
      <p:sp>
        <p:nvSpPr>
          <p:cNvPr id="1048655" name="TextBox 2"/>
          <p:cNvSpPr txBox="1"/>
          <p:nvPr/>
        </p:nvSpPr>
        <p:spPr>
          <a:xfrm>
            <a:off x="400051" y="276225"/>
            <a:ext cx="6790692" cy="646331"/>
          </a:xfrm>
          <a:prstGeom prst="rect">
            <a:avLst/>
          </a:prstGeom>
          <a:noFill/>
        </p:spPr>
        <p:txBody>
          <a:bodyPr wrap="square" rtlCol="0">
            <a:sp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Explanation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E7-FDDF-4104-AB1E-C707421FCD64}"/>
              </a:ext>
            </a:extLst>
          </p:cNvPr>
          <p:cNvSpPr>
            <a:spLocks noGrp="1"/>
          </p:cNvSpPr>
          <p:nvPr>
            <p:ph type="title"/>
          </p:nvPr>
        </p:nvSpPr>
        <p:spPr>
          <a:xfrm>
            <a:off x="677334" y="281126"/>
            <a:ext cx="8596668" cy="890726"/>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Query Strategies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7F253A-9C6A-4620-892F-1E0DB4EC5DA4}"/>
              </a:ext>
            </a:extLst>
          </p:cNvPr>
          <p:cNvSpPr>
            <a:spLocks noGrp="1"/>
          </p:cNvSpPr>
          <p:nvPr>
            <p:ph idx="1"/>
          </p:nvPr>
        </p:nvSpPr>
        <p:spPr>
          <a:xfrm>
            <a:off x="677334" y="1091953"/>
            <a:ext cx="8596668" cy="4949410"/>
          </a:xfrm>
        </p:spPr>
        <p:txBody>
          <a:bodyPr>
            <a:normAutofit/>
          </a:bodyPr>
          <a:lstStyle/>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most important component for AL is the query strategy. In the introduction we claimed that a large fraction of query strategies are uncertainty-based</a:t>
            </a:r>
            <a:r>
              <a:rPr lang="en-US" sz="200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most common AL query strategies based on a strategy’s input information, which denotes the numeric value(s) a strategy operates on. In our taxonomy the input information can be either random or one of data, model, and prediction. </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categories are ordered by increasing complexity and are not mutually exclusive. Obviously, the model is a function of the data, as well as the prediction is a function of model and data, and moreover, in many cases a strategy use multiple of these criteria.</a:t>
            </a:r>
          </a:p>
          <a:p>
            <a:pPr marL="457200" indent="-457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such cases we assign the query strategy to the most speciﬁc category (i.e. prediction-based precedes model-based, which in turn precedes data-based).</a:t>
            </a:r>
          </a:p>
        </p:txBody>
      </p:sp>
    </p:spTree>
    <p:extLst>
      <p:ext uri="{BB962C8B-B14F-4D97-AF65-F5344CB8AC3E}">
        <p14:creationId xmlns:p14="http://schemas.microsoft.com/office/powerpoint/2010/main" val="82933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E118-661F-4C0B-B796-C0C596B8F6A6}"/>
              </a:ext>
            </a:extLst>
          </p:cNvPr>
          <p:cNvSpPr>
            <a:spLocks noGrp="1"/>
          </p:cNvSpPr>
          <p:nvPr>
            <p:ph type="title"/>
          </p:nvPr>
        </p:nvSpPr>
        <p:spPr>
          <a:xfrm>
            <a:off x="677334" y="290004"/>
            <a:ext cx="8596668" cy="899604"/>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Types of Query Strategies</a:t>
            </a:r>
            <a:endParaRPr lang="en-US" dirty="0"/>
          </a:p>
        </p:txBody>
      </p:sp>
      <p:sp>
        <p:nvSpPr>
          <p:cNvPr id="3" name="Content Placeholder 2">
            <a:extLst>
              <a:ext uri="{FF2B5EF4-FFF2-40B4-BE49-F238E27FC236}">
                <a16:creationId xmlns:a16="http://schemas.microsoft.com/office/drawing/2014/main" id="{70EA85D3-F2C5-46D1-BB0A-B05C705B98D1}"/>
              </a:ext>
            </a:extLst>
          </p:cNvPr>
          <p:cNvSpPr>
            <a:spLocks noGrp="1"/>
          </p:cNvSpPr>
          <p:nvPr>
            <p:ph idx="1"/>
          </p:nvPr>
        </p:nvSpPr>
        <p:spPr>
          <a:xfrm>
            <a:off x="677334" y="1189609"/>
            <a:ext cx="8596668" cy="4851754"/>
          </a:xfrm>
        </p:spPr>
        <p:txBody>
          <a:bodyPr/>
          <a:lstStyle/>
          <a:p>
            <a:r>
              <a:rPr lang="en-US" b="1" i="1" dirty="0">
                <a:latin typeface="Times New Roman" panose="02020603050405020304" pitchFamily="18" charset="0"/>
                <a:cs typeface="Times New Roman" panose="02020603050405020304" pitchFamily="18" charset="0"/>
              </a:rPr>
              <a:t>Data-based </a:t>
            </a:r>
            <a:r>
              <a:rPr lang="en-US" dirty="0">
                <a:latin typeface="Times New Roman" panose="02020603050405020304" pitchFamily="18" charset="0"/>
                <a:cs typeface="Times New Roman" panose="02020603050405020304" pitchFamily="18" charset="0"/>
              </a:rPr>
              <a:t>strategies have the lowest level of knowledge, i.e. they only operate on the raw input data and optionally the labels of the labeled pool. We categorize them further into </a:t>
            </a: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strategies relying on data-uncertainty, which may use information about the data distribution, label distribution, and label correlation, and </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representativeness, which tries to geometrically compress a set of points, by using fewer representative instances to represent the properties of the entirety.</a:t>
            </a:r>
          </a:p>
          <a:p>
            <a:r>
              <a:rPr lang="en-US" b="1" i="1" dirty="0">
                <a:latin typeface="Times New Roman" panose="02020603050405020304" pitchFamily="18" charset="0"/>
                <a:cs typeface="Times New Roman" panose="02020603050405020304" pitchFamily="18" charset="0"/>
              </a:rPr>
              <a:t>Model-based</a:t>
            </a:r>
            <a:r>
              <a:rPr lang="en-US" dirty="0">
                <a:latin typeface="Times New Roman" panose="02020603050405020304" pitchFamily="18" charset="0"/>
                <a:cs typeface="Times New Roman" panose="02020603050405020304" pitchFamily="18" charset="0"/>
              </a:rPr>
              <a:t> The class of model-based strategies has knowledge about both the data and the model. These strategies query instances based on measure provided by the model given an instance.</a:t>
            </a:r>
          </a:p>
          <a:p>
            <a:r>
              <a:rPr lang="en-US" b="1" i="1" dirty="0">
                <a:latin typeface="Times New Roman" panose="02020603050405020304" pitchFamily="18" charset="0"/>
                <a:cs typeface="Times New Roman" panose="02020603050405020304" pitchFamily="18" charset="0"/>
              </a:rPr>
              <a:t>Prediction-based</a:t>
            </a:r>
            <a:r>
              <a:rPr lang="en-US" dirty="0">
                <a:latin typeface="Times New Roman" panose="02020603050405020304" pitchFamily="18" charset="0"/>
                <a:cs typeface="Times New Roman" panose="02020603050405020304" pitchFamily="18" charset="0"/>
              </a:rPr>
              <a:t> strategies select instances by scoring their prediction output. The most prominent members of this class are prediction-uncertainty-based and disagreement-based approaches.</a:t>
            </a:r>
          </a:p>
        </p:txBody>
      </p:sp>
    </p:spTree>
    <p:extLst>
      <p:ext uri="{BB962C8B-B14F-4D97-AF65-F5344CB8AC3E}">
        <p14:creationId xmlns:p14="http://schemas.microsoft.com/office/powerpoint/2010/main" val="9271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1"/>
          <p:cNvSpPr/>
          <p:nvPr/>
        </p:nvSpPr>
        <p:spPr>
          <a:xfrm>
            <a:off x="400051" y="1445751"/>
            <a:ext cx="9154796" cy="440120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We reported two text classiﬁcation models as representatives of classical and deep learning approaches respectively which were fast to train and also had good performance on text classiﬁcation: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 Multinomial Naive Bayes (MNB)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FastText.zip (FTZ)</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FTZ model provides results competitive with VDCNNs (a 29 layer CNN) but with over 15,000× speedup. This allowed us to conduct a thorough empirical study on large datasets. </a:t>
            </a:r>
          </a:p>
          <a:p>
            <a:r>
              <a:rPr lang="en-IN" sz="2000" dirty="0">
                <a:latin typeface="Times New Roman" panose="02020603050405020304" pitchFamily="18" charset="0"/>
                <a:cs typeface="Times New Roman" panose="02020603050405020304" pitchFamily="18" charset="0"/>
              </a:rPr>
              <a:t>Multinomial Naive Bayes(MNB)with TF-IDF features is a popularly claimed baseline for text classiﬁcation.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We used Scikit-Learn implementation for MNB and original implementation for FastText.zip (FTZ)</a:t>
            </a:r>
          </a:p>
        </p:txBody>
      </p:sp>
      <p:sp>
        <p:nvSpPr>
          <p:cNvPr id="1048655" name="TextBox 2"/>
          <p:cNvSpPr txBox="1"/>
          <p:nvPr/>
        </p:nvSpPr>
        <p:spPr>
          <a:xfrm>
            <a:off x="400051" y="572469"/>
            <a:ext cx="6790692" cy="646331"/>
          </a:xfrm>
          <a:prstGeom prst="rect">
            <a:avLst/>
          </a:prstGeom>
          <a:noFill/>
        </p:spPr>
        <p:txBody>
          <a:bodyPr wrap="square" rtlCol="0">
            <a:sp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Models</a:t>
            </a:r>
          </a:p>
        </p:txBody>
      </p:sp>
    </p:spTree>
    <p:extLst>
      <p:ext uri="{BB962C8B-B14F-4D97-AF65-F5344CB8AC3E}">
        <p14:creationId xmlns:p14="http://schemas.microsoft.com/office/powerpoint/2010/main" val="2154570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677334" y="609600"/>
            <a:ext cx="8596668" cy="917359"/>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Literature Surveys</a:t>
            </a:r>
          </a:p>
        </p:txBody>
      </p:sp>
      <p:sp>
        <p:nvSpPr>
          <p:cNvPr id="1048657" name="Content Placeholder 2"/>
          <p:cNvSpPr>
            <a:spLocks noGrp="1"/>
          </p:cNvSpPr>
          <p:nvPr>
            <p:ph idx="1"/>
          </p:nvPr>
        </p:nvSpPr>
        <p:spPr>
          <a:xfrm>
            <a:off x="677334" y="1642369"/>
            <a:ext cx="8596668" cy="4398993"/>
          </a:xfrm>
        </p:spPr>
        <p:txBody>
          <a:bodyPr>
            <a:normAutofit lnSpcReduction="10000"/>
          </a:bodyPr>
          <a:lstStyle/>
          <a:p>
            <a:r>
              <a:rPr lang="en-US" sz="2000" b="1" dirty="0">
                <a:solidFill>
                  <a:schemeClr val="accent2">
                    <a:lumMod val="75000"/>
                  </a:schemeClr>
                </a:solidFill>
                <a:hlinkClick r:id="rId2"/>
              </a:rPr>
              <a:t>A Survey of Active Learning for Text Classification</a:t>
            </a:r>
            <a:endParaRPr lang="en-US" sz="2000" b="1" dirty="0">
              <a:solidFill>
                <a:schemeClr val="accent2">
                  <a:lumMod val="75000"/>
                </a:schemeClr>
              </a:solidFill>
            </a:endParaRPr>
          </a:p>
          <a:p>
            <a:endParaRPr lang="en-US" sz="2000" b="1" dirty="0">
              <a:solidFill>
                <a:schemeClr val="accent2">
                  <a:lumMod val="75000"/>
                </a:schemeClr>
              </a:solidFill>
            </a:endParaRPr>
          </a:p>
          <a:p>
            <a:r>
              <a:rPr lang="en-US" sz="2000" b="1" dirty="0">
                <a:solidFill>
                  <a:schemeClr val="accent2">
                    <a:lumMod val="75000"/>
                  </a:schemeClr>
                </a:solidFill>
                <a:hlinkClick r:id="rId3"/>
              </a:rPr>
              <a:t>An Empirical Study of Active Learning for Text Classification</a:t>
            </a:r>
            <a:endParaRPr lang="en-US" sz="2000" b="1" dirty="0">
              <a:solidFill>
                <a:schemeClr val="accent2">
                  <a:lumMod val="75000"/>
                </a:schemeClr>
              </a:solidFill>
            </a:endParaRPr>
          </a:p>
          <a:p>
            <a:endParaRPr lang="en-US" sz="2000" b="1" dirty="0">
              <a:solidFill>
                <a:schemeClr val="accent2">
                  <a:lumMod val="75000"/>
                </a:schemeClr>
              </a:solidFill>
            </a:endParaRPr>
          </a:p>
          <a:p>
            <a:r>
              <a:rPr lang="en-US" sz="2000" b="1" dirty="0">
                <a:solidFill>
                  <a:schemeClr val="accent2">
                    <a:lumMod val="75000"/>
                  </a:schemeClr>
                </a:solidFill>
                <a:hlinkClick r:id="rId4"/>
              </a:rPr>
              <a:t>Active Learning Strategies for Multi-Label Text Classification</a:t>
            </a:r>
            <a:endParaRPr lang="en-US" sz="2000" b="1" dirty="0">
              <a:solidFill>
                <a:schemeClr val="accent2">
                  <a:lumMod val="75000"/>
                </a:schemeClr>
              </a:solidFill>
            </a:endParaRPr>
          </a:p>
          <a:p>
            <a:endParaRPr lang="en-US" sz="2000" b="1" dirty="0">
              <a:solidFill>
                <a:schemeClr val="accent2">
                  <a:lumMod val="75000"/>
                </a:schemeClr>
              </a:solidFill>
            </a:endParaRPr>
          </a:p>
          <a:p>
            <a:r>
              <a:rPr lang="en-US" sz="2000" b="1" dirty="0">
                <a:solidFill>
                  <a:schemeClr val="accent2">
                    <a:lumMod val="75000"/>
                  </a:schemeClr>
                </a:solidFill>
                <a:hlinkClick r:id="rId5"/>
              </a:rPr>
              <a:t>Active Learning Approaches for Labeling Text</a:t>
            </a:r>
            <a:endParaRPr lang="en-US" sz="2000" b="1" dirty="0">
              <a:solidFill>
                <a:schemeClr val="accent2">
                  <a:lumMod val="75000"/>
                </a:schemeClr>
              </a:solidFill>
            </a:endParaRPr>
          </a:p>
          <a:p>
            <a:pPr marL="0" indent="0">
              <a:buNone/>
            </a:pPr>
            <a:endParaRPr lang="en-US" sz="2000" b="1" dirty="0">
              <a:solidFill>
                <a:schemeClr val="accent2">
                  <a:lumMod val="75000"/>
                </a:schemeClr>
              </a:solidFill>
            </a:endParaRPr>
          </a:p>
          <a:p>
            <a:r>
              <a:rPr lang="en-US" sz="2000" b="1" dirty="0">
                <a:solidFill>
                  <a:schemeClr val="accent2">
                    <a:lumMod val="75000"/>
                  </a:schemeClr>
                </a:solidFill>
                <a:hlinkClick r:id="rId6"/>
              </a:rPr>
              <a:t>Text Classification with Active Learning</a:t>
            </a:r>
            <a:endParaRPr lang="en-US" sz="2000" b="1" dirty="0">
              <a:solidFill>
                <a:schemeClr val="accent2">
                  <a:lumMod val="75000"/>
                </a:schemeClr>
              </a:solidFill>
            </a:endParaRPr>
          </a:p>
          <a:p>
            <a:r>
              <a:rPr lang="en-IN" sz="2000" b="1">
                <a:solidFill>
                  <a:schemeClr val="accent2">
                    <a:lumMod val="75000"/>
                  </a:schemeClr>
                </a:solidFill>
              </a:rPr>
              <a:t>https://docs.google.com/document/d/1LJ-RkmMIc5drZT08H6eyZq_7Cb1S_3Ol_hCOniHR5A4/edit?usp=sharing</a:t>
            </a:r>
            <a:endParaRPr lang="en-IN" sz="2000" b="1" dirty="0">
              <a:solidFill>
                <a:schemeClr val="accent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72"/>
          <p:cNvGrpSpPr>
            <a:grpSpLocks noGrp="1" noRot="1" noChangeAspect="1" noMove="1" noResize="1"/>
          </p:cNvGrpSpPr>
          <p:nvPr/>
        </p:nvGrpSpPr>
        <p:grpSpPr>
          <a:xfrm>
            <a:off x="0" y="-8467"/>
            <a:ext cx="12192000" cy="6866467"/>
            <a:chOff x="0" y="-8467"/>
            <a:chExt cx="12192000" cy="6866467"/>
          </a:xfrm>
        </p:grpSpPr>
        <p:cxnSp>
          <p:nvCxnSpPr>
            <p:cNvPr id="3145736" name="Straight Connector 73"/>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Isosceles Triangle 7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5" name="Isosceles Triangle 8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6" name="Isosceles Triangle 81"/>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7" name="Rectangle 83"/>
          <p:cNvSpPr>
            <a:spLocks noGrp="1" noRot="1" noChangeAspect="1" noMove="1" noResize="1" noEditPoints="1" noAdjustHandles="1" noChangeArrowheads="1" noChangeShapeType="1" noTextEdit="1"/>
          </p:cNvSpPr>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9" name="Picture 2"/>
          <p:cNvPicPr>
            <a:picLocks noChangeAspect="1" noChangeArrowheads="1"/>
          </p:cNvPicPr>
          <p:nvPr/>
        </p:nvPicPr>
        <p:blipFill>
          <a:blip r:embed="rId2"/>
          <a:stretch>
            <a:fillRect/>
          </a:stretch>
        </p:blipFill>
        <p:spPr bwMode="auto">
          <a:xfrm>
            <a:off x="1126310" y="1457435"/>
            <a:ext cx="7003562" cy="393950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E7-FDDF-4104-AB1E-C707421FCD64}"/>
              </a:ext>
            </a:extLst>
          </p:cNvPr>
          <p:cNvSpPr>
            <a:spLocks noGrp="1"/>
          </p:cNvSpPr>
          <p:nvPr>
            <p:ph type="title"/>
          </p:nvPr>
        </p:nvSpPr>
        <p:spPr>
          <a:xfrm>
            <a:off x="677334" y="281126"/>
            <a:ext cx="8596668" cy="890726"/>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7F253A-9C6A-4620-892F-1E0DB4EC5DA4}"/>
              </a:ext>
            </a:extLst>
          </p:cNvPr>
          <p:cNvSpPr>
            <a:spLocks noGrp="1"/>
          </p:cNvSpPr>
          <p:nvPr>
            <p:ph idx="1"/>
          </p:nvPr>
        </p:nvSpPr>
        <p:spPr>
          <a:xfrm>
            <a:off x="677334" y="1091953"/>
            <a:ext cx="8596668" cy="4949410"/>
          </a:xfrm>
        </p:spPr>
        <p:txBody>
          <a:bodyPr>
            <a:normAutofit/>
          </a:bodyPr>
          <a:lstStyle/>
          <a:p>
            <a:r>
              <a:rPr lang="en-US" sz="2000" dirty="0">
                <a:latin typeface="Times New Roman" panose="02020603050405020304" pitchFamily="18" charset="0"/>
                <a:cs typeface="Times New Roman" panose="02020603050405020304" pitchFamily="18" charset="0"/>
              </a:rPr>
              <a:t>Data is the fuel of machine learning applications and therefore has been steadily increasing in value. </a:t>
            </a:r>
          </a:p>
          <a:p>
            <a:r>
              <a:rPr lang="en-US" sz="2000" dirty="0">
                <a:latin typeface="Times New Roman" panose="02020603050405020304" pitchFamily="18" charset="0"/>
                <a:cs typeface="Times New Roman" panose="02020603050405020304" pitchFamily="18" charset="0"/>
              </a:rPr>
              <a:t>In many settings an abundant amount of unlabeled data is produced, but in order to use such data in supervised machine learning, one has no choice but to provide labels. This usually entails a manual labeling process, which is often non-trivial and can even require a domain expert. </a:t>
            </a:r>
          </a:p>
          <a:p>
            <a:r>
              <a:rPr lang="en-US" sz="2000" dirty="0">
                <a:latin typeface="Times New Roman" panose="02020603050405020304" pitchFamily="18" charset="0"/>
                <a:cs typeface="Times New Roman" panose="02020603050405020304" pitchFamily="18" charset="0"/>
              </a:rPr>
              <a:t>Moreover, this is time-consuming and rapidly increases monetary costs, thereby quickly rendering this approach infeasible. Even if an expert is available, it is often impossible to label each data item due to the vast size of modern datasets. This especially impedes the ﬁeld of Natural Language Processing (NLP), in which both the dataset and the amount of text within each document can be huge, resulting in unbearable amounts of annotation efforts for human experts. </a:t>
            </a:r>
          </a:p>
        </p:txBody>
      </p:sp>
    </p:spTree>
    <p:extLst>
      <p:ext uri="{BB962C8B-B14F-4D97-AF65-F5344CB8AC3E}">
        <p14:creationId xmlns:p14="http://schemas.microsoft.com/office/powerpoint/2010/main" val="418567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58259" y="342900"/>
            <a:ext cx="8596668" cy="1320800"/>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Abstract</a:t>
            </a:r>
          </a:p>
        </p:txBody>
      </p:sp>
      <p:sp>
        <p:nvSpPr>
          <p:cNvPr id="1048611" name="Content Placeholder 2"/>
          <p:cNvSpPr>
            <a:spLocks noGrp="1"/>
          </p:cNvSpPr>
          <p:nvPr>
            <p:ph idx="1"/>
          </p:nvPr>
        </p:nvSpPr>
        <p:spPr>
          <a:xfrm>
            <a:off x="85858" y="1194594"/>
            <a:ext cx="11000317" cy="4468811"/>
          </a:xfrm>
        </p:spPr>
        <p:txBody>
          <a:bodyPr>
            <a:noAutofit/>
          </a:bodyPr>
          <a:lstStyle/>
          <a:p>
            <a:r>
              <a:rPr lang="en-US" sz="2400" dirty="0">
                <a:latin typeface="Times New Roman" panose="02020603050405020304" pitchFamily="18" charset="0"/>
                <a:cs typeface="Times New Roman" panose="02020603050405020304" pitchFamily="18" charset="0"/>
              </a:rPr>
              <a:t>In many real world machine learning tasks, labeled training examples are expensive to obtain, while at the same time there is a lot of unlabeled examples available. One such class of learning problems is text classification. Active learning strives to reduce the required labeling effort while retaining the accuracy by intelligently selecting the examples to be labeled. However, very little comparison exists between different active learning methods. The effects of the ratio of positive to negative examples on the accuracy of such algorithms also received very little attention.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we aim to classify the text given into some keywords so that it would become more understandable and will give much insight into what’s happening.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Active Learning</a:t>
            </a:r>
          </a:p>
        </p:txBody>
      </p:sp>
      <p:sp>
        <p:nvSpPr>
          <p:cNvPr id="1048632" name="Content Placeholder 2"/>
          <p:cNvSpPr>
            <a:spLocks noGrp="1"/>
          </p:cNvSpPr>
          <p:nvPr>
            <p:ph idx="1"/>
          </p:nvPr>
        </p:nvSpPr>
        <p:spPr>
          <a:xfrm>
            <a:off x="677334" y="1358284"/>
            <a:ext cx="10264986" cy="4421079"/>
          </a:xfrm>
        </p:spPr>
        <p:txBody>
          <a:bodyPr>
            <a:noAutofit/>
          </a:bodyPr>
          <a:lstStyle/>
          <a:p>
            <a:r>
              <a:rPr lang="en-US" sz="2400" b="1" dirty="0">
                <a:latin typeface="Times New Roman" panose="02020603050405020304" pitchFamily="18" charset="0"/>
                <a:cs typeface="Times New Roman" panose="02020603050405020304" pitchFamily="18" charset="0"/>
              </a:rPr>
              <a:t>Active learning</a:t>
            </a:r>
            <a:r>
              <a:rPr lang="en-US" sz="2400" dirty="0">
                <a:latin typeface="Times New Roman" panose="02020603050405020304" pitchFamily="18" charset="0"/>
                <a:cs typeface="Times New Roman" panose="02020603050405020304" pitchFamily="18" charset="0"/>
              </a:rPr>
              <a:t> is a special case of machine learning in which a learning algorithm can interactively query a user (or some other information source) to label new data points with the desired outputs. In statistics literature, it is sometimes also called optimal experimental design.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situations in which unlabeled data is abundant but manual labeling is expensive. In such a scenario, learning algorithms can actively query the user/teacher for labels. This type of iterative supervised learning is called active learning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E7-FDDF-4104-AB1E-C707421FCD64}"/>
              </a:ext>
            </a:extLst>
          </p:cNvPr>
          <p:cNvSpPr>
            <a:spLocks noGrp="1"/>
          </p:cNvSpPr>
          <p:nvPr>
            <p:ph type="title"/>
          </p:nvPr>
        </p:nvSpPr>
        <p:spPr>
          <a:xfrm>
            <a:off x="677334" y="281126"/>
            <a:ext cx="8596668" cy="890726"/>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Why Active Learning?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7F253A-9C6A-4620-892F-1E0DB4EC5DA4}"/>
              </a:ext>
            </a:extLst>
          </p:cNvPr>
          <p:cNvSpPr>
            <a:spLocks noGrp="1"/>
          </p:cNvSpPr>
          <p:nvPr>
            <p:ph idx="1"/>
          </p:nvPr>
        </p:nvSpPr>
        <p:spPr>
          <a:xfrm>
            <a:off x="677334" y="1091953"/>
            <a:ext cx="8596668" cy="4949410"/>
          </a:xfrm>
        </p:spPr>
        <p:txBody>
          <a:bodyPr>
            <a:normAutofit/>
          </a:bodyPr>
          <a:lstStyle/>
          <a:p>
            <a:r>
              <a:rPr lang="en-US" sz="2000" dirty="0">
                <a:latin typeface="Times New Roman" panose="02020603050405020304" pitchFamily="18" charset="0"/>
                <a:cs typeface="Times New Roman" panose="02020603050405020304" pitchFamily="18" charset="0"/>
              </a:rPr>
              <a:t>Active Learning (AL) aims to reduce the amount of data annotated by the human expert. It is an iterative cyclic process between an oracle (usually the human annotator) and an active learner. In contrast to passive learning, in which the data is simply fed to the algorithm, the active learner chooses which samples are to be labeled next. The labeling itself, however, is done by a human expert, the so-called human in the loop.</a:t>
            </a:r>
          </a:p>
          <a:p>
            <a:r>
              <a:rPr lang="en-US" sz="2000" dirty="0">
                <a:latin typeface="Times New Roman" panose="02020603050405020304" pitchFamily="18" charset="0"/>
                <a:cs typeface="Times New Roman" panose="02020603050405020304" pitchFamily="18" charset="0"/>
              </a:rPr>
              <a:t> Having received new labels, the active learner trains a new model and the process starts from the beginning. Using the term active learner, we refer to the composition of a model, a query strategy, and a stopping criterion. In this work the model is w.l.o.g. a text classiﬁcation model, the query strategy decides which instances should be labeled next, and the stopping criterion deﬁnes when to stop the AL loop.	</a:t>
            </a:r>
          </a:p>
        </p:txBody>
      </p:sp>
    </p:spTree>
    <p:extLst>
      <p:ext uri="{BB962C8B-B14F-4D97-AF65-F5344CB8AC3E}">
        <p14:creationId xmlns:p14="http://schemas.microsoft.com/office/powerpoint/2010/main" val="66099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E7-FDDF-4104-AB1E-C707421FCD64}"/>
              </a:ext>
            </a:extLst>
          </p:cNvPr>
          <p:cNvSpPr>
            <a:spLocks noGrp="1"/>
          </p:cNvSpPr>
          <p:nvPr>
            <p:ph type="title"/>
          </p:nvPr>
        </p:nvSpPr>
        <p:spPr>
          <a:xfrm>
            <a:off x="677334" y="281126"/>
            <a:ext cx="8596668" cy="890726"/>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Scenarios of Active Learning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7F253A-9C6A-4620-892F-1E0DB4EC5DA4}"/>
              </a:ext>
            </a:extLst>
          </p:cNvPr>
          <p:cNvSpPr>
            <a:spLocks noGrp="1"/>
          </p:cNvSpPr>
          <p:nvPr>
            <p:ph idx="1"/>
          </p:nvPr>
        </p:nvSpPr>
        <p:spPr>
          <a:xfrm>
            <a:off x="677334" y="1091953"/>
            <a:ext cx="8596668" cy="4949410"/>
          </a:xfrm>
        </p:spPr>
        <p:txBody>
          <a:bodyPr>
            <a:normAutofit/>
          </a:bodyPr>
          <a:lstStyle/>
          <a:p>
            <a:r>
              <a:rPr lang="en-US" sz="2000" b="1" i="1" dirty="0">
                <a:latin typeface="Times New Roman" panose="02020603050405020304" pitchFamily="18" charset="0"/>
                <a:cs typeface="Times New Roman" panose="02020603050405020304" pitchFamily="18" charset="0"/>
              </a:rPr>
              <a:t>Pool-based</a:t>
            </a:r>
            <a:r>
              <a:rPr lang="en-US" sz="2000" dirty="0">
                <a:latin typeface="Times New Roman" panose="02020603050405020304" pitchFamily="18" charset="0"/>
                <a:cs typeface="Times New Roman" panose="02020603050405020304" pitchFamily="18" charset="0"/>
              </a:rPr>
              <a:t>, in which the learner has access to the closed set of unlabeled instances, called the pool. </a:t>
            </a:r>
          </a:p>
          <a:p>
            <a:r>
              <a:rPr lang="en-US" sz="2000" b="1" i="1" dirty="0">
                <a:latin typeface="Times New Roman" panose="02020603050405020304" pitchFamily="18" charset="0"/>
                <a:cs typeface="Times New Roman" panose="02020603050405020304" pitchFamily="18" charset="0"/>
              </a:rPr>
              <a:t>Stream-based</a:t>
            </a:r>
            <a:r>
              <a:rPr lang="en-US" sz="2000" dirty="0">
                <a:latin typeface="Times New Roman" panose="02020603050405020304" pitchFamily="18" charset="0"/>
                <a:cs typeface="Times New Roman" panose="02020603050405020304" pitchFamily="18" charset="0"/>
              </a:rPr>
              <a:t>, where the learner receives one instance at a time and has the options to keep it, or to discard.</a:t>
            </a:r>
            <a:endParaRPr lang="en-US" sz="2000" b="1" i="1"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Membership Query Synthesis</a:t>
            </a:r>
            <a:r>
              <a:rPr lang="en-US" sz="2000" dirty="0">
                <a:latin typeface="Times New Roman" panose="02020603050405020304" pitchFamily="18" charset="0"/>
                <a:cs typeface="Times New Roman" panose="02020603050405020304" pitchFamily="18" charset="0"/>
              </a:rPr>
              <a:t>, in which the learner creates new artiﬁcial instances to be labeled.</a:t>
            </a:r>
          </a:p>
          <a:p>
            <a:r>
              <a:rPr lang="en-US" sz="2000" dirty="0">
                <a:latin typeface="Times New Roman" panose="02020603050405020304" pitchFamily="18" charset="0"/>
                <a:cs typeface="Times New Roman" panose="02020603050405020304" pitchFamily="18" charset="0"/>
              </a:rPr>
              <a:t>If the pool-based scenario operates not on a single instance, but on a batch of instances, this is called batch-mode AL. </a:t>
            </a:r>
          </a:p>
          <a:p>
            <a:pPr marL="0" indent="0">
              <a:buNone/>
            </a:pPr>
            <a:r>
              <a:rPr lang="en-US" sz="2000" dirty="0">
                <a:latin typeface="Times New Roman" panose="02020603050405020304" pitchFamily="18" charset="0"/>
                <a:cs typeface="Times New Roman" panose="02020603050405020304" pitchFamily="18" charset="0"/>
              </a:rPr>
              <a:t>***Throughout this work we assume a pool-based batch-mode scenario because in a text classiﬁcation setting the dataset is usually a closed set, and the batch-wise operation reduces the number of retraining operations, which cause waiting periods for the user.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27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Introduction to Text Classification</a:t>
            </a:r>
          </a:p>
        </p:txBody>
      </p:sp>
      <p:sp>
        <p:nvSpPr>
          <p:cNvPr id="1048613" name="Content Placeholder 2"/>
          <p:cNvSpPr>
            <a:spLocks noGrp="1"/>
          </p:cNvSpPr>
          <p:nvPr>
            <p:ph idx="1"/>
          </p:nvPr>
        </p:nvSpPr>
        <p:spPr>
          <a:xfrm>
            <a:off x="677333" y="1682750"/>
            <a:ext cx="9828741" cy="3880773"/>
          </a:xfrm>
        </p:spPr>
        <p:txBody>
          <a:bodyPr>
            <a:normAutofit/>
          </a:bodyPr>
          <a:lstStyle/>
          <a:p>
            <a:r>
              <a:rPr lang="en-US" sz="2000" dirty="0">
                <a:latin typeface="Times New Roman" panose="02020603050405020304" pitchFamily="18" charset="0"/>
                <a:cs typeface="Times New Roman" panose="02020603050405020304" pitchFamily="18" charset="0"/>
              </a:rPr>
              <a:t>Text classification is a supervised learning task for assigning text document to one or more predefined classes/topics. These topics are determined by a set of training documents. In order to construct a classification model, a deep learning algorithm was used. Training data is often a set of full-text documents. The training model is used to predict a class for new coming document. In this paper, we propose a text classification approach based on Deep Learning algorithm </a:t>
            </a:r>
            <a:r>
              <a:rPr lang="en-US" sz="2000" b="1" dirty="0">
                <a:latin typeface="Times New Roman" panose="02020603050405020304" pitchFamily="18" charset="0"/>
                <a:cs typeface="Times New Roman" panose="02020603050405020304" pitchFamily="18" charset="0"/>
              </a:rPr>
              <a:t>“Active Learning”</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2097152" name="Picture 2"/>
          <p:cNvPicPr>
            <a:picLocks noChangeAspect="1" noChangeArrowheads="1"/>
          </p:cNvPicPr>
          <p:nvPr/>
        </p:nvPicPr>
        <p:blipFill>
          <a:blip r:embed="rId2"/>
          <a:srcRect/>
          <a:stretch>
            <a:fillRect/>
          </a:stretch>
        </p:blipFill>
        <p:spPr bwMode="auto">
          <a:xfrm>
            <a:off x="1989455" y="3920144"/>
            <a:ext cx="6707505" cy="227329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8"/>
          <p:cNvPicPr>
            <a:picLocks noGrp="1" noChangeAspect="1"/>
          </p:cNvPicPr>
          <p:nvPr/>
        </p:nvPicPr>
        <p:blipFill>
          <a:blip r:embed="rId2"/>
          <a:srcRect/>
          <a:stretch>
            <a:fillRect/>
          </a:stretch>
        </p:blipFill>
        <p:spPr bwMode="auto">
          <a:xfrm>
            <a:off x="372586" y="227806"/>
            <a:ext cx="5113337" cy="3024187"/>
          </a:xfrm>
          <a:prstGeom prst="rect">
            <a:avLst/>
          </a:prstGeom>
          <a:noFill/>
          <a:ln>
            <a:noFill/>
          </a:ln>
        </p:spPr>
      </p:pic>
      <p:pic>
        <p:nvPicPr>
          <p:cNvPr id="2097154" name="Picture 12"/>
          <p:cNvPicPr>
            <a:picLocks noChangeAspect="1"/>
          </p:cNvPicPr>
          <p:nvPr/>
        </p:nvPicPr>
        <p:blipFill>
          <a:blip r:embed="rId3"/>
          <a:srcRect/>
          <a:stretch>
            <a:fillRect/>
          </a:stretch>
        </p:blipFill>
        <p:spPr bwMode="auto">
          <a:xfrm>
            <a:off x="6822282" y="3251993"/>
            <a:ext cx="4643437" cy="3482975"/>
          </a:xfrm>
          <a:prstGeom prst="rect">
            <a:avLst/>
          </a:prstGeom>
          <a:noFill/>
          <a:ln>
            <a:noFill/>
          </a:ln>
        </p:spPr>
      </p:pic>
      <p:sp>
        <p:nvSpPr>
          <p:cNvPr id="1048617" name="Circular Arrow 31"/>
          <p:cNvSpPr/>
          <p:nvPr/>
        </p:nvSpPr>
        <p:spPr>
          <a:xfrm rot="15317132" flipH="1">
            <a:off x="4378361" y="1820715"/>
            <a:ext cx="3221239" cy="3570586"/>
          </a:xfrm>
          <a:prstGeom prst="circularArrow">
            <a:avLst>
              <a:gd name="adj1" fmla="val 12500"/>
              <a:gd name="adj2" fmla="val 907249"/>
              <a:gd name="adj3" fmla="val 20457681"/>
              <a:gd name="adj4" fmla="val 15113358"/>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pPr>
            <a:endParaRPr lang="en-GB">
              <a:solidFill>
                <a:schemeClr val="tx1"/>
              </a:solidFill>
            </a:endParaRPr>
          </a:p>
        </p:txBody>
      </p:sp>
      <p:sp>
        <p:nvSpPr>
          <p:cNvPr id="1048618" name="TextBox 17"/>
          <p:cNvSpPr txBox="1"/>
          <p:nvPr/>
        </p:nvSpPr>
        <p:spPr>
          <a:xfrm>
            <a:off x="6800727" y="1795745"/>
            <a:ext cx="4331493" cy="677108"/>
          </a:xfrm>
          <a:prstGeom prst="rect">
            <a:avLst/>
          </a:prstGeom>
          <a:noFill/>
        </p:spPr>
        <p:txBody>
          <a:bodyPr wrap="square" rtlCol="0">
            <a:spAutoFit/>
          </a:bodyPr>
          <a:lstStyle/>
          <a:p>
            <a:r>
              <a:rPr lang="en-US" altLang="en-US" sz="2000" dirty="0"/>
              <a:t>AUTOMATIC TEXT CLASSIFICATION</a:t>
            </a:r>
            <a:endParaRPr lang="en-GB" altLang="en-US" sz="2000" dirty="0"/>
          </a:p>
          <a:p>
            <a:endParaRPr lang="en-IN" dirty="0"/>
          </a:p>
        </p:txBody>
      </p:sp>
      <p:sp>
        <p:nvSpPr>
          <p:cNvPr id="1048619" name="TextBox 18"/>
          <p:cNvSpPr txBox="1"/>
          <p:nvPr/>
        </p:nvSpPr>
        <p:spPr>
          <a:xfrm>
            <a:off x="647700" y="3525304"/>
            <a:ext cx="3886200" cy="400110"/>
          </a:xfrm>
          <a:prstGeom prst="rect">
            <a:avLst/>
          </a:prstGeom>
          <a:noFill/>
        </p:spPr>
        <p:txBody>
          <a:bodyPr wrap="square" rtlCol="0">
            <a:spAutoFit/>
          </a:bodyPr>
          <a:lstStyle/>
          <a:p>
            <a:r>
              <a:rPr lang="en-US" altLang="en-US" sz="2000" dirty="0"/>
              <a:t>MANUAL TEXT CLASSIFICATION</a:t>
            </a:r>
            <a:endParaRPr lang="en-GB" altLang="en-US" sz="2000" dirty="0"/>
          </a:p>
        </p:txBody>
      </p:sp>
      <p:sp>
        <p:nvSpPr>
          <p:cNvPr id="1048620" name="TextBox 19"/>
          <p:cNvSpPr txBox="1"/>
          <p:nvPr/>
        </p:nvSpPr>
        <p:spPr>
          <a:xfrm>
            <a:off x="1157151" y="4171873"/>
            <a:ext cx="3886200" cy="369332"/>
          </a:xfrm>
          <a:prstGeom prst="rect">
            <a:avLst/>
          </a:prstGeom>
          <a:noFill/>
        </p:spPr>
        <p:txBody>
          <a:bodyPr wrap="square" rtlCol="0">
            <a:spAutoFit/>
          </a:bodyPr>
          <a:lstStyle/>
          <a:p>
            <a:r>
              <a:rPr lang="en-US" altLang="en-US" b="1" u="sng" dirty="0"/>
              <a:t>TAKES  YEARS</a:t>
            </a:r>
            <a:endParaRPr lang="en-GB" altLang="en-US" b="1" u="sng" dirty="0"/>
          </a:p>
        </p:txBody>
      </p:sp>
      <p:sp>
        <p:nvSpPr>
          <p:cNvPr id="1048621" name="TextBox 20"/>
          <p:cNvSpPr txBox="1"/>
          <p:nvPr/>
        </p:nvSpPr>
        <p:spPr>
          <a:xfrm>
            <a:off x="7593166" y="2352992"/>
            <a:ext cx="3183256" cy="369332"/>
          </a:xfrm>
          <a:prstGeom prst="rect">
            <a:avLst/>
          </a:prstGeom>
          <a:noFill/>
        </p:spPr>
        <p:txBody>
          <a:bodyPr wrap="square" rtlCol="0">
            <a:spAutoFit/>
          </a:bodyPr>
          <a:lstStyle/>
          <a:p>
            <a:r>
              <a:rPr lang="en-US" altLang="en-US" b="1" u="sng" dirty="0"/>
              <a:t>A FEW HOURS ONLY</a:t>
            </a:r>
            <a:endParaRPr lang="en-GB" altLang="en-US"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5" name="Picture 4" descr="7 steps to improve your data structure and algorithm skills | HackerEarth  Blog"/>
          <p:cNvPicPr>
            <a:picLocks noChangeAspect="1" noChangeArrowheads="1"/>
          </p:cNvPicPr>
          <p:nvPr/>
        </p:nvPicPr>
        <p:blipFill rotWithShape="1">
          <a:blip r:embed="rId2"/>
          <a:srcRect l="18052" r="19281" b="1"/>
          <a:stretch>
            <a:fillRect/>
          </a:stretch>
        </p:blipFill>
        <p:spPr bwMode="auto">
          <a:xfrm>
            <a:off x="3584272"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p:spPr>
      </p:pic>
      <p:sp>
        <p:nvSpPr>
          <p:cNvPr id="1048622" name="Title 1"/>
          <p:cNvSpPr>
            <a:spLocks noGrp="1"/>
          </p:cNvSpPr>
          <p:nvPr>
            <p:ph type="title"/>
          </p:nvPr>
        </p:nvSpPr>
        <p:spPr>
          <a:xfrm>
            <a:off x="677333" y="609600"/>
            <a:ext cx="3851123" cy="1320800"/>
          </a:xfrm>
        </p:spPr>
        <p:txBody>
          <a:bodyPr>
            <a:norm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Technologies and Algorithms</a:t>
            </a:r>
          </a:p>
        </p:txBody>
      </p:sp>
      <p:sp>
        <p:nvSpPr>
          <p:cNvPr id="1048623" name="Content Placeholder 2"/>
          <p:cNvSpPr>
            <a:spLocks noGrp="1"/>
          </p:cNvSpPr>
          <p:nvPr>
            <p:ph idx="1"/>
          </p:nvPr>
        </p:nvSpPr>
        <p:spPr>
          <a:xfrm>
            <a:off x="677334" y="2160589"/>
            <a:ext cx="3851122" cy="3880773"/>
          </a:xfrm>
        </p:spPr>
        <p:txBody>
          <a:bodyPr>
            <a:normAutofit/>
          </a:bodyPr>
          <a:lstStyle/>
          <a:p>
            <a:r>
              <a:rPr lang="en-IN" sz="2800" dirty="0">
                <a:latin typeface="Times New Roman" panose="02020603050405020304" pitchFamily="18" charset="0"/>
                <a:cs typeface="Times New Roman" panose="02020603050405020304" pitchFamily="18" charset="0"/>
              </a:rPr>
              <a:t>Python</a:t>
            </a:r>
          </a:p>
          <a:p>
            <a:r>
              <a:rPr lang="en-IN" sz="2800" dirty="0">
                <a:latin typeface="Times New Roman" panose="02020603050405020304" pitchFamily="18" charset="0"/>
                <a:cs typeface="Times New Roman" panose="02020603050405020304" pitchFamily="18" charset="0"/>
              </a:rPr>
              <a:t>Deep Learning</a:t>
            </a:r>
          </a:p>
          <a:p>
            <a:r>
              <a:rPr lang="en-IN" sz="2800" dirty="0">
                <a:latin typeface="Times New Roman" panose="02020603050405020304" pitchFamily="18" charset="0"/>
                <a:cs typeface="Times New Roman" panose="02020603050405020304" pitchFamily="18" charset="0"/>
              </a:rPr>
              <a:t>Active Learning</a:t>
            </a:r>
          </a:p>
          <a:p>
            <a:r>
              <a:rPr lang="en-IN" sz="2800" dirty="0">
                <a:latin typeface="Times New Roman" panose="02020603050405020304" pitchFamily="18" charset="0"/>
                <a:cs typeface="Times New Roman" panose="02020603050405020304" pitchFamily="18" charset="0"/>
              </a:rPr>
              <a:t>Scikit-Learn</a:t>
            </a:r>
          </a:p>
          <a:p>
            <a:r>
              <a:rPr lang="en-IN" sz="2800" dirty="0">
                <a:latin typeface="Times New Roman" panose="02020603050405020304" pitchFamily="18" charset="0"/>
                <a:cs typeface="Times New Roman" panose="02020603050405020304" pitchFamily="18" charset="0"/>
              </a:rPr>
              <a:t>Keras</a:t>
            </a:r>
          </a:p>
          <a:p>
            <a:r>
              <a:rPr lang="en-IN" sz="2800" dirty="0">
                <a:latin typeface="Times New Roman" panose="02020603050405020304" pitchFamily="18" charset="0"/>
                <a:cs typeface="Times New Roman" panose="02020603050405020304" pitchFamily="18" charset="0"/>
              </a:rPr>
              <a:t>Pandas</a:t>
            </a:r>
          </a:p>
          <a:p>
            <a:endParaRPr lang="en-IN" dirty="0">
              <a:latin typeface="Times New Roman" panose="02020603050405020304" pitchFamily="18" charset="0"/>
              <a:cs typeface="Times New Roman" panose="02020603050405020304" pitchFamily="18" charset="0"/>
            </a:endParaRPr>
          </a:p>
        </p:txBody>
      </p:sp>
      <p:cxnSp>
        <p:nvCxnSpPr>
          <p:cNvPr id="3145732" name="Straight Connector 74"/>
          <p:cNvCxnSpPr>
            <a:cxnSpLocks noGrp="1" noRot="1" noChangeAspect="1" noMove="1" noResize="1" noEditPoints="1" noAdjustHandles="1" noChangeArrowheads="1" noChangeShapeType="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76"/>
          <p:cNvCxnSpPr>
            <a:cxnSpLocks noGrp="1" noRot="1" noChangeAspect="1" noMove="1" noResize="1" noEditPoints="1" noAdjustHandles="1" noChangeArrowheads="1" noChangeShapeType="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24" name="Rectangle 23"/>
          <p:cNvSpPr>
            <a:spLocks noGrp="1" noRot="1" noChangeAspect="1" noMove="1" noResize="1" noEditPoints="1" noAdjustHandles="1" noChangeArrowheads="1" noChangeShapeType="1" noTextEdit="1"/>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25"/>
          <p:cNvSpPr>
            <a:spLocks noGrp="1" noRot="1" noChangeAspect="1" noMove="1" noResize="1" noEditPoints="1" noAdjustHandles="1" noChangeArrowheads="1" noChangeShapeType="1" noTextEdit="1"/>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Isosceles Triangle 24"/>
          <p:cNvSpPr>
            <a:spLocks noGrp="1" noRot="1" noChangeAspect="1" noMove="1" noResize="1" noEditPoints="1" noAdjustHandles="1" noChangeArrowheads="1" noChangeShapeType="1" noTextEdit="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27"/>
          <p:cNvSpPr>
            <a:spLocks noGrp="1" noRot="1" noChangeAspect="1" noMove="1" noResize="1" noEditPoints="1" noAdjustHandles="1" noChangeArrowheads="1" noChangeShapeType="1" noTextEdit="1"/>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28"/>
          <p:cNvSpPr>
            <a:spLocks noGrp="1" noRot="1" noChangeAspect="1" noMove="1" noResize="1" noEditPoints="1" noAdjustHandles="1" noChangeArrowheads="1" noChangeShapeType="1" noTextEdit="1"/>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29"/>
          <p:cNvSpPr>
            <a:spLocks noGrp="1" noRot="1" noChangeAspect="1" noMove="1" noResize="1" noEditPoints="1" noAdjustHandles="1" noChangeArrowheads="1" noChangeShapeType="1" noTextEdit="1"/>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0" name="Isosceles Triangle 29"/>
          <p:cNvSpPr>
            <a:spLocks noGrp="1" noRot="1" noChangeAspect="1" noMove="1" noResize="1" noEditPoints="1" noAdjustHandles="1" noChangeArrowheads="1" noChangeShapeType="1" noTextEdit="1"/>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1466</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Wingdings</vt:lpstr>
      <vt:lpstr>Wingdings 3</vt:lpstr>
      <vt:lpstr>Facet</vt:lpstr>
      <vt:lpstr>Text Classification using Active Learning</vt:lpstr>
      <vt:lpstr>Introduction</vt:lpstr>
      <vt:lpstr>Abstract</vt:lpstr>
      <vt:lpstr>Active Learning</vt:lpstr>
      <vt:lpstr>Why Active Learning?</vt:lpstr>
      <vt:lpstr>Scenarios of Active Learning</vt:lpstr>
      <vt:lpstr>Introduction to Text Classification</vt:lpstr>
      <vt:lpstr>PowerPoint Presentation</vt:lpstr>
      <vt:lpstr>Technologies and Algorithms</vt:lpstr>
      <vt:lpstr>PowerPoint Presentation</vt:lpstr>
      <vt:lpstr>PowerPoint Presentation</vt:lpstr>
      <vt:lpstr>Active Learning Process</vt:lpstr>
      <vt:lpstr>PowerPoint Presentation</vt:lpstr>
      <vt:lpstr>Query Strategies</vt:lpstr>
      <vt:lpstr>Types of Query Strategies</vt:lpstr>
      <vt:lpstr>PowerPoint Presentation</vt:lpstr>
      <vt:lpstr>Literature Surveys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using Active Learning</dc:title>
  <dc:creator>Samyak jain</dc:creator>
  <cp:lastModifiedBy>Priyam Gupta</cp:lastModifiedBy>
  <cp:revision>19</cp:revision>
  <dcterms:created xsi:type="dcterms:W3CDTF">2020-09-28T02:36:56Z</dcterms:created>
  <dcterms:modified xsi:type="dcterms:W3CDTF">2020-12-05T12:17:18Z</dcterms:modified>
</cp:coreProperties>
</file>