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3.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2" r:id="rId2"/>
    <p:sldId id="256" r:id="rId3"/>
    <p:sldId id="272" r:id="rId4"/>
    <p:sldId id="263" r:id="rId5"/>
    <p:sldId id="295" r:id="rId6"/>
    <p:sldId id="297" r:id="rId7"/>
    <p:sldId id="302" r:id="rId8"/>
    <p:sldId id="296" r:id="rId9"/>
    <p:sldId id="264" r:id="rId10"/>
    <p:sldId id="299" r:id="rId11"/>
    <p:sldId id="298" r:id="rId12"/>
    <p:sldId id="277" r:id="rId13"/>
    <p:sldId id="276" r:id="rId14"/>
    <p:sldId id="301" r:id="rId15"/>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1"/>
    <p:restoredTop sz="96115"/>
  </p:normalViewPr>
  <p:slideViewPr>
    <p:cSldViewPr snapToGrid="0">
      <p:cViewPr varScale="1">
        <p:scale>
          <a:sx n="46" d="100"/>
          <a:sy n="46" d="100"/>
        </p:scale>
        <p:origin x="184" y="1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priyankamittal/Desktop/Data%20Analytics/CareerFoundry/Immersion/3-SQL/3.10_SQL%20Que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priyankamittal/Desktop/Data%20Analytics/CareerFoundry/Immersion/3-SQL/3.10_SQL%20Query.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Users/priyankamittal/Desktop/Data%20Analytics/CareerFoundry/Immersion/3-SQL/3.10_SQL%20Quer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priyankamittal/Desktop/Data%20Analytics/CareerFoundry/Immersion/3-SQL/3.10_SQL%20Query.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priyankamittal/Desktop/Data%20Analytics/CareerFoundry/Immersion/3-SQL/3.10_SQL%20Query.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3.xml"/></Relationships>
</file>

<file path=ppt/charts/_rels/chart7.xml.rels><?xml version="1.0" encoding="UTF-8" standalone="yes"?>
<Relationships xmlns="http://schemas.openxmlformats.org/package/2006/relationships"><Relationship Id="rId3" Type="http://schemas.openxmlformats.org/officeDocument/2006/relationships/oleObject" Target="file:////Users/priyankamittal/Desktop/Data%20Analytics/CareerFoundry/Immersion/3-SQL/3.10_SQL%20Quer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priyankamittal/Desktop/Data%20Analytics/CareerFoundry/Immersion/3-SQL/3.10_SQL%20Query.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priyankamittal/Desktop/Data%20Analytics/CareerFoundry/Immersion/3-SQL/3.10_SQL%20Quer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tx>
            <c:strRef>
              <c:f>'most least to revenue gain'!$H$16</c:f>
              <c:strCache>
                <c:ptCount val="1"/>
                <c:pt idx="0">
                  <c:v>total_revenue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'most least to revenue gain'!$G$17:$G$26</c:f>
              <c:strCache>
                <c:ptCount val="10"/>
                <c:pt idx="0">
                  <c:v>Telegraph Voyage</c:v>
                </c:pt>
                <c:pt idx="1">
                  <c:v>Zorro Ark</c:v>
                </c:pt>
                <c:pt idx="2">
                  <c:v>Wife Turn</c:v>
                </c:pt>
                <c:pt idx="3">
                  <c:v>Innocent Usual</c:v>
                </c:pt>
                <c:pt idx="4">
                  <c:v>Hustler Party</c:v>
                </c:pt>
                <c:pt idx="5">
                  <c:v>Saturday Lambs</c:v>
                </c:pt>
                <c:pt idx="6">
                  <c:v>Titans Jerk</c:v>
                </c:pt>
                <c:pt idx="7">
                  <c:v>Harry Idaho</c:v>
                </c:pt>
                <c:pt idx="8">
                  <c:v>Torque Bound</c:v>
                </c:pt>
                <c:pt idx="9">
                  <c:v>Dogma Family</c:v>
                </c:pt>
              </c:strCache>
            </c:strRef>
          </c:cat>
          <c:val>
            <c:numRef>
              <c:f>'most least to revenue gain'!$H$17:$H$26</c:f>
              <c:numCache>
                <c:formatCode>General</c:formatCode>
                <c:ptCount val="10"/>
                <c:pt idx="0">
                  <c:v>215.75</c:v>
                </c:pt>
                <c:pt idx="1">
                  <c:v>199.72</c:v>
                </c:pt>
                <c:pt idx="2">
                  <c:v>198.73</c:v>
                </c:pt>
                <c:pt idx="3">
                  <c:v>191.74</c:v>
                </c:pt>
                <c:pt idx="4">
                  <c:v>190.78</c:v>
                </c:pt>
                <c:pt idx="5">
                  <c:v>190.74</c:v>
                </c:pt>
                <c:pt idx="6">
                  <c:v>186.73</c:v>
                </c:pt>
                <c:pt idx="7">
                  <c:v>177.73</c:v>
                </c:pt>
                <c:pt idx="8">
                  <c:v>169.76</c:v>
                </c:pt>
                <c:pt idx="9">
                  <c:v>168.72</c:v>
                </c:pt>
              </c:numCache>
            </c:numRef>
          </c:val>
          <c:extLst>
            <c:ext xmlns:c16="http://schemas.microsoft.com/office/drawing/2014/chart" uri="{C3380CC4-5D6E-409C-BE32-E72D297353CC}">
              <c16:uniqueId val="{00000000-B2ED-D346-ACA7-A64EE80C9A1A}"/>
            </c:ext>
          </c:extLst>
        </c:ser>
        <c:dLbls>
          <c:showLegendKey val="0"/>
          <c:showVal val="0"/>
          <c:showCatName val="0"/>
          <c:showSerName val="0"/>
          <c:showPercent val="0"/>
          <c:showBubbleSize val="0"/>
        </c:dLbls>
        <c:gapWidth val="219"/>
        <c:overlap val="-27"/>
        <c:axId val="1200660592"/>
        <c:axId val="1200915104"/>
      </c:barChart>
      <c:catAx>
        <c:axId val="1200660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Movies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00915104"/>
        <c:crosses val="autoZero"/>
        <c:auto val="1"/>
        <c:lblAlgn val="ctr"/>
        <c:lblOffset val="100"/>
        <c:noMultiLvlLbl val="0"/>
      </c:catAx>
      <c:valAx>
        <c:axId val="1200915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Movie</a:t>
                </a:r>
                <a:r>
                  <a:rPr lang="en-US" baseline="0" dirty="0"/>
                  <a:t> Count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00660592"/>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Least</a:t>
            </a:r>
            <a:r>
              <a:rPr lang="en-US" baseline="0" dirty="0"/>
              <a:t> Revenue Generated</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'most least to revenue gain'!$H$72</c:f>
              <c:strCache>
                <c:ptCount val="1"/>
                <c:pt idx="0">
                  <c:v>total_revenue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'most least to revenue gain'!$G$73:$G$82</c:f>
              <c:strCache>
                <c:ptCount val="10"/>
                <c:pt idx="0">
                  <c:v>Duffel Apocalypse</c:v>
                </c:pt>
                <c:pt idx="1">
                  <c:v>Oklahoma Jumanji</c:v>
                </c:pt>
                <c:pt idx="2">
                  <c:v>Texas Watch</c:v>
                </c:pt>
                <c:pt idx="3">
                  <c:v>Freedom Cleopatra</c:v>
                </c:pt>
                <c:pt idx="4">
                  <c:v>Rebel Airport</c:v>
                </c:pt>
                <c:pt idx="5">
                  <c:v>Young Language</c:v>
                </c:pt>
                <c:pt idx="6">
                  <c:v>Treatment Jekyll</c:v>
                </c:pt>
                <c:pt idx="7">
                  <c:v>Cruelty Unforgiven</c:v>
                </c:pt>
                <c:pt idx="8">
                  <c:v>Lights Deer</c:v>
                </c:pt>
                <c:pt idx="9">
                  <c:v>Japanese Run</c:v>
                </c:pt>
              </c:strCache>
            </c:strRef>
          </c:cat>
          <c:val>
            <c:numRef>
              <c:f>'most least to revenue gain'!$H$73:$H$82</c:f>
              <c:numCache>
                <c:formatCode>General</c:formatCode>
                <c:ptCount val="10"/>
                <c:pt idx="0">
                  <c:v>5.94</c:v>
                </c:pt>
                <c:pt idx="1">
                  <c:v>5.94</c:v>
                </c:pt>
                <c:pt idx="2">
                  <c:v>5.94</c:v>
                </c:pt>
                <c:pt idx="3">
                  <c:v>5.95</c:v>
                </c:pt>
                <c:pt idx="4">
                  <c:v>6.93</c:v>
                </c:pt>
                <c:pt idx="5">
                  <c:v>6.93</c:v>
                </c:pt>
                <c:pt idx="6">
                  <c:v>6.94</c:v>
                </c:pt>
                <c:pt idx="7">
                  <c:v>6.94</c:v>
                </c:pt>
                <c:pt idx="8">
                  <c:v>7.93</c:v>
                </c:pt>
                <c:pt idx="9">
                  <c:v>7.94</c:v>
                </c:pt>
              </c:numCache>
            </c:numRef>
          </c:val>
          <c:extLst>
            <c:ext xmlns:c16="http://schemas.microsoft.com/office/drawing/2014/chart" uri="{C3380CC4-5D6E-409C-BE32-E72D297353CC}">
              <c16:uniqueId val="{00000000-83FB-DE4B-AF52-BB97F1A44CEB}"/>
            </c:ext>
          </c:extLst>
        </c:ser>
        <c:dLbls>
          <c:showLegendKey val="0"/>
          <c:showVal val="0"/>
          <c:showCatName val="0"/>
          <c:showSerName val="0"/>
          <c:showPercent val="0"/>
          <c:showBubbleSize val="0"/>
        </c:dLbls>
        <c:gapWidth val="219"/>
        <c:overlap val="-27"/>
        <c:axId val="1201544336"/>
        <c:axId val="1200986336"/>
      </c:barChart>
      <c:catAx>
        <c:axId val="12015443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Movies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00986336"/>
        <c:crosses val="autoZero"/>
        <c:auto val="1"/>
        <c:lblAlgn val="ctr"/>
        <c:lblOffset val="100"/>
        <c:noMultiLvlLbl val="0"/>
      </c:catAx>
      <c:valAx>
        <c:axId val="1200986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Movie</a:t>
                </a:r>
                <a:r>
                  <a:rPr lang="en-US" baseline="0" dirty="0"/>
                  <a:t> Count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01544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[3.10_SQL Query.xlsx]Sheet4!PivotTable2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by Rating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Sheet4!$B$3</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Sheet4!$A$4:$A$9</c:f>
              <c:strCache>
                <c:ptCount val="5"/>
                <c:pt idx="0">
                  <c:v>G</c:v>
                </c:pt>
                <c:pt idx="1">
                  <c:v>R</c:v>
                </c:pt>
                <c:pt idx="2">
                  <c:v>PG</c:v>
                </c:pt>
                <c:pt idx="3">
                  <c:v>NC-17</c:v>
                </c:pt>
                <c:pt idx="4">
                  <c:v>PG-13</c:v>
                </c:pt>
              </c:strCache>
            </c:strRef>
          </c:cat>
          <c:val>
            <c:numRef>
              <c:f>Sheet4!$B$4:$B$9</c:f>
              <c:numCache>
                <c:formatCode>General</c:formatCode>
                <c:ptCount val="5"/>
                <c:pt idx="0">
                  <c:v>10511.880000000001</c:v>
                </c:pt>
                <c:pt idx="1">
                  <c:v>12073.030000000004</c:v>
                </c:pt>
                <c:pt idx="2">
                  <c:v>12236.650000000011</c:v>
                </c:pt>
                <c:pt idx="3">
                  <c:v>12634.92</c:v>
                </c:pt>
                <c:pt idx="4">
                  <c:v>13855.560000000005</c:v>
                </c:pt>
              </c:numCache>
            </c:numRef>
          </c:val>
          <c:extLst>
            <c:ext xmlns:c16="http://schemas.microsoft.com/office/drawing/2014/chart" uri="{C3380CC4-5D6E-409C-BE32-E72D297353CC}">
              <c16:uniqueId val="{00000000-21EA-E14C-83B4-0B4A79A9C20D}"/>
            </c:ext>
          </c:extLst>
        </c:ser>
        <c:dLbls>
          <c:showLegendKey val="0"/>
          <c:showVal val="0"/>
          <c:showCatName val="0"/>
          <c:showSerName val="0"/>
          <c:showPercent val="0"/>
          <c:showBubbleSize val="0"/>
        </c:dLbls>
        <c:gapWidth val="182"/>
        <c:axId val="1415766975"/>
        <c:axId val="987387712"/>
      </c:barChart>
      <c:catAx>
        <c:axId val="141576697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87387712"/>
        <c:crosses val="autoZero"/>
        <c:auto val="1"/>
        <c:lblAlgn val="ctr"/>
        <c:lblOffset val="100"/>
        <c:noMultiLvlLbl val="0"/>
      </c:catAx>
      <c:valAx>
        <c:axId val="987387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4157669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[3.10_SQL Query.xlsx]Sheet5!PivotTable3</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by Genre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Sheet5!$B$3</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Sheet5!$A$4:$A$21</c:f>
              <c:strCache>
                <c:ptCount val="17"/>
                <c:pt idx="0">
                  <c:v>thriller</c:v>
                </c:pt>
                <c:pt idx="1">
                  <c:v>Music</c:v>
                </c:pt>
                <c:pt idx="2">
                  <c:v>Travel</c:v>
                </c:pt>
                <c:pt idx="3">
                  <c:v>Children</c:v>
                </c:pt>
                <c:pt idx="4">
                  <c:v>Classics</c:v>
                </c:pt>
                <c:pt idx="5">
                  <c:v>Horror</c:v>
                </c:pt>
                <c:pt idx="6">
                  <c:v>Documentary</c:v>
                </c:pt>
                <c:pt idx="7">
                  <c:v>Family</c:v>
                </c:pt>
                <c:pt idx="8">
                  <c:v>Games</c:v>
                </c:pt>
                <c:pt idx="9">
                  <c:v>Foreign</c:v>
                </c:pt>
                <c:pt idx="10">
                  <c:v>Action</c:v>
                </c:pt>
                <c:pt idx="11">
                  <c:v>New</c:v>
                </c:pt>
                <c:pt idx="12">
                  <c:v>Comedy</c:v>
                </c:pt>
                <c:pt idx="13">
                  <c:v>Drama</c:v>
                </c:pt>
                <c:pt idx="14">
                  <c:v>Animation</c:v>
                </c:pt>
                <c:pt idx="15">
                  <c:v>Sci-Fi</c:v>
                </c:pt>
                <c:pt idx="16">
                  <c:v>Sports</c:v>
                </c:pt>
              </c:strCache>
            </c:strRef>
          </c:cat>
          <c:val>
            <c:numRef>
              <c:f>Sheet5!$B$4:$B$21</c:f>
              <c:numCache>
                <c:formatCode>General</c:formatCode>
                <c:ptCount val="17"/>
                <c:pt idx="0">
                  <c:v>47.89</c:v>
                </c:pt>
                <c:pt idx="1">
                  <c:v>3071.52</c:v>
                </c:pt>
                <c:pt idx="2">
                  <c:v>3227.3599999999997</c:v>
                </c:pt>
                <c:pt idx="3">
                  <c:v>3309.39</c:v>
                </c:pt>
                <c:pt idx="4">
                  <c:v>3353.38</c:v>
                </c:pt>
                <c:pt idx="5">
                  <c:v>3401.2699999999995</c:v>
                </c:pt>
                <c:pt idx="6">
                  <c:v>3749.6500000000005</c:v>
                </c:pt>
                <c:pt idx="7">
                  <c:v>3782.2599999999998</c:v>
                </c:pt>
                <c:pt idx="8">
                  <c:v>3922.1799999999994</c:v>
                </c:pt>
                <c:pt idx="9">
                  <c:v>3934.4699999999993</c:v>
                </c:pt>
                <c:pt idx="10">
                  <c:v>3951.8399999999997</c:v>
                </c:pt>
                <c:pt idx="11">
                  <c:v>3966.3800000000015</c:v>
                </c:pt>
                <c:pt idx="12">
                  <c:v>4002.4799999999996</c:v>
                </c:pt>
                <c:pt idx="13">
                  <c:v>4118.46</c:v>
                </c:pt>
                <c:pt idx="14">
                  <c:v>4245.3100000000013</c:v>
                </c:pt>
                <c:pt idx="15">
                  <c:v>4336.01</c:v>
                </c:pt>
                <c:pt idx="16">
                  <c:v>4892.1900000000023</c:v>
                </c:pt>
              </c:numCache>
            </c:numRef>
          </c:val>
          <c:extLst>
            <c:ext xmlns:c16="http://schemas.microsoft.com/office/drawing/2014/chart" uri="{C3380CC4-5D6E-409C-BE32-E72D297353CC}">
              <c16:uniqueId val="{00000000-6162-E745-A062-AD1075C56801}"/>
            </c:ext>
          </c:extLst>
        </c:ser>
        <c:dLbls>
          <c:showLegendKey val="0"/>
          <c:showVal val="0"/>
          <c:showCatName val="0"/>
          <c:showSerName val="0"/>
          <c:showPercent val="0"/>
          <c:showBubbleSize val="0"/>
        </c:dLbls>
        <c:gapWidth val="182"/>
        <c:axId val="1416438527"/>
        <c:axId val="1415907999"/>
      </c:barChart>
      <c:catAx>
        <c:axId val="141643852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415907999"/>
        <c:crosses val="autoZero"/>
        <c:auto val="1"/>
        <c:lblAlgn val="ctr"/>
        <c:lblOffset val="100"/>
        <c:noMultiLvlLbl val="0"/>
      </c:catAx>
      <c:valAx>
        <c:axId val="14159079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4164385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[Book2]Sheet4!PivotTable4</c:name>
    <c:fmtId val="3"/>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6527902092139507E-2"/>
          <c:y val="2.4129554438884912E-2"/>
          <c:w val="0.90673552183011175"/>
          <c:h val="0.93188539094703515"/>
        </c:manualLayout>
      </c:layout>
      <c:barChart>
        <c:barDir val="col"/>
        <c:grouping val="stacked"/>
        <c:varyColors val="0"/>
        <c:ser>
          <c:idx val="0"/>
          <c:order val="0"/>
          <c:tx>
            <c:strRef>
              <c:f>Sheet4!$B$1:$B$2</c:f>
              <c:strCache>
                <c:ptCount val="1"/>
                <c:pt idx="0">
                  <c:v>Action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Sheet4!$A$3:$A$12</c:f>
              <c:strCache>
                <c:ptCount val="9"/>
                <c:pt idx="0">
                  <c:v>India</c:v>
                </c:pt>
                <c:pt idx="1">
                  <c:v>China</c:v>
                </c:pt>
                <c:pt idx="2">
                  <c:v>United States</c:v>
                </c:pt>
                <c:pt idx="3">
                  <c:v>Japan</c:v>
                </c:pt>
                <c:pt idx="4">
                  <c:v>Mexico</c:v>
                </c:pt>
                <c:pt idx="5">
                  <c:v>Brazil</c:v>
                </c:pt>
                <c:pt idx="6">
                  <c:v>Russian Federation</c:v>
                </c:pt>
                <c:pt idx="7">
                  <c:v>Turkey</c:v>
                </c:pt>
                <c:pt idx="8">
                  <c:v>Indonesia</c:v>
                </c:pt>
              </c:strCache>
            </c:strRef>
          </c:cat>
          <c:val>
            <c:numRef>
              <c:f>Sheet4!$B$3:$B$12</c:f>
              <c:numCache>
                <c:formatCode>General</c:formatCode>
                <c:ptCount val="9"/>
                <c:pt idx="0">
                  <c:v>118</c:v>
                </c:pt>
                <c:pt idx="6">
                  <c:v>53</c:v>
                </c:pt>
                <c:pt idx="7">
                  <c:v>33</c:v>
                </c:pt>
                <c:pt idx="8">
                  <c:v>32</c:v>
                </c:pt>
              </c:numCache>
            </c:numRef>
          </c:val>
          <c:extLst>
            <c:ext xmlns:c16="http://schemas.microsoft.com/office/drawing/2014/chart" uri="{C3380CC4-5D6E-409C-BE32-E72D297353CC}">
              <c16:uniqueId val="{00000000-FA4F-BC46-AEF6-5F1B405C6655}"/>
            </c:ext>
          </c:extLst>
        </c:ser>
        <c:ser>
          <c:idx val="1"/>
          <c:order val="1"/>
          <c:tx>
            <c:strRef>
              <c:f>Sheet4!$C$1:$C$2</c:f>
              <c:strCache>
                <c:ptCount val="1"/>
                <c:pt idx="0">
                  <c:v>Animation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Sheet4!$A$3:$A$12</c:f>
              <c:strCache>
                <c:ptCount val="9"/>
                <c:pt idx="0">
                  <c:v>India</c:v>
                </c:pt>
                <c:pt idx="1">
                  <c:v>China</c:v>
                </c:pt>
                <c:pt idx="2">
                  <c:v>United States</c:v>
                </c:pt>
                <c:pt idx="3">
                  <c:v>Japan</c:v>
                </c:pt>
                <c:pt idx="4">
                  <c:v>Mexico</c:v>
                </c:pt>
                <c:pt idx="5">
                  <c:v>Brazil</c:v>
                </c:pt>
                <c:pt idx="6">
                  <c:v>Russian Federation</c:v>
                </c:pt>
                <c:pt idx="7">
                  <c:v>Turkey</c:v>
                </c:pt>
                <c:pt idx="8">
                  <c:v>Indonesia</c:v>
                </c:pt>
              </c:strCache>
            </c:strRef>
          </c:cat>
          <c:val>
            <c:numRef>
              <c:f>Sheet4!$C$3:$C$12</c:f>
              <c:numCache>
                <c:formatCode>General</c:formatCode>
                <c:ptCount val="9"/>
                <c:pt idx="1">
                  <c:v>113</c:v>
                </c:pt>
                <c:pt idx="3">
                  <c:v>68</c:v>
                </c:pt>
                <c:pt idx="5">
                  <c:v>55</c:v>
                </c:pt>
                <c:pt idx="6">
                  <c:v>55</c:v>
                </c:pt>
                <c:pt idx="8">
                  <c:v>26</c:v>
                </c:pt>
              </c:numCache>
            </c:numRef>
          </c:val>
          <c:extLst>
            <c:ext xmlns:c16="http://schemas.microsoft.com/office/drawing/2014/chart" uri="{C3380CC4-5D6E-409C-BE32-E72D297353CC}">
              <c16:uniqueId val="{00000001-FA4F-BC46-AEF6-5F1B405C6655}"/>
            </c:ext>
          </c:extLst>
        </c:ser>
        <c:ser>
          <c:idx val="2"/>
          <c:order val="2"/>
          <c:tx>
            <c:strRef>
              <c:f>Sheet4!$D$1:$D$2</c:f>
              <c:strCache>
                <c:ptCount val="1"/>
                <c:pt idx="0">
                  <c:v>Classics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Sheet4!$A$3:$A$12</c:f>
              <c:strCache>
                <c:ptCount val="9"/>
                <c:pt idx="0">
                  <c:v>India</c:v>
                </c:pt>
                <c:pt idx="1">
                  <c:v>China</c:v>
                </c:pt>
                <c:pt idx="2">
                  <c:v>United States</c:v>
                </c:pt>
                <c:pt idx="3">
                  <c:v>Japan</c:v>
                </c:pt>
                <c:pt idx="4">
                  <c:v>Mexico</c:v>
                </c:pt>
                <c:pt idx="5">
                  <c:v>Brazil</c:v>
                </c:pt>
                <c:pt idx="6">
                  <c:v>Russian Federation</c:v>
                </c:pt>
                <c:pt idx="7">
                  <c:v>Turkey</c:v>
                </c:pt>
                <c:pt idx="8">
                  <c:v>Indonesia</c:v>
                </c:pt>
              </c:strCache>
            </c:strRef>
          </c:cat>
          <c:val>
            <c:numRef>
              <c:f>Sheet4!$D$3:$D$12</c:f>
              <c:numCache>
                <c:formatCode>General</c:formatCode>
                <c:ptCount val="9"/>
                <c:pt idx="8">
                  <c:v>26</c:v>
                </c:pt>
              </c:numCache>
            </c:numRef>
          </c:val>
          <c:extLst>
            <c:ext xmlns:c16="http://schemas.microsoft.com/office/drawing/2014/chart" uri="{C3380CC4-5D6E-409C-BE32-E72D297353CC}">
              <c16:uniqueId val="{00000002-FA4F-BC46-AEF6-5F1B405C6655}"/>
            </c:ext>
          </c:extLst>
        </c:ser>
        <c:ser>
          <c:idx val="3"/>
          <c:order val="3"/>
          <c:tx>
            <c:strRef>
              <c:f>Sheet4!$E$1:$E$2</c:f>
              <c:strCache>
                <c:ptCount val="1"/>
                <c:pt idx="0">
                  <c:v>Documentary</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Sheet4!$A$3:$A$12</c:f>
              <c:strCache>
                <c:ptCount val="9"/>
                <c:pt idx="0">
                  <c:v>India</c:v>
                </c:pt>
                <c:pt idx="1">
                  <c:v>China</c:v>
                </c:pt>
                <c:pt idx="2">
                  <c:v>United States</c:v>
                </c:pt>
                <c:pt idx="3">
                  <c:v>Japan</c:v>
                </c:pt>
                <c:pt idx="4">
                  <c:v>Mexico</c:v>
                </c:pt>
                <c:pt idx="5">
                  <c:v>Brazil</c:v>
                </c:pt>
                <c:pt idx="6">
                  <c:v>Russian Federation</c:v>
                </c:pt>
                <c:pt idx="7">
                  <c:v>Turkey</c:v>
                </c:pt>
                <c:pt idx="8">
                  <c:v>Indonesia</c:v>
                </c:pt>
              </c:strCache>
            </c:strRef>
          </c:cat>
          <c:val>
            <c:numRef>
              <c:f>Sheet4!$E$3:$E$12</c:f>
              <c:numCache>
                <c:formatCode>General</c:formatCode>
                <c:ptCount val="9"/>
                <c:pt idx="0">
                  <c:v>114</c:v>
                </c:pt>
                <c:pt idx="2">
                  <c:v>74</c:v>
                </c:pt>
              </c:numCache>
            </c:numRef>
          </c:val>
          <c:extLst>
            <c:ext xmlns:c16="http://schemas.microsoft.com/office/drawing/2014/chart" uri="{C3380CC4-5D6E-409C-BE32-E72D297353CC}">
              <c16:uniqueId val="{00000003-FA4F-BC46-AEF6-5F1B405C6655}"/>
            </c:ext>
          </c:extLst>
        </c:ser>
        <c:ser>
          <c:idx val="4"/>
          <c:order val="4"/>
          <c:tx>
            <c:strRef>
              <c:f>Sheet4!$F$1:$F$2</c:f>
              <c:strCache>
                <c:ptCount val="1"/>
                <c:pt idx="0">
                  <c:v>Drama</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Sheet4!$A$3:$A$12</c:f>
              <c:strCache>
                <c:ptCount val="9"/>
                <c:pt idx="0">
                  <c:v>India</c:v>
                </c:pt>
                <c:pt idx="1">
                  <c:v>China</c:v>
                </c:pt>
                <c:pt idx="2">
                  <c:v>United States</c:v>
                </c:pt>
                <c:pt idx="3">
                  <c:v>Japan</c:v>
                </c:pt>
                <c:pt idx="4">
                  <c:v>Mexico</c:v>
                </c:pt>
                <c:pt idx="5">
                  <c:v>Brazil</c:v>
                </c:pt>
                <c:pt idx="6">
                  <c:v>Russian Federation</c:v>
                </c:pt>
                <c:pt idx="7">
                  <c:v>Turkey</c:v>
                </c:pt>
                <c:pt idx="8">
                  <c:v>Indonesia</c:v>
                </c:pt>
              </c:strCache>
            </c:strRef>
          </c:cat>
          <c:val>
            <c:numRef>
              <c:f>Sheet4!$F$3:$F$12</c:f>
              <c:numCache>
                <c:formatCode>General</c:formatCode>
                <c:ptCount val="9"/>
                <c:pt idx="1">
                  <c:v>105</c:v>
                </c:pt>
                <c:pt idx="2">
                  <c:v>69</c:v>
                </c:pt>
                <c:pt idx="3">
                  <c:v>63</c:v>
                </c:pt>
                <c:pt idx="4">
                  <c:v>63</c:v>
                </c:pt>
                <c:pt idx="7">
                  <c:v>34</c:v>
                </c:pt>
              </c:numCache>
            </c:numRef>
          </c:val>
          <c:extLst>
            <c:ext xmlns:c16="http://schemas.microsoft.com/office/drawing/2014/chart" uri="{C3380CC4-5D6E-409C-BE32-E72D297353CC}">
              <c16:uniqueId val="{00000004-FA4F-BC46-AEF6-5F1B405C6655}"/>
            </c:ext>
          </c:extLst>
        </c:ser>
        <c:ser>
          <c:idx val="5"/>
          <c:order val="5"/>
          <c:tx>
            <c:strRef>
              <c:f>Sheet4!$G$1:$G$2</c:f>
              <c:strCache>
                <c:ptCount val="1"/>
                <c:pt idx="0">
                  <c:v>Family</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Sheet4!$A$3:$A$12</c:f>
              <c:strCache>
                <c:ptCount val="9"/>
                <c:pt idx="0">
                  <c:v>India</c:v>
                </c:pt>
                <c:pt idx="1">
                  <c:v>China</c:v>
                </c:pt>
                <c:pt idx="2">
                  <c:v>United States</c:v>
                </c:pt>
                <c:pt idx="3">
                  <c:v>Japan</c:v>
                </c:pt>
                <c:pt idx="4">
                  <c:v>Mexico</c:v>
                </c:pt>
                <c:pt idx="5">
                  <c:v>Brazil</c:v>
                </c:pt>
                <c:pt idx="6">
                  <c:v>Russian Federation</c:v>
                </c:pt>
                <c:pt idx="7">
                  <c:v>Turkey</c:v>
                </c:pt>
                <c:pt idx="8">
                  <c:v>Indonesia</c:v>
                </c:pt>
              </c:strCache>
            </c:strRef>
          </c:cat>
          <c:val>
            <c:numRef>
              <c:f>Sheet4!$G$3:$G$12</c:f>
              <c:numCache>
                <c:formatCode>General</c:formatCode>
                <c:ptCount val="9"/>
                <c:pt idx="1">
                  <c:v>105</c:v>
                </c:pt>
                <c:pt idx="6">
                  <c:v>58</c:v>
                </c:pt>
              </c:numCache>
            </c:numRef>
          </c:val>
          <c:extLst>
            <c:ext xmlns:c16="http://schemas.microsoft.com/office/drawing/2014/chart" uri="{C3380CC4-5D6E-409C-BE32-E72D297353CC}">
              <c16:uniqueId val="{00000005-FA4F-BC46-AEF6-5F1B405C6655}"/>
            </c:ext>
          </c:extLst>
        </c:ser>
        <c:ser>
          <c:idx val="6"/>
          <c:order val="6"/>
          <c:tx>
            <c:strRef>
              <c:f>Sheet4!$H$1:$H$2</c:f>
              <c:strCache>
                <c:ptCount val="1"/>
                <c:pt idx="0">
                  <c:v>Horror</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Sheet4!$A$3:$A$12</c:f>
              <c:strCache>
                <c:ptCount val="9"/>
                <c:pt idx="0">
                  <c:v>India</c:v>
                </c:pt>
                <c:pt idx="1">
                  <c:v>China</c:v>
                </c:pt>
                <c:pt idx="2">
                  <c:v>United States</c:v>
                </c:pt>
                <c:pt idx="3">
                  <c:v>Japan</c:v>
                </c:pt>
                <c:pt idx="4">
                  <c:v>Mexico</c:v>
                </c:pt>
                <c:pt idx="5">
                  <c:v>Brazil</c:v>
                </c:pt>
                <c:pt idx="6">
                  <c:v>Russian Federation</c:v>
                </c:pt>
                <c:pt idx="7">
                  <c:v>Turkey</c:v>
                </c:pt>
                <c:pt idx="8">
                  <c:v>Indonesia</c:v>
                </c:pt>
              </c:strCache>
            </c:strRef>
          </c:cat>
          <c:val>
            <c:numRef>
              <c:f>Sheet4!$H$3:$H$12</c:f>
              <c:numCache>
                <c:formatCode>General</c:formatCode>
                <c:ptCount val="9"/>
                <c:pt idx="7">
                  <c:v>29</c:v>
                </c:pt>
              </c:numCache>
            </c:numRef>
          </c:val>
          <c:extLst>
            <c:ext xmlns:c16="http://schemas.microsoft.com/office/drawing/2014/chart" uri="{C3380CC4-5D6E-409C-BE32-E72D297353CC}">
              <c16:uniqueId val="{00000006-FA4F-BC46-AEF6-5F1B405C6655}"/>
            </c:ext>
          </c:extLst>
        </c:ser>
        <c:ser>
          <c:idx val="7"/>
          <c:order val="7"/>
          <c:tx>
            <c:strRef>
              <c:f>Sheet4!$I$1:$I$2</c:f>
              <c:strCache>
                <c:ptCount val="1"/>
                <c:pt idx="0">
                  <c:v>Sci-Fi</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Sheet4!$A$3:$A$12</c:f>
              <c:strCache>
                <c:ptCount val="9"/>
                <c:pt idx="0">
                  <c:v>India</c:v>
                </c:pt>
                <c:pt idx="1">
                  <c:v>China</c:v>
                </c:pt>
                <c:pt idx="2">
                  <c:v>United States</c:v>
                </c:pt>
                <c:pt idx="3">
                  <c:v>Japan</c:v>
                </c:pt>
                <c:pt idx="4">
                  <c:v>Mexico</c:v>
                </c:pt>
                <c:pt idx="5">
                  <c:v>Brazil</c:v>
                </c:pt>
                <c:pt idx="6">
                  <c:v>Russian Federation</c:v>
                </c:pt>
                <c:pt idx="7">
                  <c:v>Turkey</c:v>
                </c:pt>
                <c:pt idx="8">
                  <c:v>Indonesia</c:v>
                </c:pt>
              </c:strCache>
            </c:strRef>
          </c:cat>
          <c:val>
            <c:numRef>
              <c:f>Sheet4!$I$3:$I$12</c:f>
              <c:numCache>
                <c:formatCode>General</c:formatCode>
                <c:ptCount val="9"/>
                <c:pt idx="3">
                  <c:v>64</c:v>
                </c:pt>
                <c:pt idx="4">
                  <c:v>62</c:v>
                </c:pt>
                <c:pt idx="5">
                  <c:v>64</c:v>
                </c:pt>
              </c:numCache>
            </c:numRef>
          </c:val>
          <c:extLst>
            <c:ext xmlns:c16="http://schemas.microsoft.com/office/drawing/2014/chart" uri="{C3380CC4-5D6E-409C-BE32-E72D297353CC}">
              <c16:uniqueId val="{00000007-FA4F-BC46-AEF6-5F1B405C6655}"/>
            </c:ext>
          </c:extLst>
        </c:ser>
        <c:ser>
          <c:idx val="8"/>
          <c:order val="8"/>
          <c:tx>
            <c:strRef>
              <c:f>Sheet4!$J$1:$J$2</c:f>
              <c:strCache>
                <c:ptCount val="1"/>
                <c:pt idx="0">
                  <c:v>Sports</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Sheet4!$A$3:$A$12</c:f>
              <c:strCache>
                <c:ptCount val="9"/>
                <c:pt idx="0">
                  <c:v>India</c:v>
                </c:pt>
                <c:pt idx="1">
                  <c:v>China</c:v>
                </c:pt>
                <c:pt idx="2">
                  <c:v>United States</c:v>
                </c:pt>
                <c:pt idx="3">
                  <c:v>Japan</c:v>
                </c:pt>
                <c:pt idx="4">
                  <c:v>Mexico</c:v>
                </c:pt>
                <c:pt idx="5">
                  <c:v>Brazil</c:v>
                </c:pt>
                <c:pt idx="6">
                  <c:v>Russian Federation</c:v>
                </c:pt>
                <c:pt idx="7">
                  <c:v>Turkey</c:v>
                </c:pt>
                <c:pt idx="8">
                  <c:v>Indonesia</c:v>
                </c:pt>
              </c:strCache>
            </c:strRef>
          </c:cat>
          <c:val>
            <c:numRef>
              <c:f>Sheet4!$J$3:$J$12</c:f>
              <c:numCache>
                <c:formatCode>General</c:formatCode>
                <c:ptCount val="9"/>
                <c:pt idx="0">
                  <c:v>115</c:v>
                </c:pt>
                <c:pt idx="2">
                  <c:v>73</c:v>
                </c:pt>
                <c:pt idx="4">
                  <c:v>69</c:v>
                </c:pt>
                <c:pt idx="5">
                  <c:v>57</c:v>
                </c:pt>
              </c:numCache>
            </c:numRef>
          </c:val>
          <c:extLst>
            <c:ext xmlns:c16="http://schemas.microsoft.com/office/drawing/2014/chart" uri="{C3380CC4-5D6E-409C-BE32-E72D297353CC}">
              <c16:uniqueId val="{00000008-FA4F-BC46-AEF6-5F1B405C6655}"/>
            </c:ext>
          </c:extLst>
        </c:ser>
        <c:dLbls>
          <c:dLblPos val="ctr"/>
          <c:showLegendKey val="0"/>
          <c:showVal val="1"/>
          <c:showCatName val="0"/>
          <c:showSerName val="0"/>
          <c:showPercent val="0"/>
          <c:showBubbleSize val="0"/>
        </c:dLbls>
        <c:gapWidth val="150"/>
        <c:overlap val="100"/>
        <c:axId val="1651166976"/>
        <c:axId val="1651331360"/>
      </c:barChart>
      <c:catAx>
        <c:axId val="1651166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1651331360"/>
        <c:crosses val="autoZero"/>
        <c:auto val="1"/>
        <c:lblAlgn val="ctr"/>
        <c:lblOffset val="100"/>
        <c:noMultiLvlLbl val="0"/>
      </c:catAx>
      <c:valAx>
        <c:axId val="16513313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1651166976"/>
        <c:crosses val="autoZero"/>
        <c:crossBetween val="between"/>
      </c:valAx>
      <c:spPr>
        <a:noFill/>
        <a:ln>
          <a:noFill/>
        </a:ln>
        <a:effectLst/>
      </c:spPr>
    </c:plotArea>
    <c:legend>
      <c:legendPos val="r"/>
      <c:layout>
        <c:manualLayout>
          <c:xMode val="edge"/>
          <c:yMode val="edge"/>
          <c:x val="0.8785898286590581"/>
          <c:y val="0.23910989310540984"/>
          <c:w val="0.12141013447757233"/>
          <c:h val="0.4310251420613783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bar"/>
        <c:grouping val="clustered"/>
        <c:varyColors val="0"/>
        <c:ser>
          <c:idx val="0"/>
          <c:order val="0"/>
          <c:tx>
            <c:strRef>
              <c:f>Sheet8!$C$45</c:f>
              <c:strCache>
                <c:ptCount val="1"/>
                <c:pt idx="0">
                  <c:v>Average of average_rental_duration</c:v>
                </c:pt>
              </c:strCache>
            </c:strRef>
          </c:tx>
          <c:spPr>
            <a:solidFill>
              <a:schemeClr val="accent6"/>
            </a:solidFill>
            <a:ln>
              <a:noFill/>
            </a:ln>
            <a:effectLst/>
          </c:spPr>
          <c:invertIfNegative val="0"/>
          <c:cat>
            <c:strRef>
              <c:f>Sheet8!$B$46:$B$62</c:f>
              <c:strCache>
                <c:ptCount val="17"/>
                <c:pt idx="0">
                  <c:v>Sports</c:v>
                </c:pt>
                <c:pt idx="1">
                  <c:v>New</c:v>
                </c:pt>
                <c:pt idx="2">
                  <c:v>Documentary</c:v>
                </c:pt>
                <c:pt idx="3">
                  <c:v>Horror</c:v>
                </c:pt>
                <c:pt idx="4">
                  <c:v>Sci-Fi</c:v>
                </c:pt>
                <c:pt idx="5">
                  <c:v>Animation</c:v>
                </c:pt>
                <c:pt idx="6">
                  <c:v>Comedy</c:v>
                </c:pt>
                <c:pt idx="7">
                  <c:v>Action</c:v>
                </c:pt>
                <c:pt idx="8">
                  <c:v>Children</c:v>
                </c:pt>
                <c:pt idx="9">
                  <c:v>Games</c:v>
                </c:pt>
                <c:pt idx="10">
                  <c:v>Classics</c:v>
                </c:pt>
                <c:pt idx="11">
                  <c:v>Drama</c:v>
                </c:pt>
                <c:pt idx="12">
                  <c:v>Foreign</c:v>
                </c:pt>
                <c:pt idx="13">
                  <c:v>Family</c:v>
                </c:pt>
                <c:pt idx="14">
                  <c:v>Music</c:v>
                </c:pt>
                <c:pt idx="15">
                  <c:v>Travel</c:v>
                </c:pt>
                <c:pt idx="16">
                  <c:v>thriller</c:v>
                </c:pt>
              </c:strCache>
            </c:strRef>
          </c:cat>
          <c:val>
            <c:numRef>
              <c:f>Sheet8!$C$46:$C$62</c:f>
              <c:numCache>
                <c:formatCode>General</c:formatCode>
                <c:ptCount val="17"/>
                <c:pt idx="0">
                  <c:v>4.7162162162162158</c:v>
                </c:pt>
                <c:pt idx="1">
                  <c:v>4.746031746031746</c:v>
                </c:pt>
                <c:pt idx="2">
                  <c:v>4.7647058823529411</c:v>
                </c:pt>
                <c:pt idx="3">
                  <c:v>4.8571428571428568</c:v>
                </c:pt>
                <c:pt idx="4">
                  <c:v>4.8852459016393439</c:v>
                </c:pt>
                <c:pt idx="5">
                  <c:v>4.8939393939393936</c:v>
                </c:pt>
                <c:pt idx="6">
                  <c:v>4.931034482758621</c:v>
                </c:pt>
                <c:pt idx="7">
                  <c:v>4.953125</c:v>
                </c:pt>
                <c:pt idx="8">
                  <c:v>5.0333333333333332</c:v>
                </c:pt>
                <c:pt idx="9">
                  <c:v>5.0655737704918034</c:v>
                </c:pt>
                <c:pt idx="10">
                  <c:v>5.0701754385964914</c:v>
                </c:pt>
                <c:pt idx="11">
                  <c:v>5.080645161290323</c:v>
                </c:pt>
                <c:pt idx="12">
                  <c:v>5.1095890410958908</c:v>
                </c:pt>
                <c:pt idx="13">
                  <c:v>5.1617647058823533</c:v>
                </c:pt>
                <c:pt idx="14">
                  <c:v>5.2352941176470589</c:v>
                </c:pt>
                <c:pt idx="15">
                  <c:v>5.3508771929824563</c:v>
                </c:pt>
                <c:pt idx="16">
                  <c:v>6</c:v>
                </c:pt>
              </c:numCache>
            </c:numRef>
          </c:val>
          <c:extLst>
            <c:ext xmlns:c16="http://schemas.microsoft.com/office/drawing/2014/chart" uri="{C3380CC4-5D6E-409C-BE32-E72D297353CC}">
              <c16:uniqueId val="{00000000-CEFE-704E-BB08-75E2A9D81BD7}"/>
            </c:ext>
          </c:extLst>
        </c:ser>
        <c:dLbls>
          <c:showLegendKey val="0"/>
          <c:showVal val="0"/>
          <c:showCatName val="0"/>
          <c:showSerName val="0"/>
          <c:showPercent val="0"/>
          <c:showBubbleSize val="0"/>
        </c:dLbls>
        <c:gapWidth val="182"/>
        <c:axId val="1232434800"/>
        <c:axId val="1269978000"/>
      </c:barChart>
      <c:catAx>
        <c:axId val="12324348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69978000"/>
        <c:crosses val="autoZero"/>
        <c:auto val="1"/>
        <c:lblAlgn val="ctr"/>
        <c:lblOffset val="100"/>
        <c:noMultiLvlLbl val="0"/>
      </c:catAx>
      <c:valAx>
        <c:axId val="1269978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32434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tx>
            <c:strRef>
              <c:f>'top 10 country for Rockbuster '!$B$1</c:f>
              <c:strCache>
                <c:ptCount val="1"/>
                <c:pt idx="0">
                  <c:v>count</c:v>
                </c:pt>
              </c:strCache>
            </c:strRef>
          </c:tx>
          <c:spPr>
            <a:solidFill>
              <a:schemeClr val="accent6"/>
            </a:solidFill>
            <a:ln>
              <a:noFill/>
            </a:ln>
            <a:effectLst/>
          </c:spPr>
          <c:invertIfNegative val="0"/>
          <c:cat>
            <c:strRef>
              <c:f>'top 10 country for Rockbuster '!$A$2:$A$11</c:f>
              <c:strCache>
                <c:ptCount val="10"/>
                <c:pt idx="0">
                  <c:v>India</c:v>
                </c:pt>
                <c:pt idx="1">
                  <c:v>China</c:v>
                </c:pt>
                <c:pt idx="2">
                  <c:v>United States</c:v>
                </c:pt>
                <c:pt idx="3">
                  <c:v>Japan</c:v>
                </c:pt>
                <c:pt idx="4">
                  <c:v>Mexico</c:v>
                </c:pt>
                <c:pt idx="5">
                  <c:v>Brazil</c:v>
                </c:pt>
                <c:pt idx="6">
                  <c:v>Russian Federation</c:v>
                </c:pt>
                <c:pt idx="7">
                  <c:v>Philippines</c:v>
                </c:pt>
                <c:pt idx="8">
                  <c:v>Turkey</c:v>
                </c:pt>
                <c:pt idx="9">
                  <c:v>Indonesia</c:v>
                </c:pt>
              </c:strCache>
            </c:strRef>
          </c:cat>
          <c:val>
            <c:numRef>
              <c:f>'top 10 country for Rockbuster '!$B$2:$B$11</c:f>
              <c:numCache>
                <c:formatCode>General</c:formatCode>
                <c:ptCount val="10"/>
                <c:pt idx="0">
                  <c:v>60</c:v>
                </c:pt>
                <c:pt idx="1">
                  <c:v>53</c:v>
                </c:pt>
                <c:pt idx="2">
                  <c:v>36</c:v>
                </c:pt>
                <c:pt idx="3">
                  <c:v>31</c:v>
                </c:pt>
                <c:pt idx="4">
                  <c:v>30</c:v>
                </c:pt>
                <c:pt idx="5">
                  <c:v>28</c:v>
                </c:pt>
                <c:pt idx="6">
                  <c:v>28</c:v>
                </c:pt>
                <c:pt idx="7">
                  <c:v>20</c:v>
                </c:pt>
                <c:pt idx="8">
                  <c:v>15</c:v>
                </c:pt>
                <c:pt idx="9">
                  <c:v>14</c:v>
                </c:pt>
              </c:numCache>
            </c:numRef>
          </c:val>
          <c:extLst>
            <c:ext xmlns:c16="http://schemas.microsoft.com/office/drawing/2014/chart" uri="{C3380CC4-5D6E-409C-BE32-E72D297353CC}">
              <c16:uniqueId val="{00000000-4380-854B-878A-4AF8A2C5EE56}"/>
            </c:ext>
          </c:extLst>
        </c:ser>
        <c:dLbls>
          <c:showLegendKey val="0"/>
          <c:showVal val="0"/>
          <c:showCatName val="0"/>
          <c:showSerName val="0"/>
          <c:showPercent val="0"/>
          <c:showBubbleSize val="0"/>
        </c:dLbls>
        <c:gapWidth val="219"/>
        <c:overlap val="-27"/>
        <c:axId val="1270168880"/>
        <c:axId val="1270099152"/>
      </c:barChart>
      <c:catAx>
        <c:axId val="1270168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70099152"/>
        <c:crosses val="autoZero"/>
        <c:auto val="1"/>
        <c:lblAlgn val="ctr"/>
        <c:lblOffset val="100"/>
        <c:noMultiLvlLbl val="0"/>
      </c:catAx>
      <c:valAx>
        <c:axId val="1270099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70168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'top 10 country for Rockbuster '!$C$19</c:f>
              <c:strCache>
                <c:ptCount val="1"/>
                <c:pt idx="0">
                  <c:v>count</c:v>
                </c:pt>
              </c:strCache>
            </c:strRef>
          </c:tx>
          <c:spPr>
            <a:solidFill>
              <a:schemeClr val="accent2"/>
            </a:solidFill>
            <a:ln>
              <a:noFill/>
            </a:ln>
            <a:effectLst/>
          </c:spPr>
          <c:invertIfNegative val="0"/>
          <c:cat>
            <c:strRef>
              <c:f>'top 10 country for Rockbuster '!$B$20:$B$29</c:f>
              <c:strCache>
                <c:ptCount val="10"/>
                <c:pt idx="0">
                  <c:v>Aurora</c:v>
                </c:pt>
                <c:pt idx="1">
                  <c:v>Acua</c:v>
                </c:pt>
                <c:pt idx="2">
                  <c:v>Citrus Heights</c:v>
                </c:pt>
                <c:pt idx="3">
                  <c:v>Iwaki</c:v>
                </c:pt>
                <c:pt idx="4">
                  <c:v>Ambattur</c:v>
                </c:pt>
                <c:pt idx="5">
                  <c:v>Shanwei</c:v>
                </c:pt>
                <c:pt idx="6">
                  <c:v>So Leopoldo</c:v>
                </c:pt>
                <c:pt idx="7">
                  <c:v>Teboksary</c:v>
                </c:pt>
                <c:pt idx="8">
                  <c:v>Tianjin</c:v>
                </c:pt>
                <c:pt idx="9">
                  <c:v>Cianjur</c:v>
                </c:pt>
              </c:strCache>
            </c:strRef>
          </c:cat>
          <c:val>
            <c:numRef>
              <c:f>'top 10 country for Rockbuster '!$C$20:$C$29</c:f>
              <c:numCache>
                <c:formatCode>General</c:formatCode>
                <c:ptCount val="10"/>
                <c:pt idx="0">
                  <c:v>2</c:v>
                </c:pt>
                <c:pt idx="1">
                  <c:v>1</c:v>
                </c:pt>
                <c:pt idx="2">
                  <c:v>1</c:v>
                </c:pt>
                <c:pt idx="3">
                  <c:v>1</c:v>
                </c:pt>
                <c:pt idx="4">
                  <c:v>1</c:v>
                </c:pt>
                <c:pt idx="5">
                  <c:v>1</c:v>
                </c:pt>
                <c:pt idx="6">
                  <c:v>1</c:v>
                </c:pt>
                <c:pt idx="7">
                  <c:v>1</c:v>
                </c:pt>
                <c:pt idx="8">
                  <c:v>1</c:v>
                </c:pt>
                <c:pt idx="9">
                  <c:v>1</c:v>
                </c:pt>
              </c:numCache>
            </c:numRef>
          </c:val>
          <c:extLst>
            <c:ext xmlns:c16="http://schemas.microsoft.com/office/drawing/2014/chart" uri="{C3380CC4-5D6E-409C-BE32-E72D297353CC}">
              <c16:uniqueId val="{00000000-7899-294A-917A-D92309CE7C17}"/>
            </c:ext>
          </c:extLst>
        </c:ser>
        <c:dLbls>
          <c:showLegendKey val="0"/>
          <c:showVal val="0"/>
          <c:showCatName val="0"/>
          <c:showSerName val="0"/>
          <c:showPercent val="0"/>
          <c:showBubbleSize val="0"/>
        </c:dLbls>
        <c:gapWidth val="219"/>
        <c:overlap val="-27"/>
        <c:axId val="1241966176"/>
        <c:axId val="1241967904"/>
      </c:barChart>
      <c:catAx>
        <c:axId val="1241966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41967904"/>
        <c:crosses val="autoZero"/>
        <c:auto val="1"/>
        <c:lblAlgn val="ctr"/>
        <c:lblOffset val="100"/>
        <c:noMultiLvlLbl val="0"/>
      </c:catAx>
      <c:valAx>
        <c:axId val="1241967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41966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Top 5 customer with highest 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'top 10 country for Rockbuster '!$Q$14</c:f>
              <c:strCache>
                <c:ptCount val="1"/>
                <c:pt idx="0">
                  <c:v>total_amount_paid</c:v>
                </c:pt>
              </c:strCache>
            </c:strRef>
          </c:tx>
          <c:spPr>
            <a:solidFill>
              <a:schemeClr val="accent1"/>
            </a:solidFill>
            <a:ln>
              <a:noFill/>
            </a:ln>
            <a:effectLst/>
          </c:spPr>
          <c:invertIfNegative val="0"/>
          <c:cat>
            <c:strRef>
              <c:f>'top 10 country for Rockbuster '!$P$15:$P$19</c:f>
              <c:strCache>
                <c:ptCount val="5"/>
                <c:pt idx="0">
                  <c:v>Arlene harvey</c:v>
                </c:pt>
                <c:pt idx="1">
                  <c:v>Kyle Spurlock</c:v>
                </c:pt>
                <c:pt idx="2">
                  <c:v>Marlene Welch</c:v>
                </c:pt>
                <c:pt idx="3">
                  <c:v>Glen Talbert</c:v>
                </c:pt>
                <c:pt idx="4">
                  <c:v>Clinton Buford</c:v>
                </c:pt>
              </c:strCache>
            </c:strRef>
          </c:cat>
          <c:val>
            <c:numRef>
              <c:f>'top 10 country for Rockbuster '!$Q$15:$Q$19</c:f>
              <c:numCache>
                <c:formatCode>General</c:formatCode>
                <c:ptCount val="5"/>
                <c:pt idx="0">
                  <c:v>111.76</c:v>
                </c:pt>
                <c:pt idx="1">
                  <c:v>109.71</c:v>
                </c:pt>
                <c:pt idx="2">
                  <c:v>106.77</c:v>
                </c:pt>
                <c:pt idx="3">
                  <c:v>100.77</c:v>
                </c:pt>
                <c:pt idx="4">
                  <c:v>98.76</c:v>
                </c:pt>
              </c:numCache>
            </c:numRef>
          </c:val>
          <c:extLst>
            <c:ext xmlns:c16="http://schemas.microsoft.com/office/drawing/2014/chart" uri="{C3380CC4-5D6E-409C-BE32-E72D297353CC}">
              <c16:uniqueId val="{00000000-19A1-C949-8025-C87F7F325DFE}"/>
            </c:ext>
          </c:extLst>
        </c:ser>
        <c:dLbls>
          <c:showLegendKey val="0"/>
          <c:showVal val="0"/>
          <c:showCatName val="0"/>
          <c:showSerName val="0"/>
          <c:showPercent val="0"/>
          <c:showBubbleSize val="0"/>
        </c:dLbls>
        <c:gapWidth val="219"/>
        <c:overlap val="-27"/>
        <c:axId val="1060240288"/>
        <c:axId val="1202367024"/>
      </c:barChart>
      <c:catAx>
        <c:axId val="106024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202367024"/>
        <c:crosses val="autoZero"/>
        <c:auto val="1"/>
        <c:lblAlgn val="ctr"/>
        <c:lblOffset val="100"/>
        <c:noMultiLvlLbl val="0"/>
      </c:catAx>
      <c:valAx>
        <c:axId val="1202367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060240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withinLinear" id="19">
  <a:schemeClr val="accent6"/>
</cs:colorStyle>
</file>

<file path=ppt/charts/colors4.xml><?xml version="1.0" encoding="utf-8"?>
<cs:colorStyle xmlns:cs="http://schemas.microsoft.com/office/drawing/2012/chartStyle" xmlns:a="http://schemas.openxmlformats.org/drawingml/2006/main" meth="withinLinear" id="19">
  <a:schemeClr val="accent6"/>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9">
  <a:schemeClr val="accent6"/>
</cs:colorStyle>
</file>

<file path=ppt/charts/colors7.xml><?xml version="1.0" encoding="utf-8"?>
<cs:colorStyle xmlns:cs="http://schemas.microsoft.com/office/drawing/2012/chartStyle" xmlns:a="http://schemas.openxmlformats.org/drawingml/2006/main" meth="withinLinear" id="19">
  <a:schemeClr val="accent6"/>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0.12725</cdr:x>
      <cdr:y>0.15165</cdr:y>
    </cdr:from>
    <cdr:to>
      <cdr:x>0.186</cdr:x>
      <cdr:y>0.59351</cdr:y>
    </cdr:to>
    <cdr:sp macro="" textlink="">
      <cdr:nvSpPr>
        <cdr:cNvPr id="2" name="Rounded Rectangle 1">
          <a:extLst xmlns:a="http://schemas.openxmlformats.org/drawingml/2006/main">
            <a:ext uri="{FF2B5EF4-FFF2-40B4-BE49-F238E27FC236}">
              <a16:creationId xmlns:a16="http://schemas.microsoft.com/office/drawing/2014/main" id="{85548A15-B63F-A008-63A3-EFE00E01DBBD}"/>
            </a:ext>
          </a:extLst>
        </cdr:cNvPr>
        <cdr:cNvSpPr/>
      </cdr:nvSpPr>
      <cdr:spPr>
        <a:xfrm xmlns:a="http://schemas.openxmlformats.org/drawingml/2006/main">
          <a:off x="581785" y="416007"/>
          <a:ext cx="268613" cy="1212111"/>
        </a:xfrm>
        <a:prstGeom xmlns:a="http://schemas.openxmlformats.org/drawingml/2006/main" prst="roundRect">
          <a:avLst/>
        </a:prstGeom>
        <a:noFill xmlns:a="http://schemas.openxmlformats.org/drawingml/2006/main"/>
        <a:ln xmlns:a="http://schemas.openxmlformats.org/drawingml/2006/main" w="28575">
          <a:solidFill>
            <a:schemeClr val="accent2"/>
          </a:solidFill>
          <a:prstDash val="sysDot"/>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DE"/>
        </a:p>
      </cdr:txBody>
    </cdr:sp>
  </cdr:relSizeAnchor>
</c:userShapes>
</file>

<file path=ppt/drawings/drawing2.xml><?xml version="1.0" encoding="utf-8"?>
<c:userShapes xmlns:c="http://schemas.openxmlformats.org/drawingml/2006/chart">
  <cdr:relSizeAnchor xmlns:cdr="http://schemas.openxmlformats.org/drawingml/2006/chartDrawing">
    <cdr:from>
      <cdr:x>0.16627</cdr:x>
      <cdr:y>0.14256</cdr:y>
    </cdr:from>
    <cdr:to>
      <cdr:x>0.94215</cdr:x>
      <cdr:y>0.21294</cdr:y>
    </cdr:to>
    <cdr:sp macro="" textlink="">
      <cdr:nvSpPr>
        <cdr:cNvPr id="2" name="Rounded Rectangle 1">
          <a:extLst xmlns:a="http://schemas.openxmlformats.org/drawingml/2006/main">
            <a:ext uri="{FF2B5EF4-FFF2-40B4-BE49-F238E27FC236}">
              <a16:creationId xmlns:a16="http://schemas.microsoft.com/office/drawing/2014/main" id="{26035F72-48B3-3F83-BABE-32A11A118A05}"/>
            </a:ext>
          </a:extLst>
        </cdr:cNvPr>
        <cdr:cNvSpPr/>
      </cdr:nvSpPr>
      <cdr:spPr>
        <a:xfrm xmlns:a="http://schemas.openxmlformats.org/drawingml/2006/main">
          <a:off x="760172" y="391071"/>
          <a:ext cx="3547337" cy="193071"/>
        </a:xfrm>
        <a:prstGeom xmlns:a="http://schemas.openxmlformats.org/drawingml/2006/main" prst="roundRect">
          <a:avLst/>
        </a:prstGeom>
        <a:noFill xmlns:a="http://schemas.openxmlformats.org/drawingml/2006/main"/>
        <a:ln xmlns:a="http://schemas.openxmlformats.org/drawingml/2006/main" w="28575">
          <a:solidFill>
            <a:schemeClr val="accent2"/>
          </a:solidFill>
          <a:prstDash val="sysDot"/>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DE"/>
        </a:p>
      </cdr:txBody>
    </cdr:sp>
  </cdr:relSizeAnchor>
</c:userShapes>
</file>

<file path=ppt/drawings/drawing3.xml><?xml version="1.0" encoding="utf-8"?>
<c:userShapes xmlns:c="http://schemas.openxmlformats.org/drawingml/2006/chart">
  <cdr:relSizeAnchor xmlns:cdr="http://schemas.openxmlformats.org/drawingml/2006/chartDrawing">
    <cdr:from>
      <cdr:x>0.80174</cdr:x>
      <cdr:y>0.23318</cdr:y>
    </cdr:from>
    <cdr:to>
      <cdr:x>0.92195</cdr:x>
      <cdr:y>0.38081</cdr:y>
    </cdr:to>
    <cdr:cxnSp macro="">
      <cdr:nvCxnSpPr>
        <cdr:cNvPr id="2" name="Straight Arrow Connector 1">
          <a:extLst xmlns:a="http://schemas.openxmlformats.org/drawingml/2006/main">
            <a:ext uri="{FF2B5EF4-FFF2-40B4-BE49-F238E27FC236}">
              <a16:creationId xmlns:a16="http://schemas.microsoft.com/office/drawing/2014/main" id="{37293ACA-39D0-9B4E-2F27-1E4C699CC16A}"/>
            </a:ext>
          </a:extLst>
        </cdr:cNvPr>
        <cdr:cNvCxnSpPr/>
      </cdr:nvCxnSpPr>
      <cdr:spPr>
        <a:xfrm xmlns:a="http://schemas.openxmlformats.org/drawingml/2006/main" flipH="1" flipV="1">
          <a:off x="6220678" y="779944"/>
          <a:ext cx="932688" cy="493776"/>
        </a:xfrm>
        <a:prstGeom xmlns:a="http://schemas.openxmlformats.org/drawingml/2006/main" prst="straightConnector1">
          <a:avLst/>
        </a:prstGeom>
        <a:ln xmlns:a="http://schemas.openxmlformats.org/drawingml/2006/main" w="28575">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5DCA0-1FFE-F64B-9E72-CAB0F7CEE272}" type="datetimeFigureOut">
              <a:rPr lang="en-DE" smtClean="0"/>
              <a:t>27.07.23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A0C0B2-74C7-294E-877F-2DFC8643602A}" type="slidenum">
              <a:rPr lang="en-DE" smtClean="0"/>
              <a:t>‹#›</a:t>
            </a:fld>
            <a:endParaRPr lang="en-DE"/>
          </a:p>
        </p:txBody>
      </p:sp>
    </p:spTree>
    <p:extLst>
      <p:ext uri="{BB962C8B-B14F-4D97-AF65-F5344CB8AC3E}">
        <p14:creationId xmlns:p14="http://schemas.microsoft.com/office/powerpoint/2010/main" val="1583251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9FA4-991C-FD0C-68B6-3E801687B9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1BD5388B-32D8-D333-1B60-6CD14DC5CD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037A0045-47FC-F079-C1E4-CAA632842507}"/>
              </a:ext>
            </a:extLst>
          </p:cNvPr>
          <p:cNvSpPr>
            <a:spLocks noGrp="1"/>
          </p:cNvSpPr>
          <p:nvPr>
            <p:ph type="dt" sz="half" idx="10"/>
          </p:nvPr>
        </p:nvSpPr>
        <p:spPr/>
        <p:txBody>
          <a:bodyPr/>
          <a:lstStyle/>
          <a:p>
            <a:fld id="{B50A1D12-BF22-094A-AAD7-BE7A34981C5C}" type="datetime1">
              <a:rPr lang="de-DE" smtClean="0"/>
              <a:t>27.07.23</a:t>
            </a:fld>
            <a:endParaRPr lang="en-DE"/>
          </a:p>
        </p:txBody>
      </p:sp>
      <p:sp>
        <p:nvSpPr>
          <p:cNvPr id="5" name="Footer Placeholder 4">
            <a:extLst>
              <a:ext uri="{FF2B5EF4-FFF2-40B4-BE49-F238E27FC236}">
                <a16:creationId xmlns:a16="http://schemas.microsoft.com/office/drawing/2014/main" id="{D014AD26-0F1E-A852-E17E-C29B9EE6E90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2939FC0-B057-C416-0020-9554C5E8CB27}"/>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3562348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EE09-92AF-8EE7-4D2B-D972D10561DA}"/>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12B2E466-ACFF-570E-757F-318DF45E99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B4F6983E-0C87-C217-8E23-D185862E9B66}"/>
              </a:ext>
            </a:extLst>
          </p:cNvPr>
          <p:cNvSpPr>
            <a:spLocks noGrp="1"/>
          </p:cNvSpPr>
          <p:nvPr>
            <p:ph type="dt" sz="half" idx="10"/>
          </p:nvPr>
        </p:nvSpPr>
        <p:spPr/>
        <p:txBody>
          <a:bodyPr/>
          <a:lstStyle/>
          <a:p>
            <a:fld id="{6F8F296E-032C-5042-A9C0-3B0C6C1B01C7}" type="datetime1">
              <a:rPr lang="de-DE" smtClean="0"/>
              <a:t>27.07.23</a:t>
            </a:fld>
            <a:endParaRPr lang="en-DE"/>
          </a:p>
        </p:txBody>
      </p:sp>
      <p:sp>
        <p:nvSpPr>
          <p:cNvPr id="5" name="Footer Placeholder 4">
            <a:extLst>
              <a:ext uri="{FF2B5EF4-FFF2-40B4-BE49-F238E27FC236}">
                <a16:creationId xmlns:a16="http://schemas.microsoft.com/office/drawing/2014/main" id="{603CB414-8AD2-996D-EEEA-70F63C361FC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6049784-21E7-3566-CFB8-66F3C7696B11}"/>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295801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B053D4-25D1-C064-4F0B-49EF035DC1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1F069067-8437-641D-59A1-C19AAD59AA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57A05989-5F29-A1D5-7553-64D156E80E6E}"/>
              </a:ext>
            </a:extLst>
          </p:cNvPr>
          <p:cNvSpPr>
            <a:spLocks noGrp="1"/>
          </p:cNvSpPr>
          <p:nvPr>
            <p:ph type="dt" sz="half" idx="10"/>
          </p:nvPr>
        </p:nvSpPr>
        <p:spPr/>
        <p:txBody>
          <a:bodyPr/>
          <a:lstStyle/>
          <a:p>
            <a:fld id="{D02A1120-6C45-4A41-B304-2603F3A26F85}" type="datetime1">
              <a:rPr lang="de-DE" smtClean="0"/>
              <a:t>27.07.23</a:t>
            </a:fld>
            <a:endParaRPr lang="en-DE"/>
          </a:p>
        </p:txBody>
      </p:sp>
      <p:sp>
        <p:nvSpPr>
          <p:cNvPr id="5" name="Footer Placeholder 4">
            <a:extLst>
              <a:ext uri="{FF2B5EF4-FFF2-40B4-BE49-F238E27FC236}">
                <a16:creationId xmlns:a16="http://schemas.microsoft.com/office/drawing/2014/main" id="{E19DD44D-B3E2-626B-9145-61EC69DE6A3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CB2545E-EF28-FF06-7464-DFFF47758F30}"/>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1212551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hapter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511E074-4BEB-4A4F-8EE0-B3E2BBF55967}"/>
              </a:ext>
            </a:extLst>
          </p:cNvPr>
          <p:cNvSpPr/>
          <p:nvPr/>
        </p:nvSpPr>
        <p:spPr bwMode="gray">
          <a:xfrm>
            <a:off x="-1" y="0"/>
            <a:ext cx="12192000" cy="6858000"/>
          </a:xfrm>
          <a:prstGeom prst="rect">
            <a:avLst/>
          </a:prstGeom>
          <a:gradFill>
            <a:gsLst>
              <a:gs pos="0">
                <a:schemeClr val="accent6"/>
              </a:gs>
              <a:gs pos="96000">
                <a:srgbClr val="48DAD0"/>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dirty="0"/>
          </a:p>
        </p:txBody>
      </p:sp>
      <p:sp>
        <p:nvSpPr>
          <p:cNvPr id="4" name="Date Placeholder 3"/>
          <p:cNvSpPr>
            <a:spLocks noGrp="1"/>
          </p:cNvSpPr>
          <p:nvPr>
            <p:ph type="dt" sz="half" idx="10"/>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7764E1E9-20F7-2742-91F6-58F35522E402}" type="datetime1">
              <a:rPr lang="de-DE" noProof="0" smtClean="0"/>
              <a:t>27.07.23</a:t>
            </a:fld>
            <a:endParaRPr lang="en-US" noProof="0" dirty="0"/>
          </a:p>
        </p:txBody>
      </p:sp>
      <p:sp>
        <p:nvSpPr>
          <p:cNvPr id="5" name="Footer Placeholder 4"/>
          <p:cNvSpPr>
            <a:spLocks noGrp="1"/>
          </p:cNvSpPr>
          <p:nvPr>
            <p:ph type="ftr" sz="quarter"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noProof="0" dirty="0"/>
          </a:p>
        </p:txBody>
      </p:sp>
      <p:sp>
        <p:nvSpPr>
          <p:cNvPr id="6" name="Slide Number Placeholder 5"/>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7D74D47C-14C0-4E76-90F4-17CAFFA7E480}" type="slidenum">
              <a:rPr lang="en-US" noProof="0" smtClean="0"/>
              <a:pPr/>
              <a:t>‹#›</a:t>
            </a:fld>
            <a:endParaRPr lang="en-US" noProof="0" dirty="0"/>
          </a:p>
        </p:txBody>
      </p:sp>
      <p:sp>
        <p:nvSpPr>
          <p:cNvPr id="36" name="Title 35">
            <a:extLst>
              <a:ext uri="{FF2B5EF4-FFF2-40B4-BE49-F238E27FC236}">
                <a16:creationId xmlns:a16="http://schemas.microsoft.com/office/drawing/2014/main" id="{FA5562D7-8914-45B9-A542-BDEE2BEA1A15}"/>
              </a:ext>
            </a:extLst>
          </p:cNvPr>
          <p:cNvSpPr>
            <a:spLocks noGrp="1"/>
          </p:cNvSpPr>
          <p:nvPr>
            <p:ph type="ctrTitle"/>
          </p:nvPr>
        </p:nvSpPr>
        <p:spPr bwMode="gray">
          <a:xfrm>
            <a:off x="1171654" y="3250009"/>
            <a:ext cx="10406710" cy="1036800"/>
          </a:xfrm>
          <a:custGeom>
            <a:avLst/>
            <a:gdLst>
              <a:gd name="connsiteX0" fmla="*/ 0 w 5788800"/>
              <a:gd name="connsiteY0" fmla="*/ 0 h 4114800"/>
              <a:gd name="connsiteX1" fmla="*/ 3960000 w 5788800"/>
              <a:gd name="connsiteY1" fmla="*/ 0 h 4114800"/>
              <a:gd name="connsiteX2" fmla="*/ 5064813 w 5788800"/>
              <a:gd name="connsiteY2" fmla="*/ 0 h 4114800"/>
              <a:gd name="connsiteX3" fmla="*/ 5788800 w 5788800"/>
              <a:gd name="connsiteY3" fmla="*/ 0 h 4114800"/>
              <a:gd name="connsiteX4" fmla="*/ 5788800 w 5788800"/>
              <a:gd name="connsiteY4" fmla="*/ 686693 h 4114800"/>
              <a:gd name="connsiteX5" fmla="*/ 5788800 w 5788800"/>
              <a:gd name="connsiteY5" fmla="*/ 1290637 h 4114800"/>
              <a:gd name="connsiteX6" fmla="*/ 5788800 w 5788800"/>
              <a:gd name="connsiteY6" fmla="*/ 4114800 h 4114800"/>
              <a:gd name="connsiteX7" fmla="*/ 0 w 5788800"/>
              <a:gd name="connsiteY7" fmla="*/ 4114800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800" h="4114800">
                <a:moveTo>
                  <a:pt x="0" y="0"/>
                </a:moveTo>
                <a:lnTo>
                  <a:pt x="3960000" y="0"/>
                </a:lnTo>
                <a:lnTo>
                  <a:pt x="5064813" y="0"/>
                </a:lnTo>
                <a:lnTo>
                  <a:pt x="5788800" y="0"/>
                </a:lnTo>
                <a:lnTo>
                  <a:pt x="5788800" y="686693"/>
                </a:lnTo>
                <a:lnTo>
                  <a:pt x="5788800" y="1290637"/>
                </a:lnTo>
                <a:lnTo>
                  <a:pt x="5788800" y="4114800"/>
                </a:lnTo>
                <a:lnTo>
                  <a:pt x="0" y="4114800"/>
                </a:lnTo>
                <a:close/>
              </a:path>
            </a:pathLst>
          </a:custGeom>
          <a:noFill/>
        </p:spPr>
        <p:txBody>
          <a:bodyPr wrap="square" lIns="0" tIns="0" rIns="0" bIns="0" anchor="t">
            <a:noAutofit/>
          </a:bodyPr>
          <a:lstStyle>
            <a:lvl1pPr algn="l">
              <a:defRPr sz="6000"/>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1200461" y="2869786"/>
            <a:ext cx="10377903" cy="291600"/>
          </a:xfrm>
        </p:spPr>
        <p:txBody>
          <a:bodyPr anchor="b"/>
          <a:lstStyle>
            <a:lvl1pPr marL="0" indent="0" algn="l">
              <a:spcBef>
                <a:spcPts val="0"/>
              </a:spcBef>
              <a:buNone/>
              <a:defRPr sz="1600" b="0">
                <a:solidFill>
                  <a:schemeClr val="tx1"/>
                </a:solidFill>
                <a:latin typeface="+mn-lt"/>
              </a:defRPr>
            </a:lvl1pPr>
            <a:lvl2pPr marL="0" indent="0" algn="l">
              <a:spcBef>
                <a:spcPts val="0"/>
              </a:spcBef>
              <a:buNone/>
              <a:defRPr sz="1600">
                <a:solidFill>
                  <a:schemeClr val="tx1"/>
                </a:solidFill>
              </a:defRPr>
            </a:lvl2pPr>
            <a:lvl3pPr marL="0" indent="0" algn="l">
              <a:spcBef>
                <a:spcPts val="0"/>
              </a:spcBef>
              <a:buNone/>
              <a:defRPr sz="1600">
                <a:solidFill>
                  <a:schemeClr val="tx1"/>
                </a:solidFill>
              </a:defRPr>
            </a:lvl3pPr>
            <a:lvl4pPr marL="0" indent="0" algn="l">
              <a:spcBef>
                <a:spcPts val="0"/>
              </a:spcBef>
              <a:buNone/>
              <a:defRPr sz="1600">
                <a:solidFill>
                  <a:schemeClr val="tx1"/>
                </a:solidFill>
              </a:defRPr>
            </a:lvl4pPr>
            <a:lvl5pPr marL="0" indent="0" algn="l">
              <a:spcBef>
                <a:spcPts val="0"/>
              </a:spcBef>
              <a:buNone/>
              <a:defRPr sz="1600">
                <a:solidFill>
                  <a:schemeClr val="tx1"/>
                </a:solidFill>
              </a:defRPr>
            </a:lvl5pPr>
            <a:lvl6pPr marL="0" indent="0" algn="l">
              <a:spcBef>
                <a:spcPts val="0"/>
              </a:spcBef>
              <a:buNone/>
              <a:defRPr sz="1600">
                <a:solidFill>
                  <a:schemeClr val="tx1"/>
                </a:solidFill>
              </a:defRPr>
            </a:lvl6pPr>
            <a:lvl7pPr marL="0" indent="0" algn="l">
              <a:spcBef>
                <a:spcPts val="0"/>
              </a:spcBef>
              <a:buNone/>
              <a:defRPr sz="1600">
                <a:solidFill>
                  <a:schemeClr val="tx1"/>
                </a:solidFill>
              </a:defRPr>
            </a:lvl7pPr>
            <a:lvl8pPr marL="0" indent="0" algn="l">
              <a:spcBef>
                <a:spcPts val="0"/>
              </a:spcBef>
              <a:buNone/>
              <a:defRPr sz="1600">
                <a:solidFill>
                  <a:schemeClr val="tx1"/>
                </a:solidFill>
              </a:defRPr>
            </a:lvl8pPr>
            <a:lvl9pPr marL="0" indent="0" algn="l">
              <a:spcBef>
                <a:spcPts val="0"/>
              </a:spcBef>
              <a:buNone/>
              <a:defRPr sz="1600">
                <a:solidFill>
                  <a:schemeClr val="tx1"/>
                </a:solidFill>
              </a:defRPr>
            </a:lvl9pPr>
          </a:lstStyle>
          <a:p>
            <a:pPr lvl="0"/>
            <a:r>
              <a:rPr lang="en-US" noProof="0"/>
              <a:t>Click to edit Master subtitle style</a:t>
            </a:r>
            <a:endParaRPr lang="en-US" noProof="0" dirty="0"/>
          </a:p>
        </p:txBody>
      </p:sp>
    </p:spTree>
    <p:extLst>
      <p:ext uri="{BB962C8B-B14F-4D97-AF65-F5344CB8AC3E}">
        <p14:creationId xmlns:p14="http://schemas.microsoft.com/office/powerpoint/2010/main" val="148444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76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88322" y="424729"/>
            <a:ext cx="10989950" cy="363600"/>
          </a:xfrm>
        </p:spPr>
        <p:txBody>
          <a:bodyPr/>
          <a:lstStyle/>
          <a:p>
            <a:r>
              <a:rPr lang="en-US" noProof="0"/>
              <a:t>Click to edit Master title style</a:t>
            </a:r>
            <a:endParaRPr lang="en-US" noProof="0" dirty="0"/>
          </a:p>
        </p:txBody>
      </p:sp>
      <p:sp>
        <p:nvSpPr>
          <p:cNvPr id="4" name="Date Placeholder 3"/>
          <p:cNvSpPr>
            <a:spLocks noGrp="1"/>
          </p:cNvSpPr>
          <p:nvPr>
            <p:ph type="dt" sz="half" idx="10"/>
          </p:nvPr>
        </p:nvSpPr>
        <p:spPr bwMode="gray"/>
        <p:txBody>
          <a:bodyPr/>
          <a:lstStyle/>
          <a:p>
            <a:fld id="{A87B35F5-32DE-F843-AC2D-108962D5EE06}" type="datetime1">
              <a:rPr lang="de-DE" noProof="0" smtClean="0"/>
              <a:t>27.07.23</a:t>
            </a:fld>
            <a:endParaRPr lang="en-US" noProof="0" dirty="0"/>
          </a:p>
        </p:txBody>
      </p:sp>
      <p:sp>
        <p:nvSpPr>
          <p:cNvPr id="5" name="Footer Placeholder 4"/>
          <p:cNvSpPr>
            <a:spLocks noGrp="1"/>
          </p:cNvSpPr>
          <p:nvPr>
            <p:ph type="ftr" sz="quarter" idx="11"/>
          </p:nvPr>
        </p:nvSpPr>
        <p:spPr bwMode="gray"/>
        <p:txBody>
          <a:bodyPr/>
          <a:lstStyle/>
          <a:p>
            <a:endParaRPr lang="en-US" noProof="0" dirty="0"/>
          </a:p>
        </p:txBody>
      </p:sp>
      <p:sp>
        <p:nvSpPr>
          <p:cNvPr id="6" name="Slide Number Placeholder 5"/>
          <p:cNvSpPr>
            <a:spLocks noGrp="1"/>
          </p:cNvSpPr>
          <p:nvPr>
            <p:ph type="sldNum" sz="quarter" idx="12"/>
          </p:nvPr>
        </p:nvSpPr>
        <p:spPr bwMode="gray"/>
        <p:txBody>
          <a:bodyPr/>
          <a:lstStyle/>
          <a:p>
            <a:fld id="{7D74D47C-14C0-4E76-90F4-17CAFFA7E480}" type="slidenum">
              <a:rPr lang="en-US" noProof="0" smtClean="0"/>
              <a:t>‹#›</a:t>
            </a:fld>
            <a:endParaRPr lang="en-US" noProof="0" dirty="0"/>
          </a:p>
        </p:txBody>
      </p:sp>
      <p:sp>
        <p:nvSpPr>
          <p:cNvPr id="10" name="Subtitle 2">
            <a:extLst>
              <a:ext uri="{FF2B5EF4-FFF2-40B4-BE49-F238E27FC236}">
                <a16:creationId xmlns:a16="http://schemas.microsoft.com/office/drawing/2014/main" id="{3C3B7CCA-9858-4FF2-AA14-D48BF9C8A2B1}"/>
              </a:ext>
            </a:extLst>
          </p:cNvPr>
          <p:cNvSpPr>
            <a:spLocks noGrp="1"/>
          </p:cNvSpPr>
          <p:nvPr>
            <p:ph type="subTitle" idx="1"/>
          </p:nvPr>
        </p:nvSpPr>
        <p:spPr bwMode="gray">
          <a:xfrm>
            <a:off x="591811" y="883404"/>
            <a:ext cx="10986461" cy="291600"/>
          </a:xfrm>
        </p:spPr>
        <p:txBody>
          <a:bodyPr/>
          <a:lstStyle>
            <a:lvl1pPr marL="0" indent="0" algn="l">
              <a:spcBef>
                <a:spcPts val="0"/>
              </a:spcBef>
              <a:buNone/>
              <a:defRPr sz="1600" b="0">
                <a:solidFill>
                  <a:schemeClr val="tx1"/>
                </a:solidFill>
                <a:latin typeface="+mn-lt"/>
              </a:defRPr>
            </a:lvl1pPr>
            <a:lvl2pPr marL="0" indent="0" algn="l">
              <a:spcBef>
                <a:spcPts val="0"/>
              </a:spcBef>
              <a:buNone/>
              <a:defRPr sz="1600">
                <a:solidFill>
                  <a:schemeClr val="tx1"/>
                </a:solidFill>
              </a:defRPr>
            </a:lvl2pPr>
            <a:lvl3pPr marL="0" indent="0" algn="l">
              <a:spcBef>
                <a:spcPts val="0"/>
              </a:spcBef>
              <a:buNone/>
              <a:defRPr sz="1600">
                <a:solidFill>
                  <a:schemeClr val="tx1"/>
                </a:solidFill>
              </a:defRPr>
            </a:lvl3pPr>
            <a:lvl4pPr marL="0" indent="0" algn="l">
              <a:spcBef>
                <a:spcPts val="0"/>
              </a:spcBef>
              <a:buNone/>
              <a:defRPr sz="1600">
                <a:solidFill>
                  <a:schemeClr val="tx1"/>
                </a:solidFill>
              </a:defRPr>
            </a:lvl4pPr>
            <a:lvl5pPr marL="0" indent="0" algn="l">
              <a:spcBef>
                <a:spcPts val="0"/>
              </a:spcBef>
              <a:buNone/>
              <a:defRPr sz="1600">
                <a:solidFill>
                  <a:schemeClr val="tx1"/>
                </a:solidFill>
              </a:defRPr>
            </a:lvl5pPr>
            <a:lvl6pPr marL="0" indent="0" algn="l">
              <a:spcBef>
                <a:spcPts val="0"/>
              </a:spcBef>
              <a:buNone/>
              <a:defRPr sz="1600">
                <a:solidFill>
                  <a:schemeClr val="tx1"/>
                </a:solidFill>
              </a:defRPr>
            </a:lvl6pPr>
            <a:lvl7pPr marL="0" indent="0" algn="l">
              <a:spcBef>
                <a:spcPts val="0"/>
              </a:spcBef>
              <a:buNone/>
              <a:defRPr sz="1600">
                <a:solidFill>
                  <a:schemeClr val="tx1"/>
                </a:solidFill>
              </a:defRPr>
            </a:lvl7pPr>
            <a:lvl8pPr marL="0" indent="0" algn="l">
              <a:spcBef>
                <a:spcPts val="0"/>
              </a:spcBef>
              <a:buNone/>
              <a:defRPr sz="1600">
                <a:solidFill>
                  <a:schemeClr val="tx1"/>
                </a:solidFill>
              </a:defRPr>
            </a:lvl8pPr>
            <a:lvl9pPr marL="0" indent="0" algn="l">
              <a:spcBef>
                <a:spcPts val="0"/>
              </a:spcBef>
              <a:buNone/>
              <a:defRPr sz="1600">
                <a:solidFill>
                  <a:schemeClr val="tx1"/>
                </a:solidFill>
              </a:defRPr>
            </a:lvl9pPr>
          </a:lstStyle>
          <a:p>
            <a:pPr lvl="0"/>
            <a:r>
              <a:rPr lang="en-US" noProof="0"/>
              <a:t>Click to edit Master subtitle style</a:t>
            </a:r>
            <a:endParaRPr lang="en-US" noProof="0" dirty="0"/>
          </a:p>
        </p:txBody>
      </p:sp>
    </p:spTree>
    <p:extLst>
      <p:ext uri="{BB962C8B-B14F-4D97-AF65-F5344CB8AC3E}">
        <p14:creationId xmlns:p14="http://schemas.microsoft.com/office/powerpoint/2010/main" val="85952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88322" y="424729"/>
            <a:ext cx="10989950" cy="363600"/>
          </a:xfrm>
        </p:spPr>
        <p:txBody>
          <a:bodyPr/>
          <a:lstStyle/>
          <a:p>
            <a:r>
              <a:rPr lang="en-US" noProof="0"/>
              <a:t>Click to edit Master title style</a:t>
            </a:r>
            <a:endParaRPr lang="en-US" noProof="0" dirty="0"/>
          </a:p>
        </p:txBody>
      </p:sp>
      <p:sp>
        <p:nvSpPr>
          <p:cNvPr id="4" name="Date Placeholder 3"/>
          <p:cNvSpPr>
            <a:spLocks noGrp="1"/>
          </p:cNvSpPr>
          <p:nvPr>
            <p:ph type="dt" sz="half" idx="10"/>
          </p:nvPr>
        </p:nvSpPr>
        <p:spPr bwMode="gray"/>
        <p:txBody>
          <a:bodyPr/>
          <a:lstStyle/>
          <a:p>
            <a:fld id="{62140CA0-29AE-1F40-B3D9-80213355ED47}" type="datetime1">
              <a:rPr lang="de-DE" noProof="0" smtClean="0"/>
              <a:t>27.07.23</a:t>
            </a:fld>
            <a:endParaRPr lang="en-US" noProof="0" dirty="0"/>
          </a:p>
        </p:txBody>
      </p:sp>
      <p:sp>
        <p:nvSpPr>
          <p:cNvPr id="5" name="Footer Placeholder 4"/>
          <p:cNvSpPr>
            <a:spLocks noGrp="1"/>
          </p:cNvSpPr>
          <p:nvPr>
            <p:ph type="ftr" sz="quarter" idx="11"/>
          </p:nvPr>
        </p:nvSpPr>
        <p:spPr bwMode="gray"/>
        <p:txBody>
          <a:bodyPr/>
          <a:lstStyle/>
          <a:p>
            <a:endParaRPr lang="en-US" noProof="0" dirty="0"/>
          </a:p>
        </p:txBody>
      </p:sp>
      <p:sp>
        <p:nvSpPr>
          <p:cNvPr id="6" name="Slide Number Placeholder 5"/>
          <p:cNvSpPr>
            <a:spLocks noGrp="1"/>
          </p:cNvSpPr>
          <p:nvPr>
            <p:ph type="sldNum" sz="quarter" idx="12"/>
          </p:nvPr>
        </p:nvSpPr>
        <p:spPr bwMode="gray"/>
        <p:txBody>
          <a:bodyPr/>
          <a:lstStyle/>
          <a:p>
            <a:fld id="{7D74D47C-14C0-4E76-90F4-17CAFFA7E480}" type="slidenum">
              <a:rPr lang="en-US" noProof="0" smtClean="0"/>
              <a:t>‹#›</a:t>
            </a:fld>
            <a:endParaRPr lang="en-US" noProof="0" dirty="0"/>
          </a:p>
        </p:txBody>
      </p:sp>
      <p:sp>
        <p:nvSpPr>
          <p:cNvPr id="10" name="Subtitle 2">
            <a:extLst>
              <a:ext uri="{FF2B5EF4-FFF2-40B4-BE49-F238E27FC236}">
                <a16:creationId xmlns:a16="http://schemas.microsoft.com/office/drawing/2014/main" id="{3C3B7CCA-9858-4FF2-AA14-D48BF9C8A2B1}"/>
              </a:ext>
            </a:extLst>
          </p:cNvPr>
          <p:cNvSpPr>
            <a:spLocks noGrp="1"/>
          </p:cNvSpPr>
          <p:nvPr>
            <p:ph type="subTitle" idx="1"/>
          </p:nvPr>
        </p:nvSpPr>
        <p:spPr bwMode="gray">
          <a:xfrm>
            <a:off x="591811" y="883404"/>
            <a:ext cx="10986461" cy="291600"/>
          </a:xfrm>
        </p:spPr>
        <p:txBody>
          <a:bodyPr/>
          <a:lstStyle>
            <a:lvl1pPr marL="0" indent="0" algn="l">
              <a:spcBef>
                <a:spcPts val="0"/>
              </a:spcBef>
              <a:buNone/>
              <a:defRPr sz="1600" b="0">
                <a:solidFill>
                  <a:schemeClr val="tx1"/>
                </a:solidFill>
                <a:latin typeface="+mn-lt"/>
              </a:defRPr>
            </a:lvl1pPr>
            <a:lvl2pPr marL="0" indent="0" algn="l">
              <a:spcBef>
                <a:spcPts val="0"/>
              </a:spcBef>
              <a:buNone/>
              <a:defRPr sz="1600">
                <a:solidFill>
                  <a:schemeClr val="tx1"/>
                </a:solidFill>
              </a:defRPr>
            </a:lvl2pPr>
            <a:lvl3pPr marL="0" indent="0" algn="l">
              <a:spcBef>
                <a:spcPts val="0"/>
              </a:spcBef>
              <a:buNone/>
              <a:defRPr sz="1600">
                <a:solidFill>
                  <a:schemeClr val="tx1"/>
                </a:solidFill>
              </a:defRPr>
            </a:lvl3pPr>
            <a:lvl4pPr marL="0" indent="0" algn="l">
              <a:spcBef>
                <a:spcPts val="0"/>
              </a:spcBef>
              <a:buNone/>
              <a:defRPr sz="1600">
                <a:solidFill>
                  <a:schemeClr val="tx1"/>
                </a:solidFill>
              </a:defRPr>
            </a:lvl4pPr>
            <a:lvl5pPr marL="0" indent="0" algn="l">
              <a:spcBef>
                <a:spcPts val="0"/>
              </a:spcBef>
              <a:buNone/>
              <a:defRPr sz="1600">
                <a:solidFill>
                  <a:schemeClr val="tx1"/>
                </a:solidFill>
              </a:defRPr>
            </a:lvl5pPr>
            <a:lvl6pPr marL="0" indent="0" algn="l">
              <a:spcBef>
                <a:spcPts val="0"/>
              </a:spcBef>
              <a:buNone/>
              <a:defRPr sz="1600">
                <a:solidFill>
                  <a:schemeClr val="tx1"/>
                </a:solidFill>
              </a:defRPr>
            </a:lvl6pPr>
            <a:lvl7pPr marL="0" indent="0" algn="l">
              <a:spcBef>
                <a:spcPts val="0"/>
              </a:spcBef>
              <a:buNone/>
              <a:defRPr sz="1600">
                <a:solidFill>
                  <a:schemeClr val="tx1"/>
                </a:solidFill>
              </a:defRPr>
            </a:lvl7pPr>
            <a:lvl8pPr marL="0" indent="0" algn="l">
              <a:spcBef>
                <a:spcPts val="0"/>
              </a:spcBef>
              <a:buNone/>
              <a:defRPr sz="1600">
                <a:solidFill>
                  <a:schemeClr val="tx1"/>
                </a:solidFill>
              </a:defRPr>
            </a:lvl8pPr>
            <a:lvl9pPr marL="0" indent="0" algn="l">
              <a:spcBef>
                <a:spcPts val="0"/>
              </a:spcBef>
              <a:buNone/>
              <a:defRPr sz="1600">
                <a:solidFill>
                  <a:schemeClr val="tx1"/>
                </a:solidFill>
              </a:defRPr>
            </a:lvl9pPr>
          </a:lstStyle>
          <a:p>
            <a:pPr lvl="0"/>
            <a:r>
              <a:rPr lang="en-US" noProof="0"/>
              <a:t>Click to edit Master subtitle style</a:t>
            </a:r>
            <a:endParaRPr lang="en-US" noProof="0" dirty="0"/>
          </a:p>
        </p:txBody>
      </p:sp>
    </p:spTree>
    <p:extLst>
      <p:ext uri="{BB962C8B-B14F-4D97-AF65-F5344CB8AC3E}">
        <p14:creationId xmlns:p14="http://schemas.microsoft.com/office/powerpoint/2010/main" val="345863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88322" y="424729"/>
            <a:ext cx="10989950" cy="363600"/>
          </a:xfrm>
        </p:spPr>
        <p:txBody>
          <a:bodyPr/>
          <a:lstStyle/>
          <a:p>
            <a:r>
              <a:rPr lang="en-US" noProof="0"/>
              <a:t>Click to edit Master title style</a:t>
            </a:r>
            <a:endParaRPr lang="en-US" noProof="0" dirty="0"/>
          </a:p>
        </p:txBody>
      </p:sp>
      <p:sp>
        <p:nvSpPr>
          <p:cNvPr id="4" name="Date Placeholder 3"/>
          <p:cNvSpPr>
            <a:spLocks noGrp="1"/>
          </p:cNvSpPr>
          <p:nvPr>
            <p:ph type="dt" sz="half" idx="10"/>
          </p:nvPr>
        </p:nvSpPr>
        <p:spPr bwMode="gray"/>
        <p:txBody>
          <a:bodyPr/>
          <a:lstStyle/>
          <a:p>
            <a:fld id="{C366D53E-EC4A-E045-B289-EEF1D2C2F972}" type="datetime1">
              <a:rPr lang="de-DE" noProof="0" smtClean="0"/>
              <a:t>27.07.23</a:t>
            </a:fld>
            <a:endParaRPr lang="en-US" noProof="0" dirty="0"/>
          </a:p>
        </p:txBody>
      </p:sp>
      <p:sp>
        <p:nvSpPr>
          <p:cNvPr id="5" name="Footer Placeholder 4"/>
          <p:cNvSpPr>
            <a:spLocks noGrp="1"/>
          </p:cNvSpPr>
          <p:nvPr>
            <p:ph type="ftr" sz="quarter" idx="11"/>
          </p:nvPr>
        </p:nvSpPr>
        <p:spPr bwMode="gray"/>
        <p:txBody>
          <a:bodyPr/>
          <a:lstStyle/>
          <a:p>
            <a:endParaRPr lang="en-US" noProof="0" dirty="0"/>
          </a:p>
        </p:txBody>
      </p:sp>
      <p:sp>
        <p:nvSpPr>
          <p:cNvPr id="6" name="Slide Number Placeholder 5"/>
          <p:cNvSpPr>
            <a:spLocks noGrp="1"/>
          </p:cNvSpPr>
          <p:nvPr>
            <p:ph type="sldNum" sz="quarter" idx="12"/>
          </p:nvPr>
        </p:nvSpPr>
        <p:spPr bwMode="gray"/>
        <p:txBody>
          <a:bodyPr/>
          <a:lstStyle/>
          <a:p>
            <a:fld id="{7D74D47C-14C0-4E76-90F4-17CAFFA7E480}" type="slidenum">
              <a:rPr lang="en-US" noProof="0" smtClean="0"/>
              <a:t>‹#›</a:t>
            </a:fld>
            <a:endParaRPr lang="en-US" noProof="0" dirty="0"/>
          </a:p>
        </p:txBody>
      </p:sp>
      <p:sp>
        <p:nvSpPr>
          <p:cNvPr id="10" name="Subtitle 2">
            <a:extLst>
              <a:ext uri="{FF2B5EF4-FFF2-40B4-BE49-F238E27FC236}">
                <a16:creationId xmlns:a16="http://schemas.microsoft.com/office/drawing/2014/main" id="{3C3B7CCA-9858-4FF2-AA14-D48BF9C8A2B1}"/>
              </a:ext>
            </a:extLst>
          </p:cNvPr>
          <p:cNvSpPr>
            <a:spLocks noGrp="1"/>
          </p:cNvSpPr>
          <p:nvPr>
            <p:ph type="subTitle" idx="1"/>
          </p:nvPr>
        </p:nvSpPr>
        <p:spPr bwMode="gray">
          <a:xfrm>
            <a:off x="591811" y="883404"/>
            <a:ext cx="10986461" cy="291600"/>
          </a:xfrm>
        </p:spPr>
        <p:txBody>
          <a:bodyPr/>
          <a:lstStyle>
            <a:lvl1pPr marL="0" indent="0" algn="l">
              <a:spcBef>
                <a:spcPts val="0"/>
              </a:spcBef>
              <a:buNone/>
              <a:defRPr sz="1600" b="0">
                <a:solidFill>
                  <a:schemeClr val="tx1"/>
                </a:solidFill>
                <a:latin typeface="+mn-lt"/>
              </a:defRPr>
            </a:lvl1pPr>
            <a:lvl2pPr marL="0" indent="0" algn="l">
              <a:spcBef>
                <a:spcPts val="0"/>
              </a:spcBef>
              <a:buNone/>
              <a:defRPr sz="1600">
                <a:solidFill>
                  <a:schemeClr val="tx1"/>
                </a:solidFill>
              </a:defRPr>
            </a:lvl2pPr>
            <a:lvl3pPr marL="0" indent="0" algn="l">
              <a:spcBef>
                <a:spcPts val="0"/>
              </a:spcBef>
              <a:buNone/>
              <a:defRPr sz="1600">
                <a:solidFill>
                  <a:schemeClr val="tx1"/>
                </a:solidFill>
              </a:defRPr>
            </a:lvl3pPr>
            <a:lvl4pPr marL="0" indent="0" algn="l">
              <a:spcBef>
                <a:spcPts val="0"/>
              </a:spcBef>
              <a:buNone/>
              <a:defRPr sz="1600">
                <a:solidFill>
                  <a:schemeClr val="tx1"/>
                </a:solidFill>
              </a:defRPr>
            </a:lvl4pPr>
            <a:lvl5pPr marL="0" indent="0" algn="l">
              <a:spcBef>
                <a:spcPts val="0"/>
              </a:spcBef>
              <a:buNone/>
              <a:defRPr sz="1600">
                <a:solidFill>
                  <a:schemeClr val="tx1"/>
                </a:solidFill>
              </a:defRPr>
            </a:lvl5pPr>
            <a:lvl6pPr marL="0" indent="0" algn="l">
              <a:spcBef>
                <a:spcPts val="0"/>
              </a:spcBef>
              <a:buNone/>
              <a:defRPr sz="1600">
                <a:solidFill>
                  <a:schemeClr val="tx1"/>
                </a:solidFill>
              </a:defRPr>
            </a:lvl6pPr>
            <a:lvl7pPr marL="0" indent="0" algn="l">
              <a:spcBef>
                <a:spcPts val="0"/>
              </a:spcBef>
              <a:buNone/>
              <a:defRPr sz="1600">
                <a:solidFill>
                  <a:schemeClr val="tx1"/>
                </a:solidFill>
              </a:defRPr>
            </a:lvl7pPr>
            <a:lvl8pPr marL="0" indent="0" algn="l">
              <a:spcBef>
                <a:spcPts val="0"/>
              </a:spcBef>
              <a:buNone/>
              <a:defRPr sz="1600">
                <a:solidFill>
                  <a:schemeClr val="tx1"/>
                </a:solidFill>
              </a:defRPr>
            </a:lvl8pPr>
            <a:lvl9pPr marL="0" indent="0" algn="l">
              <a:spcBef>
                <a:spcPts val="0"/>
              </a:spcBef>
              <a:buNone/>
              <a:defRPr sz="1600">
                <a:solidFill>
                  <a:schemeClr val="tx1"/>
                </a:solidFill>
              </a:defRPr>
            </a:lvl9pPr>
          </a:lstStyle>
          <a:p>
            <a:pPr lvl="0"/>
            <a:r>
              <a:rPr lang="en-US" noProof="0"/>
              <a:t>Click to edit Master subtitle style</a:t>
            </a:r>
            <a:endParaRPr lang="en-US" noProof="0" dirty="0"/>
          </a:p>
        </p:txBody>
      </p:sp>
    </p:spTree>
    <p:extLst>
      <p:ext uri="{BB962C8B-B14F-4D97-AF65-F5344CB8AC3E}">
        <p14:creationId xmlns:p14="http://schemas.microsoft.com/office/powerpoint/2010/main" val="267148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88322" y="424729"/>
            <a:ext cx="10989950" cy="363600"/>
          </a:xfrm>
        </p:spPr>
        <p:txBody>
          <a:bodyPr/>
          <a:lstStyle/>
          <a:p>
            <a:r>
              <a:rPr lang="en-US" noProof="0"/>
              <a:t>Click to edit Master title style</a:t>
            </a:r>
            <a:endParaRPr lang="en-US" noProof="0" dirty="0"/>
          </a:p>
        </p:txBody>
      </p:sp>
      <p:sp>
        <p:nvSpPr>
          <p:cNvPr id="4" name="Date Placeholder 3"/>
          <p:cNvSpPr>
            <a:spLocks noGrp="1"/>
          </p:cNvSpPr>
          <p:nvPr>
            <p:ph type="dt" sz="half" idx="10"/>
          </p:nvPr>
        </p:nvSpPr>
        <p:spPr bwMode="gray"/>
        <p:txBody>
          <a:bodyPr/>
          <a:lstStyle/>
          <a:p>
            <a:fld id="{2A68C109-35F8-CF4D-895A-58A33E792460}" type="datetime1">
              <a:rPr lang="de-DE" noProof="0" smtClean="0"/>
              <a:t>27.07.23</a:t>
            </a:fld>
            <a:endParaRPr lang="en-US" noProof="0" dirty="0"/>
          </a:p>
        </p:txBody>
      </p:sp>
      <p:sp>
        <p:nvSpPr>
          <p:cNvPr id="5" name="Footer Placeholder 4"/>
          <p:cNvSpPr>
            <a:spLocks noGrp="1"/>
          </p:cNvSpPr>
          <p:nvPr>
            <p:ph type="ftr" sz="quarter" idx="11"/>
          </p:nvPr>
        </p:nvSpPr>
        <p:spPr bwMode="gray"/>
        <p:txBody>
          <a:bodyPr/>
          <a:lstStyle/>
          <a:p>
            <a:endParaRPr lang="en-US" noProof="0" dirty="0"/>
          </a:p>
        </p:txBody>
      </p:sp>
      <p:sp>
        <p:nvSpPr>
          <p:cNvPr id="6" name="Slide Number Placeholder 5"/>
          <p:cNvSpPr>
            <a:spLocks noGrp="1"/>
          </p:cNvSpPr>
          <p:nvPr>
            <p:ph type="sldNum" sz="quarter" idx="12"/>
          </p:nvPr>
        </p:nvSpPr>
        <p:spPr bwMode="gray"/>
        <p:txBody>
          <a:bodyPr/>
          <a:lstStyle/>
          <a:p>
            <a:fld id="{7D74D47C-14C0-4E76-90F4-17CAFFA7E480}" type="slidenum">
              <a:rPr lang="en-US" noProof="0" smtClean="0"/>
              <a:t>‹#›</a:t>
            </a:fld>
            <a:endParaRPr lang="en-US" noProof="0" dirty="0"/>
          </a:p>
        </p:txBody>
      </p:sp>
      <p:sp>
        <p:nvSpPr>
          <p:cNvPr id="10" name="Subtitle 2">
            <a:extLst>
              <a:ext uri="{FF2B5EF4-FFF2-40B4-BE49-F238E27FC236}">
                <a16:creationId xmlns:a16="http://schemas.microsoft.com/office/drawing/2014/main" id="{3C3B7CCA-9858-4FF2-AA14-D48BF9C8A2B1}"/>
              </a:ext>
            </a:extLst>
          </p:cNvPr>
          <p:cNvSpPr>
            <a:spLocks noGrp="1"/>
          </p:cNvSpPr>
          <p:nvPr>
            <p:ph type="subTitle" idx="1"/>
          </p:nvPr>
        </p:nvSpPr>
        <p:spPr bwMode="gray">
          <a:xfrm>
            <a:off x="591811" y="883404"/>
            <a:ext cx="10986461" cy="291600"/>
          </a:xfrm>
        </p:spPr>
        <p:txBody>
          <a:bodyPr/>
          <a:lstStyle>
            <a:lvl1pPr marL="0" indent="0" algn="l">
              <a:spcBef>
                <a:spcPts val="0"/>
              </a:spcBef>
              <a:buNone/>
              <a:defRPr sz="1600" b="0">
                <a:solidFill>
                  <a:schemeClr val="tx1"/>
                </a:solidFill>
                <a:latin typeface="+mn-lt"/>
              </a:defRPr>
            </a:lvl1pPr>
            <a:lvl2pPr marL="0" indent="0" algn="l">
              <a:spcBef>
                <a:spcPts val="0"/>
              </a:spcBef>
              <a:buNone/>
              <a:defRPr sz="1600">
                <a:solidFill>
                  <a:schemeClr val="tx1"/>
                </a:solidFill>
              </a:defRPr>
            </a:lvl2pPr>
            <a:lvl3pPr marL="0" indent="0" algn="l">
              <a:spcBef>
                <a:spcPts val="0"/>
              </a:spcBef>
              <a:buNone/>
              <a:defRPr sz="1600">
                <a:solidFill>
                  <a:schemeClr val="tx1"/>
                </a:solidFill>
              </a:defRPr>
            </a:lvl3pPr>
            <a:lvl4pPr marL="0" indent="0" algn="l">
              <a:spcBef>
                <a:spcPts val="0"/>
              </a:spcBef>
              <a:buNone/>
              <a:defRPr sz="1600">
                <a:solidFill>
                  <a:schemeClr val="tx1"/>
                </a:solidFill>
              </a:defRPr>
            </a:lvl4pPr>
            <a:lvl5pPr marL="0" indent="0" algn="l">
              <a:spcBef>
                <a:spcPts val="0"/>
              </a:spcBef>
              <a:buNone/>
              <a:defRPr sz="1600">
                <a:solidFill>
                  <a:schemeClr val="tx1"/>
                </a:solidFill>
              </a:defRPr>
            </a:lvl5pPr>
            <a:lvl6pPr marL="0" indent="0" algn="l">
              <a:spcBef>
                <a:spcPts val="0"/>
              </a:spcBef>
              <a:buNone/>
              <a:defRPr sz="1600">
                <a:solidFill>
                  <a:schemeClr val="tx1"/>
                </a:solidFill>
              </a:defRPr>
            </a:lvl6pPr>
            <a:lvl7pPr marL="0" indent="0" algn="l">
              <a:spcBef>
                <a:spcPts val="0"/>
              </a:spcBef>
              <a:buNone/>
              <a:defRPr sz="1600">
                <a:solidFill>
                  <a:schemeClr val="tx1"/>
                </a:solidFill>
              </a:defRPr>
            </a:lvl7pPr>
            <a:lvl8pPr marL="0" indent="0" algn="l">
              <a:spcBef>
                <a:spcPts val="0"/>
              </a:spcBef>
              <a:buNone/>
              <a:defRPr sz="1600">
                <a:solidFill>
                  <a:schemeClr val="tx1"/>
                </a:solidFill>
              </a:defRPr>
            </a:lvl8pPr>
            <a:lvl9pPr marL="0" indent="0" algn="l">
              <a:spcBef>
                <a:spcPts val="0"/>
              </a:spcBef>
              <a:buNone/>
              <a:defRPr sz="1600">
                <a:solidFill>
                  <a:schemeClr val="tx1"/>
                </a:solidFill>
              </a:defRPr>
            </a:lvl9pPr>
          </a:lstStyle>
          <a:p>
            <a:pPr lvl="0"/>
            <a:r>
              <a:rPr lang="en-US" noProof="0"/>
              <a:t>Click to edit Master subtitle style</a:t>
            </a:r>
            <a:endParaRPr lang="en-US" noProof="0" dirty="0"/>
          </a:p>
        </p:txBody>
      </p:sp>
    </p:spTree>
    <p:extLst>
      <p:ext uri="{BB962C8B-B14F-4D97-AF65-F5344CB8AC3E}">
        <p14:creationId xmlns:p14="http://schemas.microsoft.com/office/powerpoint/2010/main" val="156142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End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bwMode="gray"/>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fld id="{84297833-6B12-3942-BFF1-1F5ED25A8A86}" type="datetime1">
              <a:rPr lang="de-DE" noProof="0" smtClean="0"/>
              <a:t>27.07.23</a:t>
            </a:fld>
            <a:endParaRPr lang="en-US" noProof="0" dirty="0"/>
          </a:p>
        </p:txBody>
      </p:sp>
      <p:sp>
        <p:nvSpPr>
          <p:cNvPr id="5" name="Footer Placeholder 4"/>
          <p:cNvSpPr>
            <a:spLocks noGrp="1"/>
          </p:cNvSpPr>
          <p:nvPr>
            <p:ph type="ftr" sz="quarter" idx="11"/>
          </p:nvPr>
        </p:nvSpPr>
        <p:spPr bwMode="gray">
          <a:xfrm>
            <a:off x="1219518" y="6452653"/>
            <a:ext cx="6086917" cy="118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endParaRPr lang="en-US" noProof="0" dirty="0"/>
          </a:p>
        </p:txBody>
      </p:sp>
      <p:sp>
        <p:nvSpPr>
          <p:cNvPr id="6" name="Slide Number Placeholder 5"/>
          <p:cNvSpPr>
            <a:spLocks noGrp="1"/>
          </p:cNvSpPr>
          <p:nvPr>
            <p:ph type="sldNum" sz="quarter" idx="12"/>
          </p:nvPr>
        </p:nvSpPr>
        <p:spPr bwMode="gray">
          <a:xfrm>
            <a:off x="609759" y="6452653"/>
            <a:ext cx="288075" cy="118800"/>
          </a:xfrm>
        </p:spPr>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7D74D47C-14C0-4E76-90F4-17CAFFA7E480}" type="slidenum">
              <a:rPr lang="en-US" noProof="0" smtClean="0"/>
              <a:pPr/>
              <a:t>‹#›</a:t>
            </a:fld>
            <a:endParaRPr lang="en-US" noProof="0" dirty="0"/>
          </a:p>
        </p:txBody>
      </p:sp>
      <p:sp>
        <p:nvSpPr>
          <p:cNvPr id="36" name="Title 35">
            <a:extLst>
              <a:ext uri="{FF2B5EF4-FFF2-40B4-BE49-F238E27FC236}">
                <a16:creationId xmlns:a16="http://schemas.microsoft.com/office/drawing/2014/main" id="{FA5562D7-8914-45B9-A542-BDEE2BEA1A15}"/>
              </a:ext>
            </a:extLst>
          </p:cNvPr>
          <p:cNvSpPr>
            <a:spLocks noGrp="1"/>
          </p:cNvSpPr>
          <p:nvPr>
            <p:ph type="ctrTitle"/>
          </p:nvPr>
        </p:nvSpPr>
        <p:spPr bwMode="gray">
          <a:xfrm>
            <a:off x="609759" y="6452654"/>
            <a:ext cx="45731" cy="45719"/>
          </a:xfrm>
          <a:custGeom>
            <a:avLst/>
            <a:gdLst>
              <a:gd name="connsiteX0" fmla="*/ 0 w 5788800"/>
              <a:gd name="connsiteY0" fmla="*/ 0 h 4114800"/>
              <a:gd name="connsiteX1" fmla="*/ 3960000 w 5788800"/>
              <a:gd name="connsiteY1" fmla="*/ 0 h 4114800"/>
              <a:gd name="connsiteX2" fmla="*/ 5064813 w 5788800"/>
              <a:gd name="connsiteY2" fmla="*/ 0 h 4114800"/>
              <a:gd name="connsiteX3" fmla="*/ 5788800 w 5788800"/>
              <a:gd name="connsiteY3" fmla="*/ 0 h 4114800"/>
              <a:gd name="connsiteX4" fmla="*/ 5788800 w 5788800"/>
              <a:gd name="connsiteY4" fmla="*/ 686693 h 4114800"/>
              <a:gd name="connsiteX5" fmla="*/ 5788800 w 5788800"/>
              <a:gd name="connsiteY5" fmla="*/ 1290637 h 4114800"/>
              <a:gd name="connsiteX6" fmla="*/ 5788800 w 5788800"/>
              <a:gd name="connsiteY6" fmla="*/ 4114800 h 4114800"/>
              <a:gd name="connsiteX7" fmla="*/ 0 w 5788800"/>
              <a:gd name="connsiteY7" fmla="*/ 4114800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800" h="4114800">
                <a:moveTo>
                  <a:pt x="0" y="0"/>
                </a:moveTo>
                <a:lnTo>
                  <a:pt x="3960000" y="0"/>
                </a:lnTo>
                <a:lnTo>
                  <a:pt x="5064813" y="0"/>
                </a:lnTo>
                <a:lnTo>
                  <a:pt x="5788800" y="0"/>
                </a:lnTo>
                <a:lnTo>
                  <a:pt x="5788800" y="686693"/>
                </a:lnTo>
                <a:lnTo>
                  <a:pt x="5788800" y="1290637"/>
                </a:lnTo>
                <a:lnTo>
                  <a:pt x="5788800" y="4114800"/>
                </a:lnTo>
                <a:lnTo>
                  <a:pt x="0" y="4114800"/>
                </a:lnTo>
                <a:close/>
              </a:path>
            </a:pathLst>
          </a:custGeom>
          <a:noFill/>
        </p:spPr>
        <p:txBody>
          <a:bodyPr wrap="square" lIns="0" tIns="0" rIns="0" bIns="0" anchor="t">
            <a:noAutofit/>
          </a:bodyPr>
          <a:lstStyle>
            <a:lvl1pPr algn="l">
              <a:defRPr sz="100">
                <a:noFill/>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1200462" y="3924301"/>
            <a:ext cx="4588278" cy="291600"/>
          </a:xfrm>
        </p:spPr>
        <p:txBody>
          <a:bodyPr anchor="t"/>
          <a:lstStyle>
            <a:lvl1pPr marL="0" indent="0" algn="l">
              <a:spcBef>
                <a:spcPts val="0"/>
              </a:spcBef>
              <a:buNone/>
              <a:defRPr sz="1600" b="1">
                <a:solidFill>
                  <a:schemeClr val="tx1"/>
                </a:solidFill>
                <a:latin typeface="+mj-lt"/>
              </a:defRPr>
            </a:lvl1pPr>
            <a:lvl2pPr marL="0" indent="0" algn="l">
              <a:spcBef>
                <a:spcPts val="0"/>
              </a:spcBef>
              <a:buNone/>
              <a:defRPr sz="1400">
                <a:solidFill>
                  <a:schemeClr val="tx1"/>
                </a:solidFill>
              </a:defRPr>
            </a:lvl2pPr>
            <a:lvl3pPr marL="0" indent="0" algn="l">
              <a:spcBef>
                <a:spcPts val="0"/>
              </a:spcBef>
              <a:buNone/>
              <a:defRPr sz="1400">
                <a:solidFill>
                  <a:schemeClr val="tx1"/>
                </a:solidFill>
              </a:defRPr>
            </a:lvl3pPr>
            <a:lvl4pPr marL="0" indent="0" algn="l">
              <a:spcBef>
                <a:spcPts val="0"/>
              </a:spcBef>
              <a:buNone/>
              <a:defRPr sz="1400">
                <a:solidFill>
                  <a:schemeClr val="tx1"/>
                </a:solidFill>
              </a:defRPr>
            </a:lvl4pPr>
            <a:lvl5pPr marL="0" indent="0" algn="l">
              <a:spcBef>
                <a:spcPts val="0"/>
              </a:spcBef>
              <a:buNone/>
              <a:defRPr sz="1400">
                <a:solidFill>
                  <a:schemeClr val="tx1"/>
                </a:solidFill>
              </a:defRPr>
            </a:lvl5pPr>
            <a:lvl6pPr marL="0" indent="0" algn="l">
              <a:spcBef>
                <a:spcPts val="0"/>
              </a:spcBef>
              <a:buNone/>
              <a:defRPr sz="1400">
                <a:solidFill>
                  <a:schemeClr val="tx1"/>
                </a:solidFill>
              </a:defRPr>
            </a:lvl6pPr>
            <a:lvl7pPr marL="0" indent="0" algn="l">
              <a:spcBef>
                <a:spcPts val="0"/>
              </a:spcBef>
              <a:buNone/>
              <a:defRPr sz="1400">
                <a:solidFill>
                  <a:schemeClr val="tx1"/>
                </a:solidFill>
              </a:defRPr>
            </a:lvl7pPr>
            <a:lvl8pPr marL="0" indent="0" algn="l">
              <a:spcBef>
                <a:spcPts val="0"/>
              </a:spcBef>
              <a:buNone/>
              <a:defRPr sz="1400">
                <a:solidFill>
                  <a:schemeClr val="tx1"/>
                </a:solidFill>
              </a:defRPr>
            </a:lvl8pPr>
            <a:lvl9pPr marL="0" indent="0" algn="l">
              <a:spcBef>
                <a:spcPts val="0"/>
              </a:spcBef>
              <a:buNone/>
              <a:defRPr sz="1400">
                <a:solidFill>
                  <a:schemeClr val="tx1"/>
                </a:solidFill>
              </a:defRPr>
            </a:lvl9pPr>
          </a:lstStyle>
          <a:p>
            <a:pPr lvl="0"/>
            <a:r>
              <a:rPr lang="en-US" noProof="0"/>
              <a:t>Click to edit Master subtitle style</a:t>
            </a:r>
            <a:endParaRPr lang="en-US" noProof="0" dirty="0"/>
          </a:p>
        </p:txBody>
      </p:sp>
      <p:sp>
        <p:nvSpPr>
          <p:cNvPr id="10" name="Freeform: Shape 9">
            <a:extLst>
              <a:ext uri="{FF2B5EF4-FFF2-40B4-BE49-F238E27FC236}">
                <a16:creationId xmlns:a16="http://schemas.microsoft.com/office/drawing/2014/main" id="{2E8C8194-0FB5-4007-8170-38526C917F3D}"/>
              </a:ext>
            </a:extLst>
          </p:cNvPr>
          <p:cNvSpPr/>
          <p:nvPr/>
        </p:nvSpPr>
        <p:spPr bwMode="gray">
          <a:xfrm>
            <a:off x="-1" y="0"/>
            <a:ext cx="12192000" cy="6858000"/>
          </a:xfrm>
          <a:custGeom>
            <a:avLst/>
            <a:gdLst>
              <a:gd name="connsiteX0" fmla="*/ 0 w 12188825"/>
              <a:gd name="connsiteY0" fmla="*/ 0 h 6858000"/>
              <a:gd name="connsiteX1" fmla="*/ 1 w 12188825"/>
              <a:gd name="connsiteY1" fmla="*/ 0 h 6858000"/>
              <a:gd name="connsiteX2" fmla="*/ 342001 w 12188825"/>
              <a:gd name="connsiteY2" fmla="*/ 0 h 6858000"/>
              <a:gd name="connsiteX3" fmla="*/ 12188825 w 12188825"/>
              <a:gd name="connsiteY3" fmla="*/ 0 h 6858000"/>
              <a:gd name="connsiteX4" fmla="*/ 12188825 w 12188825"/>
              <a:gd name="connsiteY4" fmla="*/ 342891 h 6858000"/>
              <a:gd name="connsiteX5" fmla="*/ 342001 w 12188825"/>
              <a:gd name="connsiteY5" fmla="*/ 342891 h 6858000"/>
              <a:gd name="connsiteX6" fmla="*/ 342001 w 12188825"/>
              <a:gd name="connsiteY6" fmla="*/ 6858000 h 6858000"/>
              <a:gd name="connsiteX7" fmla="*/ 1 w 12188825"/>
              <a:gd name="connsiteY7" fmla="*/ 6858000 h 6858000"/>
              <a:gd name="connsiteX8" fmla="*/ 1 w 12188825"/>
              <a:gd name="connsiteY8" fmla="*/ 342891 h 6858000"/>
              <a:gd name="connsiteX9" fmla="*/ 0 w 12188825"/>
              <a:gd name="connsiteY9" fmla="*/ 3428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88825" h="6858000">
                <a:moveTo>
                  <a:pt x="0" y="0"/>
                </a:moveTo>
                <a:lnTo>
                  <a:pt x="1" y="0"/>
                </a:lnTo>
                <a:lnTo>
                  <a:pt x="342001" y="0"/>
                </a:lnTo>
                <a:lnTo>
                  <a:pt x="12188825" y="0"/>
                </a:lnTo>
                <a:lnTo>
                  <a:pt x="12188825" y="342891"/>
                </a:lnTo>
                <a:lnTo>
                  <a:pt x="342001" y="342891"/>
                </a:lnTo>
                <a:lnTo>
                  <a:pt x="342001" y="6858000"/>
                </a:lnTo>
                <a:lnTo>
                  <a:pt x="1" y="6858000"/>
                </a:lnTo>
                <a:lnTo>
                  <a:pt x="1" y="342891"/>
                </a:lnTo>
                <a:lnTo>
                  <a:pt x="0" y="342891"/>
                </a:lnTo>
                <a:close/>
              </a:path>
            </a:pathLst>
          </a:custGeom>
          <a:gradFill>
            <a:gsLst>
              <a:gs pos="0">
                <a:schemeClr val="accent6"/>
              </a:gs>
              <a:gs pos="96000">
                <a:schemeClr val="tx2"/>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0" dirty="0"/>
          </a:p>
        </p:txBody>
      </p:sp>
      <p:sp>
        <p:nvSpPr>
          <p:cNvPr id="2" name="TextBox 1">
            <a:extLst>
              <a:ext uri="{FF2B5EF4-FFF2-40B4-BE49-F238E27FC236}">
                <a16:creationId xmlns:a16="http://schemas.microsoft.com/office/drawing/2014/main" id="{551DDBBB-4E76-46A0-AC2E-AF7CE71D38C1}"/>
              </a:ext>
            </a:extLst>
          </p:cNvPr>
          <p:cNvSpPr txBox="1"/>
          <p:nvPr/>
        </p:nvSpPr>
        <p:spPr bwMode="gray">
          <a:xfrm>
            <a:off x="1172676" y="2718547"/>
            <a:ext cx="4618446" cy="818029"/>
          </a:xfrm>
          <a:prstGeom prst="rect">
            <a:avLst/>
          </a:prstGeom>
          <a:noFill/>
          <a:ln w="12700">
            <a:noFill/>
          </a:ln>
        </p:spPr>
        <p:txBody>
          <a:bodyPr wrap="square" lIns="0" tIns="0" rIns="0" bIns="0" rtlCol="0">
            <a:noAutofit/>
          </a:bodyPr>
          <a:lstStyle/>
          <a:p>
            <a:pPr algn="l"/>
            <a:r>
              <a:rPr lang="en-US" sz="6000" b="1" noProof="0" dirty="0">
                <a:latin typeface="+mj-lt"/>
              </a:rPr>
              <a:t>Thank you</a:t>
            </a:r>
          </a:p>
        </p:txBody>
      </p:sp>
      <p:sp>
        <p:nvSpPr>
          <p:cNvPr id="8" name="Text Placeholder 7">
            <a:extLst>
              <a:ext uri="{FF2B5EF4-FFF2-40B4-BE49-F238E27FC236}">
                <a16:creationId xmlns:a16="http://schemas.microsoft.com/office/drawing/2014/main" id="{4E879903-0D48-4783-8E83-6F37E43A1ACC}"/>
              </a:ext>
            </a:extLst>
          </p:cNvPr>
          <p:cNvSpPr>
            <a:spLocks noGrp="1"/>
          </p:cNvSpPr>
          <p:nvPr>
            <p:ph type="body" sz="quarter" idx="13"/>
          </p:nvPr>
        </p:nvSpPr>
        <p:spPr bwMode="gray">
          <a:xfrm>
            <a:off x="1205587" y="5608321"/>
            <a:ext cx="4583154" cy="429219"/>
          </a:xfrm>
        </p:spPr>
        <p:txBody>
          <a:bodyPr anchor="b"/>
          <a:lstStyle>
            <a:lvl1pPr marL="0" indent="0">
              <a:spcBef>
                <a:spcPts val="0"/>
              </a:spcBef>
              <a:buFont typeface="Arial" panose="020B0604020202020204" pitchFamily="34" charset="0"/>
              <a:buNone/>
              <a:defRPr sz="1200" b="0">
                <a:latin typeface="+mn-lt"/>
              </a:defRPr>
            </a:lvl1pPr>
            <a:lvl2pPr marL="0" indent="0">
              <a:spcBef>
                <a:spcPts val="0"/>
              </a:spcBef>
              <a:buFont typeface="Arial" panose="020B0604020202020204" pitchFamily="34" charset="0"/>
              <a:buNone/>
              <a:defRPr sz="1200" b="0">
                <a:latin typeface="+mn-lt"/>
              </a:defRPr>
            </a:lvl2pPr>
            <a:lvl3pPr marL="0" indent="0">
              <a:spcBef>
                <a:spcPts val="0"/>
              </a:spcBef>
              <a:buNone/>
              <a:defRPr sz="1200" b="0">
                <a:latin typeface="+mn-lt"/>
              </a:defRPr>
            </a:lvl3pPr>
            <a:lvl4pPr marL="0" indent="0">
              <a:spcBef>
                <a:spcPts val="0"/>
              </a:spcBef>
              <a:buNone/>
              <a:defRPr sz="1200" b="0">
                <a:latin typeface="+mn-lt"/>
              </a:defRPr>
            </a:lvl4pPr>
            <a:lvl5pPr marL="0" indent="0">
              <a:spcBef>
                <a:spcPts val="0"/>
              </a:spcBef>
              <a:buNone/>
              <a:defRPr sz="1200" b="0">
                <a:latin typeface="+mn-lt"/>
              </a:defRPr>
            </a:lvl5pPr>
            <a:lvl6pPr marL="0" indent="0">
              <a:spcBef>
                <a:spcPts val="0"/>
              </a:spcBef>
              <a:buNone/>
              <a:defRPr sz="1200" b="0">
                <a:latin typeface="+mn-lt"/>
              </a:defRPr>
            </a:lvl6pPr>
            <a:lvl7pPr marL="0" indent="0">
              <a:spcBef>
                <a:spcPts val="0"/>
              </a:spcBef>
              <a:buNone/>
              <a:defRPr sz="1200" b="0">
                <a:latin typeface="+mn-lt"/>
              </a:defRPr>
            </a:lvl7pPr>
            <a:lvl8pPr marL="0" indent="0">
              <a:spcBef>
                <a:spcPts val="0"/>
              </a:spcBef>
              <a:buNone/>
              <a:defRPr sz="1200" b="0">
                <a:latin typeface="+mn-lt"/>
              </a:defRPr>
            </a:lvl8pPr>
            <a:lvl9pPr marL="0" indent="0">
              <a:spcBef>
                <a:spcPts val="0"/>
              </a:spcBef>
              <a:buNone/>
              <a:defRPr sz="1200" b="0">
                <a:latin typeface="+mn-l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59002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768">
          <p15:clr>
            <a:srgbClr val="FBAE40"/>
          </p15:clr>
        </p15:guide>
        <p15:guide id="2" orient="horz" pos="182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7BF8F-3DA3-47D3-9891-86EFE146DC50}"/>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AA002F28-6C68-82AC-F03A-F877B0C586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02666F3-C13C-CBE3-B370-998A95A5A1E2}"/>
              </a:ext>
            </a:extLst>
          </p:cNvPr>
          <p:cNvSpPr>
            <a:spLocks noGrp="1"/>
          </p:cNvSpPr>
          <p:nvPr>
            <p:ph type="dt" sz="half" idx="10"/>
          </p:nvPr>
        </p:nvSpPr>
        <p:spPr/>
        <p:txBody>
          <a:bodyPr/>
          <a:lstStyle/>
          <a:p>
            <a:fld id="{081C9264-2BE7-5D40-A236-358A061649F1}" type="datetime1">
              <a:rPr lang="de-DE" smtClean="0"/>
              <a:t>27.07.23</a:t>
            </a:fld>
            <a:endParaRPr lang="en-DE"/>
          </a:p>
        </p:txBody>
      </p:sp>
      <p:sp>
        <p:nvSpPr>
          <p:cNvPr id="5" name="Footer Placeholder 4">
            <a:extLst>
              <a:ext uri="{FF2B5EF4-FFF2-40B4-BE49-F238E27FC236}">
                <a16:creationId xmlns:a16="http://schemas.microsoft.com/office/drawing/2014/main" id="{E5DEF14D-98D3-CDD9-15EF-93E4BE548EA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97EA284-F5B9-C423-C4EC-16C91C5B0296}"/>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392707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F50E-8232-5F8D-7D59-657E9DF1AA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A42F7083-B4F4-A2B7-C906-DCDBA614F5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9D0575-9F29-BB8F-E141-EB5E71A10F85}"/>
              </a:ext>
            </a:extLst>
          </p:cNvPr>
          <p:cNvSpPr>
            <a:spLocks noGrp="1"/>
          </p:cNvSpPr>
          <p:nvPr>
            <p:ph type="dt" sz="half" idx="10"/>
          </p:nvPr>
        </p:nvSpPr>
        <p:spPr/>
        <p:txBody>
          <a:bodyPr/>
          <a:lstStyle/>
          <a:p>
            <a:fld id="{AE76FCA1-DF28-A24E-BD02-6CA39289AB30}" type="datetime1">
              <a:rPr lang="de-DE" smtClean="0"/>
              <a:t>27.07.23</a:t>
            </a:fld>
            <a:endParaRPr lang="en-DE"/>
          </a:p>
        </p:txBody>
      </p:sp>
      <p:sp>
        <p:nvSpPr>
          <p:cNvPr id="5" name="Footer Placeholder 4">
            <a:extLst>
              <a:ext uri="{FF2B5EF4-FFF2-40B4-BE49-F238E27FC236}">
                <a16:creationId xmlns:a16="http://schemas.microsoft.com/office/drawing/2014/main" id="{520F0AC9-8453-63E3-5E7A-AFFA6C593AA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E9BB5C1-9CAD-E4D1-8FAD-8A883FD2FA13}"/>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3235647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0305-48F1-0980-E120-F3724B013BCD}"/>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9E37970C-70B8-9606-2114-E3CEE45B7B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34293530-126E-913D-09EB-5490D30388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FDFF683A-4452-1208-1165-1450CEBCC204}"/>
              </a:ext>
            </a:extLst>
          </p:cNvPr>
          <p:cNvSpPr>
            <a:spLocks noGrp="1"/>
          </p:cNvSpPr>
          <p:nvPr>
            <p:ph type="dt" sz="half" idx="10"/>
          </p:nvPr>
        </p:nvSpPr>
        <p:spPr/>
        <p:txBody>
          <a:bodyPr/>
          <a:lstStyle/>
          <a:p>
            <a:fld id="{8756FC46-7F66-E047-B5DD-5070A7032532}" type="datetime1">
              <a:rPr lang="de-DE" smtClean="0"/>
              <a:t>27.07.23</a:t>
            </a:fld>
            <a:endParaRPr lang="en-DE"/>
          </a:p>
        </p:txBody>
      </p:sp>
      <p:sp>
        <p:nvSpPr>
          <p:cNvPr id="6" name="Footer Placeholder 5">
            <a:extLst>
              <a:ext uri="{FF2B5EF4-FFF2-40B4-BE49-F238E27FC236}">
                <a16:creationId xmlns:a16="http://schemas.microsoft.com/office/drawing/2014/main" id="{19288293-6F15-B732-1BB1-1096DA37F980}"/>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C7C7967-0360-E54D-9BE4-09290B82B9AE}"/>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52604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089-EF33-DE31-F348-6F1C8F7D9A0A}"/>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6A582335-8AD8-D3F7-72C4-F09FDA29DF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4DD0C2-3B98-61C3-CF4A-F84325C945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C40B7788-FC43-9CE0-EDA7-C01E0CF50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68E984-32FF-B347-353E-A1406363DC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AA631563-0EA3-F9EA-892B-C74FED460391}"/>
              </a:ext>
            </a:extLst>
          </p:cNvPr>
          <p:cNvSpPr>
            <a:spLocks noGrp="1"/>
          </p:cNvSpPr>
          <p:nvPr>
            <p:ph type="dt" sz="half" idx="10"/>
          </p:nvPr>
        </p:nvSpPr>
        <p:spPr/>
        <p:txBody>
          <a:bodyPr/>
          <a:lstStyle/>
          <a:p>
            <a:fld id="{956E9D52-C66C-1341-AD2F-929BA050FB8F}" type="datetime1">
              <a:rPr lang="de-DE" smtClean="0"/>
              <a:t>27.07.23</a:t>
            </a:fld>
            <a:endParaRPr lang="en-DE"/>
          </a:p>
        </p:txBody>
      </p:sp>
      <p:sp>
        <p:nvSpPr>
          <p:cNvPr id="8" name="Footer Placeholder 7">
            <a:extLst>
              <a:ext uri="{FF2B5EF4-FFF2-40B4-BE49-F238E27FC236}">
                <a16:creationId xmlns:a16="http://schemas.microsoft.com/office/drawing/2014/main" id="{4135F23E-03CD-573F-E1F1-2E7C5AAEB46F}"/>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FED56E5A-9EAA-3FF8-2C16-1F4E2D97DA51}"/>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364288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0C5A-715D-D00D-0E67-6ABBEA5E6306}"/>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92D273BD-BA7F-3C2C-9880-8A7ACBF794FA}"/>
              </a:ext>
            </a:extLst>
          </p:cNvPr>
          <p:cNvSpPr>
            <a:spLocks noGrp="1"/>
          </p:cNvSpPr>
          <p:nvPr>
            <p:ph type="dt" sz="half" idx="10"/>
          </p:nvPr>
        </p:nvSpPr>
        <p:spPr/>
        <p:txBody>
          <a:bodyPr/>
          <a:lstStyle/>
          <a:p>
            <a:fld id="{6FFF1022-76A0-EA4B-99B1-46991305C68B}" type="datetime1">
              <a:rPr lang="de-DE" smtClean="0"/>
              <a:t>27.07.23</a:t>
            </a:fld>
            <a:endParaRPr lang="en-DE"/>
          </a:p>
        </p:txBody>
      </p:sp>
      <p:sp>
        <p:nvSpPr>
          <p:cNvPr id="4" name="Footer Placeholder 3">
            <a:extLst>
              <a:ext uri="{FF2B5EF4-FFF2-40B4-BE49-F238E27FC236}">
                <a16:creationId xmlns:a16="http://schemas.microsoft.com/office/drawing/2014/main" id="{C1706A39-635D-C840-132E-080D20B642CD}"/>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5EAE5B46-D0D8-732F-8EFB-A1EDEB87649A}"/>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6662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1057D-8E29-C1E5-03EB-F92F1B80CEBD}"/>
              </a:ext>
            </a:extLst>
          </p:cNvPr>
          <p:cNvSpPr>
            <a:spLocks noGrp="1"/>
          </p:cNvSpPr>
          <p:nvPr>
            <p:ph type="dt" sz="half" idx="10"/>
          </p:nvPr>
        </p:nvSpPr>
        <p:spPr/>
        <p:txBody>
          <a:bodyPr/>
          <a:lstStyle/>
          <a:p>
            <a:fld id="{72663362-891F-944A-A5E9-E356D5AB936B}" type="datetime1">
              <a:rPr lang="de-DE" smtClean="0"/>
              <a:t>27.07.23</a:t>
            </a:fld>
            <a:endParaRPr lang="en-DE"/>
          </a:p>
        </p:txBody>
      </p:sp>
      <p:sp>
        <p:nvSpPr>
          <p:cNvPr id="3" name="Footer Placeholder 2">
            <a:extLst>
              <a:ext uri="{FF2B5EF4-FFF2-40B4-BE49-F238E27FC236}">
                <a16:creationId xmlns:a16="http://schemas.microsoft.com/office/drawing/2014/main" id="{BA49EE23-7F5B-0029-357A-EEA6F15D3DF0}"/>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C2635D22-829B-EBDA-9D2F-8E121ACE952C}"/>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2016553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7F2C-FFE8-0D95-1088-A0255BB70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0CEBB1D1-BB20-6953-4FDE-8F0AB108B3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9BA1A938-AE41-C647-BBDF-4C7FD324D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8695B5-8E8E-71DB-2CCC-5996F75ABF52}"/>
              </a:ext>
            </a:extLst>
          </p:cNvPr>
          <p:cNvSpPr>
            <a:spLocks noGrp="1"/>
          </p:cNvSpPr>
          <p:nvPr>
            <p:ph type="dt" sz="half" idx="10"/>
          </p:nvPr>
        </p:nvSpPr>
        <p:spPr/>
        <p:txBody>
          <a:bodyPr/>
          <a:lstStyle/>
          <a:p>
            <a:fld id="{3C87BB4D-BF22-854A-86E6-F4D3A479BE25}" type="datetime1">
              <a:rPr lang="de-DE" smtClean="0"/>
              <a:t>27.07.23</a:t>
            </a:fld>
            <a:endParaRPr lang="en-DE"/>
          </a:p>
        </p:txBody>
      </p:sp>
      <p:sp>
        <p:nvSpPr>
          <p:cNvPr id="6" name="Footer Placeholder 5">
            <a:extLst>
              <a:ext uri="{FF2B5EF4-FFF2-40B4-BE49-F238E27FC236}">
                <a16:creationId xmlns:a16="http://schemas.microsoft.com/office/drawing/2014/main" id="{EA9FF098-BC57-4305-E607-F76FB9507C38}"/>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A9FB3B20-A1AE-1058-6D5E-EBD477671651}"/>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82097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615E1-6B42-53A1-B09F-050F3AF27F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505E3CCA-D3B5-7CA8-1510-2C2172995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E355BA7D-6FEA-E3CD-2F45-235532A79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83D623-D580-0BCE-1E30-D1636DBF44B7}"/>
              </a:ext>
            </a:extLst>
          </p:cNvPr>
          <p:cNvSpPr>
            <a:spLocks noGrp="1"/>
          </p:cNvSpPr>
          <p:nvPr>
            <p:ph type="dt" sz="half" idx="10"/>
          </p:nvPr>
        </p:nvSpPr>
        <p:spPr/>
        <p:txBody>
          <a:bodyPr/>
          <a:lstStyle/>
          <a:p>
            <a:fld id="{DE8396B7-8D22-6D4B-BBB5-7B9E55BE589B}" type="datetime1">
              <a:rPr lang="de-DE" smtClean="0"/>
              <a:t>27.07.23</a:t>
            </a:fld>
            <a:endParaRPr lang="en-DE"/>
          </a:p>
        </p:txBody>
      </p:sp>
      <p:sp>
        <p:nvSpPr>
          <p:cNvPr id="6" name="Footer Placeholder 5">
            <a:extLst>
              <a:ext uri="{FF2B5EF4-FFF2-40B4-BE49-F238E27FC236}">
                <a16:creationId xmlns:a16="http://schemas.microsoft.com/office/drawing/2014/main" id="{7B74C1CF-C5F0-AF27-2B20-29353F760FC0}"/>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8BE761D5-1495-B72E-AC9E-06313D1FEC5B}"/>
              </a:ext>
            </a:extLst>
          </p:cNvPr>
          <p:cNvSpPr>
            <a:spLocks noGrp="1"/>
          </p:cNvSpPr>
          <p:nvPr>
            <p:ph type="sldNum" sz="quarter" idx="12"/>
          </p:nvPr>
        </p:nvSpPr>
        <p:spPr/>
        <p:txBody>
          <a:bodyPr/>
          <a:lstStyle/>
          <a:p>
            <a:fld id="{AE8FB12A-89DB-A44F-AFAC-1420CF6C4F81}" type="slidenum">
              <a:rPr lang="en-DE" smtClean="0"/>
              <a:t>‹#›</a:t>
            </a:fld>
            <a:endParaRPr lang="en-DE"/>
          </a:p>
        </p:txBody>
      </p:sp>
    </p:spTree>
    <p:extLst>
      <p:ext uri="{BB962C8B-B14F-4D97-AF65-F5344CB8AC3E}">
        <p14:creationId xmlns:p14="http://schemas.microsoft.com/office/powerpoint/2010/main" val="352226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64DE65-EEDB-6131-49CD-D0A63C45B5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CAB6D8F7-4DEC-529C-124C-581548E5FA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68273E0-3DC9-F5C2-439D-2275B2955E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2909E-F7FF-0242-88CC-32E77C656ED3}" type="datetime1">
              <a:rPr lang="de-DE" smtClean="0"/>
              <a:t>27.07.23</a:t>
            </a:fld>
            <a:endParaRPr lang="en-DE"/>
          </a:p>
        </p:txBody>
      </p:sp>
      <p:sp>
        <p:nvSpPr>
          <p:cNvPr id="5" name="Footer Placeholder 4">
            <a:extLst>
              <a:ext uri="{FF2B5EF4-FFF2-40B4-BE49-F238E27FC236}">
                <a16:creationId xmlns:a16="http://schemas.microsoft.com/office/drawing/2014/main" id="{4884933E-2370-9949-69E5-8CA92A25C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990DFF24-C63F-1871-C808-2C6E4D02D9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8FB12A-89DB-A44F-AFAC-1420CF6C4F81}" type="slidenum">
              <a:rPr lang="en-DE" smtClean="0"/>
              <a:t>‹#›</a:t>
            </a:fld>
            <a:endParaRPr lang="en-DE"/>
          </a:p>
        </p:txBody>
      </p:sp>
    </p:spTree>
    <p:extLst>
      <p:ext uri="{BB962C8B-B14F-4D97-AF65-F5344CB8AC3E}">
        <p14:creationId xmlns:p14="http://schemas.microsoft.com/office/powerpoint/2010/main" val="410464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4.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hyperlink" Target="https://public.tableau.com/app/profile/priyanka1654/viz/RockBusterStealthLLCanalysis/Story1?publish=yes"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87E0D8E-7A1E-47FA-84C8-E35959CBAF9E}"/>
              </a:ext>
            </a:extLst>
          </p:cNvPr>
          <p:cNvSpPr>
            <a:spLocks noGrp="1"/>
          </p:cNvSpPr>
          <p:nvPr>
            <p:ph type="sldNum" sz="quarter" idx="12"/>
          </p:nvPr>
        </p:nvSpPr>
        <p:spPr/>
        <p:txBody>
          <a:bodyPr/>
          <a:lstStyle/>
          <a:p>
            <a:fld id="{7D74D47C-14C0-4E76-90F4-17CAFFA7E480}" type="slidenum">
              <a:rPr lang="en-US" noProof="0" smtClean="0"/>
              <a:t>1</a:t>
            </a:fld>
            <a:endParaRPr lang="en-US" noProof="0" dirty="0"/>
          </a:p>
        </p:txBody>
      </p:sp>
      <p:sp>
        <p:nvSpPr>
          <p:cNvPr id="9" name="Title 7">
            <a:extLst>
              <a:ext uri="{FF2B5EF4-FFF2-40B4-BE49-F238E27FC236}">
                <a16:creationId xmlns:a16="http://schemas.microsoft.com/office/drawing/2014/main" id="{4C0EC950-CA25-4621-BCBA-72056C964E47}"/>
              </a:ext>
            </a:extLst>
          </p:cNvPr>
          <p:cNvSpPr txBox="1">
            <a:spLocks/>
          </p:cNvSpPr>
          <p:nvPr/>
        </p:nvSpPr>
        <p:spPr bwMode="gray">
          <a:xfrm>
            <a:off x="894158" y="2131072"/>
            <a:ext cx="10403684" cy="1923570"/>
          </a:xfrm>
          <a:prstGeom prst="rect">
            <a:avLst/>
          </a:prstGeom>
        </p:spPr>
        <p:txBody>
          <a:bodyPr vert="horz" lIns="0" tIns="0" rIns="0" bIns="0" rtlCol="0" anchor="t">
            <a:noAutofit/>
          </a:bodyPr>
          <a:lstStyle>
            <a:lvl1pPr algn="l" defTabSz="914126" rtl="0" eaLnBrk="1" latinLnBrk="0" hangingPunct="1">
              <a:lnSpc>
                <a:spcPct val="100000"/>
              </a:lnSpc>
              <a:spcBef>
                <a:spcPct val="0"/>
              </a:spcBef>
              <a:buNone/>
              <a:defRPr sz="6000" b="1" kern="1200">
                <a:solidFill>
                  <a:schemeClr val="tx1"/>
                </a:solidFill>
                <a:latin typeface="+mj-lt"/>
                <a:ea typeface="+mj-ea"/>
                <a:cs typeface="+mj-cs"/>
              </a:defRPr>
            </a:lvl1pPr>
          </a:lstStyle>
          <a:p>
            <a:pPr algn="ctr">
              <a:defRPr/>
            </a:pPr>
            <a:r>
              <a:rPr lang="en-US" sz="6600" b="0" dirty="0">
                <a:ln w="0"/>
                <a:effectLst>
                  <a:outerShdw blurRad="38100" dist="19050" dir="2700000" algn="tl" rotWithShape="0">
                    <a:schemeClr val="dk1">
                      <a:alpha val="40000"/>
                    </a:schemeClr>
                  </a:outerShdw>
                </a:effectLst>
                <a:latin typeface="FiraGO"/>
              </a:rPr>
              <a:t>Rockbuster stealth LLC </a:t>
            </a:r>
          </a:p>
          <a:p>
            <a:pPr algn="ctr">
              <a:defRPr/>
            </a:pPr>
            <a:r>
              <a:rPr lang="en-US" sz="1800" dirty="0">
                <a:effectLst/>
                <a:latin typeface="Avenir Next LT Pro,Bold" panose="020B0503020202020204" pitchFamily="34" charset="0"/>
              </a:rPr>
              <a:t>2020 BUSINESS STRATEGY </a:t>
            </a:r>
            <a:endParaRPr lang="en-US" sz="2000" dirty="0"/>
          </a:p>
          <a:p>
            <a:pPr algn="ctr">
              <a:defRPr/>
            </a:pPr>
            <a:endParaRPr lang="en-US" sz="6600" b="0" dirty="0">
              <a:ln w="0"/>
              <a:effectLst>
                <a:outerShdw blurRad="38100" dist="19050" dir="2700000" algn="tl" rotWithShape="0">
                  <a:schemeClr val="dk1">
                    <a:alpha val="40000"/>
                  </a:schemeClr>
                </a:outerShdw>
              </a:effectLst>
              <a:latin typeface="FiraGO"/>
            </a:endParaRPr>
          </a:p>
        </p:txBody>
      </p:sp>
      <p:sp>
        <p:nvSpPr>
          <p:cNvPr id="10" name="Subtitle 8">
            <a:extLst>
              <a:ext uri="{FF2B5EF4-FFF2-40B4-BE49-F238E27FC236}">
                <a16:creationId xmlns:a16="http://schemas.microsoft.com/office/drawing/2014/main" id="{76DAABFF-C214-4727-9DD7-6D4FDF8C62D2}"/>
              </a:ext>
            </a:extLst>
          </p:cNvPr>
          <p:cNvSpPr txBox="1">
            <a:spLocks/>
          </p:cNvSpPr>
          <p:nvPr/>
        </p:nvSpPr>
        <p:spPr bwMode="gray">
          <a:xfrm>
            <a:off x="907653" y="4206843"/>
            <a:ext cx="10376694" cy="806591"/>
          </a:xfrm>
          <a:prstGeom prst="rect">
            <a:avLst/>
          </a:prstGeom>
        </p:spPr>
        <p:txBody>
          <a:bodyPr vert="horz" lIns="0" tIns="0" rIns="0" bIns="0" rtlCol="0" anchor="t">
            <a:noAutofit/>
          </a:bodyPr>
          <a:lstStyle>
            <a:lvl1pPr marL="0" indent="0" algn="l" defTabSz="914126" rtl="0" eaLnBrk="1" latinLnBrk="0" hangingPunct="1">
              <a:lnSpc>
                <a:spcPct val="120000"/>
              </a:lnSpc>
              <a:spcBef>
                <a:spcPts val="300"/>
              </a:spcBef>
              <a:buFont typeface="Arial" panose="020B0604020202020204" pitchFamily="34" charset="0"/>
              <a:buNone/>
              <a:defRPr sz="1600" b="0" kern="1200">
                <a:solidFill>
                  <a:schemeClr val="tx1"/>
                </a:solidFill>
                <a:latin typeface="+mn-lt"/>
                <a:ea typeface="+mn-ea"/>
                <a:cs typeface="+mn-cs"/>
              </a:defRPr>
            </a:lvl1pPr>
            <a:lvl2pPr marL="0" indent="0" algn="l" defTabSz="914126"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2pPr>
            <a:lvl3pPr marL="0" indent="0" algn="l" defTabSz="914126" rtl="0" eaLnBrk="1" latinLnBrk="0" hangingPunct="1">
              <a:lnSpc>
                <a:spcPct val="120000"/>
              </a:lnSpc>
              <a:spcBef>
                <a:spcPts val="0"/>
              </a:spcBef>
              <a:buClr>
                <a:schemeClr val="tx1"/>
              </a:buClr>
              <a:buFont typeface="Arial" panose="020B0604020202020204" pitchFamily="34" charset="0"/>
              <a:buNone/>
              <a:defRPr sz="1600" kern="1200">
                <a:solidFill>
                  <a:schemeClr val="tx1"/>
                </a:solidFill>
                <a:latin typeface="+mn-lt"/>
                <a:ea typeface="+mn-ea"/>
                <a:cs typeface="+mn-cs"/>
              </a:defRPr>
            </a:lvl3pPr>
            <a:lvl4pPr marL="0" indent="0" algn="l" defTabSz="914126" rtl="0" eaLnBrk="1" latinLnBrk="0" hangingPunct="1">
              <a:lnSpc>
                <a:spcPct val="120000"/>
              </a:lnSpc>
              <a:spcBef>
                <a:spcPts val="0"/>
              </a:spcBef>
              <a:buClr>
                <a:schemeClr val="tx1"/>
              </a:buClr>
              <a:buFont typeface="Arial" panose="020B0604020202020204" pitchFamily="34" charset="0"/>
              <a:buNone/>
              <a:defRPr sz="1600" kern="1200">
                <a:solidFill>
                  <a:schemeClr val="tx1"/>
                </a:solidFill>
                <a:latin typeface="+mn-lt"/>
                <a:ea typeface="+mn-ea"/>
                <a:cs typeface="+mn-cs"/>
              </a:defRPr>
            </a:lvl4pPr>
            <a:lvl5pPr marL="0" indent="0" algn="l" defTabSz="914126" rtl="0" eaLnBrk="1" latinLnBrk="0" hangingPunct="1">
              <a:lnSpc>
                <a:spcPct val="120000"/>
              </a:lnSpc>
              <a:spcBef>
                <a:spcPts val="0"/>
              </a:spcBef>
              <a:buClr>
                <a:schemeClr val="tx1"/>
              </a:buClr>
              <a:buFont typeface="Arial" panose="020B0604020202020204" pitchFamily="34" charset="0"/>
              <a:buNone/>
              <a:defRPr sz="1600" kern="1200">
                <a:solidFill>
                  <a:schemeClr val="tx1"/>
                </a:solidFill>
                <a:latin typeface="+mn-lt"/>
                <a:ea typeface="+mn-ea"/>
                <a:cs typeface="+mn-cs"/>
              </a:defRPr>
            </a:lvl5pPr>
            <a:lvl6pPr marL="0" indent="0" algn="l" defTabSz="914126" rtl="0" eaLnBrk="1" latinLnBrk="0" hangingPunct="1">
              <a:lnSpc>
                <a:spcPct val="120000"/>
              </a:lnSpc>
              <a:spcBef>
                <a:spcPts val="0"/>
              </a:spcBef>
              <a:buClr>
                <a:schemeClr val="tx1"/>
              </a:buClr>
              <a:buFont typeface="Arial" panose="020B0604020202020204" pitchFamily="34" charset="0"/>
              <a:buNone/>
              <a:defRPr sz="1600" kern="1200">
                <a:solidFill>
                  <a:schemeClr val="tx1"/>
                </a:solidFill>
                <a:latin typeface="+mn-lt"/>
                <a:ea typeface="+mn-ea"/>
                <a:cs typeface="+mn-cs"/>
              </a:defRPr>
            </a:lvl6pPr>
            <a:lvl7pPr marL="0" indent="0" algn="l" defTabSz="914126" rtl="0" eaLnBrk="1" latinLnBrk="0" hangingPunct="1">
              <a:lnSpc>
                <a:spcPct val="120000"/>
              </a:lnSpc>
              <a:spcBef>
                <a:spcPts val="0"/>
              </a:spcBef>
              <a:buClr>
                <a:schemeClr val="tx1"/>
              </a:buClr>
              <a:buFont typeface="Arial" panose="020B0604020202020204" pitchFamily="34" charset="0"/>
              <a:buNone/>
              <a:defRPr sz="1600" kern="1200">
                <a:solidFill>
                  <a:schemeClr val="tx1"/>
                </a:solidFill>
                <a:latin typeface="+mn-lt"/>
                <a:ea typeface="+mn-ea"/>
                <a:cs typeface="+mn-cs"/>
              </a:defRPr>
            </a:lvl7pPr>
            <a:lvl8pPr marL="0" indent="0" algn="l" defTabSz="914126" rtl="0" eaLnBrk="1" latinLnBrk="0" hangingPunct="1">
              <a:lnSpc>
                <a:spcPct val="120000"/>
              </a:lnSpc>
              <a:spcBef>
                <a:spcPts val="0"/>
              </a:spcBef>
              <a:buClr>
                <a:schemeClr val="tx1"/>
              </a:buClr>
              <a:buFont typeface="Arial" panose="020B0604020202020204" pitchFamily="34" charset="0"/>
              <a:buNone/>
              <a:defRPr sz="1600" kern="1200">
                <a:solidFill>
                  <a:schemeClr val="tx1"/>
                </a:solidFill>
                <a:latin typeface="+mn-lt"/>
                <a:ea typeface="+mn-ea"/>
                <a:cs typeface="+mn-cs"/>
              </a:defRPr>
            </a:lvl8pPr>
            <a:lvl9pPr marL="0" indent="0" algn="l" defTabSz="914126" rtl="0" eaLnBrk="1" latinLnBrk="0" hangingPunct="1">
              <a:lnSpc>
                <a:spcPct val="120000"/>
              </a:lnSpc>
              <a:spcBef>
                <a:spcPts val="0"/>
              </a:spcBef>
              <a:buClr>
                <a:schemeClr val="tx1"/>
              </a:buClr>
              <a:buFont typeface="Arial" panose="020B0604020202020204" pitchFamily="34" charset="0"/>
              <a:buNone/>
              <a:defRPr sz="1600" kern="1200">
                <a:solidFill>
                  <a:schemeClr val="tx1"/>
                </a:solidFill>
                <a:latin typeface="+mn-lt"/>
                <a:ea typeface="+mn-ea"/>
                <a:cs typeface="+mn-cs"/>
              </a:defRPr>
            </a:lvl9pPr>
          </a:lstStyle>
          <a:p>
            <a:pPr algn="ctr">
              <a:defRPr/>
            </a:pPr>
            <a:r>
              <a:rPr lang="en-US" dirty="0">
                <a:ln w="0"/>
                <a:effectLst>
                  <a:outerShdw blurRad="38100" dist="19050" dir="2700000" algn="tl" rotWithShape="0">
                    <a:schemeClr val="dk1">
                      <a:alpha val="40000"/>
                    </a:schemeClr>
                  </a:outerShdw>
                </a:effectLst>
              </a:rPr>
              <a:t>Priyanka Mittal</a:t>
            </a:r>
            <a:br>
              <a:rPr lang="en-US" dirty="0">
                <a:ln w="0"/>
                <a:effectLst>
                  <a:outerShdw blurRad="38100" dist="19050" dir="2700000" algn="tl" rotWithShape="0">
                    <a:schemeClr val="dk1">
                      <a:alpha val="40000"/>
                    </a:schemeClr>
                  </a:outerShdw>
                </a:effectLst>
              </a:rPr>
            </a:br>
            <a:r>
              <a:rPr lang="en-US" dirty="0">
                <a:ln w="0"/>
                <a:effectLst>
                  <a:outerShdw blurRad="38100" dist="19050" dir="2700000" algn="tl" rotWithShape="0">
                    <a:schemeClr val="dk1">
                      <a:alpha val="40000"/>
                    </a:schemeClr>
                  </a:outerShdw>
                </a:effectLst>
              </a:rPr>
              <a:t>05.06.2023</a:t>
            </a:r>
          </a:p>
          <a:p>
            <a:pPr algn="ctr">
              <a:defRPr/>
            </a:pPr>
            <a:endParaRPr lang="en-US" dirty="0"/>
          </a:p>
        </p:txBody>
      </p:sp>
      <p:sp>
        <p:nvSpPr>
          <p:cNvPr id="2" name="Date Placeholder 1">
            <a:extLst>
              <a:ext uri="{FF2B5EF4-FFF2-40B4-BE49-F238E27FC236}">
                <a16:creationId xmlns:a16="http://schemas.microsoft.com/office/drawing/2014/main" id="{8621FB39-EF05-80F5-9D02-00137C2513F1}"/>
              </a:ext>
            </a:extLst>
          </p:cNvPr>
          <p:cNvSpPr>
            <a:spLocks noGrp="1"/>
          </p:cNvSpPr>
          <p:nvPr>
            <p:ph type="dt" sz="half" idx="10"/>
          </p:nvPr>
        </p:nvSpPr>
        <p:spPr/>
        <p:txBody>
          <a:bodyPr/>
          <a:lstStyle/>
          <a:p>
            <a:fld id="{412F8825-44F2-6B47-9274-038F53A632AA}" type="datetime1">
              <a:rPr lang="de-DE" noProof="0" smtClean="0"/>
              <a:t>27.07.23</a:t>
            </a:fld>
            <a:endParaRPr lang="en-US" noProof="0" dirty="0"/>
          </a:p>
        </p:txBody>
      </p:sp>
    </p:spTree>
    <p:extLst>
      <p:ext uri="{BB962C8B-B14F-4D97-AF65-F5344CB8AC3E}">
        <p14:creationId xmlns:p14="http://schemas.microsoft.com/office/powerpoint/2010/main" val="28454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35">
            <a:extLst>
              <a:ext uri="{FF2B5EF4-FFF2-40B4-BE49-F238E27FC236}">
                <a16:creationId xmlns:a16="http://schemas.microsoft.com/office/drawing/2014/main" id="{687CCFC2-C8D8-4285-AF60-2B7F08687E76}"/>
              </a:ext>
            </a:extLst>
          </p:cNvPr>
          <p:cNvSpPr/>
          <p:nvPr/>
        </p:nvSpPr>
        <p:spPr bwMode="gray">
          <a:xfrm>
            <a:off x="516970" y="1639743"/>
            <a:ext cx="4186189" cy="1890002"/>
          </a:xfrm>
          <a:prstGeom prst="rect">
            <a:avLst/>
          </a:prstGeom>
          <a:noFill/>
          <a:ln w="25400" cap="flat" cmpd="sng" algn="ctr">
            <a:gradFill flip="none" rotWithShape="1">
              <a:gsLst>
                <a:gs pos="96000">
                  <a:schemeClr val="tx2"/>
                </a:gs>
                <a:gs pos="0">
                  <a:schemeClr val="accent6"/>
                </a:gs>
              </a:gsLst>
              <a:lin ang="19800000" scaled="0"/>
              <a:tileRect/>
            </a:gradFill>
            <a:prstDash val="solid"/>
            <a:miter lim="800000"/>
          </a:ln>
          <a:effectLst/>
        </p:spPr>
        <p:txBody>
          <a:bodyPr rtlCol="0" anchor="ctr"/>
          <a:lstStyle/>
          <a:p>
            <a:pPr algn="ctr">
              <a:defRPr/>
            </a:pPr>
            <a:endParaRPr lang="en-US" sz="1600" kern="0" dirty="0">
              <a:latin typeface="FiraGO Book"/>
            </a:endParaRPr>
          </a:p>
        </p:txBody>
      </p:sp>
      <p:sp>
        <p:nvSpPr>
          <p:cNvPr id="13" name="Rechteck 36">
            <a:extLst>
              <a:ext uri="{FF2B5EF4-FFF2-40B4-BE49-F238E27FC236}">
                <a16:creationId xmlns:a16="http://schemas.microsoft.com/office/drawing/2014/main" id="{1E97542A-DBCA-4CBB-9EF7-844AF54898B8}"/>
              </a:ext>
            </a:extLst>
          </p:cNvPr>
          <p:cNvSpPr/>
          <p:nvPr/>
        </p:nvSpPr>
        <p:spPr bwMode="gray">
          <a:xfrm>
            <a:off x="5804453" y="1612838"/>
            <a:ext cx="5295938" cy="4273973"/>
          </a:xfrm>
          <a:prstGeom prst="rect">
            <a:avLst/>
          </a:prstGeom>
          <a:noFill/>
          <a:ln w="25400" cap="flat" cmpd="sng" algn="ctr">
            <a:gradFill flip="none" rotWithShape="1">
              <a:gsLst>
                <a:gs pos="96000">
                  <a:schemeClr val="tx2"/>
                </a:gs>
                <a:gs pos="0">
                  <a:schemeClr val="accent6"/>
                </a:gs>
              </a:gsLst>
              <a:lin ang="19800000" scaled="0"/>
              <a:tileRect/>
            </a:gradFill>
            <a:prstDash val="solid"/>
            <a:miter lim="800000"/>
          </a:ln>
          <a:effectLst/>
        </p:spPr>
        <p:txBody>
          <a:bodyPr rtlCol="0" anchor="ctr"/>
          <a:lstStyle/>
          <a:p>
            <a:pPr algn="ctr">
              <a:defRPr/>
            </a:pPr>
            <a:endParaRPr lang="en-US" sz="1600" kern="0" dirty="0">
              <a:latin typeface="FiraGO Book"/>
            </a:endParaRPr>
          </a:p>
        </p:txBody>
      </p:sp>
      <p:sp>
        <p:nvSpPr>
          <p:cNvPr id="17" name="Rechteck 21">
            <a:extLst>
              <a:ext uri="{FF2B5EF4-FFF2-40B4-BE49-F238E27FC236}">
                <a16:creationId xmlns:a16="http://schemas.microsoft.com/office/drawing/2014/main" id="{CDE8ACCE-CEC0-4546-A9B5-5FCBDEA91218}"/>
              </a:ext>
            </a:extLst>
          </p:cNvPr>
          <p:cNvSpPr/>
          <p:nvPr/>
        </p:nvSpPr>
        <p:spPr bwMode="gray">
          <a:xfrm>
            <a:off x="516970" y="1311121"/>
            <a:ext cx="10944000" cy="53427"/>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sp>
        <p:nvSpPr>
          <p:cNvPr id="3" name="Rechteck 35">
            <a:extLst>
              <a:ext uri="{FF2B5EF4-FFF2-40B4-BE49-F238E27FC236}">
                <a16:creationId xmlns:a16="http://schemas.microsoft.com/office/drawing/2014/main" id="{33642853-F82D-401C-2936-A64BE54698E1}"/>
              </a:ext>
            </a:extLst>
          </p:cNvPr>
          <p:cNvSpPr/>
          <p:nvPr/>
        </p:nvSpPr>
        <p:spPr bwMode="gray">
          <a:xfrm>
            <a:off x="516969" y="3996810"/>
            <a:ext cx="4186189" cy="1890001"/>
          </a:xfrm>
          <a:prstGeom prst="rect">
            <a:avLst/>
          </a:prstGeom>
          <a:noFill/>
          <a:ln w="25400" cap="flat" cmpd="sng" algn="ctr">
            <a:gradFill flip="none" rotWithShape="1">
              <a:gsLst>
                <a:gs pos="96000">
                  <a:schemeClr val="tx2"/>
                </a:gs>
                <a:gs pos="0">
                  <a:schemeClr val="accent6"/>
                </a:gs>
              </a:gsLst>
              <a:lin ang="19800000" scaled="0"/>
              <a:tileRect/>
            </a:gradFill>
            <a:prstDash val="solid"/>
            <a:miter lim="800000"/>
          </a:ln>
          <a:effectLst/>
        </p:spPr>
        <p:txBody>
          <a:bodyPr rtlCol="0" anchor="ctr"/>
          <a:lstStyle/>
          <a:p>
            <a:pPr algn="ctr">
              <a:defRPr/>
            </a:pPr>
            <a:endParaRPr lang="en-US" sz="1600" kern="0" dirty="0">
              <a:latin typeface="FiraGO Book"/>
            </a:endParaRPr>
          </a:p>
        </p:txBody>
      </p:sp>
      <p:graphicFrame>
        <p:nvGraphicFramePr>
          <p:cNvPr id="4" name="Chart 3">
            <a:extLst>
              <a:ext uri="{FF2B5EF4-FFF2-40B4-BE49-F238E27FC236}">
                <a16:creationId xmlns:a16="http://schemas.microsoft.com/office/drawing/2014/main" id="{2FDEAB5F-0A57-6B26-F801-55F0D27C68F9}"/>
              </a:ext>
            </a:extLst>
          </p:cNvPr>
          <p:cNvGraphicFramePr>
            <a:graphicFrameLocks/>
          </p:cNvGraphicFramePr>
          <p:nvPr>
            <p:extLst>
              <p:ext uri="{D42A27DB-BD31-4B8C-83A1-F6EECF244321}">
                <p14:modId xmlns:p14="http://schemas.microsoft.com/office/powerpoint/2010/main" val="3400190427"/>
              </p:ext>
            </p:extLst>
          </p:nvPr>
        </p:nvGraphicFramePr>
        <p:xfrm>
          <a:off x="664607" y="1901411"/>
          <a:ext cx="3483948" cy="16816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89BF58AD-CFC6-5449-37F8-0AA1AC6B81BC}"/>
              </a:ext>
            </a:extLst>
          </p:cNvPr>
          <p:cNvGraphicFramePr>
            <a:graphicFrameLocks/>
          </p:cNvGraphicFramePr>
          <p:nvPr>
            <p:extLst>
              <p:ext uri="{D42A27DB-BD31-4B8C-83A1-F6EECF244321}">
                <p14:modId xmlns:p14="http://schemas.microsoft.com/office/powerpoint/2010/main" val="3151170816"/>
              </p:ext>
            </p:extLst>
          </p:nvPr>
        </p:nvGraphicFramePr>
        <p:xfrm>
          <a:off x="707469" y="4075275"/>
          <a:ext cx="3690185" cy="18115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4742221E-D73E-D72C-899D-F1146E88FD53}"/>
              </a:ext>
            </a:extLst>
          </p:cNvPr>
          <p:cNvGraphicFramePr>
            <a:graphicFrameLocks/>
          </p:cNvGraphicFramePr>
          <p:nvPr>
            <p:extLst>
              <p:ext uri="{D42A27DB-BD31-4B8C-83A1-F6EECF244321}">
                <p14:modId xmlns:p14="http://schemas.microsoft.com/office/powerpoint/2010/main" val="1103488704"/>
              </p:ext>
            </p:extLst>
          </p:nvPr>
        </p:nvGraphicFramePr>
        <p:xfrm>
          <a:off x="6083297" y="2411932"/>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C8C28521-11A0-7B19-A0B4-20EB82293185}"/>
              </a:ext>
            </a:extLst>
          </p:cNvPr>
          <p:cNvSpPr txBox="1"/>
          <p:nvPr/>
        </p:nvSpPr>
        <p:spPr>
          <a:xfrm>
            <a:off x="1400840" y="288483"/>
            <a:ext cx="8615030" cy="830997"/>
          </a:xfrm>
          <a:prstGeom prst="rect">
            <a:avLst/>
          </a:prstGeom>
          <a:noFill/>
        </p:spPr>
        <p:txBody>
          <a:bodyPr wrap="square">
            <a:spAutoFit/>
          </a:bodyPr>
          <a:lstStyle/>
          <a:p>
            <a:r>
              <a:rPr lang="en-US" sz="2400" dirty="0">
                <a:solidFill>
                  <a:srgbClr val="263B50"/>
                </a:solidFill>
                <a:effectLst/>
                <a:latin typeface="Roboto" panose="02000000000000000000" pitchFamily="2" charset="0"/>
              </a:rPr>
              <a:t>Data Analysis: Where are customers with a high lifetime value based?</a:t>
            </a:r>
            <a:endParaRPr lang="en-DE" sz="2400" dirty="0"/>
          </a:p>
        </p:txBody>
      </p:sp>
      <p:grpSp>
        <p:nvGrpSpPr>
          <p:cNvPr id="19" name="Grafik 24">
            <a:extLst>
              <a:ext uri="{FF2B5EF4-FFF2-40B4-BE49-F238E27FC236}">
                <a16:creationId xmlns:a16="http://schemas.microsoft.com/office/drawing/2014/main" id="{8F2C9641-94DD-8839-C4F3-8C9279014CDD}"/>
              </a:ext>
            </a:extLst>
          </p:cNvPr>
          <p:cNvGrpSpPr/>
          <p:nvPr/>
        </p:nvGrpSpPr>
        <p:grpSpPr>
          <a:xfrm>
            <a:off x="516969" y="288483"/>
            <a:ext cx="772477" cy="485775"/>
            <a:chOff x="5703887" y="3186112"/>
            <a:chExt cx="772477" cy="485775"/>
          </a:xfrm>
          <a:solidFill>
            <a:srgbClr val="383C45"/>
          </a:solidFill>
        </p:grpSpPr>
        <p:sp>
          <p:nvSpPr>
            <p:cNvPr id="20" name="Freihandform: Form 150">
              <a:extLst>
                <a:ext uri="{FF2B5EF4-FFF2-40B4-BE49-F238E27FC236}">
                  <a16:creationId xmlns:a16="http://schemas.microsoft.com/office/drawing/2014/main" id="{FBF61DBB-33A1-50F1-5A14-7940A30EC352}"/>
                </a:ext>
              </a:extLst>
            </p:cNvPr>
            <p:cNvSpPr/>
            <p:nvPr/>
          </p:nvSpPr>
          <p:spPr>
            <a:xfrm>
              <a:off x="5942012" y="3643312"/>
              <a:ext cx="304800" cy="19050"/>
            </a:xfrm>
            <a:custGeom>
              <a:avLst/>
              <a:gdLst>
                <a:gd name="connsiteX0" fmla="*/ 0 w 304800"/>
                <a:gd name="connsiteY0" fmla="*/ 0 h 19050"/>
                <a:gd name="connsiteX1" fmla="*/ 307658 w 304800"/>
                <a:gd name="connsiteY1" fmla="*/ 0 h 19050"/>
                <a:gd name="connsiteX2" fmla="*/ 307658 w 304800"/>
                <a:gd name="connsiteY2" fmla="*/ 20002 h 19050"/>
                <a:gd name="connsiteX3" fmla="*/ 0 w 304800"/>
                <a:gd name="connsiteY3" fmla="*/ 20002 h 19050"/>
              </a:gdLst>
              <a:ahLst/>
              <a:cxnLst>
                <a:cxn ang="0">
                  <a:pos x="connsiteX0" y="connsiteY0"/>
                </a:cxn>
                <a:cxn ang="0">
                  <a:pos x="connsiteX1" y="connsiteY1"/>
                </a:cxn>
                <a:cxn ang="0">
                  <a:pos x="connsiteX2" y="connsiteY2"/>
                </a:cxn>
                <a:cxn ang="0">
                  <a:pos x="connsiteX3" y="connsiteY3"/>
                </a:cxn>
              </a:cxnLst>
              <a:rect l="l" t="t" r="r" b="b"/>
              <a:pathLst>
                <a:path w="304800" h="19050">
                  <a:moveTo>
                    <a:pt x="0" y="0"/>
                  </a:moveTo>
                  <a:lnTo>
                    <a:pt x="307658" y="0"/>
                  </a:lnTo>
                  <a:lnTo>
                    <a:pt x="307658" y="20002"/>
                  </a:lnTo>
                  <a:lnTo>
                    <a:pt x="0" y="20002"/>
                  </a:lnTo>
                  <a:close/>
                </a:path>
              </a:pathLst>
            </a:custGeom>
            <a:solidFill>
              <a:schemeClr val="accent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21" name="Freihandform: Form 151">
              <a:extLst>
                <a:ext uri="{FF2B5EF4-FFF2-40B4-BE49-F238E27FC236}">
                  <a16:creationId xmlns:a16="http://schemas.microsoft.com/office/drawing/2014/main" id="{1F01B71E-239E-0421-AFD3-4261A1C430A1}"/>
                </a:ext>
              </a:extLst>
            </p:cNvPr>
            <p:cNvSpPr/>
            <p:nvPr/>
          </p:nvSpPr>
          <p:spPr>
            <a:xfrm>
              <a:off x="5989637" y="3376612"/>
              <a:ext cx="209550" cy="219075"/>
            </a:xfrm>
            <a:custGeom>
              <a:avLst/>
              <a:gdLst>
                <a:gd name="connsiteX0" fmla="*/ 210502 w 209550"/>
                <a:gd name="connsiteY0" fmla="*/ 219075 h 219075"/>
                <a:gd name="connsiteX1" fmla="*/ 190500 w 209550"/>
                <a:gd name="connsiteY1" fmla="*/ 219075 h 219075"/>
                <a:gd name="connsiteX2" fmla="*/ 190500 w 209550"/>
                <a:gd name="connsiteY2" fmla="*/ 64770 h 219075"/>
                <a:gd name="connsiteX3" fmla="*/ 141923 w 209550"/>
                <a:gd name="connsiteY3" fmla="*/ 20003 h 219075"/>
                <a:gd name="connsiteX4" fmla="*/ 68580 w 209550"/>
                <a:gd name="connsiteY4" fmla="*/ 20003 h 219075"/>
                <a:gd name="connsiteX5" fmla="*/ 20002 w 209550"/>
                <a:gd name="connsiteY5" fmla="*/ 64770 h 219075"/>
                <a:gd name="connsiteX6" fmla="*/ 20002 w 209550"/>
                <a:gd name="connsiteY6" fmla="*/ 219075 h 219075"/>
                <a:gd name="connsiteX7" fmla="*/ 0 w 209550"/>
                <a:gd name="connsiteY7" fmla="*/ 219075 h 219075"/>
                <a:gd name="connsiteX8" fmla="*/ 0 w 209550"/>
                <a:gd name="connsiteY8" fmla="*/ 64770 h 219075"/>
                <a:gd name="connsiteX9" fmla="*/ 68580 w 209550"/>
                <a:gd name="connsiteY9" fmla="*/ 0 h 219075"/>
                <a:gd name="connsiteX10" fmla="*/ 141923 w 209550"/>
                <a:gd name="connsiteY10" fmla="*/ 0 h 219075"/>
                <a:gd name="connsiteX11" fmla="*/ 210502 w 209550"/>
                <a:gd name="connsiteY11" fmla="*/ 64770 h 219075"/>
                <a:gd name="connsiteX12" fmla="*/ 210502 w 209550"/>
                <a:gd name="connsiteY12" fmla="*/ 219075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50" h="219075">
                  <a:moveTo>
                    <a:pt x="210502" y="219075"/>
                  </a:moveTo>
                  <a:lnTo>
                    <a:pt x="190500" y="219075"/>
                  </a:lnTo>
                  <a:lnTo>
                    <a:pt x="190500" y="64770"/>
                  </a:lnTo>
                  <a:cubicBezTo>
                    <a:pt x="190500" y="40005"/>
                    <a:pt x="168593" y="20003"/>
                    <a:pt x="141923" y="20003"/>
                  </a:cubicBezTo>
                  <a:lnTo>
                    <a:pt x="68580" y="20003"/>
                  </a:lnTo>
                  <a:cubicBezTo>
                    <a:pt x="41910" y="20003"/>
                    <a:pt x="20002" y="40005"/>
                    <a:pt x="20002" y="64770"/>
                  </a:cubicBezTo>
                  <a:lnTo>
                    <a:pt x="20002" y="219075"/>
                  </a:lnTo>
                  <a:lnTo>
                    <a:pt x="0" y="219075"/>
                  </a:lnTo>
                  <a:lnTo>
                    <a:pt x="0" y="64770"/>
                  </a:lnTo>
                  <a:cubicBezTo>
                    <a:pt x="0" y="29528"/>
                    <a:pt x="30480" y="0"/>
                    <a:pt x="68580" y="0"/>
                  </a:cubicBezTo>
                  <a:lnTo>
                    <a:pt x="141923" y="0"/>
                  </a:lnTo>
                  <a:cubicBezTo>
                    <a:pt x="180023" y="0"/>
                    <a:pt x="210502" y="28575"/>
                    <a:pt x="210502" y="64770"/>
                  </a:cubicBezTo>
                  <a:lnTo>
                    <a:pt x="210502" y="219075"/>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22" name="Freihandform: Form 152">
              <a:extLst>
                <a:ext uri="{FF2B5EF4-FFF2-40B4-BE49-F238E27FC236}">
                  <a16:creationId xmlns:a16="http://schemas.microsoft.com/office/drawing/2014/main" id="{FF2B44E6-A278-0792-B771-371D96711054}"/>
                </a:ext>
              </a:extLst>
            </p:cNvPr>
            <p:cNvSpPr/>
            <p:nvPr/>
          </p:nvSpPr>
          <p:spPr>
            <a:xfrm>
              <a:off x="6042025" y="3186112"/>
              <a:ext cx="104775" cy="133350"/>
            </a:xfrm>
            <a:custGeom>
              <a:avLst/>
              <a:gdLst>
                <a:gd name="connsiteX0" fmla="*/ 52388 w 104775"/>
                <a:gd name="connsiteY0" fmla="*/ 134303 h 133350"/>
                <a:gd name="connsiteX1" fmla="*/ 0 w 104775"/>
                <a:gd name="connsiteY1" fmla="*/ 86678 h 133350"/>
                <a:gd name="connsiteX2" fmla="*/ 0 w 104775"/>
                <a:gd name="connsiteY2" fmla="*/ 47625 h 133350"/>
                <a:gd name="connsiteX3" fmla="*/ 52388 w 104775"/>
                <a:gd name="connsiteY3" fmla="*/ 0 h 133350"/>
                <a:gd name="connsiteX4" fmla="*/ 104775 w 104775"/>
                <a:gd name="connsiteY4" fmla="*/ 47625 h 133350"/>
                <a:gd name="connsiteX5" fmla="*/ 104775 w 104775"/>
                <a:gd name="connsiteY5" fmla="*/ 86678 h 133350"/>
                <a:gd name="connsiteX6" fmla="*/ 52388 w 104775"/>
                <a:gd name="connsiteY6" fmla="*/ 134303 h 133350"/>
                <a:gd name="connsiteX7" fmla="*/ 52388 w 104775"/>
                <a:gd name="connsiteY7" fmla="*/ 20003 h 133350"/>
                <a:gd name="connsiteX8" fmla="*/ 20002 w 104775"/>
                <a:gd name="connsiteY8" fmla="*/ 47625 h 133350"/>
                <a:gd name="connsiteX9" fmla="*/ 20002 w 104775"/>
                <a:gd name="connsiteY9" fmla="*/ 86678 h 133350"/>
                <a:gd name="connsiteX10" fmla="*/ 52388 w 104775"/>
                <a:gd name="connsiteY10" fmla="*/ 114300 h 133350"/>
                <a:gd name="connsiteX11" fmla="*/ 84773 w 104775"/>
                <a:gd name="connsiteY11" fmla="*/ 86678 h 133350"/>
                <a:gd name="connsiteX12" fmla="*/ 84773 w 104775"/>
                <a:gd name="connsiteY12" fmla="*/ 47625 h 133350"/>
                <a:gd name="connsiteX13" fmla="*/ 52388 w 104775"/>
                <a:gd name="connsiteY13" fmla="*/ 2000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33350">
                  <a:moveTo>
                    <a:pt x="52388" y="134303"/>
                  </a:moveTo>
                  <a:cubicBezTo>
                    <a:pt x="23813" y="134303"/>
                    <a:pt x="0" y="113348"/>
                    <a:pt x="0" y="86678"/>
                  </a:cubicBezTo>
                  <a:lnTo>
                    <a:pt x="0" y="47625"/>
                  </a:lnTo>
                  <a:cubicBezTo>
                    <a:pt x="0" y="20955"/>
                    <a:pt x="23813" y="0"/>
                    <a:pt x="52388" y="0"/>
                  </a:cubicBezTo>
                  <a:cubicBezTo>
                    <a:pt x="80963" y="0"/>
                    <a:pt x="104775" y="20955"/>
                    <a:pt x="104775" y="47625"/>
                  </a:cubicBezTo>
                  <a:lnTo>
                    <a:pt x="104775" y="86678"/>
                  </a:lnTo>
                  <a:cubicBezTo>
                    <a:pt x="104775" y="112395"/>
                    <a:pt x="81915" y="134303"/>
                    <a:pt x="52388" y="134303"/>
                  </a:cubicBezTo>
                  <a:close/>
                  <a:moveTo>
                    <a:pt x="52388" y="20003"/>
                  </a:moveTo>
                  <a:cubicBezTo>
                    <a:pt x="34290" y="20003"/>
                    <a:pt x="20002" y="32385"/>
                    <a:pt x="20002" y="47625"/>
                  </a:cubicBezTo>
                  <a:lnTo>
                    <a:pt x="20002" y="86678"/>
                  </a:lnTo>
                  <a:cubicBezTo>
                    <a:pt x="20002" y="101918"/>
                    <a:pt x="34290" y="114300"/>
                    <a:pt x="52388" y="114300"/>
                  </a:cubicBezTo>
                  <a:cubicBezTo>
                    <a:pt x="70485" y="114300"/>
                    <a:pt x="84773" y="101918"/>
                    <a:pt x="84773" y="86678"/>
                  </a:cubicBezTo>
                  <a:lnTo>
                    <a:pt x="84773" y="47625"/>
                  </a:lnTo>
                  <a:cubicBezTo>
                    <a:pt x="85725" y="32385"/>
                    <a:pt x="70485" y="20003"/>
                    <a:pt x="52388" y="20003"/>
                  </a:cubicBez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23" name="Freihandform: Form 153">
              <a:extLst>
                <a:ext uri="{FF2B5EF4-FFF2-40B4-BE49-F238E27FC236}">
                  <a16:creationId xmlns:a16="http://schemas.microsoft.com/office/drawing/2014/main" id="{9396F9F0-D1C5-5BF6-B11F-DAC7AF8D97D9}"/>
                </a:ext>
              </a:extLst>
            </p:cNvPr>
            <p:cNvSpPr/>
            <p:nvPr/>
          </p:nvSpPr>
          <p:spPr>
            <a:xfrm>
              <a:off x="6336347" y="3224212"/>
              <a:ext cx="104775" cy="133350"/>
            </a:xfrm>
            <a:custGeom>
              <a:avLst/>
              <a:gdLst>
                <a:gd name="connsiteX0" fmla="*/ 53340 w 104775"/>
                <a:gd name="connsiteY0" fmla="*/ 134303 h 133350"/>
                <a:gd name="connsiteX1" fmla="*/ 0 w 104775"/>
                <a:gd name="connsiteY1" fmla="*/ 86678 h 133350"/>
                <a:gd name="connsiteX2" fmla="*/ 0 w 104775"/>
                <a:gd name="connsiteY2" fmla="*/ 47625 h 133350"/>
                <a:gd name="connsiteX3" fmla="*/ 53340 w 104775"/>
                <a:gd name="connsiteY3" fmla="*/ 0 h 133350"/>
                <a:gd name="connsiteX4" fmla="*/ 105727 w 104775"/>
                <a:gd name="connsiteY4" fmla="*/ 47625 h 133350"/>
                <a:gd name="connsiteX5" fmla="*/ 105727 w 104775"/>
                <a:gd name="connsiteY5" fmla="*/ 86678 h 133350"/>
                <a:gd name="connsiteX6" fmla="*/ 53340 w 104775"/>
                <a:gd name="connsiteY6" fmla="*/ 134303 h 133350"/>
                <a:gd name="connsiteX7" fmla="*/ 53340 w 104775"/>
                <a:gd name="connsiteY7" fmla="*/ 20003 h 133350"/>
                <a:gd name="connsiteX8" fmla="*/ 20002 w 104775"/>
                <a:gd name="connsiteY8" fmla="*/ 47625 h 133350"/>
                <a:gd name="connsiteX9" fmla="*/ 20002 w 104775"/>
                <a:gd name="connsiteY9" fmla="*/ 86678 h 133350"/>
                <a:gd name="connsiteX10" fmla="*/ 53340 w 104775"/>
                <a:gd name="connsiteY10" fmla="*/ 114300 h 133350"/>
                <a:gd name="connsiteX11" fmla="*/ 85725 w 104775"/>
                <a:gd name="connsiteY11" fmla="*/ 86678 h 133350"/>
                <a:gd name="connsiteX12" fmla="*/ 85725 w 104775"/>
                <a:gd name="connsiteY12" fmla="*/ 47625 h 133350"/>
                <a:gd name="connsiteX13" fmla="*/ 53340 w 104775"/>
                <a:gd name="connsiteY13" fmla="*/ 2000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33350">
                  <a:moveTo>
                    <a:pt x="53340" y="134303"/>
                  </a:moveTo>
                  <a:cubicBezTo>
                    <a:pt x="23813" y="134303"/>
                    <a:pt x="0" y="112395"/>
                    <a:pt x="0" y="86678"/>
                  </a:cubicBezTo>
                  <a:lnTo>
                    <a:pt x="0" y="47625"/>
                  </a:lnTo>
                  <a:cubicBezTo>
                    <a:pt x="0" y="20955"/>
                    <a:pt x="23813" y="0"/>
                    <a:pt x="53340" y="0"/>
                  </a:cubicBezTo>
                  <a:cubicBezTo>
                    <a:pt x="82867" y="0"/>
                    <a:pt x="105727" y="21908"/>
                    <a:pt x="105727" y="47625"/>
                  </a:cubicBezTo>
                  <a:lnTo>
                    <a:pt x="105727" y="86678"/>
                  </a:lnTo>
                  <a:cubicBezTo>
                    <a:pt x="106680" y="112395"/>
                    <a:pt x="82867" y="134303"/>
                    <a:pt x="53340" y="134303"/>
                  </a:cubicBezTo>
                  <a:close/>
                  <a:moveTo>
                    <a:pt x="53340" y="20003"/>
                  </a:moveTo>
                  <a:cubicBezTo>
                    <a:pt x="35242" y="20003"/>
                    <a:pt x="20002" y="32385"/>
                    <a:pt x="20002" y="47625"/>
                  </a:cubicBezTo>
                  <a:lnTo>
                    <a:pt x="20002" y="86678"/>
                  </a:lnTo>
                  <a:cubicBezTo>
                    <a:pt x="20002" y="101918"/>
                    <a:pt x="34290" y="114300"/>
                    <a:pt x="53340" y="114300"/>
                  </a:cubicBezTo>
                  <a:cubicBezTo>
                    <a:pt x="71438" y="114300"/>
                    <a:pt x="85725" y="101918"/>
                    <a:pt x="85725" y="86678"/>
                  </a:cubicBezTo>
                  <a:lnTo>
                    <a:pt x="85725" y="47625"/>
                  </a:lnTo>
                  <a:cubicBezTo>
                    <a:pt x="86677" y="32385"/>
                    <a:pt x="71438" y="20003"/>
                    <a:pt x="53340" y="20003"/>
                  </a:cubicBez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30" name="Freihandform: Form 154">
              <a:extLst>
                <a:ext uri="{FF2B5EF4-FFF2-40B4-BE49-F238E27FC236}">
                  <a16:creationId xmlns:a16="http://schemas.microsoft.com/office/drawing/2014/main" id="{89E479FF-B039-2B0B-670B-F6BE1B01D80D}"/>
                </a:ext>
              </a:extLst>
            </p:cNvPr>
            <p:cNvSpPr/>
            <p:nvPr/>
          </p:nvSpPr>
          <p:spPr>
            <a:xfrm>
              <a:off x="5746750" y="3224212"/>
              <a:ext cx="104775" cy="133350"/>
            </a:xfrm>
            <a:custGeom>
              <a:avLst/>
              <a:gdLst>
                <a:gd name="connsiteX0" fmla="*/ 52388 w 104775"/>
                <a:gd name="connsiteY0" fmla="*/ 134303 h 133350"/>
                <a:gd name="connsiteX1" fmla="*/ 0 w 104775"/>
                <a:gd name="connsiteY1" fmla="*/ 86678 h 133350"/>
                <a:gd name="connsiteX2" fmla="*/ 0 w 104775"/>
                <a:gd name="connsiteY2" fmla="*/ 47625 h 133350"/>
                <a:gd name="connsiteX3" fmla="*/ 52388 w 104775"/>
                <a:gd name="connsiteY3" fmla="*/ 0 h 133350"/>
                <a:gd name="connsiteX4" fmla="*/ 104775 w 104775"/>
                <a:gd name="connsiteY4" fmla="*/ 47625 h 133350"/>
                <a:gd name="connsiteX5" fmla="*/ 104775 w 104775"/>
                <a:gd name="connsiteY5" fmla="*/ 86678 h 133350"/>
                <a:gd name="connsiteX6" fmla="*/ 52388 w 104775"/>
                <a:gd name="connsiteY6" fmla="*/ 134303 h 133350"/>
                <a:gd name="connsiteX7" fmla="*/ 52388 w 104775"/>
                <a:gd name="connsiteY7" fmla="*/ 20003 h 133350"/>
                <a:gd name="connsiteX8" fmla="*/ 20003 w 104775"/>
                <a:gd name="connsiteY8" fmla="*/ 47625 h 133350"/>
                <a:gd name="connsiteX9" fmla="*/ 20003 w 104775"/>
                <a:gd name="connsiteY9" fmla="*/ 86678 h 133350"/>
                <a:gd name="connsiteX10" fmla="*/ 52388 w 104775"/>
                <a:gd name="connsiteY10" fmla="*/ 114300 h 133350"/>
                <a:gd name="connsiteX11" fmla="*/ 84773 w 104775"/>
                <a:gd name="connsiteY11" fmla="*/ 86678 h 133350"/>
                <a:gd name="connsiteX12" fmla="*/ 84773 w 104775"/>
                <a:gd name="connsiteY12" fmla="*/ 47625 h 133350"/>
                <a:gd name="connsiteX13" fmla="*/ 52388 w 104775"/>
                <a:gd name="connsiteY13" fmla="*/ 2000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33350">
                  <a:moveTo>
                    <a:pt x="52388" y="134303"/>
                  </a:moveTo>
                  <a:cubicBezTo>
                    <a:pt x="23813" y="134303"/>
                    <a:pt x="0" y="113348"/>
                    <a:pt x="0" y="86678"/>
                  </a:cubicBezTo>
                  <a:lnTo>
                    <a:pt x="0" y="47625"/>
                  </a:lnTo>
                  <a:cubicBezTo>
                    <a:pt x="0" y="20955"/>
                    <a:pt x="23813" y="0"/>
                    <a:pt x="52388" y="0"/>
                  </a:cubicBezTo>
                  <a:cubicBezTo>
                    <a:pt x="80963" y="0"/>
                    <a:pt x="104775" y="20955"/>
                    <a:pt x="104775" y="47625"/>
                  </a:cubicBezTo>
                  <a:lnTo>
                    <a:pt x="104775" y="86678"/>
                  </a:lnTo>
                  <a:cubicBezTo>
                    <a:pt x="104775" y="112395"/>
                    <a:pt x="81915" y="134303"/>
                    <a:pt x="52388" y="134303"/>
                  </a:cubicBezTo>
                  <a:close/>
                  <a:moveTo>
                    <a:pt x="52388" y="20003"/>
                  </a:moveTo>
                  <a:cubicBezTo>
                    <a:pt x="35243" y="20003"/>
                    <a:pt x="20003" y="32385"/>
                    <a:pt x="20003" y="47625"/>
                  </a:cubicBezTo>
                  <a:lnTo>
                    <a:pt x="20003" y="86678"/>
                  </a:lnTo>
                  <a:cubicBezTo>
                    <a:pt x="20003" y="101918"/>
                    <a:pt x="34290" y="114300"/>
                    <a:pt x="52388" y="114300"/>
                  </a:cubicBezTo>
                  <a:cubicBezTo>
                    <a:pt x="70485" y="114300"/>
                    <a:pt x="84773" y="101918"/>
                    <a:pt x="84773" y="86678"/>
                  </a:cubicBezTo>
                  <a:lnTo>
                    <a:pt x="84773" y="47625"/>
                  </a:lnTo>
                  <a:cubicBezTo>
                    <a:pt x="85725" y="32385"/>
                    <a:pt x="70485" y="20003"/>
                    <a:pt x="52388" y="20003"/>
                  </a:cubicBez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31" name="Freihandform: Form 155">
              <a:extLst>
                <a:ext uri="{FF2B5EF4-FFF2-40B4-BE49-F238E27FC236}">
                  <a16:creationId xmlns:a16="http://schemas.microsoft.com/office/drawing/2014/main" id="{063A6671-4158-85C1-90DA-498166E1539F}"/>
                </a:ext>
              </a:extLst>
            </p:cNvPr>
            <p:cNvSpPr/>
            <p:nvPr/>
          </p:nvSpPr>
          <p:spPr>
            <a:xfrm>
              <a:off x="6295389" y="3414712"/>
              <a:ext cx="180975" cy="257175"/>
            </a:xfrm>
            <a:custGeom>
              <a:avLst/>
              <a:gdLst>
                <a:gd name="connsiteX0" fmla="*/ 189548 w 180975"/>
                <a:gd name="connsiteY0" fmla="*/ 258127 h 257175"/>
                <a:gd name="connsiteX1" fmla="*/ 170498 w 180975"/>
                <a:gd name="connsiteY1" fmla="*/ 258127 h 257175"/>
                <a:gd name="connsiteX2" fmla="*/ 170498 w 180975"/>
                <a:gd name="connsiteY2" fmla="*/ 65723 h 257175"/>
                <a:gd name="connsiteX3" fmla="*/ 122873 w 180975"/>
                <a:gd name="connsiteY3" fmla="*/ 19050 h 257175"/>
                <a:gd name="connsiteX4" fmla="*/ 66675 w 180975"/>
                <a:gd name="connsiteY4" fmla="*/ 19050 h 257175"/>
                <a:gd name="connsiteX5" fmla="*/ 19050 w 180975"/>
                <a:gd name="connsiteY5" fmla="*/ 66675 h 257175"/>
                <a:gd name="connsiteX6" fmla="*/ 19050 w 180975"/>
                <a:gd name="connsiteY6" fmla="*/ 257175 h 257175"/>
                <a:gd name="connsiteX7" fmla="*/ 0 w 180975"/>
                <a:gd name="connsiteY7" fmla="*/ 257175 h 257175"/>
                <a:gd name="connsiteX8" fmla="*/ 0 w 180975"/>
                <a:gd name="connsiteY8" fmla="*/ 66675 h 257175"/>
                <a:gd name="connsiteX9" fmla="*/ 66675 w 180975"/>
                <a:gd name="connsiteY9" fmla="*/ 0 h 257175"/>
                <a:gd name="connsiteX10" fmla="*/ 122873 w 180975"/>
                <a:gd name="connsiteY10" fmla="*/ 0 h 257175"/>
                <a:gd name="connsiteX11" fmla="*/ 189548 w 180975"/>
                <a:gd name="connsiteY11" fmla="*/ 65723 h 257175"/>
                <a:gd name="connsiteX12" fmla="*/ 189548 w 180975"/>
                <a:gd name="connsiteY12" fmla="*/ 25812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975" h="257175">
                  <a:moveTo>
                    <a:pt x="189548" y="258127"/>
                  </a:moveTo>
                  <a:lnTo>
                    <a:pt x="170498" y="258127"/>
                  </a:lnTo>
                  <a:lnTo>
                    <a:pt x="170498" y="65723"/>
                  </a:lnTo>
                  <a:cubicBezTo>
                    <a:pt x="170498" y="40005"/>
                    <a:pt x="148590" y="19050"/>
                    <a:pt x="122873" y="19050"/>
                  </a:cubicBezTo>
                  <a:lnTo>
                    <a:pt x="66675" y="19050"/>
                  </a:lnTo>
                  <a:cubicBezTo>
                    <a:pt x="40958" y="19050"/>
                    <a:pt x="19050" y="40957"/>
                    <a:pt x="19050" y="66675"/>
                  </a:cubicBezTo>
                  <a:lnTo>
                    <a:pt x="19050" y="257175"/>
                  </a:lnTo>
                  <a:lnTo>
                    <a:pt x="0" y="257175"/>
                  </a:lnTo>
                  <a:lnTo>
                    <a:pt x="0" y="66675"/>
                  </a:lnTo>
                  <a:cubicBezTo>
                    <a:pt x="0" y="29528"/>
                    <a:pt x="30480" y="0"/>
                    <a:pt x="66675" y="0"/>
                  </a:cubicBezTo>
                  <a:lnTo>
                    <a:pt x="122873" y="0"/>
                  </a:lnTo>
                  <a:cubicBezTo>
                    <a:pt x="160020" y="0"/>
                    <a:pt x="189548" y="29528"/>
                    <a:pt x="189548" y="65723"/>
                  </a:cubicBezTo>
                  <a:lnTo>
                    <a:pt x="189548" y="258127"/>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32" name="Freihandform: Form 156">
              <a:extLst>
                <a:ext uri="{FF2B5EF4-FFF2-40B4-BE49-F238E27FC236}">
                  <a16:creationId xmlns:a16="http://schemas.microsoft.com/office/drawing/2014/main" id="{6FB4171B-8538-6208-B93C-BD7BAF4BE130}"/>
                </a:ext>
              </a:extLst>
            </p:cNvPr>
            <p:cNvSpPr/>
            <p:nvPr/>
          </p:nvSpPr>
          <p:spPr>
            <a:xfrm>
              <a:off x="5703887" y="3414712"/>
              <a:ext cx="190500" cy="257175"/>
            </a:xfrm>
            <a:custGeom>
              <a:avLst/>
              <a:gdLst>
                <a:gd name="connsiteX0" fmla="*/ 191453 w 190500"/>
                <a:gd name="connsiteY0" fmla="*/ 258127 h 257175"/>
                <a:gd name="connsiteX1" fmla="*/ 171450 w 190500"/>
                <a:gd name="connsiteY1" fmla="*/ 258127 h 257175"/>
                <a:gd name="connsiteX2" fmla="*/ 171450 w 190500"/>
                <a:gd name="connsiteY2" fmla="*/ 65723 h 257175"/>
                <a:gd name="connsiteX3" fmla="*/ 123825 w 190500"/>
                <a:gd name="connsiteY3" fmla="*/ 20003 h 257175"/>
                <a:gd name="connsiteX4" fmla="*/ 67628 w 190500"/>
                <a:gd name="connsiteY4" fmla="*/ 20003 h 257175"/>
                <a:gd name="connsiteX5" fmla="*/ 20003 w 190500"/>
                <a:gd name="connsiteY5" fmla="*/ 66675 h 257175"/>
                <a:gd name="connsiteX6" fmla="*/ 20003 w 190500"/>
                <a:gd name="connsiteY6" fmla="*/ 257175 h 257175"/>
                <a:gd name="connsiteX7" fmla="*/ 0 w 190500"/>
                <a:gd name="connsiteY7" fmla="*/ 257175 h 257175"/>
                <a:gd name="connsiteX8" fmla="*/ 0 w 190500"/>
                <a:gd name="connsiteY8" fmla="*/ 66675 h 257175"/>
                <a:gd name="connsiteX9" fmla="*/ 67628 w 190500"/>
                <a:gd name="connsiteY9" fmla="*/ 0 h 257175"/>
                <a:gd name="connsiteX10" fmla="*/ 123825 w 190500"/>
                <a:gd name="connsiteY10" fmla="*/ 0 h 257175"/>
                <a:gd name="connsiteX11" fmla="*/ 191453 w 190500"/>
                <a:gd name="connsiteY11" fmla="*/ 65723 h 257175"/>
                <a:gd name="connsiteX12" fmla="*/ 191453 w 190500"/>
                <a:gd name="connsiteY12" fmla="*/ 25812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500" h="257175">
                  <a:moveTo>
                    <a:pt x="191453" y="258127"/>
                  </a:moveTo>
                  <a:lnTo>
                    <a:pt x="171450" y="258127"/>
                  </a:lnTo>
                  <a:lnTo>
                    <a:pt x="171450" y="65723"/>
                  </a:lnTo>
                  <a:cubicBezTo>
                    <a:pt x="171450" y="40005"/>
                    <a:pt x="150495" y="20003"/>
                    <a:pt x="123825" y="20003"/>
                  </a:cubicBezTo>
                  <a:lnTo>
                    <a:pt x="67628" y="20003"/>
                  </a:lnTo>
                  <a:cubicBezTo>
                    <a:pt x="41910" y="20003"/>
                    <a:pt x="20003" y="41910"/>
                    <a:pt x="20003" y="66675"/>
                  </a:cubicBezTo>
                  <a:lnTo>
                    <a:pt x="20003" y="257175"/>
                  </a:lnTo>
                  <a:lnTo>
                    <a:pt x="0" y="257175"/>
                  </a:lnTo>
                  <a:lnTo>
                    <a:pt x="0" y="66675"/>
                  </a:lnTo>
                  <a:cubicBezTo>
                    <a:pt x="0" y="29528"/>
                    <a:pt x="30480" y="0"/>
                    <a:pt x="67628" y="0"/>
                  </a:cubicBezTo>
                  <a:lnTo>
                    <a:pt x="123825" y="0"/>
                  </a:lnTo>
                  <a:cubicBezTo>
                    <a:pt x="160973" y="0"/>
                    <a:pt x="191453" y="29528"/>
                    <a:pt x="191453" y="65723"/>
                  </a:cubicBezTo>
                  <a:lnTo>
                    <a:pt x="191453" y="258127"/>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grpSp>
      <p:sp>
        <p:nvSpPr>
          <p:cNvPr id="33" name="TextBox 32">
            <a:extLst>
              <a:ext uri="{FF2B5EF4-FFF2-40B4-BE49-F238E27FC236}">
                <a16:creationId xmlns:a16="http://schemas.microsoft.com/office/drawing/2014/main" id="{60522A54-A530-32F5-86D0-E059A8C61791}"/>
              </a:ext>
            </a:extLst>
          </p:cNvPr>
          <p:cNvSpPr txBox="1"/>
          <p:nvPr/>
        </p:nvSpPr>
        <p:spPr>
          <a:xfrm>
            <a:off x="552277" y="1711429"/>
            <a:ext cx="4000567" cy="276999"/>
          </a:xfrm>
          <a:prstGeom prst="rect">
            <a:avLst/>
          </a:prstGeom>
          <a:noFill/>
        </p:spPr>
        <p:txBody>
          <a:bodyPr wrap="square" rtlCol="0">
            <a:spAutoFit/>
          </a:bodyPr>
          <a:lstStyle/>
          <a:p>
            <a:pPr algn="ctr"/>
            <a:r>
              <a:rPr lang="en-US" sz="1200" dirty="0">
                <a:solidFill>
                  <a:srgbClr val="333333"/>
                </a:solidFill>
                <a:latin typeface="Benton Sans SemiDemi"/>
              </a:rPr>
              <a:t>Top </a:t>
            </a:r>
            <a:r>
              <a:rPr lang="en-US" sz="1200" dirty="0">
                <a:solidFill>
                  <a:srgbClr val="333333"/>
                </a:solidFill>
                <a:effectLst/>
                <a:latin typeface="Benton Sans SemiDemi"/>
              </a:rPr>
              <a:t>10 countries where customers spend Most</a:t>
            </a:r>
            <a:endParaRPr lang="en-US" sz="1200" dirty="0">
              <a:effectLst/>
            </a:endParaRPr>
          </a:p>
        </p:txBody>
      </p:sp>
      <p:sp>
        <p:nvSpPr>
          <p:cNvPr id="35" name="TextBox 34">
            <a:extLst>
              <a:ext uri="{FF2B5EF4-FFF2-40B4-BE49-F238E27FC236}">
                <a16:creationId xmlns:a16="http://schemas.microsoft.com/office/drawing/2014/main" id="{6DCF4273-1242-0073-765A-406868D0FA97}"/>
              </a:ext>
            </a:extLst>
          </p:cNvPr>
          <p:cNvSpPr txBox="1"/>
          <p:nvPr/>
        </p:nvSpPr>
        <p:spPr>
          <a:xfrm>
            <a:off x="432241" y="6076793"/>
            <a:ext cx="11028729" cy="461665"/>
          </a:xfrm>
          <a:prstGeom prst="rect">
            <a:avLst/>
          </a:prstGeom>
          <a:noFill/>
        </p:spPr>
        <p:txBody>
          <a:bodyPr wrap="square" rtlCol="0">
            <a:spAutoFit/>
          </a:bodyPr>
          <a:lstStyle/>
          <a:p>
            <a:r>
              <a:rPr lang="en-US" sz="1200" dirty="0">
                <a:solidFill>
                  <a:srgbClr val="666666"/>
                </a:solidFill>
                <a:effectLst/>
                <a:latin typeface="Tableau Book"/>
              </a:rPr>
              <a:t>Top ten countries where Rockbuster customers are based are also the countries with highest revenue. Within the top 10 cities there is only one city with more than one customer (Aurora in USA) and other cities are therefore chosen based on the order they were inserted in the database.</a:t>
            </a:r>
            <a:endParaRPr lang="en-US" sz="1200" dirty="0">
              <a:effectLst/>
            </a:endParaRPr>
          </a:p>
        </p:txBody>
      </p:sp>
      <p:sp>
        <p:nvSpPr>
          <p:cNvPr id="36" name="TextBox 35">
            <a:extLst>
              <a:ext uri="{FF2B5EF4-FFF2-40B4-BE49-F238E27FC236}">
                <a16:creationId xmlns:a16="http://schemas.microsoft.com/office/drawing/2014/main" id="{1C89E8B2-2C4F-E23B-FE6B-1BED16118B7F}"/>
              </a:ext>
            </a:extLst>
          </p:cNvPr>
          <p:cNvSpPr txBox="1"/>
          <p:nvPr/>
        </p:nvSpPr>
        <p:spPr>
          <a:xfrm>
            <a:off x="707469" y="4050153"/>
            <a:ext cx="4000567" cy="276999"/>
          </a:xfrm>
          <a:prstGeom prst="rect">
            <a:avLst/>
          </a:prstGeom>
          <a:noFill/>
        </p:spPr>
        <p:txBody>
          <a:bodyPr wrap="square" rtlCol="0">
            <a:spAutoFit/>
          </a:bodyPr>
          <a:lstStyle/>
          <a:p>
            <a:pPr algn="ctr"/>
            <a:r>
              <a:rPr lang="en-US" sz="1200" dirty="0">
                <a:solidFill>
                  <a:srgbClr val="333333"/>
                </a:solidFill>
                <a:latin typeface="Benton Sans SemiDemi"/>
              </a:rPr>
              <a:t>Top </a:t>
            </a:r>
            <a:r>
              <a:rPr lang="en-US" sz="1200" dirty="0">
                <a:solidFill>
                  <a:srgbClr val="333333"/>
                </a:solidFill>
                <a:effectLst/>
                <a:latin typeface="Benton Sans SemiDemi"/>
              </a:rPr>
              <a:t>10 cities where customers spend Most</a:t>
            </a:r>
            <a:endParaRPr lang="en-US" sz="1200" dirty="0">
              <a:effectLst/>
            </a:endParaRPr>
          </a:p>
        </p:txBody>
      </p:sp>
      <p:sp>
        <p:nvSpPr>
          <p:cNvPr id="5" name="Slide Number Placeholder 4">
            <a:extLst>
              <a:ext uri="{FF2B5EF4-FFF2-40B4-BE49-F238E27FC236}">
                <a16:creationId xmlns:a16="http://schemas.microsoft.com/office/drawing/2014/main" id="{8149A5F8-9F63-CFA1-6ABF-D8DECAA27A58}"/>
              </a:ext>
            </a:extLst>
          </p:cNvPr>
          <p:cNvSpPr>
            <a:spLocks noGrp="1"/>
          </p:cNvSpPr>
          <p:nvPr>
            <p:ph type="sldNum" sz="quarter" idx="12"/>
          </p:nvPr>
        </p:nvSpPr>
        <p:spPr/>
        <p:txBody>
          <a:bodyPr/>
          <a:lstStyle/>
          <a:p>
            <a:fld id="{7D74D47C-14C0-4E76-90F4-17CAFFA7E480}" type="slidenum">
              <a:rPr lang="en-US" noProof="0" smtClean="0"/>
              <a:t>10</a:t>
            </a:fld>
            <a:endParaRPr lang="en-US" noProof="0" dirty="0"/>
          </a:p>
        </p:txBody>
      </p:sp>
      <p:sp>
        <p:nvSpPr>
          <p:cNvPr id="8" name="Date Placeholder 7">
            <a:extLst>
              <a:ext uri="{FF2B5EF4-FFF2-40B4-BE49-F238E27FC236}">
                <a16:creationId xmlns:a16="http://schemas.microsoft.com/office/drawing/2014/main" id="{3F43F9EA-04AB-7B08-2033-954DBE55F2D0}"/>
              </a:ext>
            </a:extLst>
          </p:cNvPr>
          <p:cNvSpPr>
            <a:spLocks noGrp="1"/>
          </p:cNvSpPr>
          <p:nvPr>
            <p:ph type="dt" sz="half" idx="10"/>
          </p:nvPr>
        </p:nvSpPr>
        <p:spPr>
          <a:xfrm>
            <a:off x="699274" y="6447404"/>
            <a:ext cx="2743200" cy="365125"/>
          </a:xfrm>
        </p:spPr>
        <p:txBody>
          <a:bodyPr/>
          <a:lstStyle/>
          <a:p>
            <a:fld id="{A2CB765D-4181-514B-A8A7-87A089602A08}" type="datetime1">
              <a:rPr lang="de-DE" noProof="0" smtClean="0"/>
              <a:t>27.07.23</a:t>
            </a:fld>
            <a:endParaRPr lang="en-US" noProof="0" dirty="0"/>
          </a:p>
        </p:txBody>
      </p:sp>
    </p:spTree>
    <p:extLst>
      <p:ext uri="{BB962C8B-B14F-4D97-AF65-F5344CB8AC3E}">
        <p14:creationId xmlns:p14="http://schemas.microsoft.com/office/powerpoint/2010/main" val="408453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21">
            <a:extLst>
              <a:ext uri="{FF2B5EF4-FFF2-40B4-BE49-F238E27FC236}">
                <a16:creationId xmlns:a16="http://schemas.microsoft.com/office/drawing/2014/main" id="{DEAB2DC2-B198-9C07-5BA1-A9DA1756CCA5}"/>
              </a:ext>
            </a:extLst>
          </p:cNvPr>
          <p:cNvSpPr/>
          <p:nvPr/>
        </p:nvSpPr>
        <p:spPr bwMode="gray">
          <a:xfrm>
            <a:off x="359252" y="1128340"/>
            <a:ext cx="11174945" cy="96629"/>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r>
              <a:rPr lang="en-US" sz="3600" b="1" kern="0" dirty="0">
                <a:latin typeface="FiraGO"/>
              </a:rPr>
              <a:t>	</a:t>
            </a:r>
          </a:p>
        </p:txBody>
      </p:sp>
      <p:sp>
        <p:nvSpPr>
          <p:cNvPr id="5" name="TextBox 4">
            <a:extLst>
              <a:ext uri="{FF2B5EF4-FFF2-40B4-BE49-F238E27FC236}">
                <a16:creationId xmlns:a16="http://schemas.microsoft.com/office/drawing/2014/main" id="{A36AD4C4-F102-9562-18EB-87F12B880DCE}"/>
              </a:ext>
            </a:extLst>
          </p:cNvPr>
          <p:cNvSpPr txBox="1"/>
          <p:nvPr/>
        </p:nvSpPr>
        <p:spPr>
          <a:xfrm>
            <a:off x="1400840" y="288483"/>
            <a:ext cx="9146658" cy="461665"/>
          </a:xfrm>
          <a:prstGeom prst="rect">
            <a:avLst/>
          </a:prstGeom>
          <a:noFill/>
        </p:spPr>
        <p:txBody>
          <a:bodyPr wrap="square">
            <a:spAutoFit/>
          </a:bodyPr>
          <a:lstStyle/>
          <a:p>
            <a:r>
              <a:rPr lang="en-US" sz="2400" dirty="0">
                <a:solidFill>
                  <a:srgbClr val="263B50"/>
                </a:solidFill>
                <a:effectLst/>
                <a:latin typeface="Roboto" panose="02000000000000000000" pitchFamily="2" charset="0"/>
              </a:rPr>
              <a:t>Data Analysis: Do sales figures vary between geographic regions?</a:t>
            </a:r>
            <a:endParaRPr lang="en-DE" sz="2400" dirty="0"/>
          </a:p>
        </p:txBody>
      </p:sp>
      <p:sp>
        <p:nvSpPr>
          <p:cNvPr id="2" name="Rechteck 29">
            <a:extLst>
              <a:ext uri="{FF2B5EF4-FFF2-40B4-BE49-F238E27FC236}">
                <a16:creationId xmlns:a16="http://schemas.microsoft.com/office/drawing/2014/main" id="{795B9651-FDDD-ED4D-2B03-83EE61A72658}"/>
              </a:ext>
            </a:extLst>
          </p:cNvPr>
          <p:cNvSpPr/>
          <p:nvPr/>
        </p:nvSpPr>
        <p:spPr>
          <a:xfrm>
            <a:off x="1097706" y="4700417"/>
            <a:ext cx="2730516" cy="523220"/>
          </a:xfrm>
          <a:prstGeom prst="rect">
            <a:avLst/>
          </a:prstGeom>
        </p:spPr>
        <p:txBody>
          <a:bodyPr wrap="square">
            <a:spAutoFit/>
          </a:bodyPr>
          <a:lstStyle/>
          <a:p>
            <a:br>
              <a:rPr lang="en-US" sz="1400" dirty="0">
                <a:solidFill>
                  <a:srgbClr val="666666"/>
                </a:solidFill>
                <a:effectLst/>
                <a:latin typeface="Tableau Book"/>
              </a:rPr>
            </a:br>
            <a:endParaRPr lang="en-US" sz="1400" dirty="0">
              <a:solidFill>
                <a:srgbClr val="666666"/>
              </a:solidFill>
              <a:effectLst/>
              <a:latin typeface="Tableau Book"/>
            </a:endParaRPr>
          </a:p>
        </p:txBody>
      </p:sp>
      <p:pic>
        <p:nvPicPr>
          <p:cNvPr id="22" name="Graphic 21" descr="Upward trend with solid fill">
            <a:extLst>
              <a:ext uri="{FF2B5EF4-FFF2-40B4-BE49-F238E27FC236}">
                <a16:creationId xmlns:a16="http://schemas.microsoft.com/office/drawing/2014/main" id="{CA1D8C05-95BD-8B88-7A64-C5B15D51B8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873" y="190110"/>
            <a:ext cx="702967" cy="702967"/>
          </a:xfrm>
          <a:prstGeom prst="rect">
            <a:avLst/>
          </a:prstGeom>
        </p:spPr>
      </p:pic>
      <p:pic>
        <p:nvPicPr>
          <p:cNvPr id="30" name="Picture 29">
            <a:extLst>
              <a:ext uri="{FF2B5EF4-FFF2-40B4-BE49-F238E27FC236}">
                <a16:creationId xmlns:a16="http://schemas.microsoft.com/office/drawing/2014/main" id="{DCDEAE54-7292-8BF0-562C-02CDD20B134C}"/>
              </a:ext>
            </a:extLst>
          </p:cNvPr>
          <p:cNvPicPr>
            <a:picLocks noChangeAspect="1"/>
          </p:cNvPicPr>
          <p:nvPr/>
        </p:nvPicPr>
        <p:blipFill>
          <a:blip r:embed="rId4"/>
          <a:stretch>
            <a:fillRect/>
          </a:stretch>
        </p:blipFill>
        <p:spPr>
          <a:xfrm>
            <a:off x="359252" y="1337117"/>
            <a:ext cx="7772400" cy="5232400"/>
          </a:xfrm>
          <a:prstGeom prst="rect">
            <a:avLst/>
          </a:prstGeom>
        </p:spPr>
      </p:pic>
      <p:pic>
        <p:nvPicPr>
          <p:cNvPr id="31" name="Picture 30">
            <a:extLst>
              <a:ext uri="{FF2B5EF4-FFF2-40B4-BE49-F238E27FC236}">
                <a16:creationId xmlns:a16="http://schemas.microsoft.com/office/drawing/2014/main" id="{38A69385-722C-1E55-4E8B-EA0785A39C52}"/>
              </a:ext>
            </a:extLst>
          </p:cNvPr>
          <p:cNvPicPr>
            <a:picLocks noChangeAspect="1"/>
          </p:cNvPicPr>
          <p:nvPr/>
        </p:nvPicPr>
        <p:blipFill>
          <a:blip r:embed="rId5"/>
          <a:stretch>
            <a:fillRect/>
          </a:stretch>
        </p:blipFill>
        <p:spPr>
          <a:xfrm>
            <a:off x="6096000" y="5645938"/>
            <a:ext cx="2046768" cy="889000"/>
          </a:xfrm>
          <a:prstGeom prst="rect">
            <a:avLst/>
          </a:prstGeom>
        </p:spPr>
      </p:pic>
      <p:sp>
        <p:nvSpPr>
          <p:cNvPr id="3" name="Slide Number Placeholder 2">
            <a:extLst>
              <a:ext uri="{FF2B5EF4-FFF2-40B4-BE49-F238E27FC236}">
                <a16:creationId xmlns:a16="http://schemas.microsoft.com/office/drawing/2014/main" id="{F92F93AE-5510-BEDD-F9AD-6E89A7EDB77E}"/>
              </a:ext>
            </a:extLst>
          </p:cNvPr>
          <p:cNvSpPr>
            <a:spLocks noGrp="1"/>
          </p:cNvSpPr>
          <p:nvPr>
            <p:ph type="sldNum" sz="quarter" idx="12"/>
          </p:nvPr>
        </p:nvSpPr>
        <p:spPr/>
        <p:txBody>
          <a:bodyPr/>
          <a:lstStyle/>
          <a:p>
            <a:fld id="{AE8FB12A-89DB-A44F-AFAC-1420CF6C4F81}" type="slidenum">
              <a:rPr lang="en-DE" smtClean="0"/>
              <a:t>11</a:t>
            </a:fld>
            <a:endParaRPr lang="en-DE"/>
          </a:p>
        </p:txBody>
      </p:sp>
      <p:sp>
        <p:nvSpPr>
          <p:cNvPr id="4" name="Date Placeholder 3">
            <a:extLst>
              <a:ext uri="{FF2B5EF4-FFF2-40B4-BE49-F238E27FC236}">
                <a16:creationId xmlns:a16="http://schemas.microsoft.com/office/drawing/2014/main" id="{57A76ACC-4CC7-E940-A186-F783DD346544}"/>
              </a:ext>
            </a:extLst>
          </p:cNvPr>
          <p:cNvSpPr>
            <a:spLocks noGrp="1"/>
          </p:cNvSpPr>
          <p:nvPr>
            <p:ph type="dt" sz="half" idx="10"/>
          </p:nvPr>
        </p:nvSpPr>
        <p:spPr>
          <a:xfrm>
            <a:off x="697873" y="6485327"/>
            <a:ext cx="2743200" cy="365125"/>
          </a:xfrm>
        </p:spPr>
        <p:txBody>
          <a:bodyPr/>
          <a:lstStyle/>
          <a:p>
            <a:fld id="{B1B1E46B-36D0-F94C-A84E-0EC922A62CBA}" type="datetime1">
              <a:rPr lang="de-DE" smtClean="0"/>
              <a:t>27.07.23</a:t>
            </a:fld>
            <a:endParaRPr lang="en-DE" dirty="0"/>
          </a:p>
        </p:txBody>
      </p:sp>
      <p:graphicFrame>
        <p:nvGraphicFramePr>
          <p:cNvPr id="6" name="Table 33">
            <a:extLst>
              <a:ext uri="{FF2B5EF4-FFF2-40B4-BE49-F238E27FC236}">
                <a16:creationId xmlns:a16="http://schemas.microsoft.com/office/drawing/2014/main" id="{E8ECC845-F1BA-4BCA-C43C-2ED7495BDEDE}"/>
              </a:ext>
            </a:extLst>
          </p:cNvPr>
          <p:cNvGraphicFramePr>
            <a:graphicFrameLocks noGrp="1"/>
          </p:cNvGraphicFramePr>
          <p:nvPr>
            <p:extLst>
              <p:ext uri="{D42A27DB-BD31-4B8C-83A1-F6EECF244321}">
                <p14:modId xmlns:p14="http://schemas.microsoft.com/office/powerpoint/2010/main" val="2801879270"/>
              </p:ext>
            </p:extLst>
          </p:nvPr>
        </p:nvGraphicFramePr>
        <p:xfrm>
          <a:off x="8610600" y="1460232"/>
          <a:ext cx="3222148" cy="4600485"/>
        </p:xfrm>
        <a:graphic>
          <a:graphicData uri="http://schemas.openxmlformats.org/drawingml/2006/table">
            <a:tbl>
              <a:tblPr firstRow="1" bandRow="1">
                <a:tableStyleId>{22838BEF-8BB2-4498-84A7-C5851F593DF1}</a:tableStyleId>
              </a:tblPr>
              <a:tblGrid>
                <a:gridCol w="1611074">
                  <a:extLst>
                    <a:ext uri="{9D8B030D-6E8A-4147-A177-3AD203B41FA5}">
                      <a16:colId xmlns:a16="http://schemas.microsoft.com/office/drawing/2014/main" val="1071970840"/>
                    </a:ext>
                  </a:extLst>
                </a:gridCol>
                <a:gridCol w="1611074">
                  <a:extLst>
                    <a:ext uri="{9D8B030D-6E8A-4147-A177-3AD203B41FA5}">
                      <a16:colId xmlns:a16="http://schemas.microsoft.com/office/drawing/2014/main" val="701830446"/>
                    </a:ext>
                  </a:extLst>
                </a:gridCol>
              </a:tblGrid>
              <a:tr h="275376">
                <a:tc>
                  <a:txBody>
                    <a:bodyPr/>
                    <a:lstStyle/>
                    <a:p>
                      <a:r>
                        <a:rPr lang="en-DE" dirty="0"/>
                        <a:t>Top Coutries</a:t>
                      </a:r>
                    </a:p>
                  </a:txBody>
                  <a:tcPr/>
                </a:tc>
                <a:tc>
                  <a:txBody>
                    <a:bodyPr/>
                    <a:lstStyle/>
                    <a:p>
                      <a:r>
                        <a:rPr lang="en-DE" dirty="0"/>
                        <a:t>Revenue</a:t>
                      </a:r>
                    </a:p>
                  </a:txBody>
                  <a:tcPr/>
                </a:tc>
                <a:extLst>
                  <a:ext uri="{0D108BD9-81ED-4DB2-BD59-A6C34878D82A}">
                    <a16:rowId xmlns:a16="http://schemas.microsoft.com/office/drawing/2014/main" val="1635048365"/>
                  </a:ext>
                </a:extLst>
              </a:tr>
              <a:tr h="399405">
                <a:tc>
                  <a:txBody>
                    <a:bodyPr/>
                    <a:lstStyle/>
                    <a:p>
                      <a:r>
                        <a:rPr lang="en-DE" dirty="0"/>
                        <a:t>India</a:t>
                      </a:r>
                    </a:p>
                  </a:txBody>
                  <a:tcPr/>
                </a:tc>
                <a:tc>
                  <a:txBody>
                    <a:bodyPr/>
                    <a:lstStyle/>
                    <a:p>
                      <a:r>
                        <a:rPr lang="en-DE" dirty="0"/>
                        <a:t>$6,035</a:t>
                      </a:r>
                    </a:p>
                  </a:txBody>
                  <a:tcPr/>
                </a:tc>
                <a:extLst>
                  <a:ext uri="{0D108BD9-81ED-4DB2-BD59-A6C34878D82A}">
                    <a16:rowId xmlns:a16="http://schemas.microsoft.com/office/drawing/2014/main" val="1230532811"/>
                  </a:ext>
                </a:extLst>
              </a:tr>
              <a:tr h="399405">
                <a:tc>
                  <a:txBody>
                    <a:bodyPr/>
                    <a:lstStyle/>
                    <a:p>
                      <a:r>
                        <a:rPr lang="en-DE" dirty="0"/>
                        <a:t>China</a:t>
                      </a:r>
                    </a:p>
                  </a:txBody>
                  <a:tcPr/>
                </a:tc>
                <a:tc>
                  <a:txBody>
                    <a:bodyPr/>
                    <a:lstStyle/>
                    <a:p>
                      <a:r>
                        <a:rPr lang="en-DE" dirty="0"/>
                        <a:t>$5,251</a:t>
                      </a:r>
                    </a:p>
                  </a:txBody>
                  <a:tcPr/>
                </a:tc>
                <a:extLst>
                  <a:ext uri="{0D108BD9-81ED-4DB2-BD59-A6C34878D82A}">
                    <a16:rowId xmlns:a16="http://schemas.microsoft.com/office/drawing/2014/main" val="123960244"/>
                  </a:ext>
                </a:extLst>
              </a:tr>
              <a:tr h="399405">
                <a:tc>
                  <a:txBody>
                    <a:bodyPr/>
                    <a:lstStyle/>
                    <a:p>
                      <a:r>
                        <a:rPr lang="en-DE" dirty="0"/>
                        <a:t>United States</a:t>
                      </a:r>
                    </a:p>
                  </a:txBody>
                  <a:tcPr/>
                </a:tc>
                <a:tc>
                  <a:txBody>
                    <a:bodyPr/>
                    <a:lstStyle/>
                    <a:p>
                      <a:r>
                        <a:rPr lang="en-DE" dirty="0"/>
                        <a:t>$3,685</a:t>
                      </a:r>
                    </a:p>
                  </a:txBody>
                  <a:tcPr/>
                </a:tc>
                <a:extLst>
                  <a:ext uri="{0D108BD9-81ED-4DB2-BD59-A6C34878D82A}">
                    <a16:rowId xmlns:a16="http://schemas.microsoft.com/office/drawing/2014/main" val="1776540531"/>
                  </a:ext>
                </a:extLst>
              </a:tr>
              <a:tr h="399405">
                <a:tc>
                  <a:txBody>
                    <a:bodyPr/>
                    <a:lstStyle/>
                    <a:p>
                      <a:r>
                        <a:rPr lang="en-DE" dirty="0"/>
                        <a:t>Japan</a:t>
                      </a:r>
                    </a:p>
                  </a:txBody>
                  <a:tcPr/>
                </a:tc>
                <a:tc>
                  <a:txBody>
                    <a:bodyPr/>
                    <a:lstStyle/>
                    <a:p>
                      <a:r>
                        <a:rPr lang="en-DE" dirty="0"/>
                        <a:t>$3,123</a:t>
                      </a:r>
                    </a:p>
                  </a:txBody>
                  <a:tcPr/>
                </a:tc>
                <a:extLst>
                  <a:ext uri="{0D108BD9-81ED-4DB2-BD59-A6C34878D82A}">
                    <a16:rowId xmlns:a16="http://schemas.microsoft.com/office/drawing/2014/main" val="2040427844"/>
                  </a:ext>
                </a:extLst>
              </a:tr>
              <a:tr h="399405">
                <a:tc>
                  <a:txBody>
                    <a:bodyPr/>
                    <a:lstStyle/>
                    <a:p>
                      <a:r>
                        <a:rPr lang="en-DE" dirty="0"/>
                        <a:t>Mexico</a:t>
                      </a:r>
                    </a:p>
                  </a:txBody>
                  <a:tcPr/>
                </a:tc>
                <a:tc>
                  <a:txBody>
                    <a:bodyPr/>
                    <a:lstStyle/>
                    <a:p>
                      <a:r>
                        <a:rPr lang="en-DE" dirty="0"/>
                        <a:t>$2,985</a:t>
                      </a:r>
                    </a:p>
                  </a:txBody>
                  <a:tcPr/>
                </a:tc>
                <a:extLst>
                  <a:ext uri="{0D108BD9-81ED-4DB2-BD59-A6C34878D82A}">
                    <a16:rowId xmlns:a16="http://schemas.microsoft.com/office/drawing/2014/main" val="3779494608"/>
                  </a:ext>
                </a:extLst>
              </a:tr>
              <a:tr h="399405">
                <a:tc>
                  <a:txBody>
                    <a:bodyPr/>
                    <a:lstStyle/>
                    <a:p>
                      <a:r>
                        <a:rPr lang="en-DE" dirty="0"/>
                        <a:t>Brazil</a:t>
                      </a:r>
                    </a:p>
                  </a:txBody>
                  <a:tcPr/>
                </a:tc>
                <a:tc>
                  <a:txBody>
                    <a:bodyPr/>
                    <a:lstStyle/>
                    <a:p>
                      <a:r>
                        <a:rPr lang="en-DE" dirty="0"/>
                        <a:t>$2,919</a:t>
                      </a:r>
                    </a:p>
                  </a:txBody>
                  <a:tcPr/>
                </a:tc>
                <a:extLst>
                  <a:ext uri="{0D108BD9-81ED-4DB2-BD59-A6C34878D82A}">
                    <a16:rowId xmlns:a16="http://schemas.microsoft.com/office/drawing/2014/main" val="3857968711"/>
                  </a:ext>
                </a:extLst>
              </a:tr>
              <a:tr h="399405">
                <a:tc>
                  <a:txBody>
                    <a:bodyPr/>
                    <a:lstStyle/>
                    <a:p>
                      <a:r>
                        <a:rPr lang="en-DE" dirty="0"/>
                        <a:t>Russia Federation</a:t>
                      </a:r>
                    </a:p>
                  </a:txBody>
                  <a:tcPr/>
                </a:tc>
                <a:tc>
                  <a:txBody>
                    <a:bodyPr/>
                    <a:lstStyle/>
                    <a:p>
                      <a:r>
                        <a:rPr lang="en-DE" dirty="0"/>
                        <a:t>$2,766</a:t>
                      </a:r>
                    </a:p>
                  </a:txBody>
                  <a:tcPr/>
                </a:tc>
                <a:extLst>
                  <a:ext uri="{0D108BD9-81ED-4DB2-BD59-A6C34878D82A}">
                    <a16:rowId xmlns:a16="http://schemas.microsoft.com/office/drawing/2014/main" val="1727749711"/>
                  </a:ext>
                </a:extLst>
              </a:tr>
              <a:tr h="399405">
                <a:tc>
                  <a:txBody>
                    <a:bodyPr/>
                    <a:lstStyle/>
                    <a:p>
                      <a:r>
                        <a:rPr lang="en-DE" dirty="0"/>
                        <a:t>Philippines</a:t>
                      </a:r>
                    </a:p>
                  </a:txBody>
                  <a:tcPr/>
                </a:tc>
                <a:tc>
                  <a:txBody>
                    <a:bodyPr/>
                    <a:lstStyle/>
                    <a:p>
                      <a:r>
                        <a:rPr lang="en-DE" dirty="0"/>
                        <a:t>$2,220</a:t>
                      </a:r>
                    </a:p>
                  </a:txBody>
                  <a:tcPr/>
                </a:tc>
                <a:extLst>
                  <a:ext uri="{0D108BD9-81ED-4DB2-BD59-A6C34878D82A}">
                    <a16:rowId xmlns:a16="http://schemas.microsoft.com/office/drawing/2014/main" val="2283975058"/>
                  </a:ext>
                </a:extLst>
              </a:tr>
              <a:tr h="399405">
                <a:tc>
                  <a:txBody>
                    <a:bodyPr/>
                    <a:lstStyle/>
                    <a:p>
                      <a:r>
                        <a:rPr lang="en-DE" dirty="0"/>
                        <a:t>Turkey</a:t>
                      </a:r>
                    </a:p>
                  </a:txBody>
                  <a:tcPr/>
                </a:tc>
                <a:tc>
                  <a:txBody>
                    <a:bodyPr/>
                    <a:lstStyle/>
                    <a:p>
                      <a:r>
                        <a:rPr lang="en-DE" dirty="0"/>
                        <a:t>$1,498</a:t>
                      </a:r>
                    </a:p>
                  </a:txBody>
                  <a:tcPr/>
                </a:tc>
                <a:extLst>
                  <a:ext uri="{0D108BD9-81ED-4DB2-BD59-A6C34878D82A}">
                    <a16:rowId xmlns:a16="http://schemas.microsoft.com/office/drawing/2014/main" val="1956015336"/>
                  </a:ext>
                </a:extLst>
              </a:tr>
              <a:tr h="399405">
                <a:tc>
                  <a:txBody>
                    <a:bodyPr/>
                    <a:lstStyle/>
                    <a:p>
                      <a:r>
                        <a:rPr lang="en-DE" dirty="0"/>
                        <a:t>Indonesia</a:t>
                      </a:r>
                    </a:p>
                  </a:txBody>
                  <a:tcPr/>
                </a:tc>
                <a:tc>
                  <a:txBody>
                    <a:bodyPr/>
                    <a:lstStyle/>
                    <a:p>
                      <a:r>
                        <a:rPr lang="en-DE" dirty="0"/>
                        <a:t>$1,353</a:t>
                      </a:r>
                    </a:p>
                  </a:txBody>
                  <a:tcPr/>
                </a:tc>
                <a:extLst>
                  <a:ext uri="{0D108BD9-81ED-4DB2-BD59-A6C34878D82A}">
                    <a16:rowId xmlns:a16="http://schemas.microsoft.com/office/drawing/2014/main" val="3915443862"/>
                  </a:ext>
                </a:extLst>
              </a:tr>
            </a:tbl>
          </a:graphicData>
        </a:graphic>
      </p:graphicFrame>
    </p:spTree>
    <p:extLst>
      <p:ext uri="{BB962C8B-B14F-4D97-AF65-F5344CB8AC3E}">
        <p14:creationId xmlns:p14="http://schemas.microsoft.com/office/powerpoint/2010/main" val="374787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A338F-1F04-457F-A5AC-27B84EC023EC}"/>
              </a:ext>
            </a:extLst>
          </p:cNvPr>
          <p:cNvSpPr>
            <a:spLocks noGrp="1"/>
          </p:cNvSpPr>
          <p:nvPr>
            <p:ph type="title"/>
          </p:nvPr>
        </p:nvSpPr>
        <p:spPr/>
        <p:txBody>
          <a:bodyPr>
            <a:noAutofit/>
          </a:bodyPr>
          <a:lstStyle/>
          <a:p>
            <a:r>
              <a:rPr lang="en-US" sz="2400" dirty="0">
                <a:latin typeface=""/>
              </a:rPr>
              <a:t>Conclusion</a:t>
            </a:r>
          </a:p>
        </p:txBody>
      </p:sp>
      <p:grpSp>
        <p:nvGrpSpPr>
          <p:cNvPr id="36" name="Group 35">
            <a:extLst>
              <a:ext uri="{FF2B5EF4-FFF2-40B4-BE49-F238E27FC236}">
                <a16:creationId xmlns:a16="http://schemas.microsoft.com/office/drawing/2014/main" id="{2DD65976-CC4B-4BD2-933F-33EF8A438172}"/>
              </a:ext>
            </a:extLst>
          </p:cNvPr>
          <p:cNvGrpSpPr/>
          <p:nvPr/>
        </p:nvGrpSpPr>
        <p:grpSpPr>
          <a:xfrm>
            <a:off x="852858" y="1600028"/>
            <a:ext cx="4936755" cy="2031325"/>
            <a:chOff x="851269" y="1664263"/>
            <a:chExt cx="4936755" cy="2031325"/>
          </a:xfrm>
        </p:grpSpPr>
        <p:sp>
          <p:nvSpPr>
            <p:cNvPr id="37" name="Rechteck 7">
              <a:extLst>
                <a:ext uri="{FF2B5EF4-FFF2-40B4-BE49-F238E27FC236}">
                  <a16:creationId xmlns:a16="http://schemas.microsoft.com/office/drawing/2014/main" id="{BCF6628E-419C-4A17-BD0B-838BFB0F43FB}"/>
                </a:ext>
              </a:extLst>
            </p:cNvPr>
            <p:cNvSpPr/>
            <p:nvPr/>
          </p:nvSpPr>
          <p:spPr bwMode="gray">
            <a:xfrm rot="10800000" flipH="1" flipV="1">
              <a:off x="927007" y="1884363"/>
              <a:ext cx="4861017" cy="1775926"/>
            </a:xfrm>
            <a:prstGeom prst="rect">
              <a:avLst/>
            </a:prstGeom>
            <a:gradFill flip="none" rotWithShape="1">
              <a:gsLst>
                <a:gs pos="0">
                  <a:schemeClr val="accent6"/>
                </a:gs>
                <a:gs pos="96000">
                  <a:schemeClr val="tx2"/>
                </a:gs>
              </a:gsLst>
              <a:lin ang="19800000" scaled="0"/>
              <a:tileRect/>
            </a:gradFill>
          </p:spPr>
          <p:txBody>
            <a:bodyPr vert="horz" wrap="square" lIns="583200" tIns="745200" rIns="583200" bIns="720000" rtlCol="0" anchor="t">
              <a:noAutofit/>
            </a:bodyPr>
            <a:lstStyle/>
            <a:p>
              <a:pPr defTabSz="914126">
                <a:spcBef>
                  <a:spcPct val="0"/>
                </a:spcBef>
              </a:pPr>
              <a:endParaRPr lang="en-US" sz="3600" b="1">
                <a:latin typeface="+mj-lt"/>
                <a:ea typeface="+mj-ea"/>
                <a:cs typeface="+mj-cs"/>
              </a:endParaRPr>
            </a:p>
          </p:txBody>
        </p:sp>
        <p:sp>
          <p:nvSpPr>
            <p:cNvPr id="38" name="Rechteck 12">
              <a:extLst>
                <a:ext uri="{FF2B5EF4-FFF2-40B4-BE49-F238E27FC236}">
                  <a16:creationId xmlns:a16="http://schemas.microsoft.com/office/drawing/2014/main" id="{9E92FE3E-C4C9-474A-B896-C4A1FC1F27F5}"/>
                </a:ext>
              </a:extLst>
            </p:cNvPr>
            <p:cNvSpPr/>
            <p:nvPr/>
          </p:nvSpPr>
          <p:spPr bwMode="gray">
            <a:xfrm>
              <a:off x="926977" y="1884363"/>
              <a:ext cx="4795169" cy="171169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9" name="Rechteck 16">
              <a:extLst>
                <a:ext uri="{FF2B5EF4-FFF2-40B4-BE49-F238E27FC236}">
                  <a16:creationId xmlns:a16="http://schemas.microsoft.com/office/drawing/2014/main" id="{9600B733-A03A-4C60-B73A-F3A2844B49C3}"/>
                </a:ext>
              </a:extLst>
            </p:cNvPr>
            <p:cNvSpPr/>
            <p:nvPr/>
          </p:nvSpPr>
          <p:spPr>
            <a:xfrm>
              <a:off x="851269" y="2264427"/>
              <a:ext cx="807514" cy="830997"/>
            </a:xfrm>
            <a:prstGeom prst="rect">
              <a:avLst/>
            </a:prstGeom>
          </p:spPr>
          <p:txBody>
            <a:bodyPr wrap="square" anchor="ctr">
              <a:spAutoFit/>
            </a:bodyPr>
            <a:lstStyle/>
            <a:p>
              <a:pPr defTabSz="914126">
                <a:spcBef>
                  <a:spcPct val="0"/>
                </a:spcBef>
              </a:pPr>
              <a:r>
                <a:rPr lang="en-US" sz="4800" dirty="0">
                  <a:cs typeface="FiraGO Light" panose="020B0403050000020004" pitchFamily="34" charset="0"/>
                </a:rPr>
                <a:t>1</a:t>
              </a:r>
              <a:endParaRPr lang="en-US" sz="2800" dirty="0">
                <a:cs typeface="FiraGO Light" panose="020B0403050000020004" pitchFamily="34" charset="0"/>
              </a:endParaRPr>
            </a:p>
          </p:txBody>
        </p:sp>
        <p:sp>
          <p:nvSpPr>
            <p:cNvPr id="40" name="Rechteck 17">
              <a:extLst>
                <a:ext uri="{FF2B5EF4-FFF2-40B4-BE49-F238E27FC236}">
                  <a16:creationId xmlns:a16="http://schemas.microsoft.com/office/drawing/2014/main" id="{D42E45BD-2606-43E7-8A9F-01CC4A04663E}"/>
                </a:ext>
              </a:extLst>
            </p:cNvPr>
            <p:cNvSpPr/>
            <p:nvPr/>
          </p:nvSpPr>
          <p:spPr>
            <a:xfrm>
              <a:off x="1735360" y="1664263"/>
              <a:ext cx="3663926" cy="2031325"/>
            </a:xfrm>
            <a:prstGeom prst="rect">
              <a:avLst/>
            </a:prstGeom>
          </p:spPr>
          <p:txBody>
            <a:bodyPr wrap="square" anchor="ctr">
              <a:spAutoFit/>
            </a:bodyPr>
            <a:lstStyle/>
            <a:p>
              <a:r>
                <a:rPr lang="en-US" sz="1800" b="1" dirty="0">
                  <a:solidFill>
                    <a:srgbClr val="8A5552"/>
                  </a:solidFill>
                  <a:effectLst/>
                  <a:latin typeface="Tableau Book"/>
                </a:rPr>
                <a:t>The average duration</a:t>
              </a:r>
              <a:r>
                <a:rPr lang="en-US" sz="1800" dirty="0">
                  <a:solidFill>
                    <a:srgbClr val="333333"/>
                  </a:solidFill>
                  <a:effectLst/>
                  <a:latin typeface="Tableau Book"/>
                </a:rPr>
                <a:t> of a video rental is </a:t>
              </a:r>
              <a:r>
                <a:rPr lang="en-US" sz="1800" b="1" dirty="0">
                  <a:solidFill>
                    <a:srgbClr val="8A5552"/>
                  </a:solidFill>
                  <a:effectLst/>
                  <a:latin typeface="Tableau Book"/>
                </a:rPr>
                <a:t>5 days</a:t>
              </a:r>
              <a:r>
                <a:rPr lang="en-US" sz="1800" dirty="0">
                  <a:solidFill>
                    <a:srgbClr val="333333"/>
                  </a:solidFill>
                  <a:effectLst/>
                  <a:latin typeface="Tableau Book"/>
                </a:rPr>
                <a:t>. By limiting Rockbuster customers to a rental period of 5 days, Rockbuster can expect to generate more revenue by freeing up inventory. </a:t>
              </a:r>
              <a:endParaRPr lang="en-US" dirty="0">
                <a:effectLst/>
              </a:endParaRPr>
            </a:p>
            <a:p>
              <a:endParaRPr lang="en-US" dirty="0">
                <a:effectLst/>
              </a:endParaRPr>
            </a:p>
          </p:txBody>
        </p:sp>
        <p:cxnSp>
          <p:nvCxnSpPr>
            <p:cNvPr id="41" name="Gerader Verbinder 19">
              <a:extLst>
                <a:ext uri="{FF2B5EF4-FFF2-40B4-BE49-F238E27FC236}">
                  <a16:creationId xmlns:a16="http://schemas.microsoft.com/office/drawing/2014/main" id="{F22895A4-DAB8-4562-85F9-21B15E048EB6}"/>
                </a:ext>
              </a:extLst>
            </p:cNvPr>
            <p:cNvCxnSpPr>
              <a:cxnSpLocks/>
            </p:cNvCxnSpPr>
            <p:nvPr/>
          </p:nvCxnSpPr>
          <p:spPr bwMode="gray">
            <a:xfrm flipH="1">
              <a:off x="1527284" y="2242281"/>
              <a:ext cx="2" cy="87528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DBA11430-40CD-41AB-A644-16288CF4B404}"/>
              </a:ext>
            </a:extLst>
          </p:cNvPr>
          <p:cNvGrpSpPr/>
          <p:nvPr/>
        </p:nvGrpSpPr>
        <p:grpSpPr>
          <a:xfrm>
            <a:off x="6647747" y="1884363"/>
            <a:ext cx="4936755" cy="1775926"/>
            <a:chOff x="6646158" y="1884363"/>
            <a:chExt cx="4936755" cy="1775926"/>
          </a:xfrm>
        </p:grpSpPr>
        <p:sp>
          <p:nvSpPr>
            <p:cNvPr id="43" name="Rechteck 7">
              <a:extLst>
                <a:ext uri="{FF2B5EF4-FFF2-40B4-BE49-F238E27FC236}">
                  <a16:creationId xmlns:a16="http://schemas.microsoft.com/office/drawing/2014/main" id="{89BCF907-A499-474A-93E4-AACF085B23DF}"/>
                </a:ext>
              </a:extLst>
            </p:cNvPr>
            <p:cNvSpPr/>
            <p:nvPr/>
          </p:nvSpPr>
          <p:spPr bwMode="gray">
            <a:xfrm rot="10800000" flipH="1" flipV="1">
              <a:off x="6718434" y="1884363"/>
              <a:ext cx="4864479" cy="1775926"/>
            </a:xfrm>
            <a:prstGeom prst="rect">
              <a:avLst/>
            </a:prstGeom>
            <a:gradFill flip="none" rotWithShape="1">
              <a:gsLst>
                <a:gs pos="0">
                  <a:schemeClr val="accent6"/>
                </a:gs>
                <a:gs pos="96000">
                  <a:schemeClr val="tx2"/>
                </a:gs>
              </a:gsLst>
              <a:lin ang="19800000" scaled="0"/>
              <a:tileRect/>
            </a:gradFill>
          </p:spPr>
          <p:txBody>
            <a:bodyPr vert="horz" wrap="square" lIns="583200" tIns="745200" rIns="583200" bIns="720000" rtlCol="0" anchor="t">
              <a:noAutofit/>
            </a:bodyPr>
            <a:lstStyle/>
            <a:p>
              <a:pPr defTabSz="914126">
                <a:spcBef>
                  <a:spcPct val="0"/>
                </a:spcBef>
              </a:pPr>
              <a:endParaRPr lang="en-US" sz="3600" b="1">
                <a:latin typeface="+mj-lt"/>
                <a:ea typeface="+mj-ea"/>
                <a:cs typeface="+mj-cs"/>
              </a:endParaRPr>
            </a:p>
          </p:txBody>
        </p:sp>
        <p:sp>
          <p:nvSpPr>
            <p:cNvPr id="44" name="Rechteck 12">
              <a:extLst>
                <a:ext uri="{FF2B5EF4-FFF2-40B4-BE49-F238E27FC236}">
                  <a16:creationId xmlns:a16="http://schemas.microsoft.com/office/drawing/2014/main" id="{668D12CB-1F1B-4ED1-A9C3-20329F92D0A1}"/>
                </a:ext>
              </a:extLst>
            </p:cNvPr>
            <p:cNvSpPr/>
            <p:nvPr/>
          </p:nvSpPr>
          <p:spPr bwMode="gray">
            <a:xfrm>
              <a:off x="6718434" y="1884363"/>
              <a:ext cx="4799021" cy="171169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45" name="Rechteck 16">
              <a:extLst>
                <a:ext uri="{FF2B5EF4-FFF2-40B4-BE49-F238E27FC236}">
                  <a16:creationId xmlns:a16="http://schemas.microsoft.com/office/drawing/2014/main" id="{5D514AFD-FC1B-4BE7-8891-AA0B907CD136}"/>
                </a:ext>
              </a:extLst>
            </p:cNvPr>
            <p:cNvSpPr/>
            <p:nvPr/>
          </p:nvSpPr>
          <p:spPr>
            <a:xfrm>
              <a:off x="6646158" y="2264427"/>
              <a:ext cx="807514" cy="830997"/>
            </a:xfrm>
            <a:prstGeom prst="rect">
              <a:avLst/>
            </a:prstGeom>
          </p:spPr>
          <p:txBody>
            <a:bodyPr wrap="square" anchor="ctr">
              <a:spAutoFit/>
            </a:bodyPr>
            <a:lstStyle/>
            <a:p>
              <a:pPr defTabSz="914126">
                <a:spcBef>
                  <a:spcPct val="0"/>
                </a:spcBef>
              </a:pPr>
              <a:r>
                <a:rPr lang="en-US" sz="4800">
                  <a:cs typeface="FiraGO Light" panose="020B0403050000020004" pitchFamily="34" charset="0"/>
                </a:rPr>
                <a:t>2</a:t>
              </a:r>
              <a:endParaRPr lang="en-US" sz="2800">
                <a:cs typeface="FiraGO Light" panose="020B0403050000020004" pitchFamily="34" charset="0"/>
              </a:endParaRPr>
            </a:p>
          </p:txBody>
        </p:sp>
        <p:sp>
          <p:nvSpPr>
            <p:cNvPr id="46" name="Rechteck 17">
              <a:extLst>
                <a:ext uri="{FF2B5EF4-FFF2-40B4-BE49-F238E27FC236}">
                  <a16:creationId xmlns:a16="http://schemas.microsoft.com/office/drawing/2014/main" id="{FA56DAEE-2DAA-4BC1-BC2E-B4D7F2337AD4}"/>
                </a:ext>
              </a:extLst>
            </p:cNvPr>
            <p:cNvSpPr/>
            <p:nvPr/>
          </p:nvSpPr>
          <p:spPr>
            <a:xfrm>
              <a:off x="7530249" y="1941261"/>
              <a:ext cx="3663926" cy="1477328"/>
            </a:xfrm>
            <a:prstGeom prst="rect">
              <a:avLst/>
            </a:prstGeom>
          </p:spPr>
          <p:txBody>
            <a:bodyPr wrap="square" anchor="ctr">
              <a:spAutoFit/>
            </a:bodyPr>
            <a:lstStyle/>
            <a:p>
              <a:r>
                <a:rPr lang="en-US" sz="1800" dirty="0" err="1">
                  <a:solidFill>
                    <a:srgbClr val="333333"/>
                  </a:solidFill>
                  <a:effectLst/>
                  <a:latin typeface="Tableau Book"/>
                </a:rPr>
                <a:t>Rockbusters</a:t>
              </a:r>
              <a:r>
                <a:rPr lang="en-US" sz="1800" dirty="0">
                  <a:solidFill>
                    <a:srgbClr val="333333"/>
                  </a:solidFill>
                  <a:effectLst/>
                  <a:latin typeface="Tableau Book"/>
                </a:rPr>
                <a:t>' largest markets, both in terms of customers and revenue, are </a:t>
              </a:r>
              <a:r>
                <a:rPr lang="en-US" sz="1800" b="1" dirty="0">
                  <a:solidFill>
                    <a:srgbClr val="8A5552"/>
                  </a:solidFill>
                  <a:effectLst/>
                  <a:latin typeface="Tableau Book"/>
                </a:rPr>
                <a:t>India, China, Japan, Mexico, and the United States.</a:t>
              </a:r>
              <a:endParaRPr lang="en-US" dirty="0">
                <a:effectLst/>
              </a:endParaRPr>
            </a:p>
            <a:p>
              <a:endParaRPr lang="en-US" dirty="0">
                <a:cs typeface="FiraGO Medium" panose="020B0603050000020004" pitchFamily="34" charset="0"/>
              </a:endParaRPr>
            </a:p>
          </p:txBody>
        </p:sp>
        <p:cxnSp>
          <p:nvCxnSpPr>
            <p:cNvPr id="47" name="Gerader Verbinder 19">
              <a:extLst>
                <a:ext uri="{FF2B5EF4-FFF2-40B4-BE49-F238E27FC236}">
                  <a16:creationId xmlns:a16="http://schemas.microsoft.com/office/drawing/2014/main" id="{ABF11E5F-5540-4094-9B15-C62CC15E08C9}"/>
                </a:ext>
              </a:extLst>
            </p:cNvPr>
            <p:cNvCxnSpPr>
              <a:cxnSpLocks/>
            </p:cNvCxnSpPr>
            <p:nvPr/>
          </p:nvCxnSpPr>
          <p:spPr bwMode="gray">
            <a:xfrm flipH="1">
              <a:off x="7322173" y="2242281"/>
              <a:ext cx="2" cy="87528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7C3526C6-100D-426B-81CF-E1511FAE3694}"/>
              </a:ext>
            </a:extLst>
          </p:cNvPr>
          <p:cNvGrpSpPr/>
          <p:nvPr/>
        </p:nvGrpSpPr>
        <p:grpSpPr>
          <a:xfrm>
            <a:off x="852858" y="4223571"/>
            <a:ext cx="4936755" cy="1775926"/>
            <a:chOff x="851269" y="4223571"/>
            <a:chExt cx="4936755" cy="1775926"/>
          </a:xfrm>
        </p:grpSpPr>
        <p:sp>
          <p:nvSpPr>
            <p:cNvPr id="49" name="Rechteck 7">
              <a:extLst>
                <a:ext uri="{FF2B5EF4-FFF2-40B4-BE49-F238E27FC236}">
                  <a16:creationId xmlns:a16="http://schemas.microsoft.com/office/drawing/2014/main" id="{A34B951A-7F00-4B3F-AFAB-C46B258AB297}"/>
                </a:ext>
              </a:extLst>
            </p:cNvPr>
            <p:cNvSpPr/>
            <p:nvPr/>
          </p:nvSpPr>
          <p:spPr bwMode="gray">
            <a:xfrm rot="10800000" flipH="1" flipV="1">
              <a:off x="927007" y="4223571"/>
              <a:ext cx="4861017" cy="1775926"/>
            </a:xfrm>
            <a:prstGeom prst="rect">
              <a:avLst/>
            </a:prstGeom>
            <a:gradFill flip="none" rotWithShape="1">
              <a:gsLst>
                <a:gs pos="0">
                  <a:schemeClr val="accent6"/>
                </a:gs>
                <a:gs pos="96000">
                  <a:schemeClr val="tx2"/>
                </a:gs>
              </a:gsLst>
              <a:lin ang="19800000" scaled="0"/>
              <a:tileRect/>
            </a:gradFill>
          </p:spPr>
          <p:txBody>
            <a:bodyPr vert="horz" wrap="square" lIns="583200" tIns="745200" rIns="583200" bIns="720000" rtlCol="0" anchor="t">
              <a:noAutofit/>
            </a:bodyPr>
            <a:lstStyle/>
            <a:p>
              <a:pPr defTabSz="914126">
                <a:spcBef>
                  <a:spcPct val="0"/>
                </a:spcBef>
              </a:pPr>
              <a:endParaRPr lang="en-US" sz="3600" b="1">
                <a:latin typeface="+mj-lt"/>
                <a:ea typeface="+mj-ea"/>
                <a:cs typeface="+mj-cs"/>
              </a:endParaRPr>
            </a:p>
          </p:txBody>
        </p:sp>
        <p:sp>
          <p:nvSpPr>
            <p:cNvPr id="50" name="Rechteck 12">
              <a:extLst>
                <a:ext uri="{FF2B5EF4-FFF2-40B4-BE49-F238E27FC236}">
                  <a16:creationId xmlns:a16="http://schemas.microsoft.com/office/drawing/2014/main" id="{53FDDB94-378D-4B35-A5EA-2E9C02E64D31}"/>
                </a:ext>
              </a:extLst>
            </p:cNvPr>
            <p:cNvSpPr/>
            <p:nvPr/>
          </p:nvSpPr>
          <p:spPr bwMode="gray">
            <a:xfrm>
              <a:off x="926977" y="4223571"/>
              <a:ext cx="4795169" cy="171169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51" name="Rechteck 16">
              <a:extLst>
                <a:ext uri="{FF2B5EF4-FFF2-40B4-BE49-F238E27FC236}">
                  <a16:creationId xmlns:a16="http://schemas.microsoft.com/office/drawing/2014/main" id="{525A15AA-3BE9-4FB4-9674-267EEFD8E7C4}"/>
                </a:ext>
              </a:extLst>
            </p:cNvPr>
            <p:cNvSpPr/>
            <p:nvPr/>
          </p:nvSpPr>
          <p:spPr>
            <a:xfrm>
              <a:off x="851269" y="4603635"/>
              <a:ext cx="807514" cy="830997"/>
            </a:xfrm>
            <a:prstGeom prst="rect">
              <a:avLst/>
            </a:prstGeom>
          </p:spPr>
          <p:txBody>
            <a:bodyPr wrap="square" anchor="ctr">
              <a:spAutoFit/>
            </a:bodyPr>
            <a:lstStyle/>
            <a:p>
              <a:pPr defTabSz="914126">
                <a:spcBef>
                  <a:spcPct val="0"/>
                </a:spcBef>
              </a:pPr>
              <a:r>
                <a:rPr lang="en-US" sz="4800">
                  <a:cs typeface="FiraGO Light" panose="020B0403050000020004" pitchFamily="34" charset="0"/>
                </a:rPr>
                <a:t>3</a:t>
              </a:r>
              <a:endParaRPr lang="en-US" sz="2800">
                <a:cs typeface="FiraGO Light" panose="020B0403050000020004" pitchFamily="34" charset="0"/>
              </a:endParaRPr>
            </a:p>
          </p:txBody>
        </p:sp>
        <p:sp>
          <p:nvSpPr>
            <p:cNvPr id="52" name="Rechteck 17">
              <a:extLst>
                <a:ext uri="{FF2B5EF4-FFF2-40B4-BE49-F238E27FC236}">
                  <a16:creationId xmlns:a16="http://schemas.microsoft.com/office/drawing/2014/main" id="{C15D1AB9-7BBB-49AA-882F-CEEA3A2D6767}"/>
                </a:ext>
              </a:extLst>
            </p:cNvPr>
            <p:cNvSpPr/>
            <p:nvPr/>
          </p:nvSpPr>
          <p:spPr>
            <a:xfrm>
              <a:off x="1735360" y="4557467"/>
              <a:ext cx="3663926" cy="923330"/>
            </a:xfrm>
            <a:prstGeom prst="rect">
              <a:avLst/>
            </a:prstGeom>
          </p:spPr>
          <p:txBody>
            <a:bodyPr wrap="square" anchor="ctr">
              <a:spAutoFit/>
            </a:bodyPr>
            <a:lstStyle/>
            <a:p>
              <a:r>
                <a:rPr lang="en-US" sz="1800" b="1" dirty="0">
                  <a:solidFill>
                    <a:srgbClr val="8A5552"/>
                  </a:solidFill>
                  <a:effectLst/>
                  <a:latin typeface="Tableau Book"/>
                </a:rPr>
                <a:t>The Sports genre</a:t>
              </a:r>
              <a:r>
                <a:rPr lang="en-US" sz="1800" dirty="0">
                  <a:solidFill>
                    <a:srgbClr val="333333"/>
                  </a:solidFill>
                  <a:effectLst/>
                  <a:latin typeface="Tableau Book"/>
                </a:rPr>
                <a:t> is the best-selling film genre and it also benefits from having the largest number of films. </a:t>
              </a:r>
              <a:endParaRPr lang="en-US" dirty="0">
                <a:effectLst/>
              </a:endParaRPr>
            </a:p>
          </p:txBody>
        </p:sp>
        <p:cxnSp>
          <p:nvCxnSpPr>
            <p:cNvPr id="53" name="Gerader Verbinder 19">
              <a:extLst>
                <a:ext uri="{FF2B5EF4-FFF2-40B4-BE49-F238E27FC236}">
                  <a16:creationId xmlns:a16="http://schemas.microsoft.com/office/drawing/2014/main" id="{3DEE676C-DAD0-44B7-9D03-090D218E8883}"/>
                </a:ext>
              </a:extLst>
            </p:cNvPr>
            <p:cNvCxnSpPr>
              <a:cxnSpLocks/>
            </p:cNvCxnSpPr>
            <p:nvPr/>
          </p:nvCxnSpPr>
          <p:spPr bwMode="gray">
            <a:xfrm flipH="1">
              <a:off x="1527284" y="4581489"/>
              <a:ext cx="2" cy="87528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E3B2697D-7716-47E9-A512-67191AF1E919}"/>
              </a:ext>
            </a:extLst>
          </p:cNvPr>
          <p:cNvGrpSpPr/>
          <p:nvPr/>
        </p:nvGrpSpPr>
        <p:grpSpPr>
          <a:xfrm>
            <a:off x="6647747" y="4223571"/>
            <a:ext cx="4936755" cy="1775926"/>
            <a:chOff x="6646158" y="4223571"/>
            <a:chExt cx="4936755" cy="1775926"/>
          </a:xfrm>
        </p:grpSpPr>
        <p:sp>
          <p:nvSpPr>
            <p:cNvPr id="55" name="Rechteck 7">
              <a:extLst>
                <a:ext uri="{FF2B5EF4-FFF2-40B4-BE49-F238E27FC236}">
                  <a16:creationId xmlns:a16="http://schemas.microsoft.com/office/drawing/2014/main" id="{962D4F8C-8A9E-49A0-A44E-A4D40B391A39}"/>
                </a:ext>
              </a:extLst>
            </p:cNvPr>
            <p:cNvSpPr/>
            <p:nvPr/>
          </p:nvSpPr>
          <p:spPr bwMode="gray">
            <a:xfrm rot="10800000" flipH="1" flipV="1">
              <a:off x="6718434" y="4223571"/>
              <a:ext cx="4864479" cy="1775926"/>
            </a:xfrm>
            <a:prstGeom prst="rect">
              <a:avLst/>
            </a:prstGeom>
            <a:gradFill flip="none" rotWithShape="1">
              <a:gsLst>
                <a:gs pos="0">
                  <a:schemeClr val="accent6"/>
                </a:gs>
                <a:gs pos="96000">
                  <a:schemeClr val="tx2"/>
                </a:gs>
              </a:gsLst>
              <a:lin ang="19800000" scaled="0"/>
              <a:tileRect/>
            </a:gradFill>
          </p:spPr>
          <p:txBody>
            <a:bodyPr vert="horz" wrap="square" lIns="583200" tIns="745200" rIns="583200" bIns="720000" rtlCol="0" anchor="t">
              <a:noAutofit/>
            </a:bodyPr>
            <a:lstStyle/>
            <a:p>
              <a:pPr defTabSz="914126">
                <a:spcBef>
                  <a:spcPct val="0"/>
                </a:spcBef>
              </a:pPr>
              <a:endParaRPr lang="en-US" sz="3600" b="1">
                <a:latin typeface="+mj-lt"/>
                <a:ea typeface="+mj-ea"/>
                <a:cs typeface="+mj-cs"/>
              </a:endParaRPr>
            </a:p>
          </p:txBody>
        </p:sp>
        <p:sp>
          <p:nvSpPr>
            <p:cNvPr id="56" name="Rechteck 12">
              <a:extLst>
                <a:ext uri="{FF2B5EF4-FFF2-40B4-BE49-F238E27FC236}">
                  <a16:creationId xmlns:a16="http://schemas.microsoft.com/office/drawing/2014/main" id="{215F9472-0B67-4398-A6D5-870825C5033A}"/>
                </a:ext>
              </a:extLst>
            </p:cNvPr>
            <p:cNvSpPr/>
            <p:nvPr/>
          </p:nvSpPr>
          <p:spPr bwMode="gray">
            <a:xfrm>
              <a:off x="6718434" y="4223571"/>
              <a:ext cx="4799021" cy="171169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57" name="Rechteck 16">
              <a:extLst>
                <a:ext uri="{FF2B5EF4-FFF2-40B4-BE49-F238E27FC236}">
                  <a16:creationId xmlns:a16="http://schemas.microsoft.com/office/drawing/2014/main" id="{8B922E64-097E-4088-82A0-02789757A1B2}"/>
                </a:ext>
              </a:extLst>
            </p:cNvPr>
            <p:cNvSpPr/>
            <p:nvPr/>
          </p:nvSpPr>
          <p:spPr>
            <a:xfrm>
              <a:off x="6646158" y="4603635"/>
              <a:ext cx="807514" cy="830997"/>
            </a:xfrm>
            <a:prstGeom prst="rect">
              <a:avLst/>
            </a:prstGeom>
          </p:spPr>
          <p:txBody>
            <a:bodyPr wrap="square" anchor="ctr">
              <a:spAutoFit/>
            </a:bodyPr>
            <a:lstStyle/>
            <a:p>
              <a:pPr defTabSz="914126">
                <a:spcBef>
                  <a:spcPct val="0"/>
                </a:spcBef>
              </a:pPr>
              <a:r>
                <a:rPr lang="en-US" sz="4800">
                  <a:cs typeface="FiraGO Light" panose="020B0403050000020004" pitchFamily="34" charset="0"/>
                </a:rPr>
                <a:t>4</a:t>
              </a:r>
              <a:endParaRPr lang="en-US" sz="2800">
                <a:cs typeface="FiraGO Light" panose="020B0403050000020004" pitchFamily="34" charset="0"/>
              </a:endParaRPr>
            </a:p>
          </p:txBody>
        </p:sp>
        <p:sp>
          <p:nvSpPr>
            <p:cNvPr id="58" name="Rechteck 17">
              <a:extLst>
                <a:ext uri="{FF2B5EF4-FFF2-40B4-BE49-F238E27FC236}">
                  <a16:creationId xmlns:a16="http://schemas.microsoft.com/office/drawing/2014/main" id="{B2DBF1EA-68EB-4BC4-B3C4-A4D19736B734}"/>
                </a:ext>
              </a:extLst>
            </p:cNvPr>
            <p:cNvSpPr/>
            <p:nvPr/>
          </p:nvSpPr>
          <p:spPr>
            <a:xfrm>
              <a:off x="7514051" y="4294658"/>
              <a:ext cx="3663926" cy="923330"/>
            </a:xfrm>
            <a:prstGeom prst="rect">
              <a:avLst/>
            </a:prstGeom>
          </p:spPr>
          <p:txBody>
            <a:bodyPr wrap="square" anchor="ctr">
              <a:spAutoFit/>
            </a:bodyPr>
            <a:lstStyle/>
            <a:p>
              <a:endParaRPr lang="en-US" sz="1800" dirty="0">
                <a:solidFill>
                  <a:srgbClr val="666666"/>
                </a:solidFill>
                <a:effectLst/>
                <a:latin typeface="Tableau Book"/>
              </a:endParaRPr>
            </a:p>
            <a:p>
              <a:r>
                <a:rPr lang="en-US" sz="1800" dirty="0">
                  <a:solidFill>
                    <a:srgbClr val="333333"/>
                  </a:solidFill>
                  <a:effectLst/>
                  <a:latin typeface="Tableau Book"/>
                </a:rPr>
                <a:t>Resource films rated </a:t>
              </a:r>
              <a:r>
                <a:rPr lang="en-US" sz="1800" b="1" dirty="0">
                  <a:solidFill>
                    <a:srgbClr val="8A5552"/>
                  </a:solidFill>
                  <a:effectLst/>
                  <a:latin typeface="Tableau Book"/>
                </a:rPr>
                <a:t>PG-13 had</a:t>
              </a:r>
              <a:r>
                <a:rPr lang="en-US" sz="1800" dirty="0">
                  <a:solidFill>
                    <a:srgbClr val="333333"/>
                  </a:solidFill>
                  <a:effectLst/>
                  <a:latin typeface="Tableau Book"/>
                </a:rPr>
                <a:t> the highest </a:t>
              </a:r>
              <a:r>
                <a:rPr lang="en-US" sz="1800" b="1" dirty="0">
                  <a:solidFill>
                    <a:srgbClr val="8A5552"/>
                  </a:solidFill>
                  <a:effectLst/>
                  <a:latin typeface="Tableau Book"/>
                </a:rPr>
                <a:t>total gross</a:t>
              </a:r>
              <a:endParaRPr lang="en-US" dirty="0">
                <a:effectLst/>
              </a:endParaRPr>
            </a:p>
          </p:txBody>
        </p:sp>
        <p:cxnSp>
          <p:nvCxnSpPr>
            <p:cNvPr id="59" name="Gerader Verbinder 19">
              <a:extLst>
                <a:ext uri="{FF2B5EF4-FFF2-40B4-BE49-F238E27FC236}">
                  <a16:creationId xmlns:a16="http://schemas.microsoft.com/office/drawing/2014/main" id="{B2326877-71C3-46E4-B7EF-6B6FA1CCE235}"/>
                </a:ext>
              </a:extLst>
            </p:cNvPr>
            <p:cNvCxnSpPr>
              <a:cxnSpLocks/>
            </p:cNvCxnSpPr>
            <p:nvPr/>
          </p:nvCxnSpPr>
          <p:spPr bwMode="gray">
            <a:xfrm flipH="1">
              <a:off x="7322173" y="4581489"/>
              <a:ext cx="2" cy="87528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 name="Rechteck 21">
            <a:extLst>
              <a:ext uri="{FF2B5EF4-FFF2-40B4-BE49-F238E27FC236}">
                <a16:creationId xmlns:a16="http://schemas.microsoft.com/office/drawing/2014/main" id="{8D86E0D1-B8F9-7A2D-E927-64323648FE80}"/>
              </a:ext>
            </a:extLst>
          </p:cNvPr>
          <p:cNvSpPr/>
          <p:nvPr/>
        </p:nvSpPr>
        <p:spPr bwMode="gray">
          <a:xfrm>
            <a:off x="317613" y="1218684"/>
            <a:ext cx="10944000" cy="53427"/>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sp>
        <p:nvSpPr>
          <p:cNvPr id="3" name="Slide Number Placeholder 2">
            <a:extLst>
              <a:ext uri="{FF2B5EF4-FFF2-40B4-BE49-F238E27FC236}">
                <a16:creationId xmlns:a16="http://schemas.microsoft.com/office/drawing/2014/main" id="{609A1E7B-604A-CA87-961D-D538A625BF61}"/>
              </a:ext>
            </a:extLst>
          </p:cNvPr>
          <p:cNvSpPr>
            <a:spLocks noGrp="1"/>
          </p:cNvSpPr>
          <p:nvPr>
            <p:ph type="sldNum" sz="quarter" idx="12"/>
          </p:nvPr>
        </p:nvSpPr>
        <p:spPr/>
        <p:txBody>
          <a:bodyPr/>
          <a:lstStyle/>
          <a:p>
            <a:fld id="{7D74D47C-14C0-4E76-90F4-17CAFFA7E480}" type="slidenum">
              <a:rPr lang="en-US" noProof="0" smtClean="0"/>
              <a:t>12</a:t>
            </a:fld>
            <a:endParaRPr lang="en-US" noProof="0" dirty="0"/>
          </a:p>
        </p:txBody>
      </p:sp>
      <p:sp>
        <p:nvSpPr>
          <p:cNvPr id="4" name="Date Placeholder 3">
            <a:extLst>
              <a:ext uri="{FF2B5EF4-FFF2-40B4-BE49-F238E27FC236}">
                <a16:creationId xmlns:a16="http://schemas.microsoft.com/office/drawing/2014/main" id="{06AB2EDD-40F4-CABE-2091-D4B19F7D04D4}"/>
              </a:ext>
            </a:extLst>
          </p:cNvPr>
          <p:cNvSpPr>
            <a:spLocks noGrp="1"/>
          </p:cNvSpPr>
          <p:nvPr>
            <p:ph type="dt" sz="half" idx="10"/>
          </p:nvPr>
        </p:nvSpPr>
        <p:spPr/>
        <p:txBody>
          <a:bodyPr/>
          <a:lstStyle/>
          <a:p>
            <a:fld id="{9A20E0CF-3F1A-BA40-B2F6-CB28F2E4CAAA}" type="datetime1">
              <a:rPr lang="de-DE" noProof="0" smtClean="0"/>
              <a:t>27.07.23</a:t>
            </a:fld>
            <a:endParaRPr lang="en-US" noProof="0" dirty="0"/>
          </a:p>
        </p:txBody>
      </p:sp>
    </p:spTree>
    <p:extLst>
      <p:ext uri="{BB962C8B-B14F-4D97-AF65-F5344CB8AC3E}">
        <p14:creationId xmlns:p14="http://schemas.microsoft.com/office/powerpoint/2010/main" val="116931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A338F-1F04-457F-A5AC-27B84EC023EC}"/>
              </a:ext>
            </a:extLst>
          </p:cNvPr>
          <p:cNvSpPr>
            <a:spLocks noGrp="1"/>
          </p:cNvSpPr>
          <p:nvPr>
            <p:ph type="title"/>
          </p:nvPr>
        </p:nvSpPr>
        <p:spPr/>
        <p:txBody>
          <a:bodyPr>
            <a:noAutofit/>
          </a:bodyPr>
          <a:lstStyle/>
          <a:p>
            <a:r>
              <a:rPr lang="en-US" sz="2400" dirty="0">
                <a:latin typeface=""/>
              </a:rPr>
              <a:t>Recommendation/Next Steps</a:t>
            </a:r>
          </a:p>
        </p:txBody>
      </p:sp>
      <p:sp>
        <p:nvSpPr>
          <p:cNvPr id="7" name="Rectangle 19">
            <a:extLst>
              <a:ext uri="{FF2B5EF4-FFF2-40B4-BE49-F238E27FC236}">
                <a16:creationId xmlns:a16="http://schemas.microsoft.com/office/drawing/2014/main" id="{B6B7FB88-AEBA-4D2E-A12E-87C9FA91C976}"/>
              </a:ext>
            </a:extLst>
          </p:cNvPr>
          <p:cNvSpPr/>
          <p:nvPr/>
        </p:nvSpPr>
        <p:spPr>
          <a:xfrm>
            <a:off x="612775" y="1727740"/>
            <a:ext cx="1087990" cy="1107996"/>
          </a:xfrm>
          <a:prstGeom prst="rect">
            <a:avLst/>
          </a:prstGeom>
          <a:ln>
            <a:noFill/>
          </a:ln>
        </p:spPr>
        <p:txBody>
          <a:bodyPr wrap="none">
            <a:spAutoFit/>
          </a:bodyPr>
          <a:lstStyle/>
          <a:p>
            <a:r>
              <a:rPr lang="en-US" sz="6600" baseline="30000">
                <a:ln w="6350">
                  <a:noFill/>
                </a:ln>
              </a:rPr>
              <a:t>#</a:t>
            </a:r>
            <a:r>
              <a:rPr lang="en-US" sz="6600">
                <a:ln w="6350">
                  <a:noFill/>
                </a:ln>
              </a:rPr>
              <a:t>1 </a:t>
            </a:r>
          </a:p>
        </p:txBody>
      </p:sp>
      <p:sp>
        <p:nvSpPr>
          <p:cNvPr id="8" name="Rectangle 20">
            <a:extLst>
              <a:ext uri="{FF2B5EF4-FFF2-40B4-BE49-F238E27FC236}">
                <a16:creationId xmlns:a16="http://schemas.microsoft.com/office/drawing/2014/main" id="{702C619F-5856-4EED-9EDE-F8FD33654460}"/>
              </a:ext>
            </a:extLst>
          </p:cNvPr>
          <p:cNvSpPr/>
          <p:nvPr/>
        </p:nvSpPr>
        <p:spPr>
          <a:xfrm>
            <a:off x="7688016" y="1727740"/>
            <a:ext cx="1085554" cy="1107996"/>
          </a:xfrm>
          <a:prstGeom prst="rect">
            <a:avLst/>
          </a:prstGeom>
          <a:ln>
            <a:noFill/>
          </a:ln>
        </p:spPr>
        <p:txBody>
          <a:bodyPr wrap="none">
            <a:spAutoFit/>
          </a:bodyPr>
          <a:lstStyle/>
          <a:p>
            <a:r>
              <a:rPr lang="en-US" sz="6600" baseline="30000">
                <a:ln w="6350">
                  <a:noFill/>
                </a:ln>
              </a:rPr>
              <a:t>#</a:t>
            </a:r>
            <a:r>
              <a:rPr lang="en-US" sz="6600">
                <a:ln w="6350">
                  <a:noFill/>
                </a:ln>
              </a:rPr>
              <a:t>2 </a:t>
            </a:r>
          </a:p>
        </p:txBody>
      </p:sp>
      <p:sp>
        <p:nvSpPr>
          <p:cNvPr id="9" name="Rectangle 21">
            <a:extLst>
              <a:ext uri="{FF2B5EF4-FFF2-40B4-BE49-F238E27FC236}">
                <a16:creationId xmlns:a16="http://schemas.microsoft.com/office/drawing/2014/main" id="{B4C7AA06-F987-4181-80D9-558AC587ABBF}"/>
              </a:ext>
            </a:extLst>
          </p:cNvPr>
          <p:cNvSpPr/>
          <p:nvPr/>
        </p:nvSpPr>
        <p:spPr>
          <a:xfrm>
            <a:off x="628645" y="3983298"/>
            <a:ext cx="1085554" cy="1107996"/>
          </a:xfrm>
          <a:prstGeom prst="rect">
            <a:avLst/>
          </a:prstGeom>
          <a:ln>
            <a:noFill/>
          </a:ln>
        </p:spPr>
        <p:txBody>
          <a:bodyPr wrap="none">
            <a:spAutoFit/>
          </a:bodyPr>
          <a:lstStyle/>
          <a:p>
            <a:r>
              <a:rPr lang="en-US" sz="6600" baseline="30000" dirty="0">
                <a:ln w="6350">
                  <a:noFill/>
                </a:ln>
              </a:rPr>
              <a:t>#</a:t>
            </a:r>
            <a:r>
              <a:rPr lang="en-US" sz="6600" dirty="0">
                <a:ln w="6350">
                  <a:noFill/>
                </a:ln>
              </a:rPr>
              <a:t>3 </a:t>
            </a:r>
          </a:p>
        </p:txBody>
      </p:sp>
      <p:sp>
        <p:nvSpPr>
          <p:cNvPr id="10" name="Rectangle 22">
            <a:extLst>
              <a:ext uri="{FF2B5EF4-FFF2-40B4-BE49-F238E27FC236}">
                <a16:creationId xmlns:a16="http://schemas.microsoft.com/office/drawing/2014/main" id="{1DA95A5B-0F00-4F63-863B-0D9164221475}"/>
              </a:ext>
            </a:extLst>
          </p:cNvPr>
          <p:cNvSpPr/>
          <p:nvPr/>
        </p:nvSpPr>
        <p:spPr>
          <a:xfrm>
            <a:off x="7672901" y="3983298"/>
            <a:ext cx="1085554" cy="1107996"/>
          </a:xfrm>
          <a:prstGeom prst="rect">
            <a:avLst/>
          </a:prstGeom>
          <a:ln>
            <a:noFill/>
          </a:ln>
        </p:spPr>
        <p:txBody>
          <a:bodyPr wrap="none">
            <a:spAutoFit/>
          </a:bodyPr>
          <a:lstStyle/>
          <a:p>
            <a:r>
              <a:rPr lang="en-US" sz="6600" baseline="30000" dirty="0">
                <a:ln w="6350">
                  <a:noFill/>
                </a:ln>
              </a:rPr>
              <a:t>#</a:t>
            </a:r>
            <a:r>
              <a:rPr lang="en-US" sz="6600" dirty="0">
                <a:ln w="6350">
                  <a:noFill/>
                </a:ln>
              </a:rPr>
              <a:t>4 </a:t>
            </a:r>
          </a:p>
        </p:txBody>
      </p:sp>
      <p:sp>
        <p:nvSpPr>
          <p:cNvPr id="11" name="TextBox 23">
            <a:extLst>
              <a:ext uri="{FF2B5EF4-FFF2-40B4-BE49-F238E27FC236}">
                <a16:creationId xmlns:a16="http://schemas.microsoft.com/office/drawing/2014/main" id="{FA4C8F65-5FFA-47AA-AE9B-10FEE2E9031B}"/>
              </a:ext>
            </a:extLst>
          </p:cNvPr>
          <p:cNvSpPr txBox="1"/>
          <p:nvPr/>
        </p:nvSpPr>
        <p:spPr bwMode="black">
          <a:xfrm>
            <a:off x="1635713" y="1937109"/>
            <a:ext cx="2638413" cy="1111206"/>
          </a:xfrm>
          <a:prstGeom prst="rect">
            <a:avLst/>
          </a:prstGeom>
          <a:noFill/>
        </p:spPr>
        <p:txBody>
          <a:bodyPr wrap="square" lIns="0" tIns="0" rIns="0" bIns="0" rtlCol="0">
            <a:noAutofit/>
          </a:bodyPr>
          <a:lstStyle/>
          <a:p>
            <a:r>
              <a:rPr lang="en-US" sz="1800" b="1" dirty="0">
                <a:solidFill>
                  <a:schemeClr val="accent2"/>
                </a:solidFill>
                <a:effectLst/>
                <a:latin typeface="Benton Sans Book"/>
              </a:rPr>
              <a:t>Expand our selection of movies</a:t>
            </a:r>
            <a:r>
              <a:rPr lang="en-US" sz="1800" b="1" dirty="0">
                <a:solidFill>
                  <a:srgbClr val="000000"/>
                </a:solidFill>
                <a:effectLst/>
                <a:latin typeface="Benton Sans Book"/>
              </a:rPr>
              <a:t>.</a:t>
            </a:r>
            <a:r>
              <a:rPr lang="en-US" sz="1800" dirty="0">
                <a:solidFill>
                  <a:srgbClr val="000000"/>
                </a:solidFill>
                <a:effectLst/>
                <a:latin typeface="Benton Sans Book"/>
              </a:rPr>
              <a:t> For example by offering a wider choice of languages and movies with various release dates. We currently only offer movies in English and from 2006.</a:t>
            </a:r>
          </a:p>
        </p:txBody>
      </p:sp>
      <p:sp>
        <p:nvSpPr>
          <p:cNvPr id="12" name="TextBox 24">
            <a:extLst>
              <a:ext uri="{FF2B5EF4-FFF2-40B4-BE49-F238E27FC236}">
                <a16:creationId xmlns:a16="http://schemas.microsoft.com/office/drawing/2014/main" id="{59370171-2E9F-4175-935B-EA57814A7FFA}"/>
              </a:ext>
            </a:extLst>
          </p:cNvPr>
          <p:cNvSpPr txBox="1"/>
          <p:nvPr/>
        </p:nvSpPr>
        <p:spPr bwMode="black">
          <a:xfrm>
            <a:off x="1628012" y="4192667"/>
            <a:ext cx="2800048" cy="1111206"/>
          </a:xfrm>
          <a:prstGeom prst="rect">
            <a:avLst/>
          </a:prstGeom>
          <a:noFill/>
        </p:spPr>
        <p:txBody>
          <a:bodyPr wrap="square" lIns="0" tIns="0" rIns="0" bIns="0" rtlCol="0">
            <a:noAutofit/>
          </a:bodyPr>
          <a:lstStyle/>
          <a:p>
            <a:pPr marL="171450" indent="-171450" eaLnBrk="0" hangingPunct="0">
              <a:buFont typeface="Arial" panose="020B0604020202020204" pitchFamily="34" charset="0"/>
              <a:buChar char="•"/>
            </a:pPr>
            <a:r>
              <a:rPr lang="en-US" sz="1800" b="1" dirty="0">
                <a:solidFill>
                  <a:schemeClr val="accent2"/>
                </a:solidFill>
                <a:effectLst/>
                <a:latin typeface="Benton Sans Book"/>
              </a:rPr>
              <a:t>Reduce Cost</a:t>
            </a:r>
            <a:r>
              <a:rPr lang="en-US" sz="1800" dirty="0">
                <a:solidFill>
                  <a:srgbClr val="000000"/>
                </a:solidFill>
                <a:effectLst/>
                <a:latin typeface="Benton Sans Book"/>
              </a:rPr>
              <a:t>. </a:t>
            </a:r>
            <a:r>
              <a:rPr lang="en-US" dirty="0">
                <a:solidFill>
                  <a:srgbClr val="000000"/>
                </a:solidFill>
                <a:latin typeface="Benton Sans Book"/>
                <a:sym typeface="Wingdings"/>
              </a:rPr>
              <a:t>Reduce the price for a rental by $0.30 – 0.50 to gain customers</a:t>
            </a:r>
          </a:p>
          <a:p>
            <a:pPr marL="171450" indent="-171450" eaLnBrk="0" hangingPunct="0">
              <a:buFont typeface="Arial" panose="020B0604020202020204" pitchFamily="34" charset="0"/>
              <a:buChar char="•"/>
            </a:pPr>
            <a:r>
              <a:rPr lang="en-US" dirty="0">
                <a:solidFill>
                  <a:srgbClr val="000000"/>
                </a:solidFill>
                <a:latin typeface="Benton Sans Book"/>
                <a:sym typeface="Wingdings"/>
              </a:rPr>
              <a:t>Introduce a subscription service that is more beneficial for the customers in terms of costs</a:t>
            </a:r>
          </a:p>
          <a:p>
            <a:endParaRPr lang="en-US" dirty="0">
              <a:effectLst/>
            </a:endParaRPr>
          </a:p>
          <a:p>
            <a:pPr>
              <a:lnSpc>
                <a:spcPct val="120000"/>
              </a:lnSpc>
              <a:spcBef>
                <a:spcPts val="300"/>
              </a:spcBef>
            </a:pPr>
            <a:endParaRPr lang="en-US" sz="1600" kern="0" dirty="0"/>
          </a:p>
        </p:txBody>
      </p:sp>
      <p:sp>
        <p:nvSpPr>
          <p:cNvPr id="13" name="TextBox 25">
            <a:extLst>
              <a:ext uri="{FF2B5EF4-FFF2-40B4-BE49-F238E27FC236}">
                <a16:creationId xmlns:a16="http://schemas.microsoft.com/office/drawing/2014/main" id="{84A8CBFB-7E0F-49FE-A82F-D7A6066383B4}"/>
              </a:ext>
            </a:extLst>
          </p:cNvPr>
          <p:cNvSpPr txBox="1"/>
          <p:nvPr/>
        </p:nvSpPr>
        <p:spPr bwMode="black">
          <a:xfrm>
            <a:off x="8768224" y="1937109"/>
            <a:ext cx="2800800" cy="1111206"/>
          </a:xfrm>
          <a:prstGeom prst="rect">
            <a:avLst/>
          </a:prstGeom>
          <a:noFill/>
        </p:spPr>
        <p:txBody>
          <a:bodyPr wrap="square" lIns="0" tIns="0" rIns="0" bIns="0" rtlCol="0">
            <a:noAutofit/>
          </a:bodyPr>
          <a:lstStyle/>
          <a:p>
            <a:pPr>
              <a:lnSpc>
                <a:spcPct val="120000"/>
              </a:lnSpc>
              <a:spcBef>
                <a:spcPts val="300"/>
              </a:spcBef>
            </a:pPr>
            <a:r>
              <a:rPr lang="en-US" sz="1800" b="1" dirty="0">
                <a:solidFill>
                  <a:schemeClr val="accent2"/>
                </a:solidFill>
                <a:effectLst/>
                <a:latin typeface="Benton Sans Book"/>
              </a:rPr>
              <a:t>Focus our marketing strategy &amp; budget on Asia</a:t>
            </a:r>
            <a:r>
              <a:rPr lang="en-US" sz="1800" b="1" dirty="0">
                <a:solidFill>
                  <a:srgbClr val="000000"/>
                </a:solidFill>
                <a:effectLst/>
                <a:latin typeface="Benton Sans Book"/>
              </a:rPr>
              <a:t>.</a:t>
            </a:r>
            <a:r>
              <a:rPr lang="en-US" sz="1800" dirty="0">
                <a:solidFill>
                  <a:srgbClr val="000000"/>
                </a:solidFill>
                <a:effectLst/>
                <a:latin typeface="Benton Sans Book"/>
              </a:rPr>
              <a:t> Particularly in India, China and Japan where we already have large pools of customers and high spenders. </a:t>
            </a:r>
            <a:endParaRPr lang="en-US" sz="1600" dirty="0">
              <a:effectLst/>
            </a:endParaRPr>
          </a:p>
          <a:p>
            <a:pPr>
              <a:lnSpc>
                <a:spcPct val="120000"/>
              </a:lnSpc>
              <a:spcBef>
                <a:spcPts val="300"/>
              </a:spcBef>
            </a:pPr>
            <a:endParaRPr lang="en-US" sz="1600" kern="0" dirty="0"/>
          </a:p>
        </p:txBody>
      </p:sp>
      <p:sp>
        <p:nvSpPr>
          <p:cNvPr id="14" name="TextBox 26">
            <a:extLst>
              <a:ext uri="{FF2B5EF4-FFF2-40B4-BE49-F238E27FC236}">
                <a16:creationId xmlns:a16="http://schemas.microsoft.com/office/drawing/2014/main" id="{A02AB216-ECD7-4F3D-9286-43EB0344741E}"/>
              </a:ext>
            </a:extLst>
          </p:cNvPr>
          <p:cNvSpPr txBox="1"/>
          <p:nvPr/>
        </p:nvSpPr>
        <p:spPr bwMode="black">
          <a:xfrm>
            <a:off x="8776045" y="4192667"/>
            <a:ext cx="2800800" cy="1111206"/>
          </a:xfrm>
          <a:prstGeom prst="rect">
            <a:avLst/>
          </a:prstGeom>
          <a:noFill/>
        </p:spPr>
        <p:txBody>
          <a:bodyPr wrap="square" lIns="0" tIns="0" rIns="0" bIns="0" rtlCol="0">
            <a:noAutofit/>
          </a:bodyPr>
          <a:lstStyle/>
          <a:p>
            <a:r>
              <a:rPr lang="en-US" sz="1800" b="1" dirty="0">
                <a:solidFill>
                  <a:schemeClr val="accent2"/>
                </a:solidFill>
                <a:effectLst/>
                <a:latin typeface="Benton Sans Book"/>
              </a:rPr>
              <a:t>Reward our most valuable customers.</a:t>
            </a:r>
            <a:r>
              <a:rPr lang="en-US" sz="1800" dirty="0">
                <a:solidFill>
                  <a:srgbClr val="000000"/>
                </a:solidFill>
                <a:effectLst/>
                <a:latin typeface="Benton Sans Book"/>
              </a:rPr>
              <a:t> Word of mouth is our best asset, encourage highly engaged customers to talk about us with invite codes, special offers and discounts.</a:t>
            </a:r>
            <a:endParaRPr lang="en-US" dirty="0">
              <a:effectLst/>
            </a:endParaRPr>
          </a:p>
          <a:p>
            <a:pPr>
              <a:lnSpc>
                <a:spcPct val="120000"/>
              </a:lnSpc>
              <a:spcBef>
                <a:spcPts val="300"/>
              </a:spcBef>
            </a:pPr>
            <a:endParaRPr lang="en-US" sz="1600" kern="0" dirty="0"/>
          </a:p>
        </p:txBody>
      </p:sp>
      <p:grpSp>
        <p:nvGrpSpPr>
          <p:cNvPr id="15" name="Group 14">
            <a:extLst>
              <a:ext uri="{FF2B5EF4-FFF2-40B4-BE49-F238E27FC236}">
                <a16:creationId xmlns:a16="http://schemas.microsoft.com/office/drawing/2014/main" id="{EC0401D6-31F6-422A-8C77-D583A46AD439}"/>
              </a:ext>
            </a:extLst>
          </p:cNvPr>
          <p:cNvGrpSpPr/>
          <p:nvPr/>
        </p:nvGrpSpPr>
        <p:grpSpPr>
          <a:xfrm>
            <a:off x="4949532" y="2675823"/>
            <a:ext cx="2292936" cy="2401042"/>
            <a:chOff x="4521853" y="2750458"/>
            <a:chExt cx="3148218" cy="3296648"/>
          </a:xfrm>
        </p:grpSpPr>
        <p:grpSp>
          <p:nvGrpSpPr>
            <p:cNvPr id="16" name="Group 36">
              <a:extLst>
                <a:ext uri="{FF2B5EF4-FFF2-40B4-BE49-F238E27FC236}">
                  <a16:creationId xmlns:a16="http://schemas.microsoft.com/office/drawing/2014/main" id="{C5E6AD54-0D8C-42F0-B8E7-6DC921901EBB}"/>
                </a:ext>
              </a:extLst>
            </p:cNvPr>
            <p:cNvGrpSpPr/>
            <p:nvPr/>
          </p:nvGrpSpPr>
          <p:grpSpPr>
            <a:xfrm>
              <a:off x="4521853" y="2750458"/>
              <a:ext cx="3148218" cy="3296648"/>
              <a:chOff x="3915114" y="2120679"/>
              <a:chExt cx="1315288" cy="1377301"/>
            </a:xfrm>
          </p:grpSpPr>
          <p:sp>
            <p:nvSpPr>
              <p:cNvPr id="32" name="Abgerundetes Rechteck 108">
                <a:extLst>
                  <a:ext uri="{FF2B5EF4-FFF2-40B4-BE49-F238E27FC236}">
                    <a16:creationId xmlns:a16="http://schemas.microsoft.com/office/drawing/2014/main" id="{FAE5914F-5F44-4D8E-8608-ACC03F0309B6}"/>
                  </a:ext>
                </a:extLst>
              </p:cNvPr>
              <p:cNvSpPr/>
              <p:nvPr/>
            </p:nvSpPr>
            <p:spPr>
              <a:xfrm>
                <a:off x="4124462" y="2281807"/>
                <a:ext cx="895075" cy="895071"/>
              </a:xfrm>
              <a:prstGeom prst="roundRect">
                <a:avLst>
                  <a:gd name="adj" fmla="val 0"/>
                </a:avLst>
              </a:prstGeom>
              <a:gradFill>
                <a:gsLst>
                  <a:gs pos="0">
                    <a:srgbClr val="383C45">
                      <a:alpha val="34000"/>
                    </a:srgbClr>
                  </a:gs>
                  <a:gs pos="64000">
                    <a:srgbClr val="383C45">
                      <a:alpha val="27000"/>
                    </a:srgbClr>
                  </a:gs>
                  <a:gs pos="100000">
                    <a:srgbClr val="383C45">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33" name="Abgerundetes Rechteck 108">
                <a:extLst>
                  <a:ext uri="{FF2B5EF4-FFF2-40B4-BE49-F238E27FC236}">
                    <a16:creationId xmlns:a16="http://schemas.microsoft.com/office/drawing/2014/main" id="{C37B8788-8741-4423-BD7C-290F5B391238}"/>
                  </a:ext>
                </a:extLst>
              </p:cNvPr>
              <p:cNvSpPr/>
              <p:nvPr/>
            </p:nvSpPr>
            <p:spPr>
              <a:xfrm>
                <a:off x="4124462" y="2442935"/>
                <a:ext cx="895075" cy="895071"/>
              </a:xfrm>
              <a:prstGeom prst="roundRect">
                <a:avLst>
                  <a:gd name="adj" fmla="val 0"/>
                </a:avLst>
              </a:prstGeom>
              <a:gradFill>
                <a:gsLst>
                  <a:gs pos="0">
                    <a:srgbClr val="48DAD0">
                      <a:alpha val="34000"/>
                    </a:srgbClr>
                  </a:gs>
                  <a:gs pos="64000">
                    <a:srgbClr val="48DAD0">
                      <a:alpha val="27000"/>
                    </a:srgbClr>
                  </a:gs>
                  <a:gs pos="100000">
                    <a:srgbClr val="48DAD0">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34" name="Abgerundetes Rechteck 108">
                <a:extLst>
                  <a:ext uri="{FF2B5EF4-FFF2-40B4-BE49-F238E27FC236}">
                    <a16:creationId xmlns:a16="http://schemas.microsoft.com/office/drawing/2014/main" id="{39B61E50-A96F-456C-B10F-AC328E2DD8C2}"/>
                  </a:ext>
                </a:extLst>
              </p:cNvPr>
              <p:cNvSpPr/>
              <p:nvPr/>
            </p:nvSpPr>
            <p:spPr>
              <a:xfrm>
                <a:off x="4124462" y="2120679"/>
                <a:ext cx="895075" cy="895071"/>
              </a:xfrm>
              <a:prstGeom prst="roundRect">
                <a:avLst>
                  <a:gd name="adj" fmla="val 0"/>
                </a:avLst>
              </a:prstGeom>
              <a:gradFill>
                <a:gsLst>
                  <a:gs pos="0">
                    <a:srgbClr val="FCDB7F">
                      <a:alpha val="34000"/>
                    </a:srgbClr>
                  </a:gs>
                  <a:gs pos="64000">
                    <a:srgbClr val="FCDB7F">
                      <a:alpha val="27000"/>
                    </a:srgbClr>
                  </a:gs>
                  <a:gs pos="100000">
                    <a:srgbClr val="FCDB7F">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35" name="Flowchart: Preparation 17">
                <a:extLst>
                  <a:ext uri="{FF2B5EF4-FFF2-40B4-BE49-F238E27FC236}">
                    <a16:creationId xmlns:a16="http://schemas.microsoft.com/office/drawing/2014/main" id="{62397FA4-69AC-41DE-95CD-78809E9AAF49}"/>
                  </a:ext>
                </a:extLst>
              </p:cNvPr>
              <p:cNvSpPr/>
              <p:nvPr/>
            </p:nvSpPr>
            <p:spPr>
              <a:xfrm rot="5400000" flipV="1">
                <a:off x="3914284" y="2181862"/>
                <a:ext cx="1316948" cy="1315288"/>
              </a:xfrm>
              <a:custGeom>
                <a:avLst/>
                <a:gdLst>
                  <a:gd name="connsiteX0" fmla="*/ 0 w 10000"/>
                  <a:gd name="connsiteY0" fmla="*/ 5000 h 10000"/>
                  <a:gd name="connsiteX1" fmla="*/ 2000 w 10000"/>
                  <a:gd name="connsiteY1" fmla="*/ 0 h 10000"/>
                  <a:gd name="connsiteX2" fmla="*/ 8000 w 10000"/>
                  <a:gd name="connsiteY2" fmla="*/ 0 h 10000"/>
                  <a:gd name="connsiteX3" fmla="*/ 10000 w 10000"/>
                  <a:gd name="connsiteY3" fmla="*/ 5000 h 10000"/>
                  <a:gd name="connsiteX4" fmla="*/ 8000 w 10000"/>
                  <a:gd name="connsiteY4" fmla="*/ 10000 h 10000"/>
                  <a:gd name="connsiteX5" fmla="*/ 2000 w 10000"/>
                  <a:gd name="connsiteY5" fmla="*/ 10000 h 10000"/>
                  <a:gd name="connsiteX6" fmla="*/ 0 w 10000"/>
                  <a:gd name="connsiteY6" fmla="*/ 5000 h 10000"/>
                  <a:gd name="connsiteX0" fmla="*/ 0 w 10000"/>
                  <a:gd name="connsiteY0" fmla="*/ 5000 h 10000"/>
                  <a:gd name="connsiteX1" fmla="*/ 2903 w 10000"/>
                  <a:gd name="connsiteY1" fmla="*/ 249 h 10000"/>
                  <a:gd name="connsiteX2" fmla="*/ 8000 w 10000"/>
                  <a:gd name="connsiteY2" fmla="*/ 0 h 10000"/>
                  <a:gd name="connsiteX3" fmla="*/ 10000 w 10000"/>
                  <a:gd name="connsiteY3" fmla="*/ 5000 h 10000"/>
                  <a:gd name="connsiteX4" fmla="*/ 8000 w 10000"/>
                  <a:gd name="connsiteY4" fmla="*/ 10000 h 10000"/>
                  <a:gd name="connsiteX5" fmla="*/ 2000 w 10000"/>
                  <a:gd name="connsiteY5" fmla="*/ 10000 h 10000"/>
                  <a:gd name="connsiteX6" fmla="*/ 0 w 10000"/>
                  <a:gd name="connsiteY6" fmla="*/ 5000 h 10000"/>
                  <a:gd name="connsiteX0" fmla="*/ 0 w 10000"/>
                  <a:gd name="connsiteY0" fmla="*/ 5000 h 10000"/>
                  <a:gd name="connsiteX1" fmla="*/ 2903 w 10000"/>
                  <a:gd name="connsiteY1" fmla="*/ 249 h 10000"/>
                  <a:gd name="connsiteX2" fmla="*/ 8000 w 10000"/>
                  <a:gd name="connsiteY2" fmla="*/ 0 h 10000"/>
                  <a:gd name="connsiteX3" fmla="*/ 10000 w 10000"/>
                  <a:gd name="connsiteY3" fmla="*/ 5000 h 10000"/>
                  <a:gd name="connsiteX4" fmla="*/ 8000 w 10000"/>
                  <a:gd name="connsiteY4" fmla="*/ 10000 h 10000"/>
                  <a:gd name="connsiteX5" fmla="*/ 2903 w 10000"/>
                  <a:gd name="connsiteY5" fmla="*/ 9813 h 10000"/>
                  <a:gd name="connsiteX6" fmla="*/ 0 w 10000"/>
                  <a:gd name="connsiteY6" fmla="*/ 5000 h 10000"/>
                  <a:gd name="connsiteX0" fmla="*/ 0 w 10000"/>
                  <a:gd name="connsiteY0" fmla="*/ 5000 h 9813"/>
                  <a:gd name="connsiteX1" fmla="*/ 2903 w 10000"/>
                  <a:gd name="connsiteY1" fmla="*/ 249 h 9813"/>
                  <a:gd name="connsiteX2" fmla="*/ 8000 w 10000"/>
                  <a:gd name="connsiteY2" fmla="*/ 0 h 9813"/>
                  <a:gd name="connsiteX3" fmla="*/ 10000 w 10000"/>
                  <a:gd name="connsiteY3" fmla="*/ 5000 h 9813"/>
                  <a:gd name="connsiteX4" fmla="*/ 7097 w 10000"/>
                  <a:gd name="connsiteY4" fmla="*/ 9813 h 9813"/>
                  <a:gd name="connsiteX5" fmla="*/ 2903 w 10000"/>
                  <a:gd name="connsiteY5" fmla="*/ 9813 h 9813"/>
                  <a:gd name="connsiteX6" fmla="*/ 0 w 10000"/>
                  <a:gd name="connsiteY6" fmla="*/ 5000 h 9813"/>
                  <a:gd name="connsiteX0" fmla="*/ 0 w 10000"/>
                  <a:gd name="connsiteY0" fmla="*/ 4841 h 9746"/>
                  <a:gd name="connsiteX1" fmla="*/ 2903 w 10000"/>
                  <a:gd name="connsiteY1" fmla="*/ 0 h 9746"/>
                  <a:gd name="connsiteX2" fmla="*/ 7195 w 10000"/>
                  <a:gd name="connsiteY2" fmla="*/ 15 h 9746"/>
                  <a:gd name="connsiteX3" fmla="*/ 10000 w 10000"/>
                  <a:gd name="connsiteY3" fmla="*/ 4841 h 9746"/>
                  <a:gd name="connsiteX4" fmla="*/ 7097 w 10000"/>
                  <a:gd name="connsiteY4" fmla="*/ 9746 h 9746"/>
                  <a:gd name="connsiteX5" fmla="*/ 2903 w 10000"/>
                  <a:gd name="connsiteY5" fmla="*/ 9746 h 9746"/>
                  <a:gd name="connsiteX6" fmla="*/ 0 w 10000"/>
                  <a:gd name="connsiteY6" fmla="*/ 4841 h 9746"/>
                  <a:gd name="connsiteX0" fmla="*/ 0 w 9899"/>
                  <a:gd name="connsiteY0" fmla="*/ 4967 h 10000"/>
                  <a:gd name="connsiteX1" fmla="*/ 2802 w 9899"/>
                  <a:gd name="connsiteY1" fmla="*/ 0 h 10000"/>
                  <a:gd name="connsiteX2" fmla="*/ 7094 w 9899"/>
                  <a:gd name="connsiteY2" fmla="*/ 15 h 10000"/>
                  <a:gd name="connsiteX3" fmla="*/ 9899 w 9899"/>
                  <a:gd name="connsiteY3" fmla="*/ 4967 h 10000"/>
                  <a:gd name="connsiteX4" fmla="*/ 6996 w 9899"/>
                  <a:gd name="connsiteY4" fmla="*/ 10000 h 10000"/>
                  <a:gd name="connsiteX5" fmla="*/ 2802 w 9899"/>
                  <a:gd name="connsiteY5" fmla="*/ 10000 h 10000"/>
                  <a:gd name="connsiteX6" fmla="*/ 0 w 9899"/>
                  <a:gd name="connsiteY6" fmla="*/ 4967 h 10000"/>
                  <a:gd name="connsiteX0" fmla="*/ 0 w 9849"/>
                  <a:gd name="connsiteY0" fmla="*/ 4978 h 10000"/>
                  <a:gd name="connsiteX1" fmla="*/ 2680 w 9849"/>
                  <a:gd name="connsiteY1" fmla="*/ 0 h 10000"/>
                  <a:gd name="connsiteX2" fmla="*/ 7015 w 9849"/>
                  <a:gd name="connsiteY2" fmla="*/ 15 h 10000"/>
                  <a:gd name="connsiteX3" fmla="*/ 9849 w 9849"/>
                  <a:gd name="connsiteY3" fmla="*/ 4967 h 10000"/>
                  <a:gd name="connsiteX4" fmla="*/ 6916 w 9849"/>
                  <a:gd name="connsiteY4" fmla="*/ 10000 h 10000"/>
                  <a:gd name="connsiteX5" fmla="*/ 2680 w 9849"/>
                  <a:gd name="connsiteY5" fmla="*/ 10000 h 10000"/>
                  <a:gd name="connsiteX6" fmla="*/ 0 w 9849"/>
                  <a:gd name="connsiteY6" fmla="*/ 4978 h 10000"/>
                  <a:gd name="connsiteX0" fmla="*/ 0 w 10000"/>
                  <a:gd name="connsiteY0" fmla="*/ 4978 h 10000"/>
                  <a:gd name="connsiteX1" fmla="*/ 2721 w 10000"/>
                  <a:gd name="connsiteY1" fmla="*/ 0 h 10000"/>
                  <a:gd name="connsiteX2" fmla="*/ 7123 w 10000"/>
                  <a:gd name="connsiteY2" fmla="*/ 15 h 10000"/>
                  <a:gd name="connsiteX3" fmla="*/ 10000 w 10000"/>
                  <a:gd name="connsiteY3" fmla="*/ 4967 h 10000"/>
                  <a:gd name="connsiteX4" fmla="*/ 7022 w 10000"/>
                  <a:gd name="connsiteY4" fmla="*/ 10000 h 10000"/>
                  <a:gd name="connsiteX5" fmla="*/ 2896 w 10000"/>
                  <a:gd name="connsiteY5" fmla="*/ 9894 h 10000"/>
                  <a:gd name="connsiteX6" fmla="*/ 0 w 10000"/>
                  <a:gd name="connsiteY6" fmla="*/ 4978 h 10000"/>
                  <a:gd name="connsiteX0" fmla="*/ 0 w 10000"/>
                  <a:gd name="connsiteY0" fmla="*/ 4963 h 9985"/>
                  <a:gd name="connsiteX1" fmla="*/ 2896 w 10000"/>
                  <a:gd name="connsiteY1" fmla="*/ 70 h 9985"/>
                  <a:gd name="connsiteX2" fmla="*/ 7123 w 10000"/>
                  <a:gd name="connsiteY2" fmla="*/ 0 h 9985"/>
                  <a:gd name="connsiteX3" fmla="*/ 10000 w 10000"/>
                  <a:gd name="connsiteY3" fmla="*/ 4952 h 9985"/>
                  <a:gd name="connsiteX4" fmla="*/ 7022 w 10000"/>
                  <a:gd name="connsiteY4" fmla="*/ 9985 h 9985"/>
                  <a:gd name="connsiteX5" fmla="*/ 2896 w 10000"/>
                  <a:gd name="connsiteY5" fmla="*/ 9879 h 9985"/>
                  <a:gd name="connsiteX6" fmla="*/ 0 w 10000"/>
                  <a:gd name="connsiteY6" fmla="*/ 4963 h 9985"/>
                  <a:gd name="connsiteX0" fmla="*/ 0 w 10000"/>
                  <a:gd name="connsiteY0" fmla="*/ 4970 h 9905"/>
                  <a:gd name="connsiteX1" fmla="*/ 2896 w 10000"/>
                  <a:gd name="connsiteY1" fmla="*/ 70 h 9905"/>
                  <a:gd name="connsiteX2" fmla="*/ 7123 w 10000"/>
                  <a:gd name="connsiteY2" fmla="*/ 0 h 9905"/>
                  <a:gd name="connsiteX3" fmla="*/ 10000 w 10000"/>
                  <a:gd name="connsiteY3" fmla="*/ 4959 h 9905"/>
                  <a:gd name="connsiteX4" fmla="*/ 6989 w 10000"/>
                  <a:gd name="connsiteY4" fmla="*/ 9905 h 9905"/>
                  <a:gd name="connsiteX5" fmla="*/ 2896 w 10000"/>
                  <a:gd name="connsiteY5" fmla="*/ 9894 h 9905"/>
                  <a:gd name="connsiteX6" fmla="*/ 0 w 10000"/>
                  <a:gd name="connsiteY6" fmla="*/ 4970 h 9905"/>
                  <a:gd name="connsiteX0" fmla="*/ 0 w 9945"/>
                  <a:gd name="connsiteY0" fmla="*/ 5018 h 10000"/>
                  <a:gd name="connsiteX1" fmla="*/ 2896 w 9945"/>
                  <a:gd name="connsiteY1" fmla="*/ 71 h 10000"/>
                  <a:gd name="connsiteX2" fmla="*/ 7123 w 9945"/>
                  <a:gd name="connsiteY2" fmla="*/ 0 h 10000"/>
                  <a:gd name="connsiteX3" fmla="*/ 9945 w 9945"/>
                  <a:gd name="connsiteY3" fmla="*/ 5007 h 10000"/>
                  <a:gd name="connsiteX4" fmla="*/ 6989 w 9945"/>
                  <a:gd name="connsiteY4" fmla="*/ 10000 h 10000"/>
                  <a:gd name="connsiteX5" fmla="*/ 2896 w 9945"/>
                  <a:gd name="connsiteY5" fmla="*/ 9989 h 10000"/>
                  <a:gd name="connsiteX6" fmla="*/ 0 w 9945"/>
                  <a:gd name="connsiteY6" fmla="*/ 5018 h 10000"/>
                  <a:gd name="connsiteX0" fmla="*/ 0 w 10000"/>
                  <a:gd name="connsiteY0" fmla="*/ 5018 h 10000"/>
                  <a:gd name="connsiteX1" fmla="*/ 2912 w 10000"/>
                  <a:gd name="connsiteY1" fmla="*/ 71 h 10000"/>
                  <a:gd name="connsiteX2" fmla="*/ 7074 w 10000"/>
                  <a:gd name="connsiteY2" fmla="*/ 0 h 10000"/>
                  <a:gd name="connsiteX3" fmla="*/ 10000 w 10000"/>
                  <a:gd name="connsiteY3" fmla="*/ 5007 h 10000"/>
                  <a:gd name="connsiteX4" fmla="*/ 7028 w 10000"/>
                  <a:gd name="connsiteY4" fmla="*/ 10000 h 10000"/>
                  <a:gd name="connsiteX5" fmla="*/ 2912 w 10000"/>
                  <a:gd name="connsiteY5" fmla="*/ 9989 h 10000"/>
                  <a:gd name="connsiteX6" fmla="*/ 0 w 10000"/>
                  <a:gd name="connsiteY6" fmla="*/ 5018 h 10000"/>
                  <a:gd name="connsiteX0" fmla="*/ 0 w 10000"/>
                  <a:gd name="connsiteY0" fmla="*/ 4975 h 9957"/>
                  <a:gd name="connsiteX1" fmla="*/ 2912 w 10000"/>
                  <a:gd name="connsiteY1" fmla="*/ 28 h 9957"/>
                  <a:gd name="connsiteX2" fmla="*/ 7085 w 10000"/>
                  <a:gd name="connsiteY2" fmla="*/ 0 h 9957"/>
                  <a:gd name="connsiteX3" fmla="*/ 10000 w 10000"/>
                  <a:gd name="connsiteY3" fmla="*/ 4964 h 9957"/>
                  <a:gd name="connsiteX4" fmla="*/ 7028 w 10000"/>
                  <a:gd name="connsiteY4" fmla="*/ 9957 h 9957"/>
                  <a:gd name="connsiteX5" fmla="*/ 2912 w 10000"/>
                  <a:gd name="connsiteY5" fmla="*/ 9946 h 9957"/>
                  <a:gd name="connsiteX6" fmla="*/ 0 w 10000"/>
                  <a:gd name="connsiteY6" fmla="*/ 4975 h 9957"/>
                  <a:gd name="connsiteX0" fmla="*/ 0 w 10109"/>
                  <a:gd name="connsiteY0" fmla="*/ 4996 h 10000"/>
                  <a:gd name="connsiteX1" fmla="*/ 2912 w 10109"/>
                  <a:gd name="connsiteY1" fmla="*/ 28 h 10000"/>
                  <a:gd name="connsiteX2" fmla="*/ 7085 w 10109"/>
                  <a:gd name="connsiteY2" fmla="*/ 0 h 10000"/>
                  <a:gd name="connsiteX3" fmla="*/ 10109 w 10109"/>
                  <a:gd name="connsiteY3" fmla="*/ 5021 h 10000"/>
                  <a:gd name="connsiteX4" fmla="*/ 7028 w 10109"/>
                  <a:gd name="connsiteY4" fmla="*/ 10000 h 10000"/>
                  <a:gd name="connsiteX5" fmla="*/ 2912 w 10109"/>
                  <a:gd name="connsiteY5" fmla="*/ 9989 h 10000"/>
                  <a:gd name="connsiteX6" fmla="*/ 0 w 10109"/>
                  <a:gd name="connsiteY6" fmla="*/ 4996 h 10000"/>
                  <a:gd name="connsiteX0" fmla="*/ 0 w 10109"/>
                  <a:gd name="connsiteY0" fmla="*/ 4996 h 10000"/>
                  <a:gd name="connsiteX1" fmla="*/ 2912 w 10109"/>
                  <a:gd name="connsiteY1" fmla="*/ 28 h 10000"/>
                  <a:gd name="connsiteX2" fmla="*/ 7085 w 10109"/>
                  <a:gd name="connsiteY2" fmla="*/ 0 h 10000"/>
                  <a:gd name="connsiteX3" fmla="*/ 10109 w 10109"/>
                  <a:gd name="connsiteY3" fmla="*/ 5021 h 10000"/>
                  <a:gd name="connsiteX4" fmla="*/ 7155 w 10109"/>
                  <a:gd name="connsiteY4" fmla="*/ 10000 h 10000"/>
                  <a:gd name="connsiteX5" fmla="*/ 2912 w 10109"/>
                  <a:gd name="connsiteY5" fmla="*/ 9989 h 10000"/>
                  <a:gd name="connsiteX6" fmla="*/ 0 w 10109"/>
                  <a:gd name="connsiteY6" fmla="*/ 4996 h 10000"/>
                  <a:gd name="connsiteX0" fmla="*/ 0 w 10109"/>
                  <a:gd name="connsiteY0" fmla="*/ 4978 h 9982"/>
                  <a:gd name="connsiteX1" fmla="*/ 2912 w 10109"/>
                  <a:gd name="connsiteY1" fmla="*/ 10 h 9982"/>
                  <a:gd name="connsiteX2" fmla="*/ 7212 w 10109"/>
                  <a:gd name="connsiteY2" fmla="*/ 0 h 9982"/>
                  <a:gd name="connsiteX3" fmla="*/ 10109 w 10109"/>
                  <a:gd name="connsiteY3" fmla="*/ 5003 h 9982"/>
                  <a:gd name="connsiteX4" fmla="*/ 7155 w 10109"/>
                  <a:gd name="connsiteY4" fmla="*/ 9982 h 9982"/>
                  <a:gd name="connsiteX5" fmla="*/ 2912 w 10109"/>
                  <a:gd name="connsiteY5" fmla="*/ 9971 h 9982"/>
                  <a:gd name="connsiteX6" fmla="*/ 0 w 10109"/>
                  <a:gd name="connsiteY6" fmla="*/ 4978 h 9982"/>
                  <a:gd name="connsiteX0" fmla="*/ 0 w 9928"/>
                  <a:gd name="connsiteY0" fmla="*/ 4987 h 10000"/>
                  <a:gd name="connsiteX1" fmla="*/ 2809 w 9928"/>
                  <a:gd name="connsiteY1" fmla="*/ 10 h 10000"/>
                  <a:gd name="connsiteX2" fmla="*/ 7062 w 9928"/>
                  <a:gd name="connsiteY2" fmla="*/ 0 h 10000"/>
                  <a:gd name="connsiteX3" fmla="*/ 9928 w 9928"/>
                  <a:gd name="connsiteY3" fmla="*/ 5012 h 10000"/>
                  <a:gd name="connsiteX4" fmla="*/ 7006 w 9928"/>
                  <a:gd name="connsiteY4" fmla="*/ 10000 h 10000"/>
                  <a:gd name="connsiteX5" fmla="*/ 2809 w 9928"/>
                  <a:gd name="connsiteY5" fmla="*/ 9989 h 10000"/>
                  <a:gd name="connsiteX6" fmla="*/ 0 w 9928"/>
                  <a:gd name="connsiteY6" fmla="*/ 498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28" h="10000">
                    <a:moveTo>
                      <a:pt x="0" y="4987"/>
                    </a:moveTo>
                    <a:lnTo>
                      <a:pt x="2809" y="10"/>
                    </a:lnTo>
                    <a:lnTo>
                      <a:pt x="7062" y="0"/>
                    </a:lnTo>
                    <a:lnTo>
                      <a:pt x="9928" y="5012"/>
                    </a:lnTo>
                    <a:lnTo>
                      <a:pt x="7006" y="10000"/>
                    </a:lnTo>
                    <a:lnTo>
                      <a:pt x="2809" y="9989"/>
                    </a:lnTo>
                    <a:lnTo>
                      <a:pt x="0" y="4987"/>
                    </a:lnTo>
                    <a:close/>
                  </a:path>
                </a:pathLst>
              </a:custGeom>
              <a:noFill/>
              <a:ln w="6350" cap="flat">
                <a:solidFill>
                  <a:srgbClr val="FAB800"/>
                </a:solidFill>
                <a:prstDash val="solid"/>
                <a:miter lim="800000"/>
                <a:headEnd/>
                <a:tailEnd/>
              </a:ln>
              <a:effectLst>
                <a:glow rad="508000">
                  <a:srgbClr val="FCDB7F">
                    <a:alpha val="10000"/>
                  </a:srgbClr>
                </a:glow>
              </a:effectLst>
            </p:spPr>
            <p:txBody>
              <a:bodyPr rot="0" spcFirstLastPara="0" vertOverflow="overflow" horzOverflow="overflow" vert="horz" wrap="square" lIns="91355" tIns="45679" rIns="91355" bIns="45679" numCol="1" spcCol="0" rtlCol="0" fromWordArt="0" anchor="t" anchorCtr="0" forceAA="0" compatLnSpc="1">
                <a:prstTxWarp prst="textNoShape">
                  <a:avLst/>
                </a:prstTxWarp>
                <a:noAutofit/>
              </a:bodyPr>
              <a:lstStyle/>
              <a:p>
                <a:pPr defTabSz="913532">
                  <a:defRPr/>
                </a:pPr>
                <a:endParaRPr lang="en-US" sz="1199" kern="0">
                  <a:solidFill>
                    <a:srgbClr val="000000"/>
                  </a:solidFill>
                  <a:latin typeface="Fira Sans Book"/>
                </a:endParaRPr>
              </a:p>
            </p:txBody>
          </p:sp>
        </p:grpSp>
        <p:grpSp>
          <p:nvGrpSpPr>
            <p:cNvPr id="17" name="Group 47">
              <a:extLst>
                <a:ext uri="{FF2B5EF4-FFF2-40B4-BE49-F238E27FC236}">
                  <a16:creationId xmlns:a16="http://schemas.microsoft.com/office/drawing/2014/main" id="{E005AFFE-00FB-4E78-B37F-EF4FA942E310}"/>
                </a:ext>
              </a:extLst>
            </p:cNvPr>
            <p:cNvGrpSpPr/>
            <p:nvPr/>
          </p:nvGrpSpPr>
          <p:grpSpPr>
            <a:xfrm>
              <a:off x="4521853" y="2750458"/>
              <a:ext cx="3148218" cy="3296646"/>
              <a:chOff x="3915114" y="2120679"/>
              <a:chExt cx="1315288" cy="1377300"/>
            </a:xfrm>
          </p:grpSpPr>
          <p:sp>
            <p:nvSpPr>
              <p:cNvPr id="28" name="Abgerundetes Rechteck 108">
                <a:extLst>
                  <a:ext uri="{FF2B5EF4-FFF2-40B4-BE49-F238E27FC236}">
                    <a16:creationId xmlns:a16="http://schemas.microsoft.com/office/drawing/2014/main" id="{BFD96199-FB65-4481-A510-0DB1B377A8A2}"/>
                  </a:ext>
                </a:extLst>
              </p:cNvPr>
              <p:cNvSpPr/>
              <p:nvPr/>
            </p:nvSpPr>
            <p:spPr>
              <a:xfrm>
                <a:off x="4124462" y="2281807"/>
                <a:ext cx="895075" cy="895071"/>
              </a:xfrm>
              <a:prstGeom prst="roundRect">
                <a:avLst>
                  <a:gd name="adj" fmla="val 0"/>
                </a:avLst>
              </a:prstGeom>
              <a:gradFill>
                <a:gsLst>
                  <a:gs pos="0">
                    <a:srgbClr val="383C45">
                      <a:alpha val="34000"/>
                    </a:srgbClr>
                  </a:gs>
                  <a:gs pos="64000">
                    <a:srgbClr val="383C45">
                      <a:alpha val="27000"/>
                    </a:srgbClr>
                  </a:gs>
                  <a:gs pos="100000">
                    <a:srgbClr val="383C45">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29" name="Abgerundetes Rechteck 108">
                <a:extLst>
                  <a:ext uri="{FF2B5EF4-FFF2-40B4-BE49-F238E27FC236}">
                    <a16:creationId xmlns:a16="http://schemas.microsoft.com/office/drawing/2014/main" id="{EEEF3EF9-3FBF-4437-9AC7-58B6E947514A}"/>
                  </a:ext>
                </a:extLst>
              </p:cNvPr>
              <p:cNvSpPr/>
              <p:nvPr/>
            </p:nvSpPr>
            <p:spPr>
              <a:xfrm>
                <a:off x="4124462" y="2442935"/>
                <a:ext cx="895075" cy="895071"/>
              </a:xfrm>
              <a:prstGeom prst="roundRect">
                <a:avLst>
                  <a:gd name="adj" fmla="val 0"/>
                </a:avLst>
              </a:prstGeom>
              <a:gradFill>
                <a:gsLst>
                  <a:gs pos="0">
                    <a:srgbClr val="48DAD0">
                      <a:alpha val="34000"/>
                    </a:srgbClr>
                  </a:gs>
                  <a:gs pos="64000">
                    <a:srgbClr val="48DAD0">
                      <a:alpha val="27000"/>
                    </a:srgbClr>
                  </a:gs>
                  <a:gs pos="100000">
                    <a:srgbClr val="48DAD0">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30" name="Abgerundetes Rechteck 108">
                <a:extLst>
                  <a:ext uri="{FF2B5EF4-FFF2-40B4-BE49-F238E27FC236}">
                    <a16:creationId xmlns:a16="http://schemas.microsoft.com/office/drawing/2014/main" id="{C3CC2856-C42A-4678-872C-FC2507056B48}"/>
                  </a:ext>
                </a:extLst>
              </p:cNvPr>
              <p:cNvSpPr/>
              <p:nvPr/>
            </p:nvSpPr>
            <p:spPr>
              <a:xfrm>
                <a:off x="4124462" y="2120679"/>
                <a:ext cx="895075" cy="895071"/>
              </a:xfrm>
              <a:prstGeom prst="roundRect">
                <a:avLst>
                  <a:gd name="adj" fmla="val 0"/>
                </a:avLst>
              </a:prstGeom>
              <a:gradFill>
                <a:gsLst>
                  <a:gs pos="0">
                    <a:srgbClr val="FCDB7F">
                      <a:alpha val="34000"/>
                    </a:srgbClr>
                  </a:gs>
                  <a:gs pos="64000">
                    <a:srgbClr val="FCDB7F">
                      <a:alpha val="27000"/>
                    </a:srgbClr>
                  </a:gs>
                  <a:gs pos="100000">
                    <a:srgbClr val="FCDB7F">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31" name="Flowchart: Preparation 17">
                <a:extLst>
                  <a:ext uri="{FF2B5EF4-FFF2-40B4-BE49-F238E27FC236}">
                    <a16:creationId xmlns:a16="http://schemas.microsoft.com/office/drawing/2014/main" id="{840CB23E-256E-4ECB-AE38-E9C66D44FB98}"/>
                  </a:ext>
                </a:extLst>
              </p:cNvPr>
              <p:cNvSpPr/>
              <p:nvPr/>
            </p:nvSpPr>
            <p:spPr>
              <a:xfrm rot="5400000" flipV="1">
                <a:off x="3914284" y="2181861"/>
                <a:ext cx="1316948" cy="1315288"/>
              </a:xfrm>
              <a:custGeom>
                <a:avLst/>
                <a:gdLst>
                  <a:gd name="connsiteX0" fmla="*/ 0 w 10000"/>
                  <a:gd name="connsiteY0" fmla="*/ 5000 h 10000"/>
                  <a:gd name="connsiteX1" fmla="*/ 2000 w 10000"/>
                  <a:gd name="connsiteY1" fmla="*/ 0 h 10000"/>
                  <a:gd name="connsiteX2" fmla="*/ 8000 w 10000"/>
                  <a:gd name="connsiteY2" fmla="*/ 0 h 10000"/>
                  <a:gd name="connsiteX3" fmla="*/ 10000 w 10000"/>
                  <a:gd name="connsiteY3" fmla="*/ 5000 h 10000"/>
                  <a:gd name="connsiteX4" fmla="*/ 8000 w 10000"/>
                  <a:gd name="connsiteY4" fmla="*/ 10000 h 10000"/>
                  <a:gd name="connsiteX5" fmla="*/ 2000 w 10000"/>
                  <a:gd name="connsiteY5" fmla="*/ 10000 h 10000"/>
                  <a:gd name="connsiteX6" fmla="*/ 0 w 10000"/>
                  <a:gd name="connsiteY6" fmla="*/ 5000 h 10000"/>
                  <a:gd name="connsiteX0" fmla="*/ 0 w 10000"/>
                  <a:gd name="connsiteY0" fmla="*/ 5000 h 10000"/>
                  <a:gd name="connsiteX1" fmla="*/ 2903 w 10000"/>
                  <a:gd name="connsiteY1" fmla="*/ 249 h 10000"/>
                  <a:gd name="connsiteX2" fmla="*/ 8000 w 10000"/>
                  <a:gd name="connsiteY2" fmla="*/ 0 h 10000"/>
                  <a:gd name="connsiteX3" fmla="*/ 10000 w 10000"/>
                  <a:gd name="connsiteY3" fmla="*/ 5000 h 10000"/>
                  <a:gd name="connsiteX4" fmla="*/ 8000 w 10000"/>
                  <a:gd name="connsiteY4" fmla="*/ 10000 h 10000"/>
                  <a:gd name="connsiteX5" fmla="*/ 2000 w 10000"/>
                  <a:gd name="connsiteY5" fmla="*/ 10000 h 10000"/>
                  <a:gd name="connsiteX6" fmla="*/ 0 w 10000"/>
                  <a:gd name="connsiteY6" fmla="*/ 5000 h 10000"/>
                  <a:gd name="connsiteX0" fmla="*/ 0 w 10000"/>
                  <a:gd name="connsiteY0" fmla="*/ 5000 h 10000"/>
                  <a:gd name="connsiteX1" fmla="*/ 2903 w 10000"/>
                  <a:gd name="connsiteY1" fmla="*/ 249 h 10000"/>
                  <a:gd name="connsiteX2" fmla="*/ 8000 w 10000"/>
                  <a:gd name="connsiteY2" fmla="*/ 0 h 10000"/>
                  <a:gd name="connsiteX3" fmla="*/ 10000 w 10000"/>
                  <a:gd name="connsiteY3" fmla="*/ 5000 h 10000"/>
                  <a:gd name="connsiteX4" fmla="*/ 8000 w 10000"/>
                  <a:gd name="connsiteY4" fmla="*/ 10000 h 10000"/>
                  <a:gd name="connsiteX5" fmla="*/ 2903 w 10000"/>
                  <a:gd name="connsiteY5" fmla="*/ 9813 h 10000"/>
                  <a:gd name="connsiteX6" fmla="*/ 0 w 10000"/>
                  <a:gd name="connsiteY6" fmla="*/ 5000 h 10000"/>
                  <a:gd name="connsiteX0" fmla="*/ 0 w 10000"/>
                  <a:gd name="connsiteY0" fmla="*/ 5000 h 9813"/>
                  <a:gd name="connsiteX1" fmla="*/ 2903 w 10000"/>
                  <a:gd name="connsiteY1" fmla="*/ 249 h 9813"/>
                  <a:gd name="connsiteX2" fmla="*/ 8000 w 10000"/>
                  <a:gd name="connsiteY2" fmla="*/ 0 h 9813"/>
                  <a:gd name="connsiteX3" fmla="*/ 10000 w 10000"/>
                  <a:gd name="connsiteY3" fmla="*/ 5000 h 9813"/>
                  <a:gd name="connsiteX4" fmla="*/ 7097 w 10000"/>
                  <a:gd name="connsiteY4" fmla="*/ 9813 h 9813"/>
                  <a:gd name="connsiteX5" fmla="*/ 2903 w 10000"/>
                  <a:gd name="connsiteY5" fmla="*/ 9813 h 9813"/>
                  <a:gd name="connsiteX6" fmla="*/ 0 w 10000"/>
                  <a:gd name="connsiteY6" fmla="*/ 5000 h 9813"/>
                  <a:gd name="connsiteX0" fmla="*/ 0 w 10000"/>
                  <a:gd name="connsiteY0" fmla="*/ 4841 h 9746"/>
                  <a:gd name="connsiteX1" fmla="*/ 2903 w 10000"/>
                  <a:gd name="connsiteY1" fmla="*/ 0 h 9746"/>
                  <a:gd name="connsiteX2" fmla="*/ 7195 w 10000"/>
                  <a:gd name="connsiteY2" fmla="*/ 15 h 9746"/>
                  <a:gd name="connsiteX3" fmla="*/ 10000 w 10000"/>
                  <a:gd name="connsiteY3" fmla="*/ 4841 h 9746"/>
                  <a:gd name="connsiteX4" fmla="*/ 7097 w 10000"/>
                  <a:gd name="connsiteY4" fmla="*/ 9746 h 9746"/>
                  <a:gd name="connsiteX5" fmla="*/ 2903 w 10000"/>
                  <a:gd name="connsiteY5" fmla="*/ 9746 h 9746"/>
                  <a:gd name="connsiteX6" fmla="*/ 0 w 10000"/>
                  <a:gd name="connsiteY6" fmla="*/ 4841 h 9746"/>
                  <a:gd name="connsiteX0" fmla="*/ 0 w 9899"/>
                  <a:gd name="connsiteY0" fmla="*/ 4967 h 10000"/>
                  <a:gd name="connsiteX1" fmla="*/ 2802 w 9899"/>
                  <a:gd name="connsiteY1" fmla="*/ 0 h 10000"/>
                  <a:gd name="connsiteX2" fmla="*/ 7094 w 9899"/>
                  <a:gd name="connsiteY2" fmla="*/ 15 h 10000"/>
                  <a:gd name="connsiteX3" fmla="*/ 9899 w 9899"/>
                  <a:gd name="connsiteY3" fmla="*/ 4967 h 10000"/>
                  <a:gd name="connsiteX4" fmla="*/ 6996 w 9899"/>
                  <a:gd name="connsiteY4" fmla="*/ 10000 h 10000"/>
                  <a:gd name="connsiteX5" fmla="*/ 2802 w 9899"/>
                  <a:gd name="connsiteY5" fmla="*/ 10000 h 10000"/>
                  <a:gd name="connsiteX6" fmla="*/ 0 w 9899"/>
                  <a:gd name="connsiteY6" fmla="*/ 4967 h 10000"/>
                  <a:gd name="connsiteX0" fmla="*/ 0 w 9849"/>
                  <a:gd name="connsiteY0" fmla="*/ 4978 h 10000"/>
                  <a:gd name="connsiteX1" fmla="*/ 2680 w 9849"/>
                  <a:gd name="connsiteY1" fmla="*/ 0 h 10000"/>
                  <a:gd name="connsiteX2" fmla="*/ 7015 w 9849"/>
                  <a:gd name="connsiteY2" fmla="*/ 15 h 10000"/>
                  <a:gd name="connsiteX3" fmla="*/ 9849 w 9849"/>
                  <a:gd name="connsiteY3" fmla="*/ 4967 h 10000"/>
                  <a:gd name="connsiteX4" fmla="*/ 6916 w 9849"/>
                  <a:gd name="connsiteY4" fmla="*/ 10000 h 10000"/>
                  <a:gd name="connsiteX5" fmla="*/ 2680 w 9849"/>
                  <a:gd name="connsiteY5" fmla="*/ 10000 h 10000"/>
                  <a:gd name="connsiteX6" fmla="*/ 0 w 9849"/>
                  <a:gd name="connsiteY6" fmla="*/ 4978 h 10000"/>
                  <a:gd name="connsiteX0" fmla="*/ 0 w 10000"/>
                  <a:gd name="connsiteY0" fmla="*/ 4978 h 10000"/>
                  <a:gd name="connsiteX1" fmla="*/ 2721 w 10000"/>
                  <a:gd name="connsiteY1" fmla="*/ 0 h 10000"/>
                  <a:gd name="connsiteX2" fmla="*/ 7123 w 10000"/>
                  <a:gd name="connsiteY2" fmla="*/ 15 h 10000"/>
                  <a:gd name="connsiteX3" fmla="*/ 10000 w 10000"/>
                  <a:gd name="connsiteY3" fmla="*/ 4967 h 10000"/>
                  <a:gd name="connsiteX4" fmla="*/ 7022 w 10000"/>
                  <a:gd name="connsiteY4" fmla="*/ 10000 h 10000"/>
                  <a:gd name="connsiteX5" fmla="*/ 2896 w 10000"/>
                  <a:gd name="connsiteY5" fmla="*/ 9894 h 10000"/>
                  <a:gd name="connsiteX6" fmla="*/ 0 w 10000"/>
                  <a:gd name="connsiteY6" fmla="*/ 4978 h 10000"/>
                  <a:gd name="connsiteX0" fmla="*/ 0 w 10000"/>
                  <a:gd name="connsiteY0" fmla="*/ 4963 h 9985"/>
                  <a:gd name="connsiteX1" fmla="*/ 2896 w 10000"/>
                  <a:gd name="connsiteY1" fmla="*/ 70 h 9985"/>
                  <a:gd name="connsiteX2" fmla="*/ 7123 w 10000"/>
                  <a:gd name="connsiteY2" fmla="*/ 0 h 9985"/>
                  <a:gd name="connsiteX3" fmla="*/ 10000 w 10000"/>
                  <a:gd name="connsiteY3" fmla="*/ 4952 h 9985"/>
                  <a:gd name="connsiteX4" fmla="*/ 7022 w 10000"/>
                  <a:gd name="connsiteY4" fmla="*/ 9985 h 9985"/>
                  <a:gd name="connsiteX5" fmla="*/ 2896 w 10000"/>
                  <a:gd name="connsiteY5" fmla="*/ 9879 h 9985"/>
                  <a:gd name="connsiteX6" fmla="*/ 0 w 10000"/>
                  <a:gd name="connsiteY6" fmla="*/ 4963 h 9985"/>
                  <a:gd name="connsiteX0" fmla="*/ 0 w 10000"/>
                  <a:gd name="connsiteY0" fmla="*/ 4970 h 9905"/>
                  <a:gd name="connsiteX1" fmla="*/ 2896 w 10000"/>
                  <a:gd name="connsiteY1" fmla="*/ 70 h 9905"/>
                  <a:gd name="connsiteX2" fmla="*/ 7123 w 10000"/>
                  <a:gd name="connsiteY2" fmla="*/ 0 h 9905"/>
                  <a:gd name="connsiteX3" fmla="*/ 10000 w 10000"/>
                  <a:gd name="connsiteY3" fmla="*/ 4959 h 9905"/>
                  <a:gd name="connsiteX4" fmla="*/ 6989 w 10000"/>
                  <a:gd name="connsiteY4" fmla="*/ 9905 h 9905"/>
                  <a:gd name="connsiteX5" fmla="*/ 2896 w 10000"/>
                  <a:gd name="connsiteY5" fmla="*/ 9894 h 9905"/>
                  <a:gd name="connsiteX6" fmla="*/ 0 w 10000"/>
                  <a:gd name="connsiteY6" fmla="*/ 4970 h 9905"/>
                  <a:gd name="connsiteX0" fmla="*/ 0 w 9945"/>
                  <a:gd name="connsiteY0" fmla="*/ 5018 h 10000"/>
                  <a:gd name="connsiteX1" fmla="*/ 2896 w 9945"/>
                  <a:gd name="connsiteY1" fmla="*/ 71 h 10000"/>
                  <a:gd name="connsiteX2" fmla="*/ 7123 w 9945"/>
                  <a:gd name="connsiteY2" fmla="*/ 0 h 10000"/>
                  <a:gd name="connsiteX3" fmla="*/ 9945 w 9945"/>
                  <a:gd name="connsiteY3" fmla="*/ 5007 h 10000"/>
                  <a:gd name="connsiteX4" fmla="*/ 6989 w 9945"/>
                  <a:gd name="connsiteY4" fmla="*/ 10000 h 10000"/>
                  <a:gd name="connsiteX5" fmla="*/ 2896 w 9945"/>
                  <a:gd name="connsiteY5" fmla="*/ 9989 h 10000"/>
                  <a:gd name="connsiteX6" fmla="*/ 0 w 9945"/>
                  <a:gd name="connsiteY6" fmla="*/ 5018 h 10000"/>
                  <a:gd name="connsiteX0" fmla="*/ 0 w 10000"/>
                  <a:gd name="connsiteY0" fmla="*/ 5018 h 10000"/>
                  <a:gd name="connsiteX1" fmla="*/ 2912 w 10000"/>
                  <a:gd name="connsiteY1" fmla="*/ 71 h 10000"/>
                  <a:gd name="connsiteX2" fmla="*/ 7074 w 10000"/>
                  <a:gd name="connsiteY2" fmla="*/ 0 h 10000"/>
                  <a:gd name="connsiteX3" fmla="*/ 10000 w 10000"/>
                  <a:gd name="connsiteY3" fmla="*/ 5007 h 10000"/>
                  <a:gd name="connsiteX4" fmla="*/ 7028 w 10000"/>
                  <a:gd name="connsiteY4" fmla="*/ 10000 h 10000"/>
                  <a:gd name="connsiteX5" fmla="*/ 2912 w 10000"/>
                  <a:gd name="connsiteY5" fmla="*/ 9989 h 10000"/>
                  <a:gd name="connsiteX6" fmla="*/ 0 w 10000"/>
                  <a:gd name="connsiteY6" fmla="*/ 5018 h 10000"/>
                  <a:gd name="connsiteX0" fmla="*/ 0 w 10000"/>
                  <a:gd name="connsiteY0" fmla="*/ 4975 h 9957"/>
                  <a:gd name="connsiteX1" fmla="*/ 2912 w 10000"/>
                  <a:gd name="connsiteY1" fmla="*/ 28 h 9957"/>
                  <a:gd name="connsiteX2" fmla="*/ 7085 w 10000"/>
                  <a:gd name="connsiteY2" fmla="*/ 0 h 9957"/>
                  <a:gd name="connsiteX3" fmla="*/ 10000 w 10000"/>
                  <a:gd name="connsiteY3" fmla="*/ 4964 h 9957"/>
                  <a:gd name="connsiteX4" fmla="*/ 7028 w 10000"/>
                  <a:gd name="connsiteY4" fmla="*/ 9957 h 9957"/>
                  <a:gd name="connsiteX5" fmla="*/ 2912 w 10000"/>
                  <a:gd name="connsiteY5" fmla="*/ 9946 h 9957"/>
                  <a:gd name="connsiteX6" fmla="*/ 0 w 10000"/>
                  <a:gd name="connsiteY6" fmla="*/ 4975 h 9957"/>
                  <a:gd name="connsiteX0" fmla="*/ 0 w 10109"/>
                  <a:gd name="connsiteY0" fmla="*/ 4996 h 10000"/>
                  <a:gd name="connsiteX1" fmla="*/ 2912 w 10109"/>
                  <a:gd name="connsiteY1" fmla="*/ 28 h 10000"/>
                  <a:gd name="connsiteX2" fmla="*/ 7085 w 10109"/>
                  <a:gd name="connsiteY2" fmla="*/ 0 h 10000"/>
                  <a:gd name="connsiteX3" fmla="*/ 10109 w 10109"/>
                  <a:gd name="connsiteY3" fmla="*/ 5021 h 10000"/>
                  <a:gd name="connsiteX4" fmla="*/ 7028 w 10109"/>
                  <a:gd name="connsiteY4" fmla="*/ 10000 h 10000"/>
                  <a:gd name="connsiteX5" fmla="*/ 2912 w 10109"/>
                  <a:gd name="connsiteY5" fmla="*/ 9989 h 10000"/>
                  <a:gd name="connsiteX6" fmla="*/ 0 w 10109"/>
                  <a:gd name="connsiteY6" fmla="*/ 4996 h 10000"/>
                  <a:gd name="connsiteX0" fmla="*/ 0 w 10109"/>
                  <a:gd name="connsiteY0" fmla="*/ 4996 h 10000"/>
                  <a:gd name="connsiteX1" fmla="*/ 2912 w 10109"/>
                  <a:gd name="connsiteY1" fmla="*/ 28 h 10000"/>
                  <a:gd name="connsiteX2" fmla="*/ 7085 w 10109"/>
                  <a:gd name="connsiteY2" fmla="*/ 0 h 10000"/>
                  <a:gd name="connsiteX3" fmla="*/ 10109 w 10109"/>
                  <a:gd name="connsiteY3" fmla="*/ 5021 h 10000"/>
                  <a:gd name="connsiteX4" fmla="*/ 7155 w 10109"/>
                  <a:gd name="connsiteY4" fmla="*/ 10000 h 10000"/>
                  <a:gd name="connsiteX5" fmla="*/ 2912 w 10109"/>
                  <a:gd name="connsiteY5" fmla="*/ 9989 h 10000"/>
                  <a:gd name="connsiteX6" fmla="*/ 0 w 10109"/>
                  <a:gd name="connsiteY6" fmla="*/ 4996 h 10000"/>
                  <a:gd name="connsiteX0" fmla="*/ 0 w 10109"/>
                  <a:gd name="connsiteY0" fmla="*/ 4978 h 9982"/>
                  <a:gd name="connsiteX1" fmla="*/ 2912 w 10109"/>
                  <a:gd name="connsiteY1" fmla="*/ 10 h 9982"/>
                  <a:gd name="connsiteX2" fmla="*/ 7212 w 10109"/>
                  <a:gd name="connsiteY2" fmla="*/ 0 h 9982"/>
                  <a:gd name="connsiteX3" fmla="*/ 10109 w 10109"/>
                  <a:gd name="connsiteY3" fmla="*/ 5003 h 9982"/>
                  <a:gd name="connsiteX4" fmla="*/ 7155 w 10109"/>
                  <a:gd name="connsiteY4" fmla="*/ 9982 h 9982"/>
                  <a:gd name="connsiteX5" fmla="*/ 2912 w 10109"/>
                  <a:gd name="connsiteY5" fmla="*/ 9971 h 9982"/>
                  <a:gd name="connsiteX6" fmla="*/ 0 w 10109"/>
                  <a:gd name="connsiteY6" fmla="*/ 4978 h 9982"/>
                  <a:gd name="connsiteX0" fmla="*/ 0 w 9928"/>
                  <a:gd name="connsiteY0" fmla="*/ 4987 h 10000"/>
                  <a:gd name="connsiteX1" fmla="*/ 2809 w 9928"/>
                  <a:gd name="connsiteY1" fmla="*/ 10 h 10000"/>
                  <a:gd name="connsiteX2" fmla="*/ 7062 w 9928"/>
                  <a:gd name="connsiteY2" fmla="*/ 0 h 10000"/>
                  <a:gd name="connsiteX3" fmla="*/ 9928 w 9928"/>
                  <a:gd name="connsiteY3" fmla="*/ 5012 h 10000"/>
                  <a:gd name="connsiteX4" fmla="*/ 7006 w 9928"/>
                  <a:gd name="connsiteY4" fmla="*/ 10000 h 10000"/>
                  <a:gd name="connsiteX5" fmla="*/ 2809 w 9928"/>
                  <a:gd name="connsiteY5" fmla="*/ 9989 h 10000"/>
                  <a:gd name="connsiteX6" fmla="*/ 0 w 9928"/>
                  <a:gd name="connsiteY6" fmla="*/ 498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28" h="10000">
                    <a:moveTo>
                      <a:pt x="0" y="4987"/>
                    </a:moveTo>
                    <a:lnTo>
                      <a:pt x="2809" y="10"/>
                    </a:lnTo>
                    <a:lnTo>
                      <a:pt x="7062" y="0"/>
                    </a:lnTo>
                    <a:lnTo>
                      <a:pt x="9928" y="5012"/>
                    </a:lnTo>
                    <a:lnTo>
                      <a:pt x="7006" y="10000"/>
                    </a:lnTo>
                    <a:lnTo>
                      <a:pt x="2809" y="9989"/>
                    </a:lnTo>
                    <a:lnTo>
                      <a:pt x="0" y="4987"/>
                    </a:lnTo>
                    <a:close/>
                  </a:path>
                </a:pathLst>
              </a:custGeom>
              <a:noFill/>
              <a:ln w="6350" cap="flat">
                <a:solidFill>
                  <a:srgbClr val="FFFFFF"/>
                </a:solidFill>
                <a:prstDash val="solid"/>
                <a:miter lim="800000"/>
                <a:headEnd/>
                <a:tailEnd/>
              </a:ln>
              <a:effectLst>
                <a:glow rad="76200">
                  <a:srgbClr val="FCDB7F">
                    <a:alpha val="40000"/>
                  </a:srgbClr>
                </a:glow>
              </a:effectLst>
            </p:spPr>
            <p:txBody>
              <a:bodyPr rot="0" spcFirstLastPara="0" vertOverflow="overflow" horzOverflow="overflow" vert="horz" wrap="square" lIns="91355" tIns="45679" rIns="91355" bIns="45679" numCol="1" spcCol="0" rtlCol="0" fromWordArt="0" anchor="t" anchorCtr="0" forceAA="0" compatLnSpc="1">
                <a:prstTxWarp prst="textNoShape">
                  <a:avLst/>
                </a:prstTxWarp>
                <a:noAutofit/>
              </a:bodyPr>
              <a:lstStyle/>
              <a:p>
                <a:pPr defTabSz="913532">
                  <a:defRPr/>
                </a:pPr>
                <a:endParaRPr lang="en-US" sz="1199" kern="0">
                  <a:solidFill>
                    <a:srgbClr val="000000"/>
                  </a:solidFill>
                  <a:latin typeface="Fira Sans Book"/>
                </a:endParaRPr>
              </a:p>
            </p:txBody>
          </p:sp>
        </p:grpSp>
        <p:grpSp>
          <p:nvGrpSpPr>
            <p:cNvPr id="18" name="Group 53">
              <a:extLst>
                <a:ext uri="{FF2B5EF4-FFF2-40B4-BE49-F238E27FC236}">
                  <a16:creationId xmlns:a16="http://schemas.microsoft.com/office/drawing/2014/main" id="{85CA9D98-234E-42AF-8A98-22C204275424}"/>
                </a:ext>
              </a:extLst>
            </p:cNvPr>
            <p:cNvGrpSpPr/>
            <p:nvPr/>
          </p:nvGrpSpPr>
          <p:grpSpPr>
            <a:xfrm>
              <a:off x="5022942" y="2750458"/>
              <a:ext cx="2142414" cy="2913741"/>
              <a:chOff x="4124462" y="2120679"/>
              <a:chExt cx="895075" cy="1217327"/>
            </a:xfrm>
          </p:grpSpPr>
          <p:sp>
            <p:nvSpPr>
              <p:cNvPr id="25" name="Abgerundetes Rechteck 108">
                <a:extLst>
                  <a:ext uri="{FF2B5EF4-FFF2-40B4-BE49-F238E27FC236}">
                    <a16:creationId xmlns:a16="http://schemas.microsoft.com/office/drawing/2014/main" id="{5E207E51-0822-4588-8C88-6B54722E5419}"/>
                  </a:ext>
                </a:extLst>
              </p:cNvPr>
              <p:cNvSpPr/>
              <p:nvPr/>
            </p:nvSpPr>
            <p:spPr>
              <a:xfrm>
                <a:off x="4124462" y="2281807"/>
                <a:ext cx="895075" cy="895071"/>
              </a:xfrm>
              <a:prstGeom prst="roundRect">
                <a:avLst>
                  <a:gd name="adj" fmla="val 0"/>
                </a:avLst>
              </a:prstGeom>
              <a:gradFill>
                <a:gsLst>
                  <a:gs pos="0">
                    <a:srgbClr val="383C45">
                      <a:alpha val="34000"/>
                    </a:srgbClr>
                  </a:gs>
                  <a:gs pos="64000">
                    <a:srgbClr val="383C45">
                      <a:alpha val="27000"/>
                    </a:srgbClr>
                  </a:gs>
                  <a:gs pos="100000">
                    <a:srgbClr val="383C45">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26" name="Abgerundetes Rechteck 108">
                <a:extLst>
                  <a:ext uri="{FF2B5EF4-FFF2-40B4-BE49-F238E27FC236}">
                    <a16:creationId xmlns:a16="http://schemas.microsoft.com/office/drawing/2014/main" id="{9C503DEB-3C75-4A58-9B90-590CC39DCD4D}"/>
                  </a:ext>
                </a:extLst>
              </p:cNvPr>
              <p:cNvSpPr/>
              <p:nvPr/>
            </p:nvSpPr>
            <p:spPr>
              <a:xfrm>
                <a:off x="4124462" y="2442935"/>
                <a:ext cx="895075" cy="895071"/>
              </a:xfrm>
              <a:prstGeom prst="roundRect">
                <a:avLst>
                  <a:gd name="adj" fmla="val 0"/>
                </a:avLst>
              </a:prstGeom>
              <a:gradFill>
                <a:gsLst>
                  <a:gs pos="0">
                    <a:srgbClr val="48DAD0">
                      <a:alpha val="34000"/>
                    </a:srgbClr>
                  </a:gs>
                  <a:gs pos="64000">
                    <a:srgbClr val="48DAD0">
                      <a:alpha val="27000"/>
                    </a:srgbClr>
                  </a:gs>
                  <a:gs pos="100000">
                    <a:srgbClr val="48DAD0">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27" name="Abgerundetes Rechteck 108">
                <a:extLst>
                  <a:ext uri="{FF2B5EF4-FFF2-40B4-BE49-F238E27FC236}">
                    <a16:creationId xmlns:a16="http://schemas.microsoft.com/office/drawing/2014/main" id="{037D8586-46B6-4E9F-95B8-393C2DE739C9}"/>
                  </a:ext>
                </a:extLst>
              </p:cNvPr>
              <p:cNvSpPr/>
              <p:nvPr/>
            </p:nvSpPr>
            <p:spPr>
              <a:xfrm>
                <a:off x="4124462" y="2120679"/>
                <a:ext cx="895075" cy="895071"/>
              </a:xfrm>
              <a:prstGeom prst="roundRect">
                <a:avLst>
                  <a:gd name="adj" fmla="val 0"/>
                </a:avLst>
              </a:prstGeom>
              <a:gradFill>
                <a:gsLst>
                  <a:gs pos="0">
                    <a:srgbClr val="FCDB7F">
                      <a:alpha val="34000"/>
                    </a:srgbClr>
                  </a:gs>
                  <a:gs pos="64000">
                    <a:srgbClr val="FCDB7F">
                      <a:alpha val="27000"/>
                    </a:srgbClr>
                  </a:gs>
                  <a:gs pos="100000">
                    <a:srgbClr val="FCDB7F">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grpSp>
        <p:grpSp>
          <p:nvGrpSpPr>
            <p:cNvPr id="19" name="Group 59">
              <a:extLst>
                <a:ext uri="{FF2B5EF4-FFF2-40B4-BE49-F238E27FC236}">
                  <a16:creationId xmlns:a16="http://schemas.microsoft.com/office/drawing/2014/main" id="{FC8BF09C-0617-4AC2-A50E-68209C815D9F}"/>
                </a:ext>
              </a:extLst>
            </p:cNvPr>
            <p:cNvGrpSpPr/>
            <p:nvPr/>
          </p:nvGrpSpPr>
          <p:grpSpPr>
            <a:xfrm>
              <a:off x="5022942" y="2750458"/>
              <a:ext cx="2142416" cy="3261003"/>
              <a:chOff x="4124462" y="2120679"/>
              <a:chExt cx="895076" cy="1362409"/>
            </a:xfrm>
          </p:grpSpPr>
          <p:sp>
            <p:nvSpPr>
              <p:cNvPr id="20" name="Abgerundetes Rechteck 108">
                <a:extLst>
                  <a:ext uri="{FF2B5EF4-FFF2-40B4-BE49-F238E27FC236}">
                    <a16:creationId xmlns:a16="http://schemas.microsoft.com/office/drawing/2014/main" id="{1AFD028B-0F9E-414F-A62D-84E720CCD669}"/>
                  </a:ext>
                </a:extLst>
              </p:cNvPr>
              <p:cNvSpPr/>
              <p:nvPr/>
            </p:nvSpPr>
            <p:spPr>
              <a:xfrm>
                <a:off x="4124462" y="2588017"/>
                <a:ext cx="895075" cy="895071"/>
              </a:xfrm>
              <a:prstGeom prst="roundRect">
                <a:avLst>
                  <a:gd name="adj" fmla="val 0"/>
                </a:avLst>
              </a:prstGeom>
              <a:gradFill>
                <a:gsLst>
                  <a:gs pos="0">
                    <a:srgbClr val="F5B086">
                      <a:alpha val="38000"/>
                    </a:srgbClr>
                  </a:gs>
                  <a:gs pos="64000">
                    <a:srgbClr val="F5B086">
                      <a:alpha val="40000"/>
                    </a:srgbClr>
                  </a:gs>
                  <a:gs pos="100000">
                    <a:srgbClr val="F5B086">
                      <a:alpha val="40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21" name="Abgerundetes Rechteck 108">
                <a:extLst>
                  <a:ext uri="{FF2B5EF4-FFF2-40B4-BE49-F238E27FC236}">
                    <a16:creationId xmlns:a16="http://schemas.microsoft.com/office/drawing/2014/main" id="{A4F027F8-EC9B-47DE-AB6F-3EB05951D00E}"/>
                  </a:ext>
                </a:extLst>
              </p:cNvPr>
              <p:cNvSpPr/>
              <p:nvPr/>
            </p:nvSpPr>
            <p:spPr>
              <a:xfrm>
                <a:off x="4124463" y="2588017"/>
                <a:ext cx="895075" cy="895071"/>
              </a:xfrm>
              <a:prstGeom prst="roundRect">
                <a:avLst>
                  <a:gd name="adj" fmla="val 0"/>
                </a:avLst>
              </a:prstGeom>
              <a:gradFill>
                <a:gsLst>
                  <a:gs pos="0">
                    <a:srgbClr val="F5B086">
                      <a:alpha val="40000"/>
                    </a:srgbClr>
                  </a:gs>
                  <a:gs pos="64000">
                    <a:srgbClr val="F5B086">
                      <a:alpha val="40000"/>
                    </a:srgbClr>
                  </a:gs>
                  <a:gs pos="100000">
                    <a:srgbClr val="F5B086">
                      <a:alpha val="40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22" name="Abgerundetes Rechteck 108">
                <a:extLst>
                  <a:ext uri="{FF2B5EF4-FFF2-40B4-BE49-F238E27FC236}">
                    <a16:creationId xmlns:a16="http://schemas.microsoft.com/office/drawing/2014/main" id="{58ACE629-0CD9-44E1-AA74-AA20C856632B}"/>
                  </a:ext>
                </a:extLst>
              </p:cNvPr>
              <p:cNvSpPr/>
              <p:nvPr/>
            </p:nvSpPr>
            <p:spPr>
              <a:xfrm>
                <a:off x="4124462" y="2281807"/>
                <a:ext cx="895075" cy="895071"/>
              </a:xfrm>
              <a:prstGeom prst="roundRect">
                <a:avLst>
                  <a:gd name="adj" fmla="val 0"/>
                </a:avLst>
              </a:prstGeom>
              <a:gradFill>
                <a:gsLst>
                  <a:gs pos="0">
                    <a:srgbClr val="383C45">
                      <a:alpha val="74000"/>
                    </a:srgbClr>
                  </a:gs>
                  <a:gs pos="64000">
                    <a:srgbClr val="383C45">
                      <a:alpha val="27000"/>
                    </a:srgbClr>
                  </a:gs>
                  <a:gs pos="100000">
                    <a:srgbClr val="383C45">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23" name="Abgerundetes Rechteck 108">
                <a:extLst>
                  <a:ext uri="{FF2B5EF4-FFF2-40B4-BE49-F238E27FC236}">
                    <a16:creationId xmlns:a16="http://schemas.microsoft.com/office/drawing/2014/main" id="{F81903F9-6D39-4295-8B6C-06593198700C}"/>
                  </a:ext>
                </a:extLst>
              </p:cNvPr>
              <p:cNvSpPr/>
              <p:nvPr/>
            </p:nvSpPr>
            <p:spPr>
              <a:xfrm>
                <a:off x="4124462" y="2442935"/>
                <a:ext cx="895075" cy="895071"/>
              </a:xfrm>
              <a:prstGeom prst="roundRect">
                <a:avLst>
                  <a:gd name="adj" fmla="val 0"/>
                </a:avLst>
              </a:prstGeom>
              <a:gradFill>
                <a:gsLst>
                  <a:gs pos="0">
                    <a:srgbClr val="48DAD0">
                      <a:alpha val="34000"/>
                    </a:srgbClr>
                  </a:gs>
                  <a:gs pos="64000">
                    <a:srgbClr val="48DAD0">
                      <a:alpha val="27000"/>
                    </a:srgbClr>
                  </a:gs>
                  <a:gs pos="100000">
                    <a:srgbClr val="48DAD0">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sp>
            <p:nvSpPr>
              <p:cNvPr id="24" name="Abgerundetes Rechteck 108">
                <a:extLst>
                  <a:ext uri="{FF2B5EF4-FFF2-40B4-BE49-F238E27FC236}">
                    <a16:creationId xmlns:a16="http://schemas.microsoft.com/office/drawing/2014/main" id="{32D8AC34-A0BD-4878-B28E-A3206E43439E}"/>
                  </a:ext>
                </a:extLst>
              </p:cNvPr>
              <p:cNvSpPr/>
              <p:nvPr/>
            </p:nvSpPr>
            <p:spPr>
              <a:xfrm>
                <a:off x="4124462" y="2120679"/>
                <a:ext cx="895075" cy="895071"/>
              </a:xfrm>
              <a:prstGeom prst="roundRect">
                <a:avLst>
                  <a:gd name="adj" fmla="val 0"/>
                </a:avLst>
              </a:prstGeom>
              <a:gradFill>
                <a:gsLst>
                  <a:gs pos="0">
                    <a:srgbClr val="FCDB7F">
                      <a:alpha val="34000"/>
                    </a:srgbClr>
                  </a:gs>
                  <a:gs pos="64000">
                    <a:srgbClr val="FCDB7F">
                      <a:alpha val="27000"/>
                    </a:srgbClr>
                  </a:gs>
                  <a:gs pos="100000">
                    <a:srgbClr val="FCDB7F">
                      <a:alpha val="13000"/>
                    </a:srgbClr>
                  </a:gs>
                </a:gsLst>
                <a:path path="circle">
                  <a:fillToRect l="100000" t="100000"/>
                </a:path>
              </a:gradFill>
              <a:scene3d>
                <a:camera prst="isometricTopUp"/>
                <a:lightRig rig="threePt" dir="t"/>
              </a:scene3d>
              <a:sp3d extrusionH="76200"/>
            </p:spPr>
            <p:txBody>
              <a:bodyPr lIns="108000" tIns="108000" rIns="108000" bIns="108000" rtlCol="0" anchor="ctr">
                <a:noAutofit/>
              </a:bodyPr>
              <a:lstStyle/>
              <a:p>
                <a:pPr algn="ctr" defTabSz="685800">
                  <a:defRPr/>
                </a:pPr>
                <a:endParaRPr lang="en-US" sz="1000" kern="0">
                  <a:solidFill>
                    <a:srgbClr val="FFFFFF"/>
                  </a:solidFill>
                  <a:latin typeface="Open Sans" pitchFamily="34" charset="0"/>
                  <a:ea typeface="Open Sans" pitchFamily="34" charset="0"/>
                  <a:cs typeface="Open Sans" pitchFamily="34" charset="0"/>
                </a:endParaRPr>
              </a:p>
            </p:txBody>
          </p:sp>
        </p:grpSp>
      </p:grpSp>
      <p:sp>
        <p:nvSpPr>
          <p:cNvPr id="36" name="Rechteck 21">
            <a:extLst>
              <a:ext uri="{FF2B5EF4-FFF2-40B4-BE49-F238E27FC236}">
                <a16:creationId xmlns:a16="http://schemas.microsoft.com/office/drawing/2014/main" id="{B9D68111-5121-6966-63CA-57128EDA6D73}"/>
              </a:ext>
            </a:extLst>
          </p:cNvPr>
          <p:cNvSpPr/>
          <p:nvPr/>
        </p:nvSpPr>
        <p:spPr bwMode="gray">
          <a:xfrm>
            <a:off x="421277" y="1103409"/>
            <a:ext cx="10944000" cy="53427"/>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sp>
        <p:nvSpPr>
          <p:cNvPr id="3" name="Slide Number Placeholder 2">
            <a:extLst>
              <a:ext uri="{FF2B5EF4-FFF2-40B4-BE49-F238E27FC236}">
                <a16:creationId xmlns:a16="http://schemas.microsoft.com/office/drawing/2014/main" id="{08E8A834-B694-A3DE-544C-B0CB6FF01C33}"/>
              </a:ext>
            </a:extLst>
          </p:cNvPr>
          <p:cNvSpPr>
            <a:spLocks noGrp="1"/>
          </p:cNvSpPr>
          <p:nvPr>
            <p:ph type="sldNum" sz="quarter" idx="12"/>
          </p:nvPr>
        </p:nvSpPr>
        <p:spPr/>
        <p:txBody>
          <a:bodyPr/>
          <a:lstStyle/>
          <a:p>
            <a:fld id="{7D74D47C-14C0-4E76-90F4-17CAFFA7E480}" type="slidenum">
              <a:rPr lang="en-US" noProof="0" smtClean="0"/>
              <a:t>13</a:t>
            </a:fld>
            <a:endParaRPr lang="en-US" noProof="0" dirty="0"/>
          </a:p>
        </p:txBody>
      </p:sp>
      <p:sp>
        <p:nvSpPr>
          <p:cNvPr id="4" name="Date Placeholder 3">
            <a:extLst>
              <a:ext uri="{FF2B5EF4-FFF2-40B4-BE49-F238E27FC236}">
                <a16:creationId xmlns:a16="http://schemas.microsoft.com/office/drawing/2014/main" id="{9D0E69A5-DE2B-5861-5F87-245F8FD449B4}"/>
              </a:ext>
            </a:extLst>
          </p:cNvPr>
          <p:cNvSpPr>
            <a:spLocks noGrp="1"/>
          </p:cNvSpPr>
          <p:nvPr>
            <p:ph type="dt" sz="half" idx="10"/>
          </p:nvPr>
        </p:nvSpPr>
        <p:spPr/>
        <p:txBody>
          <a:bodyPr/>
          <a:lstStyle/>
          <a:p>
            <a:fld id="{0FE846EC-DE84-CD4A-A6E3-CBBB92FC436A}" type="datetime1">
              <a:rPr lang="de-DE" noProof="0" smtClean="0"/>
              <a:t>27.07.23</a:t>
            </a:fld>
            <a:endParaRPr lang="en-US" noProof="0" dirty="0"/>
          </a:p>
        </p:txBody>
      </p:sp>
    </p:spTree>
    <p:extLst>
      <p:ext uri="{BB962C8B-B14F-4D97-AF65-F5344CB8AC3E}">
        <p14:creationId xmlns:p14="http://schemas.microsoft.com/office/powerpoint/2010/main" val="376992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1DB4E7-4766-4C86-AE88-7BDFDDA614C8}"/>
              </a:ext>
            </a:extLst>
          </p:cNvPr>
          <p:cNvSpPr>
            <a:spLocks noGrp="1"/>
          </p:cNvSpPr>
          <p:nvPr>
            <p:ph type="sldNum" sz="quarter" idx="12"/>
          </p:nvPr>
        </p:nvSpPr>
        <p:spPr/>
        <p:txBody>
          <a:bodyPr/>
          <a:lstStyle/>
          <a:p>
            <a:fld id="{7D74D47C-14C0-4E76-90F4-17CAFFA7E480}" type="slidenum">
              <a:rPr lang="en-US" noProof="0" smtClean="0"/>
              <a:pPr/>
              <a:t>14</a:t>
            </a:fld>
            <a:endParaRPr lang="en-US" noProof="0" dirty="0"/>
          </a:p>
        </p:txBody>
      </p:sp>
      <p:sp>
        <p:nvSpPr>
          <p:cNvPr id="6" name="Title 5">
            <a:extLst>
              <a:ext uri="{FF2B5EF4-FFF2-40B4-BE49-F238E27FC236}">
                <a16:creationId xmlns:a16="http://schemas.microsoft.com/office/drawing/2014/main" id="{74EBFB84-D30D-4668-AA7C-008E53EAD5A7}"/>
              </a:ext>
            </a:extLst>
          </p:cNvPr>
          <p:cNvSpPr>
            <a:spLocks noGrp="1"/>
          </p:cNvSpPr>
          <p:nvPr>
            <p:ph type="ctrTitle"/>
          </p:nvPr>
        </p:nvSpPr>
        <p:spPr/>
        <p:txBody>
          <a:bodyPr/>
          <a:lstStyle/>
          <a:p>
            <a:endParaRPr lang="en-US"/>
          </a:p>
        </p:txBody>
      </p:sp>
      <p:sp>
        <p:nvSpPr>
          <p:cNvPr id="7" name="Subtitle 6">
            <a:extLst>
              <a:ext uri="{FF2B5EF4-FFF2-40B4-BE49-F238E27FC236}">
                <a16:creationId xmlns:a16="http://schemas.microsoft.com/office/drawing/2014/main" id="{888E94B6-7F3F-4687-ACD0-47152DA1CE47}"/>
              </a:ext>
            </a:extLst>
          </p:cNvPr>
          <p:cNvSpPr>
            <a:spLocks noGrp="1"/>
          </p:cNvSpPr>
          <p:nvPr>
            <p:ph type="subTitle" idx="1"/>
          </p:nvPr>
        </p:nvSpPr>
        <p:spPr/>
        <p:txBody>
          <a:bodyPr>
            <a:noAutofit/>
          </a:bodyPr>
          <a:lstStyle/>
          <a:p>
            <a:r>
              <a:rPr lang="en-US" sz="2000" dirty="0"/>
              <a:t>Priyanka Mittal</a:t>
            </a:r>
          </a:p>
          <a:p>
            <a:endParaRPr lang="en-US" sz="2000" dirty="0"/>
          </a:p>
          <a:p>
            <a:r>
              <a:rPr lang="en-US" sz="2000" dirty="0">
                <a:hlinkClick r:id="rId2"/>
              </a:rPr>
              <a:t>Tableau Link</a:t>
            </a:r>
            <a:endParaRPr lang="en-US" sz="2000" dirty="0"/>
          </a:p>
        </p:txBody>
      </p:sp>
      <p:sp>
        <p:nvSpPr>
          <p:cNvPr id="2" name="Date Placeholder 1">
            <a:extLst>
              <a:ext uri="{FF2B5EF4-FFF2-40B4-BE49-F238E27FC236}">
                <a16:creationId xmlns:a16="http://schemas.microsoft.com/office/drawing/2014/main" id="{79768F8C-9889-88C0-0894-2A29E3DDE218}"/>
              </a:ext>
            </a:extLst>
          </p:cNvPr>
          <p:cNvSpPr>
            <a:spLocks noGrp="1"/>
          </p:cNvSpPr>
          <p:nvPr>
            <p:ph type="dt" sz="half" idx="10"/>
          </p:nvPr>
        </p:nvSpPr>
        <p:spPr/>
        <p:txBody>
          <a:bodyPr/>
          <a:lstStyle/>
          <a:p>
            <a:fld id="{F5B5DCD5-FE77-504A-ABCF-FE29E652F58D}" type="datetime1">
              <a:rPr lang="de-DE" noProof="0" smtClean="0"/>
              <a:t>27.07.23</a:t>
            </a:fld>
            <a:endParaRPr lang="en-US" noProof="0" dirty="0"/>
          </a:p>
        </p:txBody>
      </p:sp>
    </p:spTree>
    <p:extLst>
      <p:ext uri="{BB962C8B-B14F-4D97-AF65-F5344CB8AC3E}">
        <p14:creationId xmlns:p14="http://schemas.microsoft.com/office/powerpoint/2010/main" val="395690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21">
            <a:extLst>
              <a:ext uri="{FF2B5EF4-FFF2-40B4-BE49-F238E27FC236}">
                <a16:creationId xmlns:a16="http://schemas.microsoft.com/office/drawing/2014/main" id="{DEAB2DC2-B198-9C07-5BA1-A9DA1756CCA5}"/>
              </a:ext>
            </a:extLst>
          </p:cNvPr>
          <p:cNvSpPr/>
          <p:nvPr/>
        </p:nvSpPr>
        <p:spPr bwMode="gray">
          <a:xfrm>
            <a:off x="401782" y="554182"/>
            <a:ext cx="11174945" cy="96629"/>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sp>
        <p:nvSpPr>
          <p:cNvPr id="13" name="Rectangle 49">
            <a:extLst>
              <a:ext uri="{FF2B5EF4-FFF2-40B4-BE49-F238E27FC236}">
                <a16:creationId xmlns:a16="http://schemas.microsoft.com/office/drawing/2014/main" id="{E628B40E-7227-E5BD-5BB7-06D3BFCB576B}"/>
              </a:ext>
            </a:extLst>
          </p:cNvPr>
          <p:cNvSpPr/>
          <p:nvPr/>
        </p:nvSpPr>
        <p:spPr bwMode="gray">
          <a:xfrm>
            <a:off x="651164" y="1871463"/>
            <a:ext cx="2083253" cy="4116387"/>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r>
              <a:rPr lang="en-US" sz="2800" kern="0" dirty="0">
                <a:solidFill>
                  <a:schemeClr val="bg1"/>
                </a:solidFill>
              </a:rPr>
              <a:t>Business Ask</a:t>
            </a:r>
          </a:p>
          <a:p>
            <a:pPr lvl="0" defTabSz="914400">
              <a:lnSpc>
                <a:spcPct val="120000"/>
              </a:lnSpc>
              <a:spcAft>
                <a:spcPts val="1000"/>
              </a:spcAft>
              <a:defRPr/>
            </a:pPr>
            <a:r>
              <a:rPr lang="en-US" sz="1400" kern="0" dirty="0">
                <a:solidFill>
                  <a:schemeClr val="bg1"/>
                </a:solidFill>
              </a:rPr>
              <a:t>Leveraging Movie Licenses for Online Video Rental Service</a:t>
            </a:r>
          </a:p>
        </p:txBody>
      </p:sp>
      <p:sp>
        <p:nvSpPr>
          <p:cNvPr id="15" name="Rectangle 49">
            <a:extLst>
              <a:ext uri="{FF2B5EF4-FFF2-40B4-BE49-F238E27FC236}">
                <a16:creationId xmlns:a16="http://schemas.microsoft.com/office/drawing/2014/main" id="{86C26993-745B-FDFB-5E7D-D5CBAD31EDB2}"/>
              </a:ext>
            </a:extLst>
          </p:cNvPr>
          <p:cNvSpPr/>
          <p:nvPr/>
        </p:nvSpPr>
        <p:spPr bwMode="gray">
          <a:xfrm>
            <a:off x="3502665" y="1871461"/>
            <a:ext cx="2083253" cy="4116387"/>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r>
              <a:rPr lang="en-US" sz="2800" kern="0" dirty="0">
                <a:solidFill>
                  <a:schemeClr val="bg1"/>
                </a:solidFill>
              </a:rPr>
              <a:t>Data Overview</a:t>
            </a:r>
          </a:p>
          <a:p>
            <a:pPr lvl="0" defTabSz="914400">
              <a:lnSpc>
                <a:spcPct val="120000"/>
              </a:lnSpc>
              <a:spcAft>
                <a:spcPts val="1000"/>
              </a:spcAft>
              <a:defRPr/>
            </a:pPr>
            <a:r>
              <a:rPr lang="en-US" sz="1400" kern="0" dirty="0">
                <a:solidFill>
                  <a:schemeClr val="bg1"/>
                </a:solidFill>
              </a:rPr>
              <a:t>Insights into available data</a:t>
            </a:r>
          </a:p>
        </p:txBody>
      </p:sp>
      <p:sp>
        <p:nvSpPr>
          <p:cNvPr id="16" name="Rectangle 49">
            <a:extLst>
              <a:ext uri="{FF2B5EF4-FFF2-40B4-BE49-F238E27FC236}">
                <a16:creationId xmlns:a16="http://schemas.microsoft.com/office/drawing/2014/main" id="{74E0BD9B-F8B1-3CFB-94AC-21D6439B1B94}"/>
              </a:ext>
            </a:extLst>
          </p:cNvPr>
          <p:cNvSpPr/>
          <p:nvPr/>
        </p:nvSpPr>
        <p:spPr bwMode="gray">
          <a:xfrm>
            <a:off x="6301282" y="1871462"/>
            <a:ext cx="2083253" cy="4116387"/>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r>
              <a:rPr lang="en-US" sz="2800" kern="0" dirty="0">
                <a:solidFill>
                  <a:schemeClr val="bg1"/>
                </a:solidFill>
              </a:rPr>
              <a:t>Data Analysis</a:t>
            </a:r>
          </a:p>
          <a:p>
            <a:pPr lvl="0" defTabSz="914400">
              <a:lnSpc>
                <a:spcPct val="120000"/>
              </a:lnSpc>
              <a:spcAft>
                <a:spcPts val="1000"/>
              </a:spcAft>
              <a:defRPr/>
            </a:pPr>
            <a:r>
              <a:rPr lang="en-US" sz="1400" kern="0" dirty="0">
                <a:solidFill>
                  <a:schemeClr val="bg1"/>
                </a:solidFill>
              </a:rPr>
              <a:t>Answering the Business ask</a:t>
            </a:r>
          </a:p>
        </p:txBody>
      </p:sp>
      <p:sp>
        <p:nvSpPr>
          <p:cNvPr id="17" name="Rectangle 49">
            <a:extLst>
              <a:ext uri="{FF2B5EF4-FFF2-40B4-BE49-F238E27FC236}">
                <a16:creationId xmlns:a16="http://schemas.microsoft.com/office/drawing/2014/main" id="{C77C6D9A-EE74-9D15-4689-9EE7BF484F9D}"/>
              </a:ext>
            </a:extLst>
          </p:cNvPr>
          <p:cNvSpPr/>
          <p:nvPr/>
        </p:nvSpPr>
        <p:spPr bwMode="gray">
          <a:xfrm>
            <a:off x="9152783" y="1871462"/>
            <a:ext cx="2083253" cy="4116387"/>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r>
              <a:rPr lang="en-US" sz="2800" kern="0" dirty="0">
                <a:solidFill>
                  <a:schemeClr val="bg1"/>
                </a:solidFill>
              </a:rPr>
              <a:t>Conclusion</a:t>
            </a:r>
          </a:p>
          <a:p>
            <a:pPr lvl="0" defTabSz="914400">
              <a:lnSpc>
                <a:spcPct val="120000"/>
              </a:lnSpc>
              <a:spcAft>
                <a:spcPts val="1000"/>
              </a:spcAft>
              <a:defRPr/>
            </a:pPr>
            <a:r>
              <a:rPr lang="en-US" sz="1400" kern="0" dirty="0">
                <a:solidFill>
                  <a:schemeClr val="bg1"/>
                </a:solidFill>
              </a:rPr>
              <a:t>Summarizing the results  and recommending the next steps</a:t>
            </a:r>
          </a:p>
        </p:txBody>
      </p:sp>
      <p:sp>
        <p:nvSpPr>
          <p:cNvPr id="18" name="TextBox 17">
            <a:extLst>
              <a:ext uri="{FF2B5EF4-FFF2-40B4-BE49-F238E27FC236}">
                <a16:creationId xmlns:a16="http://schemas.microsoft.com/office/drawing/2014/main" id="{F507CF76-FA23-037F-7393-73B18150EEAD}"/>
              </a:ext>
            </a:extLst>
          </p:cNvPr>
          <p:cNvSpPr txBox="1"/>
          <p:nvPr/>
        </p:nvSpPr>
        <p:spPr>
          <a:xfrm>
            <a:off x="505121" y="870150"/>
            <a:ext cx="2375337" cy="461665"/>
          </a:xfrm>
          <a:prstGeom prst="rect">
            <a:avLst/>
          </a:prstGeom>
          <a:noFill/>
        </p:spPr>
        <p:txBody>
          <a:bodyPr wrap="square" rtlCol="0">
            <a:spAutoFit/>
          </a:bodyPr>
          <a:lstStyle/>
          <a:p>
            <a:r>
              <a:rPr lang="en-DE" sz="2400" dirty="0">
                <a:latin typeface=""/>
              </a:rPr>
              <a:t>Contents</a:t>
            </a:r>
          </a:p>
        </p:txBody>
      </p:sp>
      <p:sp>
        <p:nvSpPr>
          <p:cNvPr id="2" name="Slide Number Placeholder 1">
            <a:extLst>
              <a:ext uri="{FF2B5EF4-FFF2-40B4-BE49-F238E27FC236}">
                <a16:creationId xmlns:a16="http://schemas.microsoft.com/office/drawing/2014/main" id="{3B28DDD1-ADBB-E413-B743-5AA7D1994587}"/>
              </a:ext>
            </a:extLst>
          </p:cNvPr>
          <p:cNvSpPr>
            <a:spLocks noGrp="1"/>
          </p:cNvSpPr>
          <p:nvPr>
            <p:ph type="sldNum" sz="quarter" idx="12"/>
          </p:nvPr>
        </p:nvSpPr>
        <p:spPr/>
        <p:txBody>
          <a:bodyPr/>
          <a:lstStyle/>
          <a:p>
            <a:fld id="{AE8FB12A-89DB-A44F-AFAC-1420CF6C4F81}" type="slidenum">
              <a:rPr lang="en-DE" smtClean="0"/>
              <a:t>2</a:t>
            </a:fld>
            <a:endParaRPr lang="en-DE"/>
          </a:p>
        </p:txBody>
      </p:sp>
      <p:sp>
        <p:nvSpPr>
          <p:cNvPr id="3" name="Date Placeholder 2">
            <a:extLst>
              <a:ext uri="{FF2B5EF4-FFF2-40B4-BE49-F238E27FC236}">
                <a16:creationId xmlns:a16="http://schemas.microsoft.com/office/drawing/2014/main" id="{C899D6EF-042B-945B-9DBB-B8DA0D6D3CA7}"/>
              </a:ext>
            </a:extLst>
          </p:cNvPr>
          <p:cNvSpPr>
            <a:spLocks noGrp="1"/>
          </p:cNvSpPr>
          <p:nvPr>
            <p:ph type="dt" sz="half" idx="10"/>
          </p:nvPr>
        </p:nvSpPr>
        <p:spPr/>
        <p:txBody>
          <a:bodyPr/>
          <a:lstStyle/>
          <a:p>
            <a:fld id="{A520E95B-2025-CC42-AD71-15DBF554E3B7}" type="datetime1">
              <a:rPr lang="de-DE" smtClean="0"/>
              <a:t>27.07.23</a:t>
            </a:fld>
            <a:endParaRPr lang="en-DE"/>
          </a:p>
        </p:txBody>
      </p:sp>
    </p:spTree>
    <p:extLst>
      <p:ext uri="{BB962C8B-B14F-4D97-AF65-F5344CB8AC3E}">
        <p14:creationId xmlns:p14="http://schemas.microsoft.com/office/powerpoint/2010/main" val="427137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AFB2E5-410E-409E-857F-3F40827C4CE9}"/>
              </a:ext>
            </a:extLst>
          </p:cNvPr>
          <p:cNvSpPr>
            <a:spLocks noGrp="1"/>
          </p:cNvSpPr>
          <p:nvPr>
            <p:ph type="title"/>
          </p:nvPr>
        </p:nvSpPr>
        <p:spPr/>
        <p:txBody>
          <a:bodyPr>
            <a:noAutofit/>
          </a:bodyPr>
          <a:lstStyle/>
          <a:p>
            <a:r>
              <a:rPr lang="en-US" sz="2400" dirty="0"/>
              <a:t>Business Ask</a:t>
            </a:r>
          </a:p>
        </p:txBody>
      </p:sp>
      <p:sp>
        <p:nvSpPr>
          <p:cNvPr id="8" name="Subtitle 7">
            <a:extLst>
              <a:ext uri="{FF2B5EF4-FFF2-40B4-BE49-F238E27FC236}">
                <a16:creationId xmlns:a16="http://schemas.microsoft.com/office/drawing/2014/main" id="{8384B46C-C4E2-4BAF-8051-50DECFA67273}"/>
              </a:ext>
            </a:extLst>
          </p:cNvPr>
          <p:cNvSpPr>
            <a:spLocks noGrp="1"/>
          </p:cNvSpPr>
          <p:nvPr>
            <p:ph type="subTitle" idx="1"/>
          </p:nvPr>
        </p:nvSpPr>
        <p:spPr/>
        <p:txBody>
          <a:bodyPr>
            <a:normAutofit fontScale="25000" lnSpcReduction="20000"/>
          </a:bodyPr>
          <a:lstStyle/>
          <a:p>
            <a:r>
              <a:rPr lang="en-US" sz="5600" dirty="0">
                <a:solidFill>
                  <a:srgbClr val="666666"/>
                </a:solidFill>
                <a:effectLst/>
                <a:latin typeface="Tableau Book"/>
              </a:rPr>
              <a:t>Facing stiff competition from streaming services to stay competitive Rockbuster Stealth LLC will use its existing film license (from stores around the world) to launch an online video rental service</a:t>
            </a:r>
            <a:endParaRPr lang="en-US" sz="5600" dirty="0">
              <a:effectLst/>
            </a:endParaRPr>
          </a:p>
          <a:p>
            <a:endParaRPr lang="en-US" dirty="0"/>
          </a:p>
        </p:txBody>
      </p:sp>
      <p:sp>
        <p:nvSpPr>
          <p:cNvPr id="77" name="Rechteck 21">
            <a:extLst>
              <a:ext uri="{FF2B5EF4-FFF2-40B4-BE49-F238E27FC236}">
                <a16:creationId xmlns:a16="http://schemas.microsoft.com/office/drawing/2014/main" id="{E45A8E27-58FE-491F-818E-49D174370365}"/>
              </a:ext>
            </a:extLst>
          </p:cNvPr>
          <p:cNvSpPr/>
          <p:nvPr/>
        </p:nvSpPr>
        <p:spPr bwMode="gray">
          <a:xfrm>
            <a:off x="427789" y="1859705"/>
            <a:ext cx="10944000" cy="53427"/>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grpSp>
        <p:nvGrpSpPr>
          <p:cNvPr id="4" name="Group 3">
            <a:extLst>
              <a:ext uri="{FF2B5EF4-FFF2-40B4-BE49-F238E27FC236}">
                <a16:creationId xmlns:a16="http://schemas.microsoft.com/office/drawing/2014/main" id="{45CC47E5-9B59-F013-E987-945414CD66B6}"/>
              </a:ext>
            </a:extLst>
          </p:cNvPr>
          <p:cNvGrpSpPr/>
          <p:nvPr/>
        </p:nvGrpSpPr>
        <p:grpSpPr>
          <a:xfrm>
            <a:off x="946746" y="2820891"/>
            <a:ext cx="3259118" cy="738664"/>
            <a:chOff x="358588" y="2870897"/>
            <a:chExt cx="3259118" cy="738664"/>
          </a:xfrm>
        </p:grpSpPr>
        <p:grpSp>
          <p:nvGrpSpPr>
            <p:cNvPr id="86" name="Grafik 4">
              <a:extLst>
                <a:ext uri="{FF2B5EF4-FFF2-40B4-BE49-F238E27FC236}">
                  <a16:creationId xmlns:a16="http://schemas.microsoft.com/office/drawing/2014/main" id="{7F5E21CE-9D19-4821-BA73-F683FADB5145}"/>
                </a:ext>
              </a:extLst>
            </p:cNvPr>
            <p:cNvGrpSpPr/>
            <p:nvPr/>
          </p:nvGrpSpPr>
          <p:grpSpPr>
            <a:xfrm>
              <a:off x="358588" y="2905026"/>
              <a:ext cx="642460" cy="643488"/>
              <a:chOff x="5703887" y="3009900"/>
              <a:chExt cx="781050" cy="838200"/>
            </a:xfrm>
            <a:solidFill>
              <a:schemeClr val="tx1"/>
            </a:solidFill>
          </p:grpSpPr>
          <p:sp>
            <p:nvSpPr>
              <p:cNvPr id="87" name="Freihandform: Form 49">
                <a:extLst>
                  <a:ext uri="{FF2B5EF4-FFF2-40B4-BE49-F238E27FC236}">
                    <a16:creationId xmlns:a16="http://schemas.microsoft.com/office/drawing/2014/main" id="{FF14C5D2-EEC5-4B19-B83B-BCF1CF4D5443}"/>
                  </a:ext>
                </a:extLst>
              </p:cNvPr>
              <p:cNvSpPr/>
              <p:nvPr/>
            </p:nvSpPr>
            <p:spPr>
              <a:xfrm>
                <a:off x="6027737" y="3009900"/>
                <a:ext cx="381000" cy="381000"/>
              </a:xfrm>
              <a:custGeom>
                <a:avLst/>
                <a:gdLst>
                  <a:gd name="connsiteX0" fmla="*/ 190500 w 381000"/>
                  <a:gd name="connsiteY0" fmla="*/ 19050 h 381000"/>
                  <a:gd name="connsiteX1" fmla="*/ 361950 w 381000"/>
                  <a:gd name="connsiteY1" fmla="*/ 190500 h 381000"/>
                  <a:gd name="connsiteX2" fmla="*/ 190500 w 381000"/>
                  <a:gd name="connsiteY2" fmla="*/ 361950 h 381000"/>
                  <a:gd name="connsiteX3" fmla="*/ 19050 w 381000"/>
                  <a:gd name="connsiteY3" fmla="*/ 190500 h 381000"/>
                  <a:gd name="connsiteX4" fmla="*/ 190500 w 381000"/>
                  <a:gd name="connsiteY4" fmla="*/ 19050 h 381000"/>
                  <a:gd name="connsiteX5" fmla="*/ 190500 w 381000"/>
                  <a:gd name="connsiteY5" fmla="*/ 0 h 381000"/>
                  <a:gd name="connsiteX6" fmla="*/ 0 w 381000"/>
                  <a:gd name="connsiteY6" fmla="*/ 190500 h 381000"/>
                  <a:gd name="connsiteX7" fmla="*/ 190500 w 381000"/>
                  <a:gd name="connsiteY7" fmla="*/ 381000 h 381000"/>
                  <a:gd name="connsiteX8" fmla="*/ 381000 w 381000"/>
                  <a:gd name="connsiteY8" fmla="*/ 190500 h 381000"/>
                  <a:gd name="connsiteX9" fmla="*/ 190500 w 381000"/>
                  <a:gd name="connsiteY9" fmla="*/ 0 h 381000"/>
                  <a:gd name="connsiteX10" fmla="*/ 190500 w 381000"/>
                  <a:gd name="connsiteY10"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81000">
                    <a:moveTo>
                      <a:pt x="190500" y="19050"/>
                    </a:moveTo>
                    <a:cubicBezTo>
                      <a:pt x="284798" y="19050"/>
                      <a:pt x="361950" y="96203"/>
                      <a:pt x="361950" y="190500"/>
                    </a:cubicBezTo>
                    <a:cubicBezTo>
                      <a:pt x="361950" y="284798"/>
                      <a:pt x="284798" y="361950"/>
                      <a:pt x="190500" y="361950"/>
                    </a:cubicBezTo>
                    <a:cubicBezTo>
                      <a:pt x="96202" y="361950"/>
                      <a:pt x="19050" y="284798"/>
                      <a:pt x="19050" y="190500"/>
                    </a:cubicBezTo>
                    <a:cubicBezTo>
                      <a:pt x="19050" y="96203"/>
                      <a:pt x="96202" y="19050"/>
                      <a:pt x="190500" y="19050"/>
                    </a:cubicBezTo>
                    <a:moveTo>
                      <a:pt x="190500" y="0"/>
                    </a:moveTo>
                    <a:cubicBezTo>
                      <a:pt x="85725" y="0"/>
                      <a:pt x="0" y="85725"/>
                      <a:pt x="0" y="190500"/>
                    </a:cubicBezTo>
                    <a:cubicBezTo>
                      <a:pt x="0" y="295275"/>
                      <a:pt x="85725" y="381000"/>
                      <a:pt x="190500" y="381000"/>
                    </a:cubicBezTo>
                    <a:cubicBezTo>
                      <a:pt x="295275" y="381000"/>
                      <a:pt x="381000" y="295275"/>
                      <a:pt x="381000" y="190500"/>
                    </a:cubicBezTo>
                    <a:cubicBezTo>
                      <a:pt x="381000" y="85725"/>
                      <a:pt x="295275" y="0"/>
                      <a:pt x="190500" y="0"/>
                    </a:cubicBezTo>
                    <a:lnTo>
                      <a:pt x="190500" y="0"/>
                    </a:lnTo>
                    <a:close/>
                  </a:path>
                </a:pathLst>
              </a:custGeom>
              <a:solidFill>
                <a:schemeClr val="tx1"/>
              </a:solidFill>
              <a:ln w="9525" cap="flat">
                <a:noFill/>
                <a:prstDash val="solid"/>
                <a:miter/>
              </a:ln>
            </p:spPr>
            <p:txBody>
              <a:bodyPr rtlCol="0" anchor="ctr"/>
              <a:lstStyle/>
              <a:p>
                <a:endParaRPr lang="en-US" dirty="0"/>
              </a:p>
            </p:txBody>
          </p:sp>
          <p:sp>
            <p:nvSpPr>
              <p:cNvPr id="88" name="Freihandform: Form 50">
                <a:extLst>
                  <a:ext uri="{FF2B5EF4-FFF2-40B4-BE49-F238E27FC236}">
                    <a16:creationId xmlns:a16="http://schemas.microsoft.com/office/drawing/2014/main" id="{0FCBEBFF-081D-42C9-9370-4487CD7A7E1F}"/>
                  </a:ext>
                </a:extLst>
              </p:cNvPr>
              <p:cNvSpPr/>
              <p:nvPr/>
            </p:nvSpPr>
            <p:spPr>
              <a:xfrm>
                <a:off x="5703887" y="3105150"/>
                <a:ext cx="285750" cy="285750"/>
              </a:xfrm>
              <a:custGeom>
                <a:avLst/>
                <a:gdLst>
                  <a:gd name="connsiteX0" fmla="*/ 142875 w 285750"/>
                  <a:gd name="connsiteY0" fmla="*/ 19050 h 285750"/>
                  <a:gd name="connsiteX1" fmla="*/ 266700 w 285750"/>
                  <a:gd name="connsiteY1" fmla="*/ 142875 h 285750"/>
                  <a:gd name="connsiteX2" fmla="*/ 142875 w 285750"/>
                  <a:gd name="connsiteY2" fmla="*/ 266700 h 285750"/>
                  <a:gd name="connsiteX3" fmla="*/ 19050 w 285750"/>
                  <a:gd name="connsiteY3" fmla="*/ 142875 h 285750"/>
                  <a:gd name="connsiteX4" fmla="*/ 142875 w 285750"/>
                  <a:gd name="connsiteY4" fmla="*/ 19050 h 285750"/>
                  <a:gd name="connsiteX5" fmla="*/ 142875 w 285750"/>
                  <a:gd name="connsiteY5" fmla="*/ 0 h 285750"/>
                  <a:gd name="connsiteX6" fmla="*/ 0 w 285750"/>
                  <a:gd name="connsiteY6" fmla="*/ 142875 h 285750"/>
                  <a:gd name="connsiteX7" fmla="*/ 142875 w 285750"/>
                  <a:gd name="connsiteY7" fmla="*/ 285750 h 285750"/>
                  <a:gd name="connsiteX8" fmla="*/ 285750 w 285750"/>
                  <a:gd name="connsiteY8" fmla="*/ 142875 h 285750"/>
                  <a:gd name="connsiteX9" fmla="*/ 142875 w 285750"/>
                  <a:gd name="connsiteY9" fmla="*/ 0 h 285750"/>
                  <a:gd name="connsiteX10" fmla="*/ 142875 w 285750"/>
                  <a:gd name="connsiteY10"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750" h="285750">
                    <a:moveTo>
                      <a:pt x="142875" y="19050"/>
                    </a:moveTo>
                    <a:cubicBezTo>
                      <a:pt x="211455" y="19050"/>
                      <a:pt x="266700" y="74295"/>
                      <a:pt x="266700" y="142875"/>
                    </a:cubicBezTo>
                    <a:cubicBezTo>
                      <a:pt x="266700" y="211455"/>
                      <a:pt x="211455" y="266700"/>
                      <a:pt x="142875" y="266700"/>
                    </a:cubicBezTo>
                    <a:cubicBezTo>
                      <a:pt x="74295" y="266700"/>
                      <a:pt x="19050" y="211455"/>
                      <a:pt x="19050" y="142875"/>
                    </a:cubicBezTo>
                    <a:cubicBezTo>
                      <a:pt x="19050" y="74295"/>
                      <a:pt x="74295" y="19050"/>
                      <a:pt x="142875" y="19050"/>
                    </a:cubicBezTo>
                    <a:moveTo>
                      <a:pt x="142875" y="0"/>
                    </a:moveTo>
                    <a:cubicBezTo>
                      <a:pt x="63818" y="0"/>
                      <a:pt x="0" y="63818"/>
                      <a:pt x="0" y="142875"/>
                    </a:cubicBezTo>
                    <a:cubicBezTo>
                      <a:pt x="0" y="221933"/>
                      <a:pt x="63818" y="285750"/>
                      <a:pt x="142875" y="285750"/>
                    </a:cubicBezTo>
                    <a:cubicBezTo>
                      <a:pt x="221933" y="285750"/>
                      <a:pt x="285750" y="221933"/>
                      <a:pt x="285750" y="142875"/>
                    </a:cubicBezTo>
                    <a:cubicBezTo>
                      <a:pt x="285750" y="63818"/>
                      <a:pt x="221933" y="0"/>
                      <a:pt x="142875" y="0"/>
                    </a:cubicBezTo>
                    <a:lnTo>
                      <a:pt x="142875" y="0"/>
                    </a:lnTo>
                    <a:close/>
                  </a:path>
                </a:pathLst>
              </a:custGeom>
              <a:solidFill>
                <a:schemeClr val="tx1"/>
              </a:solidFill>
              <a:ln w="9525" cap="flat">
                <a:noFill/>
                <a:prstDash val="solid"/>
                <a:miter/>
              </a:ln>
            </p:spPr>
            <p:txBody>
              <a:bodyPr rtlCol="0" anchor="ctr"/>
              <a:lstStyle/>
              <a:p>
                <a:endParaRPr lang="en-US" dirty="0"/>
              </a:p>
            </p:txBody>
          </p:sp>
          <p:sp>
            <p:nvSpPr>
              <p:cNvPr id="89" name="Freihandform: Form 51">
                <a:extLst>
                  <a:ext uri="{FF2B5EF4-FFF2-40B4-BE49-F238E27FC236}">
                    <a16:creationId xmlns:a16="http://schemas.microsoft.com/office/drawing/2014/main" id="{E81974C4-D9ED-4BB0-8043-80BEDF075EDC}"/>
                  </a:ext>
                </a:extLst>
              </p:cNvPr>
              <p:cNvSpPr/>
              <p:nvPr/>
            </p:nvSpPr>
            <p:spPr>
              <a:xfrm>
                <a:off x="5761037" y="3429000"/>
                <a:ext cx="723900" cy="419100"/>
              </a:xfrm>
              <a:custGeom>
                <a:avLst/>
                <a:gdLst>
                  <a:gd name="connsiteX0" fmla="*/ 514350 w 723900"/>
                  <a:gd name="connsiteY0" fmla="*/ 19050 h 419100"/>
                  <a:gd name="connsiteX1" fmla="*/ 571500 w 723900"/>
                  <a:gd name="connsiteY1" fmla="*/ 76200 h 419100"/>
                  <a:gd name="connsiteX2" fmla="*/ 571500 w 723900"/>
                  <a:gd name="connsiteY2" fmla="*/ 114300 h 419100"/>
                  <a:gd name="connsiteX3" fmla="*/ 571500 w 723900"/>
                  <a:gd name="connsiteY3" fmla="*/ 146685 h 419100"/>
                  <a:gd name="connsiteX4" fmla="*/ 600075 w 723900"/>
                  <a:gd name="connsiteY4" fmla="*/ 130493 h 419100"/>
                  <a:gd name="connsiteX5" fmla="*/ 704850 w 723900"/>
                  <a:gd name="connsiteY5" fmla="*/ 70485 h 419100"/>
                  <a:gd name="connsiteX6" fmla="*/ 704850 w 723900"/>
                  <a:gd name="connsiteY6" fmla="*/ 347663 h 419100"/>
                  <a:gd name="connsiteX7" fmla="*/ 600075 w 723900"/>
                  <a:gd name="connsiteY7" fmla="*/ 287655 h 419100"/>
                  <a:gd name="connsiteX8" fmla="*/ 571500 w 723900"/>
                  <a:gd name="connsiteY8" fmla="*/ 271463 h 419100"/>
                  <a:gd name="connsiteX9" fmla="*/ 571500 w 723900"/>
                  <a:gd name="connsiteY9" fmla="*/ 304800 h 419100"/>
                  <a:gd name="connsiteX10" fmla="*/ 571500 w 723900"/>
                  <a:gd name="connsiteY10" fmla="*/ 342900 h 419100"/>
                  <a:gd name="connsiteX11" fmla="*/ 514350 w 723900"/>
                  <a:gd name="connsiteY11" fmla="*/ 400050 h 419100"/>
                  <a:gd name="connsiteX12" fmla="*/ 76200 w 723900"/>
                  <a:gd name="connsiteY12" fmla="*/ 400050 h 419100"/>
                  <a:gd name="connsiteX13" fmla="*/ 19050 w 723900"/>
                  <a:gd name="connsiteY13" fmla="*/ 342900 h 419100"/>
                  <a:gd name="connsiteX14" fmla="*/ 19050 w 723900"/>
                  <a:gd name="connsiteY14" fmla="*/ 76200 h 419100"/>
                  <a:gd name="connsiteX15" fmla="*/ 76200 w 723900"/>
                  <a:gd name="connsiteY15" fmla="*/ 19050 h 419100"/>
                  <a:gd name="connsiteX16" fmla="*/ 514350 w 723900"/>
                  <a:gd name="connsiteY16" fmla="*/ 19050 h 419100"/>
                  <a:gd name="connsiteX17" fmla="*/ 514350 w 723900"/>
                  <a:gd name="connsiteY17" fmla="*/ 0 h 419100"/>
                  <a:gd name="connsiteX18" fmla="*/ 76200 w 723900"/>
                  <a:gd name="connsiteY18" fmla="*/ 0 h 419100"/>
                  <a:gd name="connsiteX19" fmla="*/ 0 w 723900"/>
                  <a:gd name="connsiteY19" fmla="*/ 76200 h 419100"/>
                  <a:gd name="connsiteX20" fmla="*/ 0 w 723900"/>
                  <a:gd name="connsiteY20" fmla="*/ 342900 h 419100"/>
                  <a:gd name="connsiteX21" fmla="*/ 76200 w 723900"/>
                  <a:gd name="connsiteY21" fmla="*/ 419100 h 419100"/>
                  <a:gd name="connsiteX22" fmla="*/ 514350 w 723900"/>
                  <a:gd name="connsiteY22" fmla="*/ 419100 h 419100"/>
                  <a:gd name="connsiteX23" fmla="*/ 590550 w 723900"/>
                  <a:gd name="connsiteY23" fmla="*/ 342900 h 419100"/>
                  <a:gd name="connsiteX24" fmla="*/ 590550 w 723900"/>
                  <a:gd name="connsiteY24" fmla="*/ 304800 h 419100"/>
                  <a:gd name="connsiteX25" fmla="*/ 723900 w 723900"/>
                  <a:gd name="connsiteY25" fmla="*/ 381000 h 419100"/>
                  <a:gd name="connsiteX26" fmla="*/ 723900 w 723900"/>
                  <a:gd name="connsiteY26" fmla="*/ 38100 h 419100"/>
                  <a:gd name="connsiteX27" fmla="*/ 590550 w 723900"/>
                  <a:gd name="connsiteY27" fmla="*/ 114300 h 419100"/>
                  <a:gd name="connsiteX28" fmla="*/ 590550 w 723900"/>
                  <a:gd name="connsiteY28" fmla="*/ 76200 h 419100"/>
                  <a:gd name="connsiteX29" fmla="*/ 514350 w 723900"/>
                  <a:gd name="connsiteY29" fmla="*/ 0 h 419100"/>
                  <a:gd name="connsiteX30" fmla="*/ 514350 w 723900"/>
                  <a:gd name="connsiteY30" fmla="*/ 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23900" h="419100">
                    <a:moveTo>
                      <a:pt x="514350" y="19050"/>
                    </a:moveTo>
                    <a:cubicBezTo>
                      <a:pt x="545783" y="19050"/>
                      <a:pt x="571500" y="44768"/>
                      <a:pt x="571500" y="76200"/>
                    </a:cubicBezTo>
                    <a:lnTo>
                      <a:pt x="571500" y="114300"/>
                    </a:lnTo>
                    <a:lnTo>
                      <a:pt x="571500" y="146685"/>
                    </a:lnTo>
                    <a:lnTo>
                      <a:pt x="600075" y="130493"/>
                    </a:lnTo>
                    <a:lnTo>
                      <a:pt x="704850" y="70485"/>
                    </a:lnTo>
                    <a:lnTo>
                      <a:pt x="704850" y="347663"/>
                    </a:lnTo>
                    <a:lnTo>
                      <a:pt x="600075" y="287655"/>
                    </a:lnTo>
                    <a:lnTo>
                      <a:pt x="571500" y="271463"/>
                    </a:lnTo>
                    <a:lnTo>
                      <a:pt x="571500" y="304800"/>
                    </a:lnTo>
                    <a:lnTo>
                      <a:pt x="571500" y="342900"/>
                    </a:lnTo>
                    <a:cubicBezTo>
                      <a:pt x="571500" y="374333"/>
                      <a:pt x="545783" y="400050"/>
                      <a:pt x="514350" y="400050"/>
                    </a:cubicBezTo>
                    <a:lnTo>
                      <a:pt x="76200" y="400050"/>
                    </a:lnTo>
                    <a:cubicBezTo>
                      <a:pt x="44768" y="400050"/>
                      <a:pt x="19050" y="374333"/>
                      <a:pt x="19050" y="342900"/>
                    </a:cubicBezTo>
                    <a:lnTo>
                      <a:pt x="19050" y="76200"/>
                    </a:lnTo>
                    <a:cubicBezTo>
                      <a:pt x="19050" y="44768"/>
                      <a:pt x="44768" y="19050"/>
                      <a:pt x="76200" y="19050"/>
                    </a:cubicBezTo>
                    <a:lnTo>
                      <a:pt x="514350" y="19050"/>
                    </a:lnTo>
                    <a:moveTo>
                      <a:pt x="514350" y="0"/>
                    </a:moveTo>
                    <a:lnTo>
                      <a:pt x="76200" y="0"/>
                    </a:lnTo>
                    <a:cubicBezTo>
                      <a:pt x="34290" y="0"/>
                      <a:pt x="0" y="34290"/>
                      <a:pt x="0" y="76200"/>
                    </a:cubicBezTo>
                    <a:lnTo>
                      <a:pt x="0" y="342900"/>
                    </a:lnTo>
                    <a:cubicBezTo>
                      <a:pt x="0" y="384810"/>
                      <a:pt x="34290" y="419100"/>
                      <a:pt x="76200" y="419100"/>
                    </a:cubicBezTo>
                    <a:lnTo>
                      <a:pt x="514350" y="419100"/>
                    </a:lnTo>
                    <a:cubicBezTo>
                      <a:pt x="556260" y="419100"/>
                      <a:pt x="590550" y="384810"/>
                      <a:pt x="590550" y="342900"/>
                    </a:cubicBezTo>
                    <a:lnTo>
                      <a:pt x="590550" y="304800"/>
                    </a:lnTo>
                    <a:lnTo>
                      <a:pt x="723900" y="381000"/>
                    </a:lnTo>
                    <a:lnTo>
                      <a:pt x="723900" y="38100"/>
                    </a:lnTo>
                    <a:lnTo>
                      <a:pt x="590550" y="114300"/>
                    </a:lnTo>
                    <a:lnTo>
                      <a:pt x="590550" y="76200"/>
                    </a:lnTo>
                    <a:cubicBezTo>
                      <a:pt x="590550" y="34290"/>
                      <a:pt x="556260" y="0"/>
                      <a:pt x="514350" y="0"/>
                    </a:cubicBezTo>
                    <a:lnTo>
                      <a:pt x="514350" y="0"/>
                    </a:lnTo>
                    <a:close/>
                  </a:path>
                </a:pathLst>
              </a:custGeom>
              <a:grpFill/>
              <a:ln w="9525" cap="flat">
                <a:noFill/>
                <a:prstDash val="solid"/>
                <a:miter/>
              </a:ln>
            </p:spPr>
            <p:txBody>
              <a:bodyPr rtlCol="0" anchor="ctr"/>
              <a:lstStyle/>
              <a:p>
                <a:endParaRPr lang="en-US" dirty="0"/>
              </a:p>
            </p:txBody>
          </p:sp>
        </p:grpSp>
        <p:sp>
          <p:nvSpPr>
            <p:cNvPr id="90" name="Rechteck 24">
              <a:extLst>
                <a:ext uri="{FF2B5EF4-FFF2-40B4-BE49-F238E27FC236}">
                  <a16:creationId xmlns:a16="http://schemas.microsoft.com/office/drawing/2014/main" id="{05A3BA83-3CD0-4CC0-88F6-43A647E121A0}"/>
                </a:ext>
              </a:extLst>
            </p:cNvPr>
            <p:cNvSpPr/>
            <p:nvPr/>
          </p:nvSpPr>
          <p:spPr>
            <a:xfrm>
              <a:off x="1097706" y="2870897"/>
              <a:ext cx="2520000" cy="738664"/>
            </a:xfrm>
            <a:prstGeom prst="rect">
              <a:avLst/>
            </a:prstGeom>
          </p:spPr>
          <p:txBody>
            <a:bodyPr wrap="square">
              <a:spAutoFit/>
            </a:bodyPr>
            <a:lstStyle/>
            <a:p>
              <a:r>
                <a:rPr lang="en-US" sz="1400" dirty="0">
                  <a:solidFill>
                    <a:srgbClr val="263B50"/>
                  </a:solidFill>
                  <a:effectLst/>
                  <a:latin typeface="Roboto" panose="02000000000000000000" pitchFamily="2" charset="0"/>
                </a:rPr>
                <a:t>Which movies contributed the most/least to revenue gain? </a:t>
              </a:r>
              <a:endParaRPr lang="en-US" sz="1400" dirty="0">
                <a:effectLst/>
              </a:endParaRPr>
            </a:p>
          </p:txBody>
        </p:sp>
      </p:grpSp>
      <p:sp>
        <p:nvSpPr>
          <p:cNvPr id="93" name="Rechteck 29">
            <a:extLst>
              <a:ext uri="{FF2B5EF4-FFF2-40B4-BE49-F238E27FC236}">
                <a16:creationId xmlns:a16="http://schemas.microsoft.com/office/drawing/2014/main" id="{F3B206C9-8FB3-4D4C-A6F3-87BE51B20B24}"/>
              </a:ext>
            </a:extLst>
          </p:cNvPr>
          <p:cNvSpPr/>
          <p:nvPr/>
        </p:nvSpPr>
        <p:spPr>
          <a:xfrm>
            <a:off x="1685864" y="4639729"/>
            <a:ext cx="2730516" cy="738664"/>
          </a:xfrm>
          <a:prstGeom prst="rect">
            <a:avLst/>
          </a:prstGeom>
        </p:spPr>
        <p:txBody>
          <a:bodyPr wrap="square">
            <a:spAutoFit/>
          </a:bodyPr>
          <a:lstStyle/>
          <a:p>
            <a:r>
              <a:rPr lang="en-US" sz="1400" dirty="0">
                <a:solidFill>
                  <a:srgbClr val="263B50"/>
                </a:solidFill>
                <a:effectLst/>
                <a:latin typeface="Roboto" panose="02000000000000000000" pitchFamily="2" charset="0"/>
              </a:rPr>
              <a:t>Where are customers with a high lifetime value based? </a:t>
            </a:r>
            <a:br>
              <a:rPr lang="en-US" sz="1400" dirty="0">
                <a:solidFill>
                  <a:srgbClr val="666666"/>
                </a:solidFill>
                <a:effectLst/>
                <a:latin typeface="Tableau Book"/>
              </a:rPr>
            </a:br>
            <a:endParaRPr lang="en-US" sz="1400" dirty="0">
              <a:solidFill>
                <a:srgbClr val="666666"/>
              </a:solidFill>
              <a:effectLst/>
              <a:latin typeface="Tableau Book"/>
            </a:endParaRPr>
          </a:p>
        </p:txBody>
      </p:sp>
      <p:sp>
        <p:nvSpPr>
          <p:cNvPr id="97" name="Rectangle 2">
            <a:extLst>
              <a:ext uri="{FF2B5EF4-FFF2-40B4-BE49-F238E27FC236}">
                <a16:creationId xmlns:a16="http://schemas.microsoft.com/office/drawing/2014/main" id="{86089299-54A7-4777-A897-9026E0773E6E}"/>
              </a:ext>
            </a:extLst>
          </p:cNvPr>
          <p:cNvSpPr/>
          <p:nvPr/>
        </p:nvSpPr>
        <p:spPr bwMode="gray">
          <a:xfrm>
            <a:off x="4520481" y="1740869"/>
            <a:ext cx="2418455" cy="307777"/>
          </a:xfrm>
          <a:prstGeom prst="rect">
            <a:avLst/>
          </a:prstGeom>
          <a:solidFill>
            <a:schemeClr val="bg1"/>
          </a:solidFill>
        </p:spPr>
        <p:txBody>
          <a:bodyPr wrap="square">
            <a:spAutoFit/>
          </a:bodyPr>
          <a:lstStyle/>
          <a:p>
            <a:pPr algn="ctr">
              <a:defRPr/>
            </a:pPr>
            <a:r>
              <a:rPr lang="en-US" sz="1400" kern="0" dirty="0"/>
              <a:t>Critical questions to focus</a:t>
            </a:r>
          </a:p>
        </p:txBody>
      </p:sp>
      <p:grpSp>
        <p:nvGrpSpPr>
          <p:cNvPr id="2" name="Group 1">
            <a:extLst>
              <a:ext uri="{FF2B5EF4-FFF2-40B4-BE49-F238E27FC236}">
                <a16:creationId xmlns:a16="http://schemas.microsoft.com/office/drawing/2014/main" id="{240B6731-F494-4AEA-1F25-3E625B417406}"/>
              </a:ext>
            </a:extLst>
          </p:cNvPr>
          <p:cNvGrpSpPr/>
          <p:nvPr/>
        </p:nvGrpSpPr>
        <p:grpSpPr>
          <a:xfrm>
            <a:off x="8758445" y="2780886"/>
            <a:ext cx="3433555" cy="967919"/>
            <a:chOff x="8145671" y="2857086"/>
            <a:chExt cx="3433555" cy="967919"/>
          </a:xfrm>
        </p:grpSpPr>
        <p:sp>
          <p:nvSpPr>
            <p:cNvPr id="92" name="Rechteck 27">
              <a:extLst>
                <a:ext uri="{FF2B5EF4-FFF2-40B4-BE49-F238E27FC236}">
                  <a16:creationId xmlns:a16="http://schemas.microsoft.com/office/drawing/2014/main" id="{949689BF-9665-4353-A319-003412287170}"/>
                </a:ext>
              </a:extLst>
            </p:cNvPr>
            <p:cNvSpPr/>
            <p:nvPr/>
          </p:nvSpPr>
          <p:spPr>
            <a:xfrm>
              <a:off x="9059226" y="2870898"/>
              <a:ext cx="2520000" cy="954107"/>
            </a:xfrm>
            <a:prstGeom prst="rect">
              <a:avLst/>
            </a:prstGeom>
          </p:spPr>
          <p:txBody>
            <a:bodyPr wrap="square">
              <a:spAutoFit/>
            </a:bodyPr>
            <a:lstStyle/>
            <a:p>
              <a:r>
                <a:rPr lang="en-US" sz="1400" dirty="0">
                  <a:solidFill>
                    <a:srgbClr val="263B50"/>
                  </a:solidFill>
                  <a:effectLst/>
                  <a:latin typeface="Roboto" panose="02000000000000000000" pitchFamily="2" charset="0"/>
                </a:rPr>
                <a:t>Which countries are </a:t>
              </a:r>
              <a:r>
                <a:rPr lang="en-US" sz="1400" dirty="0" err="1">
                  <a:solidFill>
                    <a:srgbClr val="263B50"/>
                  </a:solidFill>
                  <a:effectLst/>
                  <a:latin typeface="Roboto" panose="02000000000000000000" pitchFamily="2" charset="0"/>
                </a:rPr>
                <a:t>Rockbuster's</a:t>
              </a:r>
              <a:r>
                <a:rPr lang="en-US" sz="1400" dirty="0">
                  <a:solidFill>
                    <a:srgbClr val="263B50"/>
                  </a:solidFill>
                  <a:effectLst/>
                  <a:latin typeface="Roboto" panose="02000000000000000000" pitchFamily="2" charset="0"/>
                </a:rPr>
                <a:t> customers based in? </a:t>
              </a:r>
              <a:br>
                <a:rPr lang="en-US" sz="1400" dirty="0">
                  <a:solidFill>
                    <a:srgbClr val="666666"/>
                  </a:solidFill>
                  <a:effectLst/>
                  <a:latin typeface="Tableau Book"/>
                </a:rPr>
              </a:br>
              <a:endParaRPr lang="en-US" sz="1400" dirty="0">
                <a:solidFill>
                  <a:srgbClr val="666666"/>
                </a:solidFill>
                <a:effectLst/>
                <a:latin typeface="Tableau Book"/>
              </a:endParaRPr>
            </a:p>
          </p:txBody>
        </p:sp>
        <p:grpSp>
          <p:nvGrpSpPr>
            <p:cNvPr id="13" name="Grafik 154">
              <a:extLst>
                <a:ext uri="{FF2B5EF4-FFF2-40B4-BE49-F238E27FC236}">
                  <a16:creationId xmlns:a16="http://schemas.microsoft.com/office/drawing/2014/main" id="{8F4B55D9-91A3-240E-1124-C11C8EE1E0C6}"/>
                </a:ext>
              </a:extLst>
            </p:cNvPr>
            <p:cNvGrpSpPr/>
            <p:nvPr/>
          </p:nvGrpSpPr>
          <p:grpSpPr>
            <a:xfrm>
              <a:off x="8145671" y="2857086"/>
              <a:ext cx="857250" cy="752475"/>
              <a:chOff x="5665787" y="3052762"/>
              <a:chExt cx="857250" cy="752475"/>
            </a:xfrm>
          </p:grpSpPr>
          <p:sp>
            <p:nvSpPr>
              <p:cNvPr id="14" name="Freihandform: Form 123">
                <a:extLst>
                  <a:ext uri="{FF2B5EF4-FFF2-40B4-BE49-F238E27FC236}">
                    <a16:creationId xmlns:a16="http://schemas.microsoft.com/office/drawing/2014/main" id="{52600DEC-08EB-CB9D-C4FA-C36108E5927F}"/>
                  </a:ext>
                </a:extLst>
              </p:cNvPr>
              <p:cNvSpPr/>
              <p:nvPr/>
            </p:nvSpPr>
            <p:spPr>
              <a:xfrm>
                <a:off x="5665787" y="3092767"/>
                <a:ext cx="857250" cy="704850"/>
              </a:xfrm>
              <a:custGeom>
                <a:avLst/>
                <a:gdLst>
                  <a:gd name="connsiteX0" fmla="*/ 744855 w 857250"/>
                  <a:gd name="connsiteY0" fmla="*/ 37148 h 704850"/>
                  <a:gd name="connsiteX1" fmla="*/ 752475 w 857250"/>
                  <a:gd name="connsiteY1" fmla="*/ 54293 h 704850"/>
                  <a:gd name="connsiteX2" fmla="*/ 838200 w 857250"/>
                  <a:gd name="connsiteY2" fmla="*/ 25718 h 704850"/>
                  <a:gd name="connsiteX3" fmla="*/ 838200 w 857250"/>
                  <a:gd name="connsiteY3" fmla="*/ 200978 h 704850"/>
                  <a:gd name="connsiteX4" fmla="*/ 729615 w 857250"/>
                  <a:gd name="connsiteY4" fmla="*/ 237173 h 704850"/>
                  <a:gd name="connsiteX5" fmla="*/ 708660 w 857250"/>
                  <a:gd name="connsiteY5" fmla="*/ 261938 h 704850"/>
                  <a:gd name="connsiteX6" fmla="*/ 704850 w 857250"/>
                  <a:gd name="connsiteY6" fmla="*/ 266700 h 704850"/>
                  <a:gd name="connsiteX7" fmla="*/ 838200 w 857250"/>
                  <a:gd name="connsiteY7" fmla="*/ 221933 h 704850"/>
                  <a:gd name="connsiteX8" fmla="*/ 838200 w 857250"/>
                  <a:gd name="connsiteY8" fmla="*/ 399098 h 704850"/>
                  <a:gd name="connsiteX9" fmla="*/ 581025 w 857250"/>
                  <a:gd name="connsiteY9" fmla="*/ 484823 h 704850"/>
                  <a:gd name="connsiteX10" fmla="*/ 581025 w 857250"/>
                  <a:gd name="connsiteY10" fmla="*/ 375285 h 704850"/>
                  <a:gd name="connsiteX11" fmla="*/ 571500 w 857250"/>
                  <a:gd name="connsiteY11" fmla="*/ 382905 h 704850"/>
                  <a:gd name="connsiteX12" fmla="*/ 561975 w 857250"/>
                  <a:gd name="connsiteY12" fmla="*/ 375285 h 704850"/>
                  <a:gd name="connsiteX13" fmla="*/ 561975 w 857250"/>
                  <a:gd name="connsiteY13" fmla="*/ 483870 h 704850"/>
                  <a:gd name="connsiteX14" fmla="*/ 295275 w 857250"/>
                  <a:gd name="connsiteY14" fmla="*/ 399098 h 704850"/>
                  <a:gd name="connsiteX15" fmla="*/ 295275 w 857250"/>
                  <a:gd name="connsiteY15" fmla="*/ 222885 h 704850"/>
                  <a:gd name="connsiteX16" fmla="*/ 440055 w 857250"/>
                  <a:gd name="connsiteY16" fmla="*/ 268605 h 704850"/>
                  <a:gd name="connsiteX17" fmla="*/ 434340 w 857250"/>
                  <a:gd name="connsiteY17" fmla="*/ 262890 h 704850"/>
                  <a:gd name="connsiteX18" fmla="*/ 415290 w 857250"/>
                  <a:gd name="connsiteY18" fmla="*/ 240983 h 704850"/>
                  <a:gd name="connsiteX19" fmla="*/ 295275 w 857250"/>
                  <a:gd name="connsiteY19" fmla="*/ 201930 h 704850"/>
                  <a:gd name="connsiteX20" fmla="*/ 295275 w 857250"/>
                  <a:gd name="connsiteY20" fmla="*/ 26670 h 704850"/>
                  <a:gd name="connsiteX21" fmla="*/ 389573 w 857250"/>
                  <a:gd name="connsiteY21" fmla="*/ 57150 h 704850"/>
                  <a:gd name="connsiteX22" fmla="*/ 397193 w 857250"/>
                  <a:gd name="connsiteY22" fmla="*/ 39053 h 704850"/>
                  <a:gd name="connsiteX23" fmla="*/ 284798 w 857250"/>
                  <a:gd name="connsiteY23" fmla="*/ 3810 h 704850"/>
                  <a:gd name="connsiteX24" fmla="*/ 0 w 857250"/>
                  <a:gd name="connsiteY24" fmla="*/ 98108 h 704850"/>
                  <a:gd name="connsiteX25" fmla="*/ 0 w 857250"/>
                  <a:gd name="connsiteY25" fmla="*/ 707708 h 704850"/>
                  <a:gd name="connsiteX26" fmla="*/ 284798 w 857250"/>
                  <a:gd name="connsiteY26" fmla="*/ 612458 h 704850"/>
                  <a:gd name="connsiteX27" fmla="*/ 573405 w 857250"/>
                  <a:gd name="connsiteY27" fmla="*/ 703898 h 704850"/>
                  <a:gd name="connsiteX28" fmla="*/ 857250 w 857250"/>
                  <a:gd name="connsiteY28" fmla="*/ 609600 h 704850"/>
                  <a:gd name="connsiteX29" fmla="*/ 857250 w 857250"/>
                  <a:gd name="connsiteY29" fmla="*/ 0 h 704850"/>
                  <a:gd name="connsiteX30" fmla="*/ 744855 w 857250"/>
                  <a:gd name="connsiteY30" fmla="*/ 37148 h 704850"/>
                  <a:gd name="connsiteX31" fmla="*/ 276225 w 857250"/>
                  <a:gd name="connsiteY31" fmla="*/ 595313 h 704850"/>
                  <a:gd name="connsiteX32" fmla="*/ 19050 w 857250"/>
                  <a:gd name="connsiteY32" fmla="*/ 681038 h 704850"/>
                  <a:gd name="connsiteX33" fmla="*/ 19050 w 857250"/>
                  <a:gd name="connsiteY33" fmla="*/ 503873 h 704850"/>
                  <a:gd name="connsiteX34" fmla="*/ 276225 w 857250"/>
                  <a:gd name="connsiteY34" fmla="*/ 418148 h 704850"/>
                  <a:gd name="connsiteX35" fmla="*/ 276225 w 857250"/>
                  <a:gd name="connsiteY35" fmla="*/ 595313 h 704850"/>
                  <a:gd name="connsiteX36" fmla="*/ 276225 w 857250"/>
                  <a:gd name="connsiteY36" fmla="*/ 398145 h 704850"/>
                  <a:gd name="connsiteX37" fmla="*/ 19050 w 857250"/>
                  <a:gd name="connsiteY37" fmla="*/ 483870 h 704850"/>
                  <a:gd name="connsiteX38" fmla="*/ 19050 w 857250"/>
                  <a:gd name="connsiteY38" fmla="*/ 307658 h 704850"/>
                  <a:gd name="connsiteX39" fmla="*/ 276225 w 857250"/>
                  <a:gd name="connsiteY39" fmla="*/ 221933 h 704850"/>
                  <a:gd name="connsiteX40" fmla="*/ 276225 w 857250"/>
                  <a:gd name="connsiteY40" fmla="*/ 398145 h 704850"/>
                  <a:gd name="connsiteX41" fmla="*/ 276225 w 857250"/>
                  <a:gd name="connsiteY41" fmla="*/ 201930 h 704850"/>
                  <a:gd name="connsiteX42" fmla="*/ 19050 w 857250"/>
                  <a:gd name="connsiteY42" fmla="*/ 287655 h 704850"/>
                  <a:gd name="connsiteX43" fmla="*/ 19050 w 857250"/>
                  <a:gd name="connsiteY43" fmla="*/ 111443 h 704850"/>
                  <a:gd name="connsiteX44" fmla="*/ 276225 w 857250"/>
                  <a:gd name="connsiteY44" fmla="*/ 25718 h 704850"/>
                  <a:gd name="connsiteX45" fmla="*/ 276225 w 857250"/>
                  <a:gd name="connsiteY45" fmla="*/ 201930 h 704850"/>
                  <a:gd name="connsiteX46" fmla="*/ 561975 w 857250"/>
                  <a:gd name="connsiteY46" fmla="*/ 681038 h 704850"/>
                  <a:gd name="connsiteX47" fmla="*/ 295275 w 857250"/>
                  <a:gd name="connsiteY47" fmla="*/ 596265 h 704850"/>
                  <a:gd name="connsiteX48" fmla="*/ 295275 w 857250"/>
                  <a:gd name="connsiteY48" fmla="*/ 419100 h 704850"/>
                  <a:gd name="connsiteX49" fmla="*/ 561975 w 857250"/>
                  <a:gd name="connsiteY49" fmla="*/ 503873 h 704850"/>
                  <a:gd name="connsiteX50" fmla="*/ 561975 w 857250"/>
                  <a:gd name="connsiteY50" fmla="*/ 681038 h 704850"/>
                  <a:gd name="connsiteX51" fmla="*/ 838200 w 857250"/>
                  <a:gd name="connsiteY51" fmla="*/ 595313 h 704850"/>
                  <a:gd name="connsiteX52" fmla="*/ 581025 w 857250"/>
                  <a:gd name="connsiteY52" fmla="*/ 681038 h 704850"/>
                  <a:gd name="connsiteX53" fmla="*/ 581025 w 857250"/>
                  <a:gd name="connsiteY53" fmla="*/ 504825 h 704850"/>
                  <a:gd name="connsiteX54" fmla="*/ 838200 w 857250"/>
                  <a:gd name="connsiteY54" fmla="*/ 419100 h 704850"/>
                  <a:gd name="connsiteX55" fmla="*/ 838200 w 857250"/>
                  <a:gd name="connsiteY55" fmla="*/ 595313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57250" h="704850">
                    <a:moveTo>
                      <a:pt x="744855" y="37148"/>
                    </a:moveTo>
                    <a:cubicBezTo>
                      <a:pt x="747713" y="42863"/>
                      <a:pt x="750570" y="48578"/>
                      <a:pt x="752475" y="54293"/>
                    </a:cubicBezTo>
                    <a:lnTo>
                      <a:pt x="838200" y="25718"/>
                    </a:lnTo>
                    <a:lnTo>
                      <a:pt x="838200" y="200978"/>
                    </a:lnTo>
                    <a:lnTo>
                      <a:pt x="729615" y="237173"/>
                    </a:lnTo>
                    <a:cubicBezTo>
                      <a:pt x="722948" y="245745"/>
                      <a:pt x="716280" y="254318"/>
                      <a:pt x="708660" y="261938"/>
                    </a:cubicBezTo>
                    <a:lnTo>
                      <a:pt x="704850" y="266700"/>
                    </a:lnTo>
                    <a:lnTo>
                      <a:pt x="838200" y="221933"/>
                    </a:lnTo>
                    <a:lnTo>
                      <a:pt x="838200" y="399098"/>
                    </a:lnTo>
                    <a:lnTo>
                      <a:pt x="581025" y="484823"/>
                    </a:lnTo>
                    <a:lnTo>
                      <a:pt x="581025" y="375285"/>
                    </a:lnTo>
                    <a:lnTo>
                      <a:pt x="571500" y="382905"/>
                    </a:lnTo>
                    <a:lnTo>
                      <a:pt x="561975" y="375285"/>
                    </a:lnTo>
                    <a:lnTo>
                      <a:pt x="561975" y="483870"/>
                    </a:lnTo>
                    <a:lnTo>
                      <a:pt x="295275" y="399098"/>
                    </a:lnTo>
                    <a:lnTo>
                      <a:pt x="295275" y="222885"/>
                    </a:lnTo>
                    <a:lnTo>
                      <a:pt x="440055" y="268605"/>
                    </a:lnTo>
                    <a:lnTo>
                      <a:pt x="434340" y="262890"/>
                    </a:lnTo>
                    <a:cubicBezTo>
                      <a:pt x="427673" y="256223"/>
                      <a:pt x="421005" y="248603"/>
                      <a:pt x="415290" y="240983"/>
                    </a:cubicBezTo>
                    <a:lnTo>
                      <a:pt x="295275" y="201930"/>
                    </a:lnTo>
                    <a:lnTo>
                      <a:pt x="295275" y="26670"/>
                    </a:lnTo>
                    <a:lnTo>
                      <a:pt x="389573" y="57150"/>
                    </a:lnTo>
                    <a:cubicBezTo>
                      <a:pt x="391478" y="51435"/>
                      <a:pt x="394335" y="45720"/>
                      <a:pt x="397193" y="39053"/>
                    </a:cubicBezTo>
                    <a:lnTo>
                      <a:pt x="284798" y="3810"/>
                    </a:lnTo>
                    <a:lnTo>
                      <a:pt x="0" y="98108"/>
                    </a:lnTo>
                    <a:lnTo>
                      <a:pt x="0" y="707708"/>
                    </a:lnTo>
                    <a:lnTo>
                      <a:pt x="284798" y="612458"/>
                    </a:lnTo>
                    <a:lnTo>
                      <a:pt x="573405" y="703898"/>
                    </a:lnTo>
                    <a:lnTo>
                      <a:pt x="857250" y="609600"/>
                    </a:lnTo>
                    <a:lnTo>
                      <a:pt x="857250" y="0"/>
                    </a:lnTo>
                    <a:lnTo>
                      <a:pt x="744855" y="37148"/>
                    </a:lnTo>
                    <a:close/>
                    <a:moveTo>
                      <a:pt x="276225" y="595313"/>
                    </a:moveTo>
                    <a:lnTo>
                      <a:pt x="19050" y="681038"/>
                    </a:lnTo>
                    <a:lnTo>
                      <a:pt x="19050" y="503873"/>
                    </a:lnTo>
                    <a:lnTo>
                      <a:pt x="276225" y="418148"/>
                    </a:lnTo>
                    <a:lnTo>
                      <a:pt x="276225" y="595313"/>
                    </a:lnTo>
                    <a:close/>
                    <a:moveTo>
                      <a:pt x="276225" y="398145"/>
                    </a:moveTo>
                    <a:lnTo>
                      <a:pt x="19050" y="483870"/>
                    </a:lnTo>
                    <a:lnTo>
                      <a:pt x="19050" y="307658"/>
                    </a:lnTo>
                    <a:lnTo>
                      <a:pt x="276225" y="221933"/>
                    </a:lnTo>
                    <a:lnTo>
                      <a:pt x="276225" y="398145"/>
                    </a:lnTo>
                    <a:close/>
                    <a:moveTo>
                      <a:pt x="276225" y="201930"/>
                    </a:moveTo>
                    <a:lnTo>
                      <a:pt x="19050" y="287655"/>
                    </a:lnTo>
                    <a:lnTo>
                      <a:pt x="19050" y="111443"/>
                    </a:lnTo>
                    <a:lnTo>
                      <a:pt x="276225" y="25718"/>
                    </a:lnTo>
                    <a:lnTo>
                      <a:pt x="276225" y="201930"/>
                    </a:lnTo>
                    <a:close/>
                    <a:moveTo>
                      <a:pt x="561975" y="681038"/>
                    </a:moveTo>
                    <a:lnTo>
                      <a:pt x="295275" y="596265"/>
                    </a:lnTo>
                    <a:lnTo>
                      <a:pt x="295275" y="419100"/>
                    </a:lnTo>
                    <a:lnTo>
                      <a:pt x="561975" y="503873"/>
                    </a:lnTo>
                    <a:lnTo>
                      <a:pt x="561975" y="681038"/>
                    </a:lnTo>
                    <a:close/>
                    <a:moveTo>
                      <a:pt x="838200" y="595313"/>
                    </a:moveTo>
                    <a:lnTo>
                      <a:pt x="581025" y="681038"/>
                    </a:lnTo>
                    <a:lnTo>
                      <a:pt x="581025" y="504825"/>
                    </a:lnTo>
                    <a:lnTo>
                      <a:pt x="838200" y="419100"/>
                    </a:lnTo>
                    <a:lnTo>
                      <a:pt x="838200" y="595313"/>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15" name="Freihandform: Form 124">
                <a:extLst>
                  <a:ext uri="{FF2B5EF4-FFF2-40B4-BE49-F238E27FC236}">
                    <a16:creationId xmlns:a16="http://schemas.microsoft.com/office/drawing/2014/main" id="{A234D434-1DF8-CBF3-A83F-01BBA53A77DC}"/>
                  </a:ext>
                </a:extLst>
              </p:cNvPr>
              <p:cNvSpPr/>
              <p:nvPr/>
            </p:nvSpPr>
            <p:spPr>
              <a:xfrm>
                <a:off x="6071552" y="3052762"/>
                <a:ext cx="323850" cy="381000"/>
              </a:xfrm>
              <a:custGeom>
                <a:avLst/>
                <a:gdLst>
                  <a:gd name="connsiteX0" fmla="*/ 168592 w 323850"/>
                  <a:gd name="connsiteY0" fmla="*/ 234315 h 381000"/>
                  <a:gd name="connsiteX1" fmla="*/ 106680 w 323850"/>
                  <a:gd name="connsiteY1" fmla="*/ 172403 h 381000"/>
                  <a:gd name="connsiteX2" fmla="*/ 168592 w 323850"/>
                  <a:gd name="connsiteY2" fmla="*/ 110490 h 381000"/>
                  <a:gd name="connsiteX3" fmla="*/ 230505 w 323850"/>
                  <a:gd name="connsiteY3" fmla="*/ 172403 h 381000"/>
                  <a:gd name="connsiteX4" fmla="*/ 168592 w 323850"/>
                  <a:gd name="connsiteY4" fmla="*/ 234315 h 381000"/>
                  <a:gd name="connsiteX5" fmla="*/ 168592 w 323850"/>
                  <a:gd name="connsiteY5" fmla="*/ 129540 h 381000"/>
                  <a:gd name="connsiteX6" fmla="*/ 125730 w 323850"/>
                  <a:gd name="connsiteY6" fmla="*/ 172403 h 381000"/>
                  <a:gd name="connsiteX7" fmla="*/ 168592 w 323850"/>
                  <a:gd name="connsiteY7" fmla="*/ 215265 h 381000"/>
                  <a:gd name="connsiteX8" fmla="*/ 211455 w 323850"/>
                  <a:gd name="connsiteY8" fmla="*/ 172403 h 381000"/>
                  <a:gd name="connsiteX9" fmla="*/ 168592 w 323850"/>
                  <a:gd name="connsiteY9" fmla="*/ 129540 h 381000"/>
                  <a:gd name="connsiteX10" fmla="*/ 168592 w 323850"/>
                  <a:gd name="connsiteY10" fmla="*/ 129540 h 381000"/>
                  <a:gd name="connsiteX11" fmla="*/ 165735 w 323850"/>
                  <a:gd name="connsiteY11" fmla="*/ 386715 h 381000"/>
                  <a:gd name="connsiteX12" fmla="*/ 160020 w 323850"/>
                  <a:gd name="connsiteY12" fmla="*/ 381000 h 381000"/>
                  <a:gd name="connsiteX13" fmla="*/ 48577 w 323850"/>
                  <a:gd name="connsiteY13" fmla="*/ 282893 h 381000"/>
                  <a:gd name="connsiteX14" fmla="*/ 48577 w 323850"/>
                  <a:gd name="connsiteY14" fmla="*/ 48578 h 381000"/>
                  <a:gd name="connsiteX15" fmla="*/ 282893 w 323850"/>
                  <a:gd name="connsiteY15" fmla="*/ 48578 h 381000"/>
                  <a:gd name="connsiteX16" fmla="*/ 282893 w 323850"/>
                  <a:gd name="connsiteY16" fmla="*/ 282893 h 381000"/>
                  <a:gd name="connsiteX17" fmla="*/ 282893 w 323850"/>
                  <a:gd name="connsiteY17" fmla="*/ 282893 h 381000"/>
                  <a:gd name="connsiteX18" fmla="*/ 171450 w 323850"/>
                  <a:gd name="connsiteY18" fmla="*/ 381000 h 381000"/>
                  <a:gd name="connsiteX19" fmla="*/ 165735 w 323850"/>
                  <a:gd name="connsiteY19" fmla="*/ 386715 h 381000"/>
                  <a:gd name="connsiteX20" fmla="*/ 165735 w 323850"/>
                  <a:gd name="connsiteY20" fmla="*/ 19050 h 381000"/>
                  <a:gd name="connsiteX21" fmla="*/ 20002 w 323850"/>
                  <a:gd name="connsiteY21" fmla="*/ 166688 h 381000"/>
                  <a:gd name="connsiteX22" fmla="*/ 62865 w 323850"/>
                  <a:gd name="connsiteY22" fmla="*/ 269558 h 381000"/>
                  <a:gd name="connsiteX23" fmla="*/ 166687 w 323850"/>
                  <a:gd name="connsiteY23" fmla="*/ 361950 h 381000"/>
                  <a:gd name="connsiteX24" fmla="*/ 270510 w 323850"/>
                  <a:gd name="connsiteY24" fmla="*/ 269558 h 381000"/>
                  <a:gd name="connsiteX25" fmla="*/ 270510 w 323850"/>
                  <a:gd name="connsiteY25" fmla="*/ 61913 h 381000"/>
                  <a:gd name="connsiteX26" fmla="*/ 165735 w 323850"/>
                  <a:gd name="connsiteY26" fmla="*/ 19050 h 381000"/>
                  <a:gd name="connsiteX27" fmla="*/ 165735 w 323850"/>
                  <a:gd name="connsiteY27" fmla="*/ 1905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3850" h="381000">
                    <a:moveTo>
                      <a:pt x="168592" y="234315"/>
                    </a:moveTo>
                    <a:cubicBezTo>
                      <a:pt x="134303" y="234315"/>
                      <a:pt x="106680" y="206693"/>
                      <a:pt x="106680" y="172403"/>
                    </a:cubicBezTo>
                    <a:cubicBezTo>
                      <a:pt x="106680" y="138113"/>
                      <a:pt x="134303" y="110490"/>
                      <a:pt x="168592" y="110490"/>
                    </a:cubicBezTo>
                    <a:cubicBezTo>
                      <a:pt x="202883" y="110490"/>
                      <a:pt x="230505" y="138113"/>
                      <a:pt x="230505" y="172403"/>
                    </a:cubicBezTo>
                    <a:cubicBezTo>
                      <a:pt x="230505" y="206693"/>
                      <a:pt x="202883" y="234315"/>
                      <a:pt x="168592" y="234315"/>
                    </a:cubicBezTo>
                    <a:close/>
                    <a:moveTo>
                      <a:pt x="168592" y="129540"/>
                    </a:moveTo>
                    <a:cubicBezTo>
                      <a:pt x="144780" y="129540"/>
                      <a:pt x="125730" y="148590"/>
                      <a:pt x="125730" y="172403"/>
                    </a:cubicBezTo>
                    <a:cubicBezTo>
                      <a:pt x="125730" y="196215"/>
                      <a:pt x="144780" y="215265"/>
                      <a:pt x="168592" y="215265"/>
                    </a:cubicBezTo>
                    <a:cubicBezTo>
                      <a:pt x="192405" y="215265"/>
                      <a:pt x="211455" y="196215"/>
                      <a:pt x="211455" y="172403"/>
                    </a:cubicBezTo>
                    <a:cubicBezTo>
                      <a:pt x="211455" y="148590"/>
                      <a:pt x="192405" y="129540"/>
                      <a:pt x="168592" y="129540"/>
                    </a:cubicBezTo>
                    <a:lnTo>
                      <a:pt x="168592" y="129540"/>
                    </a:lnTo>
                    <a:close/>
                    <a:moveTo>
                      <a:pt x="165735" y="386715"/>
                    </a:moveTo>
                    <a:lnTo>
                      <a:pt x="160020" y="381000"/>
                    </a:lnTo>
                    <a:cubicBezTo>
                      <a:pt x="157162" y="378143"/>
                      <a:pt x="79058" y="313373"/>
                      <a:pt x="48577" y="282893"/>
                    </a:cubicBezTo>
                    <a:cubicBezTo>
                      <a:pt x="-16192" y="218123"/>
                      <a:pt x="-16192" y="113348"/>
                      <a:pt x="48577" y="48578"/>
                    </a:cubicBezTo>
                    <a:cubicBezTo>
                      <a:pt x="113347" y="-16193"/>
                      <a:pt x="218122" y="-16193"/>
                      <a:pt x="282893" y="48578"/>
                    </a:cubicBezTo>
                    <a:cubicBezTo>
                      <a:pt x="347662" y="113348"/>
                      <a:pt x="347662" y="218123"/>
                      <a:pt x="282893" y="282893"/>
                    </a:cubicBezTo>
                    <a:cubicBezTo>
                      <a:pt x="282893" y="282893"/>
                      <a:pt x="282893" y="282893"/>
                      <a:pt x="282893" y="282893"/>
                    </a:cubicBezTo>
                    <a:cubicBezTo>
                      <a:pt x="252412" y="313373"/>
                      <a:pt x="175260" y="378143"/>
                      <a:pt x="171450" y="381000"/>
                    </a:cubicBezTo>
                    <a:lnTo>
                      <a:pt x="165735" y="386715"/>
                    </a:lnTo>
                    <a:close/>
                    <a:moveTo>
                      <a:pt x="165735" y="19050"/>
                    </a:moveTo>
                    <a:cubicBezTo>
                      <a:pt x="84772" y="19050"/>
                      <a:pt x="19050" y="85725"/>
                      <a:pt x="20002" y="166688"/>
                    </a:cubicBezTo>
                    <a:cubicBezTo>
                      <a:pt x="20002" y="204788"/>
                      <a:pt x="35242" y="241935"/>
                      <a:pt x="62865" y="269558"/>
                    </a:cubicBezTo>
                    <a:cubicBezTo>
                      <a:pt x="87630" y="294323"/>
                      <a:pt x="147637" y="345758"/>
                      <a:pt x="166687" y="361950"/>
                    </a:cubicBezTo>
                    <a:cubicBezTo>
                      <a:pt x="185737" y="345758"/>
                      <a:pt x="245745" y="295275"/>
                      <a:pt x="270510" y="269558"/>
                    </a:cubicBezTo>
                    <a:cubicBezTo>
                      <a:pt x="327660" y="212408"/>
                      <a:pt x="327660" y="119063"/>
                      <a:pt x="270510" y="61913"/>
                    </a:cubicBezTo>
                    <a:cubicBezTo>
                      <a:pt x="241935" y="34290"/>
                      <a:pt x="204787" y="18098"/>
                      <a:pt x="165735" y="19050"/>
                    </a:cubicBezTo>
                    <a:lnTo>
                      <a:pt x="165735" y="19050"/>
                    </a:lnTo>
                    <a:close/>
                  </a:path>
                </a:pathLst>
              </a:custGeom>
              <a:solidFill>
                <a:schemeClr val="accent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grpSp>
      </p:grpSp>
      <p:grpSp>
        <p:nvGrpSpPr>
          <p:cNvPr id="16" name="Grafik 24">
            <a:extLst>
              <a:ext uri="{FF2B5EF4-FFF2-40B4-BE49-F238E27FC236}">
                <a16:creationId xmlns:a16="http://schemas.microsoft.com/office/drawing/2014/main" id="{DC7A7AC0-2B0A-3D58-7BE7-63D9451FD0FD}"/>
              </a:ext>
            </a:extLst>
          </p:cNvPr>
          <p:cNvGrpSpPr/>
          <p:nvPr/>
        </p:nvGrpSpPr>
        <p:grpSpPr>
          <a:xfrm>
            <a:off x="896791" y="4578657"/>
            <a:ext cx="772477" cy="485775"/>
            <a:chOff x="5703887" y="3186112"/>
            <a:chExt cx="772477" cy="485775"/>
          </a:xfrm>
          <a:solidFill>
            <a:srgbClr val="383C45"/>
          </a:solidFill>
        </p:grpSpPr>
        <p:sp>
          <p:nvSpPr>
            <p:cNvPr id="17" name="Freihandform: Form 150">
              <a:extLst>
                <a:ext uri="{FF2B5EF4-FFF2-40B4-BE49-F238E27FC236}">
                  <a16:creationId xmlns:a16="http://schemas.microsoft.com/office/drawing/2014/main" id="{478E9107-5FB6-2324-65D2-C35A2CE01912}"/>
                </a:ext>
              </a:extLst>
            </p:cNvPr>
            <p:cNvSpPr/>
            <p:nvPr/>
          </p:nvSpPr>
          <p:spPr>
            <a:xfrm>
              <a:off x="5942012" y="3643312"/>
              <a:ext cx="304800" cy="19050"/>
            </a:xfrm>
            <a:custGeom>
              <a:avLst/>
              <a:gdLst>
                <a:gd name="connsiteX0" fmla="*/ 0 w 304800"/>
                <a:gd name="connsiteY0" fmla="*/ 0 h 19050"/>
                <a:gd name="connsiteX1" fmla="*/ 307658 w 304800"/>
                <a:gd name="connsiteY1" fmla="*/ 0 h 19050"/>
                <a:gd name="connsiteX2" fmla="*/ 307658 w 304800"/>
                <a:gd name="connsiteY2" fmla="*/ 20002 h 19050"/>
                <a:gd name="connsiteX3" fmla="*/ 0 w 304800"/>
                <a:gd name="connsiteY3" fmla="*/ 20002 h 19050"/>
              </a:gdLst>
              <a:ahLst/>
              <a:cxnLst>
                <a:cxn ang="0">
                  <a:pos x="connsiteX0" y="connsiteY0"/>
                </a:cxn>
                <a:cxn ang="0">
                  <a:pos x="connsiteX1" y="connsiteY1"/>
                </a:cxn>
                <a:cxn ang="0">
                  <a:pos x="connsiteX2" y="connsiteY2"/>
                </a:cxn>
                <a:cxn ang="0">
                  <a:pos x="connsiteX3" y="connsiteY3"/>
                </a:cxn>
              </a:cxnLst>
              <a:rect l="l" t="t" r="r" b="b"/>
              <a:pathLst>
                <a:path w="304800" h="19050">
                  <a:moveTo>
                    <a:pt x="0" y="0"/>
                  </a:moveTo>
                  <a:lnTo>
                    <a:pt x="307658" y="0"/>
                  </a:lnTo>
                  <a:lnTo>
                    <a:pt x="307658" y="20002"/>
                  </a:lnTo>
                  <a:lnTo>
                    <a:pt x="0" y="20002"/>
                  </a:lnTo>
                  <a:close/>
                </a:path>
              </a:pathLst>
            </a:custGeom>
            <a:solidFill>
              <a:schemeClr val="accent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18" name="Freihandform: Form 151">
              <a:extLst>
                <a:ext uri="{FF2B5EF4-FFF2-40B4-BE49-F238E27FC236}">
                  <a16:creationId xmlns:a16="http://schemas.microsoft.com/office/drawing/2014/main" id="{11B73C5F-CE1C-2678-CA2F-41D58769D43F}"/>
                </a:ext>
              </a:extLst>
            </p:cNvPr>
            <p:cNvSpPr/>
            <p:nvPr/>
          </p:nvSpPr>
          <p:spPr>
            <a:xfrm>
              <a:off x="5989637" y="3376612"/>
              <a:ext cx="209550" cy="219075"/>
            </a:xfrm>
            <a:custGeom>
              <a:avLst/>
              <a:gdLst>
                <a:gd name="connsiteX0" fmla="*/ 210502 w 209550"/>
                <a:gd name="connsiteY0" fmla="*/ 219075 h 219075"/>
                <a:gd name="connsiteX1" fmla="*/ 190500 w 209550"/>
                <a:gd name="connsiteY1" fmla="*/ 219075 h 219075"/>
                <a:gd name="connsiteX2" fmla="*/ 190500 w 209550"/>
                <a:gd name="connsiteY2" fmla="*/ 64770 h 219075"/>
                <a:gd name="connsiteX3" fmla="*/ 141923 w 209550"/>
                <a:gd name="connsiteY3" fmla="*/ 20003 h 219075"/>
                <a:gd name="connsiteX4" fmla="*/ 68580 w 209550"/>
                <a:gd name="connsiteY4" fmla="*/ 20003 h 219075"/>
                <a:gd name="connsiteX5" fmla="*/ 20002 w 209550"/>
                <a:gd name="connsiteY5" fmla="*/ 64770 h 219075"/>
                <a:gd name="connsiteX6" fmla="*/ 20002 w 209550"/>
                <a:gd name="connsiteY6" fmla="*/ 219075 h 219075"/>
                <a:gd name="connsiteX7" fmla="*/ 0 w 209550"/>
                <a:gd name="connsiteY7" fmla="*/ 219075 h 219075"/>
                <a:gd name="connsiteX8" fmla="*/ 0 w 209550"/>
                <a:gd name="connsiteY8" fmla="*/ 64770 h 219075"/>
                <a:gd name="connsiteX9" fmla="*/ 68580 w 209550"/>
                <a:gd name="connsiteY9" fmla="*/ 0 h 219075"/>
                <a:gd name="connsiteX10" fmla="*/ 141923 w 209550"/>
                <a:gd name="connsiteY10" fmla="*/ 0 h 219075"/>
                <a:gd name="connsiteX11" fmla="*/ 210502 w 209550"/>
                <a:gd name="connsiteY11" fmla="*/ 64770 h 219075"/>
                <a:gd name="connsiteX12" fmla="*/ 210502 w 209550"/>
                <a:gd name="connsiteY12" fmla="*/ 219075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50" h="219075">
                  <a:moveTo>
                    <a:pt x="210502" y="219075"/>
                  </a:moveTo>
                  <a:lnTo>
                    <a:pt x="190500" y="219075"/>
                  </a:lnTo>
                  <a:lnTo>
                    <a:pt x="190500" y="64770"/>
                  </a:lnTo>
                  <a:cubicBezTo>
                    <a:pt x="190500" y="40005"/>
                    <a:pt x="168593" y="20003"/>
                    <a:pt x="141923" y="20003"/>
                  </a:cubicBezTo>
                  <a:lnTo>
                    <a:pt x="68580" y="20003"/>
                  </a:lnTo>
                  <a:cubicBezTo>
                    <a:pt x="41910" y="20003"/>
                    <a:pt x="20002" y="40005"/>
                    <a:pt x="20002" y="64770"/>
                  </a:cubicBezTo>
                  <a:lnTo>
                    <a:pt x="20002" y="219075"/>
                  </a:lnTo>
                  <a:lnTo>
                    <a:pt x="0" y="219075"/>
                  </a:lnTo>
                  <a:lnTo>
                    <a:pt x="0" y="64770"/>
                  </a:lnTo>
                  <a:cubicBezTo>
                    <a:pt x="0" y="29528"/>
                    <a:pt x="30480" y="0"/>
                    <a:pt x="68580" y="0"/>
                  </a:cubicBezTo>
                  <a:lnTo>
                    <a:pt x="141923" y="0"/>
                  </a:lnTo>
                  <a:cubicBezTo>
                    <a:pt x="180023" y="0"/>
                    <a:pt x="210502" y="28575"/>
                    <a:pt x="210502" y="64770"/>
                  </a:cubicBezTo>
                  <a:lnTo>
                    <a:pt x="210502" y="219075"/>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19" name="Freihandform: Form 152">
              <a:extLst>
                <a:ext uri="{FF2B5EF4-FFF2-40B4-BE49-F238E27FC236}">
                  <a16:creationId xmlns:a16="http://schemas.microsoft.com/office/drawing/2014/main" id="{8ABC2481-1B45-858F-F6B5-A58C45AFE76F}"/>
                </a:ext>
              </a:extLst>
            </p:cNvPr>
            <p:cNvSpPr/>
            <p:nvPr/>
          </p:nvSpPr>
          <p:spPr>
            <a:xfrm>
              <a:off x="6042025" y="3186112"/>
              <a:ext cx="104775" cy="133350"/>
            </a:xfrm>
            <a:custGeom>
              <a:avLst/>
              <a:gdLst>
                <a:gd name="connsiteX0" fmla="*/ 52388 w 104775"/>
                <a:gd name="connsiteY0" fmla="*/ 134303 h 133350"/>
                <a:gd name="connsiteX1" fmla="*/ 0 w 104775"/>
                <a:gd name="connsiteY1" fmla="*/ 86678 h 133350"/>
                <a:gd name="connsiteX2" fmla="*/ 0 w 104775"/>
                <a:gd name="connsiteY2" fmla="*/ 47625 h 133350"/>
                <a:gd name="connsiteX3" fmla="*/ 52388 w 104775"/>
                <a:gd name="connsiteY3" fmla="*/ 0 h 133350"/>
                <a:gd name="connsiteX4" fmla="*/ 104775 w 104775"/>
                <a:gd name="connsiteY4" fmla="*/ 47625 h 133350"/>
                <a:gd name="connsiteX5" fmla="*/ 104775 w 104775"/>
                <a:gd name="connsiteY5" fmla="*/ 86678 h 133350"/>
                <a:gd name="connsiteX6" fmla="*/ 52388 w 104775"/>
                <a:gd name="connsiteY6" fmla="*/ 134303 h 133350"/>
                <a:gd name="connsiteX7" fmla="*/ 52388 w 104775"/>
                <a:gd name="connsiteY7" fmla="*/ 20003 h 133350"/>
                <a:gd name="connsiteX8" fmla="*/ 20002 w 104775"/>
                <a:gd name="connsiteY8" fmla="*/ 47625 h 133350"/>
                <a:gd name="connsiteX9" fmla="*/ 20002 w 104775"/>
                <a:gd name="connsiteY9" fmla="*/ 86678 h 133350"/>
                <a:gd name="connsiteX10" fmla="*/ 52388 w 104775"/>
                <a:gd name="connsiteY10" fmla="*/ 114300 h 133350"/>
                <a:gd name="connsiteX11" fmla="*/ 84773 w 104775"/>
                <a:gd name="connsiteY11" fmla="*/ 86678 h 133350"/>
                <a:gd name="connsiteX12" fmla="*/ 84773 w 104775"/>
                <a:gd name="connsiteY12" fmla="*/ 47625 h 133350"/>
                <a:gd name="connsiteX13" fmla="*/ 52388 w 104775"/>
                <a:gd name="connsiteY13" fmla="*/ 2000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33350">
                  <a:moveTo>
                    <a:pt x="52388" y="134303"/>
                  </a:moveTo>
                  <a:cubicBezTo>
                    <a:pt x="23813" y="134303"/>
                    <a:pt x="0" y="113348"/>
                    <a:pt x="0" y="86678"/>
                  </a:cubicBezTo>
                  <a:lnTo>
                    <a:pt x="0" y="47625"/>
                  </a:lnTo>
                  <a:cubicBezTo>
                    <a:pt x="0" y="20955"/>
                    <a:pt x="23813" y="0"/>
                    <a:pt x="52388" y="0"/>
                  </a:cubicBezTo>
                  <a:cubicBezTo>
                    <a:pt x="80963" y="0"/>
                    <a:pt x="104775" y="20955"/>
                    <a:pt x="104775" y="47625"/>
                  </a:cubicBezTo>
                  <a:lnTo>
                    <a:pt x="104775" y="86678"/>
                  </a:lnTo>
                  <a:cubicBezTo>
                    <a:pt x="104775" y="112395"/>
                    <a:pt x="81915" y="134303"/>
                    <a:pt x="52388" y="134303"/>
                  </a:cubicBezTo>
                  <a:close/>
                  <a:moveTo>
                    <a:pt x="52388" y="20003"/>
                  </a:moveTo>
                  <a:cubicBezTo>
                    <a:pt x="34290" y="20003"/>
                    <a:pt x="20002" y="32385"/>
                    <a:pt x="20002" y="47625"/>
                  </a:cubicBezTo>
                  <a:lnTo>
                    <a:pt x="20002" y="86678"/>
                  </a:lnTo>
                  <a:cubicBezTo>
                    <a:pt x="20002" y="101918"/>
                    <a:pt x="34290" y="114300"/>
                    <a:pt x="52388" y="114300"/>
                  </a:cubicBezTo>
                  <a:cubicBezTo>
                    <a:pt x="70485" y="114300"/>
                    <a:pt x="84773" y="101918"/>
                    <a:pt x="84773" y="86678"/>
                  </a:cubicBezTo>
                  <a:lnTo>
                    <a:pt x="84773" y="47625"/>
                  </a:lnTo>
                  <a:cubicBezTo>
                    <a:pt x="85725" y="32385"/>
                    <a:pt x="70485" y="20003"/>
                    <a:pt x="52388" y="20003"/>
                  </a:cubicBez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20" name="Freihandform: Form 153">
              <a:extLst>
                <a:ext uri="{FF2B5EF4-FFF2-40B4-BE49-F238E27FC236}">
                  <a16:creationId xmlns:a16="http://schemas.microsoft.com/office/drawing/2014/main" id="{53C9BD58-694A-FD54-E44B-EDD6D2931020}"/>
                </a:ext>
              </a:extLst>
            </p:cNvPr>
            <p:cNvSpPr/>
            <p:nvPr/>
          </p:nvSpPr>
          <p:spPr>
            <a:xfrm>
              <a:off x="6336347" y="3224212"/>
              <a:ext cx="104775" cy="133350"/>
            </a:xfrm>
            <a:custGeom>
              <a:avLst/>
              <a:gdLst>
                <a:gd name="connsiteX0" fmla="*/ 53340 w 104775"/>
                <a:gd name="connsiteY0" fmla="*/ 134303 h 133350"/>
                <a:gd name="connsiteX1" fmla="*/ 0 w 104775"/>
                <a:gd name="connsiteY1" fmla="*/ 86678 h 133350"/>
                <a:gd name="connsiteX2" fmla="*/ 0 w 104775"/>
                <a:gd name="connsiteY2" fmla="*/ 47625 h 133350"/>
                <a:gd name="connsiteX3" fmla="*/ 53340 w 104775"/>
                <a:gd name="connsiteY3" fmla="*/ 0 h 133350"/>
                <a:gd name="connsiteX4" fmla="*/ 105727 w 104775"/>
                <a:gd name="connsiteY4" fmla="*/ 47625 h 133350"/>
                <a:gd name="connsiteX5" fmla="*/ 105727 w 104775"/>
                <a:gd name="connsiteY5" fmla="*/ 86678 h 133350"/>
                <a:gd name="connsiteX6" fmla="*/ 53340 w 104775"/>
                <a:gd name="connsiteY6" fmla="*/ 134303 h 133350"/>
                <a:gd name="connsiteX7" fmla="*/ 53340 w 104775"/>
                <a:gd name="connsiteY7" fmla="*/ 20003 h 133350"/>
                <a:gd name="connsiteX8" fmla="*/ 20002 w 104775"/>
                <a:gd name="connsiteY8" fmla="*/ 47625 h 133350"/>
                <a:gd name="connsiteX9" fmla="*/ 20002 w 104775"/>
                <a:gd name="connsiteY9" fmla="*/ 86678 h 133350"/>
                <a:gd name="connsiteX10" fmla="*/ 53340 w 104775"/>
                <a:gd name="connsiteY10" fmla="*/ 114300 h 133350"/>
                <a:gd name="connsiteX11" fmla="*/ 85725 w 104775"/>
                <a:gd name="connsiteY11" fmla="*/ 86678 h 133350"/>
                <a:gd name="connsiteX12" fmla="*/ 85725 w 104775"/>
                <a:gd name="connsiteY12" fmla="*/ 47625 h 133350"/>
                <a:gd name="connsiteX13" fmla="*/ 53340 w 104775"/>
                <a:gd name="connsiteY13" fmla="*/ 2000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33350">
                  <a:moveTo>
                    <a:pt x="53340" y="134303"/>
                  </a:moveTo>
                  <a:cubicBezTo>
                    <a:pt x="23813" y="134303"/>
                    <a:pt x="0" y="112395"/>
                    <a:pt x="0" y="86678"/>
                  </a:cubicBezTo>
                  <a:lnTo>
                    <a:pt x="0" y="47625"/>
                  </a:lnTo>
                  <a:cubicBezTo>
                    <a:pt x="0" y="20955"/>
                    <a:pt x="23813" y="0"/>
                    <a:pt x="53340" y="0"/>
                  </a:cubicBezTo>
                  <a:cubicBezTo>
                    <a:pt x="82867" y="0"/>
                    <a:pt x="105727" y="21908"/>
                    <a:pt x="105727" y="47625"/>
                  </a:cubicBezTo>
                  <a:lnTo>
                    <a:pt x="105727" y="86678"/>
                  </a:lnTo>
                  <a:cubicBezTo>
                    <a:pt x="106680" y="112395"/>
                    <a:pt x="82867" y="134303"/>
                    <a:pt x="53340" y="134303"/>
                  </a:cubicBezTo>
                  <a:close/>
                  <a:moveTo>
                    <a:pt x="53340" y="20003"/>
                  </a:moveTo>
                  <a:cubicBezTo>
                    <a:pt x="35242" y="20003"/>
                    <a:pt x="20002" y="32385"/>
                    <a:pt x="20002" y="47625"/>
                  </a:cubicBezTo>
                  <a:lnTo>
                    <a:pt x="20002" y="86678"/>
                  </a:lnTo>
                  <a:cubicBezTo>
                    <a:pt x="20002" y="101918"/>
                    <a:pt x="34290" y="114300"/>
                    <a:pt x="53340" y="114300"/>
                  </a:cubicBezTo>
                  <a:cubicBezTo>
                    <a:pt x="71438" y="114300"/>
                    <a:pt x="85725" y="101918"/>
                    <a:pt x="85725" y="86678"/>
                  </a:cubicBezTo>
                  <a:lnTo>
                    <a:pt x="85725" y="47625"/>
                  </a:lnTo>
                  <a:cubicBezTo>
                    <a:pt x="86677" y="32385"/>
                    <a:pt x="71438" y="20003"/>
                    <a:pt x="53340" y="20003"/>
                  </a:cubicBez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21" name="Freihandform: Form 154">
              <a:extLst>
                <a:ext uri="{FF2B5EF4-FFF2-40B4-BE49-F238E27FC236}">
                  <a16:creationId xmlns:a16="http://schemas.microsoft.com/office/drawing/2014/main" id="{61006256-1BE1-F6AE-EC7E-319986CE31D7}"/>
                </a:ext>
              </a:extLst>
            </p:cNvPr>
            <p:cNvSpPr/>
            <p:nvPr/>
          </p:nvSpPr>
          <p:spPr>
            <a:xfrm>
              <a:off x="5746750" y="3224212"/>
              <a:ext cx="104775" cy="133350"/>
            </a:xfrm>
            <a:custGeom>
              <a:avLst/>
              <a:gdLst>
                <a:gd name="connsiteX0" fmla="*/ 52388 w 104775"/>
                <a:gd name="connsiteY0" fmla="*/ 134303 h 133350"/>
                <a:gd name="connsiteX1" fmla="*/ 0 w 104775"/>
                <a:gd name="connsiteY1" fmla="*/ 86678 h 133350"/>
                <a:gd name="connsiteX2" fmla="*/ 0 w 104775"/>
                <a:gd name="connsiteY2" fmla="*/ 47625 h 133350"/>
                <a:gd name="connsiteX3" fmla="*/ 52388 w 104775"/>
                <a:gd name="connsiteY3" fmla="*/ 0 h 133350"/>
                <a:gd name="connsiteX4" fmla="*/ 104775 w 104775"/>
                <a:gd name="connsiteY4" fmla="*/ 47625 h 133350"/>
                <a:gd name="connsiteX5" fmla="*/ 104775 w 104775"/>
                <a:gd name="connsiteY5" fmla="*/ 86678 h 133350"/>
                <a:gd name="connsiteX6" fmla="*/ 52388 w 104775"/>
                <a:gd name="connsiteY6" fmla="*/ 134303 h 133350"/>
                <a:gd name="connsiteX7" fmla="*/ 52388 w 104775"/>
                <a:gd name="connsiteY7" fmla="*/ 20003 h 133350"/>
                <a:gd name="connsiteX8" fmla="*/ 20003 w 104775"/>
                <a:gd name="connsiteY8" fmla="*/ 47625 h 133350"/>
                <a:gd name="connsiteX9" fmla="*/ 20003 w 104775"/>
                <a:gd name="connsiteY9" fmla="*/ 86678 h 133350"/>
                <a:gd name="connsiteX10" fmla="*/ 52388 w 104775"/>
                <a:gd name="connsiteY10" fmla="*/ 114300 h 133350"/>
                <a:gd name="connsiteX11" fmla="*/ 84773 w 104775"/>
                <a:gd name="connsiteY11" fmla="*/ 86678 h 133350"/>
                <a:gd name="connsiteX12" fmla="*/ 84773 w 104775"/>
                <a:gd name="connsiteY12" fmla="*/ 47625 h 133350"/>
                <a:gd name="connsiteX13" fmla="*/ 52388 w 104775"/>
                <a:gd name="connsiteY13" fmla="*/ 2000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33350">
                  <a:moveTo>
                    <a:pt x="52388" y="134303"/>
                  </a:moveTo>
                  <a:cubicBezTo>
                    <a:pt x="23813" y="134303"/>
                    <a:pt x="0" y="113348"/>
                    <a:pt x="0" y="86678"/>
                  </a:cubicBezTo>
                  <a:lnTo>
                    <a:pt x="0" y="47625"/>
                  </a:lnTo>
                  <a:cubicBezTo>
                    <a:pt x="0" y="20955"/>
                    <a:pt x="23813" y="0"/>
                    <a:pt x="52388" y="0"/>
                  </a:cubicBezTo>
                  <a:cubicBezTo>
                    <a:pt x="80963" y="0"/>
                    <a:pt x="104775" y="20955"/>
                    <a:pt x="104775" y="47625"/>
                  </a:cubicBezTo>
                  <a:lnTo>
                    <a:pt x="104775" y="86678"/>
                  </a:lnTo>
                  <a:cubicBezTo>
                    <a:pt x="104775" y="112395"/>
                    <a:pt x="81915" y="134303"/>
                    <a:pt x="52388" y="134303"/>
                  </a:cubicBezTo>
                  <a:close/>
                  <a:moveTo>
                    <a:pt x="52388" y="20003"/>
                  </a:moveTo>
                  <a:cubicBezTo>
                    <a:pt x="35243" y="20003"/>
                    <a:pt x="20003" y="32385"/>
                    <a:pt x="20003" y="47625"/>
                  </a:cubicBezTo>
                  <a:lnTo>
                    <a:pt x="20003" y="86678"/>
                  </a:lnTo>
                  <a:cubicBezTo>
                    <a:pt x="20003" y="101918"/>
                    <a:pt x="34290" y="114300"/>
                    <a:pt x="52388" y="114300"/>
                  </a:cubicBezTo>
                  <a:cubicBezTo>
                    <a:pt x="70485" y="114300"/>
                    <a:pt x="84773" y="101918"/>
                    <a:pt x="84773" y="86678"/>
                  </a:cubicBezTo>
                  <a:lnTo>
                    <a:pt x="84773" y="47625"/>
                  </a:lnTo>
                  <a:cubicBezTo>
                    <a:pt x="85725" y="32385"/>
                    <a:pt x="70485" y="20003"/>
                    <a:pt x="52388" y="20003"/>
                  </a:cubicBez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22" name="Freihandform: Form 155">
              <a:extLst>
                <a:ext uri="{FF2B5EF4-FFF2-40B4-BE49-F238E27FC236}">
                  <a16:creationId xmlns:a16="http://schemas.microsoft.com/office/drawing/2014/main" id="{D3FD5EBA-FAA9-78C9-9208-460B49F4D797}"/>
                </a:ext>
              </a:extLst>
            </p:cNvPr>
            <p:cNvSpPr/>
            <p:nvPr/>
          </p:nvSpPr>
          <p:spPr>
            <a:xfrm>
              <a:off x="6295389" y="3414712"/>
              <a:ext cx="180975" cy="257175"/>
            </a:xfrm>
            <a:custGeom>
              <a:avLst/>
              <a:gdLst>
                <a:gd name="connsiteX0" fmla="*/ 189548 w 180975"/>
                <a:gd name="connsiteY0" fmla="*/ 258127 h 257175"/>
                <a:gd name="connsiteX1" fmla="*/ 170498 w 180975"/>
                <a:gd name="connsiteY1" fmla="*/ 258127 h 257175"/>
                <a:gd name="connsiteX2" fmla="*/ 170498 w 180975"/>
                <a:gd name="connsiteY2" fmla="*/ 65723 h 257175"/>
                <a:gd name="connsiteX3" fmla="*/ 122873 w 180975"/>
                <a:gd name="connsiteY3" fmla="*/ 19050 h 257175"/>
                <a:gd name="connsiteX4" fmla="*/ 66675 w 180975"/>
                <a:gd name="connsiteY4" fmla="*/ 19050 h 257175"/>
                <a:gd name="connsiteX5" fmla="*/ 19050 w 180975"/>
                <a:gd name="connsiteY5" fmla="*/ 66675 h 257175"/>
                <a:gd name="connsiteX6" fmla="*/ 19050 w 180975"/>
                <a:gd name="connsiteY6" fmla="*/ 257175 h 257175"/>
                <a:gd name="connsiteX7" fmla="*/ 0 w 180975"/>
                <a:gd name="connsiteY7" fmla="*/ 257175 h 257175"/>
                <a:gd name="connsiteX8" fmla="*/ 0 w 180975"/>
                <a:gd name="connsiteY8" fmla="*/ 66675 h 257175"/>
                <a:gd name="connsiteX9" fmla="*/ 66675 w 180975"/>
                <a:gd name="connsiteY9" fmla="*/ 0 h 257175"/>
                <a:gd name="connsiteX10" fmla="*/ 122873 w 180975"/>
                <a:gd name="connsiteY10" fmla="*/ 0 h 257175"/>
                <a:gd name="connsiteX11" fmla="*/ 189548 w 180975"/>
                <a:gd name="connsiteY11" fmla="*/ 65723 h 257175"/>
                <a:gd name="connsiteX12" fmla="*/ 189548 w 180975"/>
                <a:gd name="connsiteY12" fmla="*/ 25812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975" h="257175">
                  <a:moveTo>
                    <a:pt x="189548" y="258127"/>
                  </a:moveTo>
                  <a:lnTo>
                    <a:pt x="170498" y="258127"/>
                  </a:lnTo>
                  <a:lnTo>
                    <a:pt x="170498" y="65723"/>
                  </a:lnTo>
                  <a:cubicBezTo>
                    <a:pt x="170498" y="40005"/>
                    <a:pt x="148590" y="19050"/>
                    <a:pt x="122873" y="19050"/>
                  </a:cubicBezTo>
                  <a:lnTo>
                    <a:pt x="66675" y="19050"/>
                  </a:lnTo>
                  <a:cubicBezTo>
                    <a:pt x="40958" y="19050"/>
                    <a:pt x="19050" y="40957"/>
                    <a:pt x="19050" y="66675"/>
                  </a:cubicBezTo>
                  <a:lnTo>
                    <a:pt x="19050" y="257175"/>
                  </a:lnTo>
                  <a:lnTo>
                    <a:pt x="0" y="257175"/>
                  </a:lnTo>
                  <a:lnTo>
                    <a:pt x="0" y="66675"/>
                  </a:lnTo>
                  <a:cubicBezTo>
                    <a:pt x="0" y="29528"/>
                    <a:pt x="30480" y="0"/>
                    <a:pt x="66675" y="0"/>
                  </a:cubicBezTo>
                  <a:lnTo>
                    <a:pt x="122873" y="0"/>
                  </a:lnTo>
                  <a:cubicBezTo>
                    <a:pt x="160020" y="0"/>
                    <a:pt x="189548" y="29528"/>
                    <a:pt x="189548" y="65723"/>
                  </a:cubicBezTo>
                  <a:lnTo>
                    <a:pt x="189548" y="258127"/>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23" name="Freihandform: Form 156">
              <a:extLst>
                <a:ext uri="{FF2B5EF4-FFF2-40B4-BE49-F238E27FC236}">
                  <a16:creationId xmlns:a16="http://schemas.microsoft.com/office/drawing/2014/main" id="{B8F2D50E-49A6-AEEF-7EFA-C37A35A7AED0}"/>
                </a:ext>
              </a:extLst>
            </p:cNvPr>
            <p:cNvSpPr/>
            <p:nvPr/>
          </p:nvSpPr>
          <p:spPr>
            <a:xfrm>
              <a:off x="5703887" y="3414712"/>
              <a:ext cx="190500" cy="257175"/>
            </a:xfrm>
            <a:custGeom>
              <a:avLst/>
              <a:gdLst>
                <a:gd name="connsiteX0" fmla="*/ 191453 w 190500"/>
                <a:gd name="connsiteY0" fmla="*/ 258127 h 257175"/>
                <a:gd name="connsiteX1" fmla="*/ 171450 w 190500"/>
                <a:gd name="connsiteY1" fmla="*/ 258127 h 257175"/>
                <a:gd name="connsiteX2" fmla="*/ 171450 w 190500"/>
                <a:gd name="connsiteY2" fmla="*/ 65723 h 257175"/>
                <a:gd name="connsiteX3" fmla="*/ 123825 w 190500"/>
                <a:gd name="connsiteY3" fmla="*/ 20003 h 257175"/>
                <a:gd name="connsiteX4" fmla="*/ 67628 w 190500"/>
                <a:gd name="connsiteY4" fmla="*/ 20003 h 257175"/>
                <a:gd name="connsiteX5" fmla="*/ 20003 w 190500"/>
                <a:gd name="connsiteY5" fmla="*/ 66675 h 257175"/>
                <a:gd name="connsiteX6" fmla="*/ 20003 w 190500"/>
                <a:gd name="connsiteY6" fmla="*/ 257175 h 257175"/>
                <a:gd name="connsiteX7" fmla="*/ 0 w 190500"/>
                <a:gd name="connsiteY7" fmla="*/ 257175 h 257175"/>
                <a:gd name="connsiteX8" fmla="*/ 0 w 190500"/>
                <a:gd name="connsiteY8" fmla="*/ 66675 h 257175"/>
                <a:gd name="connsiteX9" fmla="*/ 67628 w 190500"/>
                <a:gd name="connsiteY9" fmla="*/ 0 h 257175"/>
                <a:gd name="connsiteX10" fmla="*/ 123825 w 190500"/>
                <a:gd name="connsiteY10" fmla="*/ 0 h 257175"/>
                <a:gd name="connsiteX11" fmla="*/ 191453 w 190500"/>
                <a:gd name="connsiteY11" fmla="*/ 65723 h 257175"/>
                <a:gd name="connsiteX12" fmla="*/ 191453 w 190500"/>
                <a:gd name="connsiteY12" fmla="*/ 25812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500" h="257175">
                  <a:moveTo>
                    <a:pt x="191453" y="258127"/>
                  </a:moveTo>
                  <a:lnTo>
                    <a:pt x="171450" y="258127"/>
                  </a:lnTo>
                  <a:lnTo>
                    <a:pt x="171450" y="65723"/>
                  </a:lnTo>
                  <a:cubicBezTo>
                    <a:pt x="171450" y="40005"/>
                    <a:pt x="150495" y="20003"/>
                    <a:pt x="123825" y="20003"/>
                  </a:cubicBezTo>
                  <a:lnTo>
                    <a:pt x="67628" y="20003"/>
                  </a:lnTo>
                  <a:cubicBezTo>
                    <a:pt x="41910" y="20003"/>
                    <a:pt x="20003" y="41910"/>
                    <a:pt x="20003" y="66675"/>
                  </a:cubicBezTo>
                  <a:lnTo>
                    <a:pt x="20003" y="257175"/>
                  </a:lnTo>
                  <a:lnTo>
                    <a:pt x="0" y="257175"/>
                  </a:lnTo>
                  <a:lnTo>
                    <a:pt x="0" y="66675"/>
                  </a:lnTo>
                  <a:cubicBezTo>
                    <a:pt x="0" y="29528"/>
                    <a:pt x="30480" y="0"/>
                    <a:pt x="67628" y="0"/>
                  </a:cubicBezTo>
                  <a:lnTo>
                    <a:pt x="123825" y="0"/>
                  </a:lnTo>
                  <a:cubicBezTo>
                    <a:pt x="160973" y="0"/>
                    <a:pt x="191453" y="29528"/>
                    <a:pt x="191453" y="65723"/>
                  </a:cubicBezTo>
                  <a:lnTo>
                    <a:pt x="191453" y="258127"/>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grpSp>
      <p:grpSp>
        <p:nvGrpSpPr>
          <p:cNvPr id="5" name="Group 4">
            <a:extLst>
              <a:ext uri="{FF2B5EF4-FFF2-40B4-BE49-F238E27FC236}">
                <a16:creationId xmlns:a16="http://schemas.microsoft.com/office/drawing/2014/main" id="{C9071E7F-2161-7220-B349-2DA51FC2D6A5}"/>
              </a:ext>
            </a:extLst>
          </p:cNvPr>
          <p:cNvGrpSpPr/>
          <p:nvPr/>
        </p:nvGrpSpPr>
        <p:grpSpPr>
          <a:xfrm>
            <a:off x="4681164" y="4516461"/>
            <a:ext cx="3439445" cy="702967"/>
            <a:chOff x="4159021" y="4577149"/>
            <a:chExt cx="3439445" cy="702967"/>
          </a:xfrm>
        </p:grpSpPr>
        <p:sp>
          <p:nvSpPr>
            <p:cNvPr id="94" name="Rechteck 31">
              <a:extLst>
                <a:ext uri="{FF2B5EF4-FFF2-40B4-BE49-F238E27FC236}">
                  <a16:creationId xmlns:a16="http://schemas.microsoft.com/office/drawing/2014/main" id="{B21244E5-68E2-419A-9749-BD5F3A54650C}"/>
                </a:ext>
              </a:extLst>
            </p:cNvPr>
            <p:cNvSpPr/>
            <p:nvPr/>
          </p:nvSpPr>
          <p:spPr>
            <a:xfrm>
              <a:off x="5078466" y="4700417"/>
              <a:ext cx="2520000" cy="523220"/>
            </a:xfrm>
            <a:prstGeom prst="rect">
              <a:avLst/>
            </a:prstGeom>
          </p:spPr>
          <p:txBody>
            <a:bodyPr wrap="square">
              <a:spAutoFit/>
            </a:bodyPr>
            <a:lstStyle/>
            <a:p>
              <a:r>
                <a:rPr lang="en-US" sz="1400" dirty="0">
                  <a:solidFill>
                    <a:srgbClr val="263B50"/>
                  </a:solidFill>
                  <a:effectLst/>
                  <a:latin typeface="Roboto" panose="02000000000000000000" pitchFamily="2" charset="0"/>
                </a:rPr>
                <a:t>Do sales figures vary between geographic regions? </a:t>
              </a:r>
              <a:endParaRPr lang="en-US" sz="1400" dirty="0">
                <a:effectLst/>
              </a:endParaRPr>
            </a:p>
          </p:txBody>
        </p:sp>
        <p:pic>
          <p:nvPicPr>
            <p:cNvPr id="28" name="Graphic 27" descr="Upward trend with solid fill">
              <a:extLst>
                <a:ext uri="{FF2B5EF4-FFF2-40B4-BE49-F238E27FC236}">
                  <a16:creationId xmlns:a16="http://schemas.microsoft.com/office/drawing/2014/main" id="{31EBDC5A-D0CC-F470-2AFB-6C13439815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59021" y="4577149"/>
              <a:ext cx="702967" cy="702967"/>
            </a:xfrm>
            <a:prstGeom prst="rect">
              <a:avLst/>
            </a:prstGeom>
          </p:spPr>
        </p:pic>
      </p:grpSp>
      <p:grpSp>
        <p:nvGrpSpPr>
          <p:cNvPr id="3" name="Group 2">
            <a:extLst>
              <a:ext uri="{FF2B5EF4-FFF2-40B4-BE49-F238E27FC236}">
                <a16:creationId xmlns:a16="http://schemas.microsoft.com/office/drawing/2014/main" id="{7E009F30-5857-5109-25F1-DC147A9CFECE}"/>
              </a:ext>
            </a:extLst>
          </p:cNvPr>
          <p:cNvGrpSpPr/>
          <p:nvPr/>
        </p:nvGrpSpPr>
        <p:grpSpPr>
          <a:xfrm>
            <a:off x="4660971" y="2791429"/>
            <a:ext cx="3354989" cy="914400"/>
            <a:chOff x="4243477" y="2780886"/>
            <a:chExt cx="3354989" cy="914400"/>
          </a:xfrm>
        </p:grpSpPr>
        <p:sp>
          <p:nvSpPr>
            <p:cNvPr id="91" name="Rechteck 25">
              <a:extLst>
                <a:ext uri="{FF2B5EF4-FFF2-40B4-BE49-F238E27FC236}">
                  <a16:creationId xmlns:a16="http://schemas.microsoft.com/office/drawing/2014/main" id="{D3E2BA08-BF74-4A63-8CC6-9B80844EEDAB}"/>
                </a:ext>
              </a:extLst>
            </p:cNvPr>
            <p:cNvSpPr/>
            <p:nvPr/>
          </p:nvSpPr>
          <p:spPr>
            <a:xfrm>
              <a:off x="5078466" y="2870897"/>
              <a:ext cx="2520000" cy="592342"/>
            </a:xfrm>
            <a:prstGeom prst="rect">
              <a:avLst/>
            </a:prstGeom>
          </p:spPr>
          <p:txBody>
            <a:bodyPr wrap="square">
              <a:spAutoFit/>
            </a:bodyPr>
            <a:lstStyle/>
            <a:p>
              <a:pPr>
                <a:lnSpc>
                  <a:spcPct val="120000"/>
                </a:lnSpc>
                <a:spcAft>
                  <a:spcPts val="2400"/>
                </a:spcAft>
              </a:pPr>
              <a:r>
                <a:rPr lang="en-US" sz="1400" dirty="0">
                  <a:solidFill>
                    <a:srgbClr val="263B50"/>
                  </a:solidFill>
                  <a:effectLst/>
                  <a:latin typeface="Roboto" panose="02000000000000000000" pitchFamily="2" charset="0"/>
                </a:rPr>
                <a:t>What was the average rental duration for all videos?</a:t>
              </a:r>
              <a:endParaRPr lang="en-US" sz="1400" kern="0" dirty="0"/>
            </a:p>
          </p:txBody>
        </p:sp>
        <p:pic>
          <p:nvPicPr>
            <p:cNvPr id="30" name="Graphic 29" descr="Stopwatch with solid fill">
              <a:extLst>
                <a:ext uri="{FF2B5EF4-FFF2-40B4-BE49-F238E27FC236}">
                  <a16:creationId xmlns:a16="http://schemas.microsoft.com/office/drawing/2014/main" id="{7DB2BD67-F137-1879-66E1-EE9B690A70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43477" y="2780886"/>
              <a:ext cx="914400" cy="914400"/>
            </a:xfrm>
            <a:prstGeom prst="rect">
              <a:avLst/>
            </a:prstGeom>
          </p:spPr>
        </p:pic>
      </p:grpSp>
      <p:sp>
        <p:nvSpPr>
          <p:cNvPr id="6" name="Slide Number Placeholder 5">
            <a:extLst>
              <a:ext uri="{FF2B5EF4-FFF2-40B4-BE49-F238E27FC236}">
                <a16:creationId xmlns:a16="http://schemas.microsoft.com/office/drawing/2014/main" id="{04A1E29D-B227-4E29-2661-D65EA7238EA2}"/>
              </a:ext>
            </a:extLst>
          </p:cNvPr>
          <p:cNvSpPr>
            <a:spLocks noGrp="1"/>
          </p:cNvSpPr>
          <p:nvPr>
            <p:ph type="sldNum" sz="quarter" idx="12"/>
          </p:nvPr>
        </p:nvSpPr>
        <p:spPr/>
        <p:txBody>
          <a:bodyPr/>
          <a:lstStyle/>
          <a:p>
            <a:fld id="{7D74D47C-14C0-4E76-90F4-17CAFFA7E480}" type="slidenum">
              <a:rPr lang="en-US" noProof="0" smtClean="0"/>
              <a:t>3</a:t>
            </a:fld>
            <a:endParaRPr lang="en-US" noProof="0" dirty="0"/>
          </a:p>
        </p:txBody>
      </p:sp>
      <p:sp>
        <p:nvSpPr>
          <p:cNvPr id="9" name="Date Placeholder 8">
            <a:extLst>
              <a:ext uri="{FF2B5EF4-FFF2-40B4-BE49-F238E27FC236}">
                <a16:creationId xmlns:a16="http://schemas.microsoft.com/office/drawing/2014/main" id="{7328101C-A9F2-C7C6-CE27-66240E51633E}"/>
              </a:ext>
            </a:extLst>
          </p:cNvPr>
          <p:cNvSpPr>
            <a:spLocks noGrp="1"/>
          </p:cNvSpPr>
          <p:nvPr>
            <p:ph type="dt" sz="half" idx="10"/>
          </p:nvPr>
        </p:nvSpPr>
        <p:spPr/>
        <p:txBody>
          <a:bodyPr/>
          <a:lstStyle/>
          <a:p>
            <a:fld id="{DD44CAC2-6A2B-7C48-8E3D-EFAF22DE4536}" type="datetime1">
              <a:rPr lang="de-DE" noProof="0" smtClean="0"/>
              <a:t>27.07.23</a:t>
            </a:fld>
            <a:endParaRPr lang="en-US" noProof="0" dirty="0"/>
          </a:p>
        </p:txBody>
      </p:sp>
    </p:spTree>
    <p:extLst>
      <p:ext uri="{BB962C8B-B14F-4D97-AF65-F5344CB8AC3E}">
        <p14:creationId xmlns:p14="http://schemas.microsoft.com/office/powerpoint/2010/main" val="48813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21">
            <a:extLst>
              <a:ext uri="{FF2B5EF4-FFF2-40B4-BE49-F238E27FC236}">
                <a16:creationId xmlns:a16="http://schemas.microsoft.com/office/drawing/2014/main" id="{DEAB2DC2-B198-9C07-5BA1-A9DA1756CCA5}"/>
              </a:ext>
            </a:extLst>
          </p:cNvPr>
          <p:cNvSpPr/>
          <p:nvPr/>
        </p:nvSpPr>
        <p:spPr bwMode="gray">
          <a:xfrm>
            <a:off x="363203" y="1092823"/>
            <a:ext cx="11174945" cy="96629"/>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sp>
        <p:nvSpPr>
          <p:cNvPr id="18" name="TextBox 17">
            <a:extLst>
              <a:ext uri="{FF2B5EF4-FFF2-40B4-BE49-F238E27FC236}">
                <a16:creationId xmlns:a16="http://schemas.microsoft.com/office/drawing/2014/main" id="{F507CF76-FA23-037F-7393-73B18150EEAD}"/>
              </a:ext>
            </a:extLst>
          </p:cNvPr>
          <p:cNvSpPr txBox="1"/>
          <p:nvPr/>
        </p:nvSpPr>
        <p:spPr>
          <a:xfrm>
            <a:off x="512840" y="103821"/>
            <a:ext cx="2375337" cy="461665"/>
          </a:xfrm>
          <a:prstGeom prst="rect">
            <a:avLst/>
          </a:prstGeom>
          <a:noFill/>
        </p:spPr>
        <p:txBody>
          <a:bodyPr wrap="square" rtlCol="0">
            <a:spAutoFit/>
          </a:bodyPr>
          <a:lstStyle/>
          <a:p>
            <a:r>
              <a:rPr lang="en-DE" sz="2400" dirty="0">
                <a:latin typeface=""/>
              </a:rPr>
              <a:t>Data</a:t>
            </a:r>
            <a:r>
              <a:rPr lang="en-DE" dirty="0"/>
              <a:t> </a:t>
            </a:r>
            <a:r>
              <a:rPr lang="en-DE" sz="2400" dirty="0"/>
              <a:t>Overview</a:t>
            </a:r>
          </a:p>
        </p:txBody>
      </p:sp>
      <p:sp>
        <p:nvSpPr>
          <p:cNvPr id="3" name="TextBox 2">
            <a:extLst>
              <a:ext uri="{FF2B5EF4-FFF2-40B4-BE49-F238E27FC236}">
                <a16:creationId xmlns:a16="http://schemas.microsoft.com/office/drawing/2014/main" id="{39ED0549-EE4A-2861-369C-9081712FA8FF}"/>
              </a:ext>
            </a:extLst>
          </p:cNvPr>
          <p:cNvSpPr txBox="1"/>
          <p:nvPr/>
        </p:nvSpPr>
        <p:spPr>
          <a:xfrm>
            <a:off x="494683" y="517508"/>
            <a:ext cx="11174945" cy="523220"/>
          </a:xfrm>
          <a:prstGeom prst="rect">
            <a:avLst/>
          </a:prstGeom>
          <a:noFill/>
        </p:spPr>
        <p:txBody>
          <a:bodyPr wrap="square">
            <a:spAutoFit/>
          </a:bodyPr>
          <a:lstStyle/>
          <a:p>
            <a:r>
              <a:rPr lang="en-US" sz="1400" dirty="0" err="1">
                <a:solidFill>
                  <a:srgbClr val="000000"/>
                </a:solidFill>
                <a:effectLst/>
                <a:latin typeface="Tableau Book"/>
              </a:rPr>
              <a:t>Rockbuster's</a:t>
            </a:r>
            <a:r>
              <a:rPr lang="en-US" sz="1400" dirty="0">
                <a:solidFill>
                  <a:srgbClr val="000000"/>
                </a:solidFill>
                <a:effectLst/>
                <a:latin typeface="Tableau Book"/>
              </a:rPr>
              <a:t> database contain a large amount of insight full data ranging inventory, actor’s information and payment amounts. Below is the data overview of key points from within the film and customer data</a:t>
            </a:r>
            <a:endParaRPr lang="en-US" sz="1400" dirty="0">
              <a:effectLst/>
            </a:endParaRPr>
          </a:p>
        </p:txBody>
      </p:sp>
      <p:grpSp>
        <p:nvGrpSpPr>
          <p:cNvPr id="38" name="Group 37">
            <a:extLst>
              <a:ext uri="{FF2B5EF4-FFF2-40B4-BE49-F238E27FC236}">
                <a16:creationId xmlns:a16="http://schemas.microsoft.com/office/drawing/2014/main" id="{5D829C49-AAC2-A2DC-8C86-12D594CB6861}"/>
              </a:ext>
            </a:extLst>
          </p:cNvPr>
          <p:cNvGrpSpPr/>
          <p:nvPr/>
        </p:nvGrpSpPr>
        <p:grpSpPr>
          <a:xfrm>
            <a:off x="1139357" y="1880119"/>
            <a:ext cx="1286921" cy="4422757"/>
            <a:chOff x="363203" y="2008098"/>
            <a:chExt cx="1286921" cy="4422757"/>
          </a:xfrm>
        </p:grpSpPr>
        <p:sp>
          <p:nvSpPr>
            <p:cNvPr id="6" name="Rectangle 49">
              <a:extLst>
                <a:ext uri="{FF2B5EF4-FFF2-40B4-BE49-F238E27FC236}">
                  <a16:creationId xmlns:a16="http://schemas.microsoft.com/office/drawing/2014/main" id="{2B9A41B2-9353-48CB-7FAA-740212921CBB}"/>
                </a:ext>
              </a:extLst>
            </p:cNvPr>
            <p:cNvSpPr/>
            <p:nvPr/>
          </p:nvSpPr>
          <p:spPr bwMode="gray">
            <a:xfrm>
              <a:off x="401781" y="2008098"/>
              <a:ext cx="1248343"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7" name="Rectangle 49">
              <a:extLst>
                <a:ext uri="{FF2B5EF4-FFF2-40B4-BE49-F238E27FC236}">
                  <a16:creationId xmlns:a16="http://schemas.microsoft.com/office/drawing/2014/main" id="{CFF0D3F6-A7BB-9632-8C47-2C1ED5DF7E94}"/>
                </a:ext>
              </a:extLst>
            </p:cNvPr>
            <p:cNvSpPr/>
            <p:nvPr/>
          </p:nvSpPr>
          <p:spPr bwMode="gray">
            <a:xfrm>
              <a:off x="363203" y="3904725"/>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19" name="Rectangle 49">
              <a:extLst>
                <a:ext uri="{FF2B5EF4-FFF2-40B4-BE49-F238E27FC236}">
                  <a16:creationId xmlns:a16="http://schemas.microsoft.com/office/drawing/2014/main" id="{1757C538-45F6-513E-A7F7-075F90971EC0}"/>
                </a:ext>
              </a:extLst>
            </p:cNvPr>
            <p:cNvSpPr/>
            <p:nvPr/>
          </p:nvSpPr>
          <p:spPr bwMode="gray">
            <a:xfrm>
              <a:off x="401780" y="2958438"/>
              <a:ext cx="1248344"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21" name="Rectangle 49">
              <a:extLst>
                <a:ext uri="{FF2B5EF4-FFF2-40B4-BE49-F238E27FC236}">
                  <a16:creationId xmlns:a16="http://schemas.microsoft.com/office/drawing/2014/main" id="{5F27289E-57CC-66C3-1A88-C68C67B9B292}"/>
                </a:ext>
              </a:extLst>
            </p:cNvPr>
            <p:cNvSpPr/>
            <p:nvPr/>
          </p:nvSpPr>
          <p:spPr bwMode="gray">
            <a:xfrm>
              <a:off x="363203" y="4838236"/>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37" name="Rectangle 49">
              <a:extLst>
                <a:ext uri="{FF2B5EF4-FFF2-40B4-BE49-F238E27FC236}">
                  <a16:creationId xmlns:a16="http://schemas.microsoft.com/office/drawing/2014/main" id="{F8FBEBE6-CB9E-5F42-DF68-70A416E19F58}"/>
                </a:ext>
              </a:extLst>
            </p:cNvPr>
            <p:cNvSpPr/>
            <p:nvPr/>
          </p:nvSpPr>
          <p:spPr bwMode="gray">
            <a:xfrm>
              <a:off x="363204" y="5784523"/>
              <a:ext cx="1286918"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grpSp>
      <p:grpSp>
        <p:nvGrpSpPr>
          <p:cNvPr id="39" name="Group 38">
            <a:extLst>
              <a:ext uri="{FF2B5EF4-FFF2-40B4-BE49-F238E27FC236}">
                <a16:creationId xmlns:a16="http://schemas.microsoft.com/office/drawing/2014/main" id="{C03AB3C0-C1A1-D9B2-B2CC-8E52180F0232}"/>
              </a:ext>
            </a:extLst>
          </p:cNvPr>
          <p:cNvGrpSpPr/>
          <p:nvPr/>
        </p:nvGrpSpPr>
        <p:grpSpPr>
          <a:xfrm>
            <a:off x="2969878" y="1939629"/>
            <a:ext cx="1286921" cy="4422757"/>
            <a:chOff x="363203" y="2008098"/>
            <a:chExt cx="1286921" cy="4422757"/>
          </a:xfrm>
        </p:grpSpPr>
        <p:sp>
          <p:nvSpPr>
            <p:cNvPr id="40" name="Rectangle 49">
              <a:extLst>
                <a:ext uri="{FF2B5EF4-FFF2-40B4-BE49-F238E27FC236}">
                  <a16:creationId xmlns:a16="http://schemas.microsoft.com/office/drawing/2014/main" id="{A61B3FE6-AE1F-D683-B586-D99229FC34E7}"/>
                </a:ext>
              </a:extLst>
            </p:cNvPr>
            <p:cNvSpPr/>
            <p:nvPr/>
          </p:nvSpPr>
          <p:spPr bwMode="gray">
            <a:xfrm>
              <a:off x="401781" y="2008098"/>
              <a:ext cx="1248343"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41" name="Rectangle 49">
              <a:extLst>
                <a:ext uri="{FF2B5EF4-FFF2-40B4-BE49-F238E27FC236}">
                  <a16:creationId xmlns:a16="http://schemas.microsoft.com/office/drawing/2014/main" id="{6D50860A-8386-19C5-08C8-8029BE8A8C39}"/>
                </a:ext>
              </a:extLst>
            </p:cNvPr>
            <p:cNvSpPr/>
            <p:nvPr/>
          </p:nvSpPr>
          <p:spPr bwMode="gray">
            <a:xfrm>
              <a:off x="363203" y="3904725"/>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42" name="Rectangle 49">
              <a:extLst>
                <a:ext uri="{FF2B5EF4-FFF2-40B4-BE49-F238E27FC236}">
                  <a16:creationId xmlns:a16="http://schemas.microsoft.com/office/drawing/2014/main" id="{F52B590D-5241-6BA5-5D93-B7EC5AC43F6F}"/>
                </a:ext>
              </a:extLst>
            </p:cNvPr>
            <p:cNvSpPr/>
            <p:nvPr/>
          </p:nvSpPr>
          <p:spPr bwMode="gray">
            <a:xfrm>
              <a:off x="401780" y="2958438"/>
              <a:ext cx="1248344"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43" name="Rectangle 49">
              <a:extLst>
                <a:ext uri="{FF2B5EF4-FFF2-40B4-BE49-F238E27FC236}">
                  <a16:creationId xmlns:a16="http://schemas.microsoft.com/office/drawing/2014/main" id="{7D7E1458-CC30-17FB-67DA-7DEA666B342A}"/>
                </a:ext>
              </a:extLst>
            </p:cNvPr>
            <p:cNvSpPr/>
            <p:nvPr/>
          </p:nvSpPr>
          <p:spPr bwMode="gray">
            <a:xfrm>
              <a:off x="363203" y="4838236"/>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44" name="Rectangle 49">
              <a:extLst>
                <a:ext uri="{FF2B5EF4-FFF2-40B4-BE49-F238E27FC236}">
                  <a16:creationId xmlns:a16="http://schemas.microsoft.com/office/drawing/2014/main" id="{4C808A93-7AC1-9423-725E-B654582CB6B4}"/>
                </a:ext>
              </a:extLst>
            </p:cNvPr>
            <p:cNvSpPr/>
            <p:nvPr/>
          </p:nvSpPr>
          <p:spPr bwMode="gray">
            <a:xfrm>
              <a:off x="363204" y="5784523"/>
              <a:ext cx="1286918"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grpSp>
      <p:grpSp>
        <p:nvGrpSpPr>
          <p:cNvPr id="45" name="Group 44">
            <a:extLst>
              <a:ext uri="{FF2B5EF4-FFF2-40B4-BE49-F238E27FC236}">
                <a16:creationId xmlns:a16="http://schemas.microsoft.com/office/drawing/2014/main" id="{79243E11-82D2-EFC8-45F3-64EE9ECFCCD5}"/>
              </a:ext>
            </a:extLst>
          </p:cNvPr>
          <p:cNvGrpSpPr/>
          <p:nvPr/>
        </p:nvGrpSpPr>
        <p:grpSpPr>
          <a:xfrm>
            <a:off x="4802503" y="1958783"/>
            <a:ext cx="1286921" cy="4422757"/>
            <a:chOff x="363203" y="2008098"/>
            <a:chExt cx="1286921" cy="4422757"/>
          </a:xfrm>
        </p:grpSpPr>
        <p:sp>
          <p:nvSpPr>
            <p:cNvPr id="46" name="Rectangle 49">
              <a:extLst>
                <a:ext uri="{FF2B5EF4-FFF2-40B4-BE49-F238E27FC236}">
                  <a16:creationId xmlns:a16="http://schemas.microsoft.com/office/drawing/2014/main" id="{A5BEBC43-2905-0398-2FA5-635238ADB065}"/>
                </a:ext>
              </a:extLst>
            </p:cNvPr>
            <p:cNvSpPr/>
            <p:nvPr/>
          </p:nvSpPr>
          <p:spPr bwMode="gray">
            <a:xfrm>
              <a:off x="401781" y="2008098"/>
              <a:ext cx="1248343"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47" name="Rectangle 49">
              <a:extLst>
                <a:ext uri="{FF2B5EF4-FFF2-40B4-BE49-F238E27FC236}">
                  <a16:creationId xmlns:a16="http://schemas.microsoft.com/office/drawing/2014/main" id="{89E168A8-D024-B221-7BD0-16CDA7FF79D3}"/>
                </a:ext>
              </a:extLst>
            </p:cNvPr>
            <p:cNvSpPr/>
            <p:nvPr/>
          </p:nvSpPr>
          <p:spPr bwMode="gray">
            <a:xfrm>
              <a:off x="363203" y="3904725"/>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48" name="Rectangle 49">
              <a:extLst>
                <a:ext uri="{FF2B5EF4-FFF2-40B4-BE49-F238E27FC236}">
                  <a16:creationId xmlns:a16="http://schemas.microsoft.com/office/drawing/2014/main" id="{1CE481A3-1837-89B1-CBDB-BA5EC8D7364D}"/>
                </a:ext>
              </a:extLst>
            </p:cNvPr>
            <p:cNvSpPr/>
            <p:nvPr/>
          </p:nvSpPr>
          <p:spPr bwMode="gray">
            <a:xfrm>
              <a:off x="401780" y="2958438"/>
              <a:ext cx="1248344"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49" name="Rectangle 49">
              <a:extLst>
                <a:ext uri="{FF2B5EF4-FFF2-40B4-BE49-F238E27FC236}">
                  <a16:creationId xmlns:a16="http://schemas.microsoft.com/office/drawing/2014/main" id="{55D195DA-E2D6-9A03-6CB9-566B09B645B0}"/>
                </a:ext>
              </a:extLst>
            </p:cNvPr>
            <p:cNvSpPr/>
            <p:nvPr/>
          </p:nvSpPr>
          <p:spPr bwMode="gray">
            <a:xfrm>
              <a:off x="363203" y="4838236"/>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50" name="Rectangle 49">
              <a:extLst>
                <a:ext uri="{FF2B5EF4-FFF2-40B4-BE49-F238E27FC236}">
                  <a16:creationId xmlns:a16="http://schemas.microsoft.com/office/drawing/2014/main" id="{D27F233B-A447-9D89-CABF-6D63CEA20A20}"/>
                </a:ext>
              </a:extLst>
            </p:cNvPr>
            <p:cNvSpPr/>
            <p:nvPr/>
          </p:nvSpPr>
          <p:spPr bwMode="gray">
            <a:xfrm>
              <a:off x="363204" y="5784523"/>
              <a:ext cx="1286918"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grpSp>
      <p:grpSp>
        <p:nvGrpSpPr>
          <p:cNvPr id="51" name="Group 50">
            <a:extLst>
              <a:ext uri="{FF2B5EF4-FFF2-40B4-BE49-F238E27FC236}">
                <a16:creationId xmlns:a16="http://schemas.microsoft.com/office/drawing/2014/main" id="{0AB9666C-05BD-86CF-99F1-ED357FDE2FD8}"/>
              </a:ext>
            </a:extLst>
          </p:cNvPr>
          <p:cNvGrpSpPr/>
          <p:nvPr/>
        </p:nvGrpSpPr>
        <p:grpSpPr>
          <a:xfrm>
            <a:off x="6638636" y="1982292"/>
            <a:ext cx="1286922" cy="3515538"/>
            <a:chOff x="363202" y="2008098"/>
            <a:chExt cx="1286922" cy="3515538"/>
          </a:xfrm>
        </p:grpSpPr>
        <p:sp>
          <p:nvSpPr>
            <p:cNvPr id="52" name="Rectangle 49">
              <a:extLst>
                <a:ext uri="{FF2B5EF4-FFF2-40B4-BE49-F238E27FC236}">
                  <a16:creationId xmlns:a16="http://schemas.microsoft.com/office/drawing/2014/main" id="{A91B0155-007C-FA4C-966C-ECE90313A44C}"/>
                </a:ext>
              </a:extLst>
            </p:cNvPr>
            <p:cNvSpPr/>
            <p:nvPr/>
          </p:nvSpPr>
          <p:spPr bwMode="gray">
            <a:xfrm>
              <a:off x="401781" y="2008098"/>
              <a:ext cx="1248343"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53" name="Rectangle 49">
              <a:extLst>
                <a:ext uri="{FF2B5EF4-FFF2-40B4-BE49-F238E27FC236}">
                  <a16:creationId xmlns:a16="http://schemas.microsoft.com/office/drawing/2014/main" id="{454703B5-A8CB-746F-FBC4-BA6DF5E820EC}"/>
                </a:ext>
              </a:extLst>
            </p:cNvPr>
            <p:cNvSpPr/>
            <p:nvPr/>
          </p:nvSpPr>
          <p:spPr bwMode="gray">
            <a:xfrm>
              <a:off x="363203" y="3904725"/>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54" name="Rectangle 49">
              <a:extLst>
                <a:ext uri="{FF2B5EF4-FFF2-40B4-BE49-F238E27FC236}">
                  <a16:creationId xmlns:a16="http://schemas.microsoft.com/office/drawing/2014/main" id="{849422F4-FBB9-B684-3EC2-C316D8B370DE}"/>
                </a:ext>
              </a:extLst>
            </p:cNvPr>
            <p:cNvSpPr/>
            <p:nvPr/>
          </p:nvSpPr>
          <p:spPr bwMode="gray">
            <a:xfrm>
              <a:off x="401780" y="2958438"/>
              <a:ext cx="1248344"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55" name="Rectangle 49">
              <a:extLst>
                <a:ext uri="{FF2B5EF4-FFF2-40B4-BE49-F238E27FC236}">
                  <a16:creationId xmlns:a16="http://schemas.microsoft.com/office/drawing/2014/main" id="{80788B6E-01B8-B0AA-4241-F1459A5A9B06}"/>
                </a:ext>
              </a:extLst>
            </p:cNvPr>
            <p:cNvSpPr/>
            <p:nvPr/>
          </p:nvSpPr>
          <p:spPr bwMode="gray">
            <a:xfrm>
              <a:off x="363202" y="4877304"/>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grpSp>
      <p:grpSp>
        <p:nvGrpSpPr>
          <p:cNvPr id="57" name="Group 56">
            <a:extLst>
              <a:ext uri="{FF2B5EF4-FFF2-40B4-BE49-F238E27FC236}">
                <a16:creationId xmlns:a16="http://schemas.microsoft.com/office/drawing/2014/main" id="{6309F9BA-C3A1-690C-8704-FEE5A431572B}"/>
              </a:ext>
            </a:extLst>
          </p:cNvPr>
          <p:cNvGrpSpPr/>
          <p:nvPr/>
        </p:nvGrpSpPr>
        <p:grpSpPr>
          <a:xfrm>
            <a:off x="10022349" y="1939629"/>
            <a:ext cx="1286921" cy="3476470"/>
            <a:chOff x="363203" y="2008098"/>
            <a:chExt cx="1286921" cy="3476470"/>
          </a:xfrm>
        </p:grpSpPr>
        <p:sp>
          <p:nvSpPr>
            <p:cNvPr id="58" name="Rectangle 49">
              <a:extLst>
                <a:ext uri="{FF2B5EF4-FFF2-40B4-BE49-F238E27FC236}">
                  <a16:creationId xmlns:a16="http://schemas.microsoft.com/office/drawing/2014/main" id="{8437E6C8-B2C0-4E51-4A53-385488BCD600}"/>
                </a:ext>
              </a:extLst>
            </p:cNvPr>
            <p:cNvSpPr/>
            <p:nvPr/>
          </p:nvSpPr>
          <p:spPr bwMode="gray">
            <a:xfrm>
              <a:off x="401781" y="2008098"/>
              <a:ext cx="1248343"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59" name="Rectangle 49">
              <a:extLst>
                <a:ext uri="{FF2B5EF4-FFF2-40B4-BE49-F238E27FC236}">
                  <a16:creationId xmlns:a16="http://schemas.microsoft.com/office/drawing/2014/main" id="{F264E29C-67E9-D8E8-46CF-11AD4C1DDC58}"/>
                </a:ext>
              </a:extLst>
            </p:cNvPr>
            <p:cNvSpPr/>
            <p:nvPr/>
          </p:nvSpPr>
          <p:spPr bwMode="gray">
            <a:xfrm>
              <a:off x="363203" y="3904725"/>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60" name="Rectangle 49">
              <a:extLst>
                <a:ext uri="{FF2B5EF4-FFF2-40B4-BE49-F238E27FC236}">
                  <a16:creationId xmlns:a16="http://schemas.microsoft.com/office/drawing/2014/main" id="{747B2ABC-9DA4-2266-5799-BDA897C63225}"/>
                </a:ext>
              </a:extLst>
            </p:cNvPr>
            <p:cNvSpPr/>
            <p:nvPr/>
          </p:nvSpPr>
          <p:spPr bwMode="gray">
            <a:xfrm>
              <a:off x="401780" y="2958438"/>
              <a:ext cx="1248344"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61" name="Rectangle 49">
              <a:extLst>
                <a:ext uri="{FF2B5EF4-FFF2-40B4-BE49-F238E27FC236}">
                  <a16:creationId xmlns:a16="http://schemas.microsoft.com/office/drawing/2014/main" id="{9AD3B71E-0091-6373-BD2B-42F3ED743A04}"/>
                </a:ext>
              </a:extLst>
            </p:cNvPr>
            <p:cNvSpPr/>
            <p:nvPr/>
          </p:nvSpPr>
          <p:spPr bwMode="gray">
            <a:xfrm>
              <a:off x="363203" y="4838236"/>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grpSp>
      <p:grpSp>
        <p:nvGrpSpPr>
          <p:cNvPr id="69" name="Group 68">
            <a:extLst>
              <a:ext uri="{FF2B5EF4-FFF2-40B4-BE49-F238E27FC236}">
                <a16:creationId xmlns:a16="http://schemas.microsoft.com/office/drawing/2014/main" id="{C5EEA272-05A5-BF05-758B-5DA9CF89FD19}"/>
              </a:ext>
            </a:extLst>
          </p:cNvPr>
          <p:cNvGrpSpPr/>
          <p:nvPr/>
        </p:nvGrpSpPr>
        <p:grpSpPr>
          <a:xfrm>
            <a:off x="8224352" y="1972648"/>
            <a:ext cx="1337428" cy="3457316"/>
            <a:chOff x="363203" y="2027252"/>
            <a:chExt cx="1337428" cy="3457316"/>
          </a:xfrm>
        </p:grpSpPr>
        <p:sp>
          <p:nvSpPr>
            <p:cNvPr id="70" name="Rectangle 49">
              <a:extLst>
                <a:ext uri="{FF2B5EF4-FFF2-40B4-BE49-F238E27FC236}">
                  <a16:creationId xmlns:a16="http://schemas.microsoft.com/office/drawing/2014/main" id="{C196B71D-34B0-5727-8EA4-2675FCB4794C}"/>
                </a:ext>
              </a:extLst>
            </p:cNvPr>
            <p:cNvSpPr/>
            <p:nvPr/>
          </p:nvSpPr>
          <p:spPr bwMode="gray">
            <a:xfrm>
              <a:off x="452288" y="2027252"/>
              <a:ext cx="1248343"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71" name="Rectangle 49">
              <a:extLst>
                <a:ext uri="{FF2B5EF4-FFF2-40B4-BE49-F238E27FC236}">
                  <a16:creationId xmlns:a16="http://schemas.microsoft.com/office/drawing/2014/main" id="{C38880F4-AD86-F5FA-211D-E91F408C4EC2}"/>
                </a:ext>
              </a:extLst>
            </p:cNvPr>
            <p:cNvSpPr/>
            <p:nvPr/>
          </p:nvSpPr>
          <p:spPr bwMode="gray">
            <a:xfrm>
              <a:off x="363203" y="3904725"/>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72" name="Rectangle 49">
              <a:extLst>
                <a:ext uri="{FF2B5EF4-FFF2-40B4-BE49-F238E27FC236}">
                  <a16:creationId xmlns:a16="http://schemas.microsoft.com/office/drawing/2014/main" id="{31C40198-FDB1-D7EB-3D8B-71FEC7D8DE11}"/>
                </a:ext>
              </a:extLst>
            </p:cNvPr>
            <p:cNvSpPr/>
            <p:nvPr/>
          </p:nvSpPr>
          <p:spPr bwMode="gray">
            <a:xfrm>
              <a:off x="401780" y="2958438"/>
              <a:ext cx="1248344"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73" name="Rectangle 49">
              <a:extLst>
                <a:ext uri="{FF2B5EF4-FFF2-40B4-BE49-F238E27FC236}">
                  <a16:creationId xmlns:a16="http://schemas.microsoft.com/office/drawing/2014/main" id="{29BFCF0C-FCB5-E77E-89A6-EA9F9BA7D153}"/>
                </a:ext>
              </a:extLst>
            </p:cNvPr>
            <p:cNvSpPr/>
            <p:nvPr/>
          </p:nvSpPr>
          <p:spPr bwMode="gray">
            <a:xfrm>
              <a:off x="363203" y="4838236"/>
              <a:ext cx="1286919" cy="646332"/>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grpSp>
      <p:sp>
        <p:nvSpPr>
          <p:cNvPr id="75" name="TextBox 74">
            <a:extLst>
              <a:ext uri="{FF2B5EF4-FFF2-40B4-BE49-F238E27FC236}">
                <a16:creationId xmlns:a16="http://schemas.microsoft.com/office/drawing/2014/main" id="{BA0C1600-4B3C-2B93-4CE2-68A3D69FC4F0}"/>
              </a:ext>
            </a:extLst>
          </p:cNvPr>
          <p:cNvSpPr txBox="1"/>
          <p:nvPr/>
        </p:nvSpPr>
        <p:spPr>
          <a:xfrm>
            <a:off x="1177934" y="1936914"/>
            <a:ext cx="1137906" cy="553998"/>
          </a:xfrm>
          <a:prstGeom prst="rect">
            <a:avLst/>
          </a:prstGeom>
          <a:noFill/>
        </p:spPr>
        <p:txBody>
          <a:bodyPr wrap="square" rtlCol="0">
            <a:spAutoFit/>
          </a:bodyPr>
          <a:lstStyle/>
          <a:p>
            <a:pPr algn="ctr"/>
            <a:r>
              <a:rPr lang="en-US" sz="1000" b="1" dirty="0">
                <a:solidFill>
                  <a:srgbClr val="FFFFFF"/>
                </a:solidFill>
                <a:effectLst/>
                <a:latin typeface="Tableau Book"/>
              </a:rPr>
              <a:t>Number of films:</a:t>
            </a:r>
            <a:endParaRPr lang="en-US" sz="1000" dirty="0">
              <a:effectLst/>
            </a:endParaRPr>
          </a:p>
          <a:p>
            <a:pPr algn="ctr"/>
            <a:r>
              <a:rPr lang="en-US" sz="1000" b="1" dirty="0">
                <a:solidFill>
                  <a:srgbClr val="FFFFFF"/>
                </a:solidFill>
                <a:effectLst/>
                <a:latin typeface="Tableau Book"/>
              </a:rPr>
              <a:t>1000</a:t>
            </a:r>
            <a:endParaRPr lang="en-US" sz="1000" dirty="0">
              <a:effectLst/>
            </a:endParaRPr>
          </a:p>
          <a:p>
            <a:endParaRPr lang="en-DE" sz="1000" dirty="0"/>
          </a:p>
        </p:txBody>
      </p:sp>
      <p:sp>
        <p:nvSpPr>
          <p:cNvPr id="76" name="TextBox 75">
            <a:extLst>
              <a:ext uri="{FF2B5EF4-FFF2-40B4-BE49-F238E27FC236}">
                <a16:creationId xmlns:a16="http://schemas.microsoft.com/office/drawing/2014/main" id="{E727285D-24E4-F92E-39C1-939F34D50A0D}"/>
              </a:ext>
            </a:extLst>
          </p:cNvPr>
          <p:cNvSpPr txBox="1"/>
          <p:nvPr/>
        </p:nvSpPr>
        <p:spPr>
          <a:xfrm>
            <a:off x="3036916" y="1953743"/>
            <a:ext cx="1137905" cy="553998"/>
          </a:xfrm>
          <a:prstGeom prst="rect">
            <a:avLst/>
          </a:prstGeom>
          <a:noFill/>
        </p:spPr>
        <p:txBody>
          <a:bodyPr wrap="square" rtlCol="0">
            <a:spAutoFit/>
          </a:bodyPr>
          <a:lstStyle/>
          <a:p>
            <a:pPr algn="ctr"/>
            <a:r>
              <a:rPr lang="en-US" sz="1000" b="1" dirty="0">
                <a:solidFill>
                  <a:srgbClr val="FFFFFF"/>
                </a:solidFill>
                <a:effectLst/>
                <a:latin typeface="Tableau Book"/>
              </a:rPr>
              <a:t>Release year for all movies:</a:t>
            </a:r>
            <a:endParaRPr lang="en-US" sz="1000" dirty="0">
              <a:effectLst/>
            </a:endParaRPr>
          </a:p>
          <a:p>
            <a:pPr algn="ctr"/>
            <a:r>
              <a:rPr lang="en-US" sz="1000" b="1" dirty="0">
                <a:solidFill>
                  <a:srgbClr val="FFFFFF"/>
                </a:solidFill>
                <a:effectLst/>
                <a:latin typeface="Tableau Book"/>
              </a:rPr>
              <a:t>2006</a:t>
            </a:r>
            <a:endParaRPr lang="en-US" sz="1000" dirty="0">
              <a:effectLst/>
            </a:endParaRPr>
          </a:p>
        </p:txBody>
      </p:sp>
      <p:sp>
        <p:nvSpPr>
          <p:cNvPr id="77" name="TextBox 76">
            <a:extLst>
              <a:ext uri="{FF2B5EF4-FFF2-40B4-BE49-F238E27FC236}">
                <a16:creationId xmlns:a16="http://schemas.microsoft.com/office/drawing/2014/main" id="{C96BEB18-367A-C112-E19F-B223648DAD49}"/>
              </a:ext>
            </a:extLst>
          </p:cNvPr>
          <p:cNvSpPr txBox="1"/>
          <p:nvPr/>
        </p:nvSpPr>
        <p:spPr>
          <a:xfrm>
            <a:off x="4891588" y="2075780"/>
            <a:ext cx="1248343" cy="553998"/>
          </a:xfrm>
          <a:prstGeom prst="rect">
            <a:avLst/>
          </a:prstGeom>
          <a:noFill/>
        </p:spPr>
        <p:txBody>
          <a:bodyPr wrap="square" rtlCol="0">
            <a:spAutoFit/>
          </a:bodyPr>
          <a:lstStyle/>
          <a:p>
            <a:r>
              <a:rPr lang="en-US" sz="1000" b="1" dirty="0">
                <a:solidFill>
                  <a:srgbClr val="FFFFFF"/>
                </a:solidFill>
                <a:effectLst/>
                <a:latin typeface="Tableau Book"/>
              </a:rPr>
              <a:t>Number of Language:1000</a:t>
            </a:r>
            <a:endParaRPr lang="en-US" sz="1000" dirty="0">
              <a:effectLst/>
            </a:endParaRPr>
          </a:p>
          <a:p>
            <a:endParaRPr lang="en-DE" sz="1000" dirty="0"/>
          </a:p>
        </p:txBody>
      </p:sp>
      <p:sp>
        <p:nvSpPr>
          <p:cNvPr id="78" name="TextBox 77">
            <a:extLst>
              <a:ext uri="{FF2B5EF4-FFF2-40B4-BE49-F238E27FC236}">
                <a16:creationId xmlns:a16="http://schemas.microsoft.com/office/drawing/2014/main" id="{0E555726-BB0B-F4ED-1079-B8EDC516118C}"/>
              </a:ext>
            </a:extLst>
          </p:cNvPr>
          <p:cNvSpPr txBox="1"/>
          <p:nvPr/>
        </p:nvSpPr>
        <p:spPr>
          <a:xfrm>
            <a:off x="6754514" y="2057552"/>
            <a:ext cx="1087398" cy="707886"/>
          </a:xfrm>
          <a:prstGeom prst="rect">
            <a:avLst/>
          </a:prstGeom>
          <a:noFill/>
        </p:spPr>
        <p:txBody>
          <a:bodyPr wrap="square" rtlCol="0">
            <a:spAutoFit/>
          </a:bodyPr>
          <a:lstStyle/>
          <a:p>
            <a:pPr algn="ctr"/>
            <a:r>
              <a:rPr lang="en-US" sz="1000" b="1" dirty="0">
                <a:solidFill>
                  <a:srgbClr val="FFFFFF"/>
                </a:solidFill>
                <a:effectLst/>
                <a:latin typeface="Tableau Book"/>
              </a:rPr>
              <a:t>Rental duration min (days):</a:t>
            </a:r>
            <a:endParaRPr lang="en-US" sz="1000" dirty="0">
              <a:effectLst/>
            </a:endParaRPr>
          </a:p>
          <a:p>
            <a:pPr algn="ctr"/>
            <a:r>
              <a:rPr lang="en-US" sz="1000" b="1" dirty="0">
                <a:solidFill>
                  <a:srgbClr val="FFFFFF"/>
                </a:solidFill>
                <a:effectLst/>
                <a:latin typeface="Tableau Book"/>
              </a:rPr>
              <a:t>3</a:t>
            </a:r>
            <a:endParaRPr lang="en-US" sz="1000" dirty="0">
              <a:effectLst/>
            </a:endParaRPr>
          </a:p>
          <a:p>
            <a:endParaRPr lang="en-DE" sz="1000" dirty="0"/>
          </a:p>
        </p:txBody>
      </p:sp>
      <p:sp>
        <p:nvSpPr>
          <p:cNvPr id="79" name="TextBox 78">
            <a:extLst>
              <a:ext uri="{FF2B5EF4-FFF2-40B4-BE49-F238E27FC236}">
                <a16:creationId xmlns:a16="http://schemas.microsoft.com/office/drawing/2014/main" id="{1F833359-7A16-56F0-BCA4-EADE740C818B}"/>
              </a:ext>
            </a:extLst>
          </p:cNvPr>
          <p:cNvSpPr txBox="1"/>
          <p:nvPr/>
        </p:nvSpPr>
        <p:spPr>
          <a:xfrm>
            <a:off x="8313436" y="1988806"/>
            <a:ext cx="1087398" cy="707886"/>
          </a:xfrm>
          <a:prstGeom prst="rect">
            <a:avLst/>
          </a:prstGeom>
          <a:noFill/>
        </p:spPr>
        <p:txBody>
          <a:bodyPr wrap="square" rtlCol="0">
            <a:spAutoFit/>
          </a:bodyPr>
          <a:lstStyle/>
          <a:p>
            <a:pPr algn="ctr"/>
            <a:r>
              <a:rPr lang="en-US" sz="1000" b="1" dirty="0">
                <a:solidFill>
                  <a:srgbClr val="FFFFFF"/>
                </a:solidFill>
                <a:effectLst/>
                <a:latin typeface="Tableau Book"/>
              </a:rPr>
              <a:t>Rental duration max (days):</a:t>
            </a:r>
            <a:endParaRPr lang="en-US" sz="1000" dirty="0">
              <a:effectLst/>
            </a:endParaRPr>
          </a:p>
          <a:p>
            <a:pPr algn="ctr"/>
            <a:r>
              <a:rPr lang="en-US" sz="1000" b="1" dirty="0">
                <a:solidFill>
                  <a:srgbClr val="FFFFFF"/>
                </a:solidFill>
                <a:effectLst/>
                <a:latin typeface="Tableau Book"/>
              </a:rPr>
              <a:t>7</a:t>
            </a:r>
            <a:endParaRPr lang="en-US" sz="1000" dirty="0">
              <a:effectLst/>
            </a:endParaRPr>
          </a:p>
          <a:p>
            <a:endParaRPr lang="en-DE" sz="1000" dirty="0"/>
          </a:p>
        </p:txBody>
      </p:sp>
      <p:sp>
        <p:nvSpPr>
          <p:cNvPr id="80" name="TextBox 79">
            <a:extLst>
              <a:ext uri="{FF2B5EF4-FFF2-40B4-BE49-F238E27FC236}">
                <a16:creationId xmlns:a16="http://schemas.microsoft.com/office/drawing/2014/main" id="{0431A6B6-F7F2-65A0-569E-D6B8884C612C}"/>
              </a:ext>
            </a:extLst>
          </p:cNvPr>
          <p:cNvSpPr txBox="1"/>
          <p:nvPr/>
        </p:nvSpPr>
        <p:spPr>
          <a:xfrm>
            <a:off x="10007900" y="1958783"/>
            <a:ext cx="1286919" cy="1015663"/>
          </a:xfrm>
          <a:prstGeom prst="rect">
            <a:avLst/>
          </a:prstGeom>
          <a:noFill/>
        </p:spPr>
        <p:txBody>
          <a:bodyPr wrap="square" rtlCol="0">
            <a:spAutoFit/>
          </a:bodyPr>
          <a:lstStyle/>
          <a:p>
            <a:pPr algn="ctr"/>
            <a:r>
              <a:rPr lang="en-US" sz="1000" b="1" dirty="0">
                <a:solidFill>
                  <a:srgbClr val="FFFFFF"/>
                </a:solidFill>
                <a:effectLst/>
                <a:latin typeface="Tableau Book"/>
              </a:rPr>
              <a:t>Rental Duration average (days) :4.985</a:t>
            </a:r>
            <a:endParaRPr lang="en-US" sz="1000" dirty="0">
              <a:effectLst/>
            </a:endParaRPr>
          </a:p>
          <a:p>
            <a:pPr algn="ctr"/>
            <a:br>
              <a:rPr lang="en-US" sz="1000" b="1" dirty="0">
                <a:solidFill>
                  <a:srgbClr val="FFFFFF"/>
                </a:solidFill>
                <a:effectLst/>
                <a:latin typeface="Tableau Book"/>
              </a:rPr>
            </a:br>
            <a:endParaRPr lang="en-US" sz="1000" b="1" dirty="0">
              <a:solidFill>
                <a:srgbClr val="FFFFFF"/>
              </a:solidFill>
              <a:effectLst/>
              <a:latin typeface="Tableau Book"/>
            </a:endParaRPr>
          </a:p>
          <a:p>
            <a:endParaRPr lang="en-DE" sz="1000" dirty="0"/>
          </a:p>
        </p:txBody>
      </p:sp>
      <p:sp>
        <p:nvSpPr>
          <p:cNvPr id="81" name="TextBox 80">
            <a:extLst>
              <a:ext uri="{FF2B5EF4-FFF2-40B4-BE49-F238E27FC236}">
                <a16:creationId xmlns:a16="http://schemas.microsoft.com/office/drawing/2014/main" id="{EC9866A0-054D-8BC6-2501-7768F407147F}"/>
              </a:ext>
            </a:extLst>
          </p:cNvPr>
          <p:cNvSpPr txBox="1"/>
          <p:nvPr/>
        </p:nvSpPr>
        <p:spPr>
          <a:xfrm>
            <a:off x="1333203" y="2834960"/>
            <a:ext cx="903889" cy="553998"/>
          </a:xfrm>
          <a:prstGeom prst="rect">
            <a:avLst/>
          </a:prstGeom>
          <a:noFill/>
        </p:spPr>
        <p:txBody>
          <a:bodyPr wrap="square" rtlCol="0">
            <a:spAutoFit/>
          </a:bodyPr>
          <a:lstStyle/>
          <a:p>
            <a:r>
              <a:rPr lang="en-US" sz="1000" b="1" dirty="0">
                <a:solidFill>
                  <a:srgbClr val="FFFFFF"/>
                </a:solidFill>
                <a:effectLst/>
                <a:latin typeface="Tableau Book"/>
              </a:rPr>
              <a:t>Rental rate min : $0.99</a:t>
            </a:r>
            <a:endParaRPr lang="en-US" sz="1000" dirty="0">
              <a:effectLst/>
            </a:endParaRPr>
          </a:p>
          <a:p>
            <a:endParaRPr lang="en-DE" sz="1000" dirty="0"/>
          </a:p>
        </p:txBody>
      </p:sp>
      <p:sp>
        <p:nvSpPr>
          <p:cNvPr id="82" name="TextBox 81">
            <a:extLst>
              <a:ext uri="{FF2B5EF4-FFF2-40B4-BE49-F238E27FC236}">
                <a16:creationId xmlns:a16="http://schemas.microsoft.com/office/drawing/2014/main" id="{A0069849-FE65-084C-5711-D789FE076567}"/>
              </a:ext>
            </a:extLst>
          </p:cNvPr>
          <p:cNvSpPr txBox="1"/>
          <p:nvPr/>
        </p:nvSpPr>
        <p:spPr>
          <a:xfrm>
            <a:off x="3068134" y="2977820"/>
            <a:ext cx="891199" cy="707886"/>
          </a:xfrm>
          <a:prstGeom prst="rect">
            <a:avLst/>
          </a:prstGeom>
          <a:noFill/>
        </p:spPr>
        <p:txBody>
          <a:bodyPr wrap="square" rtlCol="0">
            <a:spAutoFit/>
          </a:bodyPr>
          <a:lstStyle/>
          <a:p>
            <a:pPr algn="ctr"/>
            <a:r>
              <a:rPr lang="en-US" sz="1000" b="1" dirty="0">
                <a:solidFill>
                  <a:srgbClr val="FFFFFF"/>
                </a:solidFill>
                <a:effectLst/>
                <a:latin typeface="Tableau Book"/>
              </a:rPr>
              <a:t>Rental rate max:</a:t>
            </a:r>
            <a:endParaRPr lang="en-US" sz="1000" dirty="0">
              <a:effectLst/>
            </a:endParaRPr>
          </a:p>
          <a:p>
            <a:pPr algn="ctr"/>
            <a:r>
              <a:rPr lang="en-US" sz="1000" b="1" dirty="0">
                <a:solidFill>
                  <a:srgbClr val="FFFFFF"/>
                </a:solidFill>
                <a:effectLst/>
                <a:latin typeface="Tableau Book"/>
              </a:rPr>
              <a:t>$4.99</a:t>
            </a:r>
            <a:endParaRPr lang="en-US" sz="1000" dirty="0">
              <a:effectLst/>
            </a:endParaRPr>
          </a:p>
          <a:p>
            <a:endParaRPr lang="en-DE" sz="1000" dirty="0"/>
          </a:p>
        </p:txBody>
      </p:sp>
      <p:sp>
        <p:nvSpPr>
          <p:cNvPr id="83" name="TextBox 82">
            <a:extLst>
              <a:ext uri="{FF2B5EF4-FFF2-40B4-BE49-F238E27FC236}">
                <a16:creationId xmlns:a16="http://schemas.microsoft.com/office/drawing/2014/main" id="{DBC36D00-9E03-F6FA-9444-33D2615092E5}"/>
              </a:ext>
            </a:extLst>
          </p:cNvPr>
          <p:cNvSpPr txBox="1"/>
          <p:nvPr/>
        </p:nvSpPr>
        <p:spPr>
          <a:xfrm>
            <a:off x="5014869" y="2944105"/>
            <a:ext cx="809277" cy="707886"/>
          </a:xfrm>
          <a:prstGeom prst="rect">
            <a:avLst/>
          </a:prstGeom>
          <a:noFill/>
        </p:spPr>
        <p:txBody>
          <a:bodyPr wrap="square" rtlCol="0">
            <a:spAutoFit/>
          </a:bodyPr>
          <a:lstStyle/>
          <a:p>
            <a:pPr algn="ctr"/>
            <a:r>
              <a:rPr lang="en-US" sz="1000" b="1" dirty="0">
                <a:solidFill>
                  <a:srgbClr val="FFFFFF"/>
                </a:solidFill>
                <a:effectLst/>
                <a:latin typeface="Tableau Book"/>
              </a:rPr>
              <a:t>Rental rate avg:</a:t>
            </a:r>
            <a:endParaRPr lang="en-US" sz="1000" dirty="0">
              <a:effectLst/>
            </a:endParaRPr>
          </a:p>
          <a:p>
            <a:pPr algn="ctr"/>
            <a:r>
              <a:rPr lang="en-US" sz="1000" b="1" dirty="0">
                <a:solidFill>
                  <a:srgbClr val="FFFFFF"/>
                </a:solidFill>
                <a:effectLst/>
                <a:latin typeface="Tableau Book"/>
              </a:rPr>
              <a:t>$2.98</a:t>
            </a:r>
            <a:endParaRPr lang="en-US" sz="1000" dirty="0">
              <a:effectLst/>
            </a:endParaRPr>
          </a:p>
          <a:p>
            <a:endParaRPr lang="en-DE" sz="1000" dirty="0"/>
          </a:p>
        </p:txBody>
      </p:sp>
      <p:sp>
        <p:nvSpPr>
          <p:cNvPr id="84" name="TextBox 83">
            <a:extLst>
              <a:ext uri="{FF2B5EF4-FFF2-40B4-BE49-F238E27FC236}">
                <a16:creationId xmlns:a16="http://schemas.microsoft.com/office/drawing/2014/main" id="{8C981527-ACC9-ADBB-8683-D998DA1BD32F}"/>
              </a:ext>
            </a:extLst>
          </p:cNvPr>
          <p:cNvSpPr txBox="1"/>
          <p:nvPr/>
        </p:nvSpPr>
        <p:spPr>
          <a:xfrm>
            <a:off x="6754514" y="2910146"/>
            <a:ext cx="1101922" cy="707886"/>
          </a:xfrm>
          <a:prstGeom prst="rect">
            <a:avLst/>
          </a:prstGeom>
          <a:noFill/>
        </p:spPr>
        <p:txBody>
          <a:bodyPr wrap="square" rtlCol="0">
            <a:spAutoFit/>
          </a:bodyPr>
          <a:lstStyle/>
          <a:p>
            <a:pPr algn="ctr"/>
            <a:r>
              <a:rPr lang="en-US" sz="1000" b="1" dirty="0">
                <a:solidFill>
                  <a:srgbClr val="FFFFFF"/>
                </a:solidFill>
                <a:effectLst/>
                <a:latin typeface="Tableau Book"/>
              </a:rPr>
              <a:t>Rental length min:</a:t>
            </a:r>
            <a:endParaRPr lang="en-US" sz="1000" dirty="0">
              <a:effectLst/>
            </a:endParaRPr>
          </a:p>
          <a:p>
            <a:pPr algn="ctr"/>
            <a:r>
              <a:rPr lang="en-US" sz="1000" b="1" dirty="0">
                <a:solidFill>
                  <a:srgbClr val="FFFFFF"/>
                </a:solidFill>
                <a:effectLst/>
                <a:latin typeface="Tableau Book"/>
              </a:rPr>
              <a:t>(minutes):46</a:t>
            </a:r>
            <a:endParaRPr lang="en-US" sz="1000" dirty="0">
              <a:effectLst/>
            </a:endParaRPr>
          </a:p>
          <a:p>
            <a:endParaRPr lang="en-DE" sz="1000" dirty="0"/>
          </a:p>
        </p:txBody>
      </p:sp>
      <p:sp>
        <p:nvSpPr>
          <p:cNvPr id="85" name="TextBox 84">
            <a:extLst>
              <a:ext uri="{FF2B5EF4-FFF2-40B4-BE49-F238E27FC236}">
                <a16:creationId xmlns:a16="http://schemas.microsoft.com/office/drawing/2014/main" id="{00A8AC6F-B071-5D11-596B-4E64B787D052}"/>
              </a:ext>
            </a:extLst>
          </p:cNvPr>
          <p:cNvSpPr txBox="1"/>
          <p:nvPr/>
        </p:nvSpPr>
        <p:spPr>
          <a:xfrm>
            <a:off x="8374167" y="2900502"/>
            <a:ext cx="1137103" cy="707886"/>
          </a:xfrm>
          <a:prstGeom prst="rect">
            <a:avLst/>
          </a:prstGeom>
          <a:noFill/>
        </p:spPr>
        <p:txBody>
          <a:bodyPr wrap="square" rtlCol="0">
            <a:spAutoFit/>
          </a:bodyPr>
          <a:lstStyle/>
          <a:p>
            <a:pPr algn="ctr"/>
            <a:r>
              <a:rPr lang="en-US" sz="1000" b="1" dirty="0">
                <a:solidFill>
                  <a:srgbClr val="FFFFFF"/>
                </a:solidFill>
                <a:effectLst/>
                <a:latin typeface="Tableau Book"/>
              </a:rPr>
              <a:t>Rental length max</a:t>
            </a:r>
            <a:endParaRPr lang="en-US" sz="1000" dirty="0">
              <a:effectLst/>
            </a:endParaRPr>
          </a:p>
          <a:p>
            <a:pPr algn="ctr"/>
            <a:r>
              <a:rPr lang="en-US" sz="1000" b="1" dirty="0">
                <a:solidFill>
                  <a:srgbClr val="FFFFFF"/>
                </a:solidFill>
                <a:effectLst/>
                <a:latin typeface="Tableau Book"/>
              </a:rPr>
              <a:t>(minutes): 185</a:t>
            </a:r>
            <a:endParaRPr lang="en-US" sz="1000" dirty="0">
              <a:effectLst/>
            </a:endParaRPr>
          </a:p>
          <a:p>
            <a:endParaRPr lang="en-DE" sz="1000" dirty="0"/>
          </a:p>
        </p:txBody>
      </p:sp>
      <p:sp>
        <p:nvSpPr>
          <p:cNvPr id="86" name="TextBox 85">
            <a:extLst>
              <a:ext uri="{FF2B5EF4-FFF2-40B4-BE49-F238E27FC236}">
                <a16:creationId xmlns:a16="http://schemas.microsoft.com/office/drawing/2014/main" id="{CB342B23-0197-CAB1-B5CD-AE4EE52ED03A}"/>
              </a:ext>
            </a:extLst>
          </p:cNvPr>
          <p:cNvSpPr txBox="1"/>
          <p:nvPr/>
        </p:nvSpPr>
        <p:spPr>
          <a:xfrm>
            <a:off x="10118337" y="2974446"/>
            <a:ext cx="1007378" cy="707886"/>
          </a:xfrm>
          <a:prstGeom prst="rect">
            <a:avLst/>
          </a:prstGeom>
          <a:noFill/>
        </p:spPr>
        <p:txBody>
          <a:bodyPr wrap="square" rtlCol="0">
            <a:spAutoFit/>
          </a:bodyPr>
          <a:lstStyle/>
          <a:p>
            <a:pPr algn="ctr"/>
            <a:r>
              <a:rPr lang="en-US" sz="1000" b="1" dirty="0">
                <a:solidFill>
                  <a:srgbClr val="FFFFFF"/>
                </a:solidFill>
                <a:effectLst/>
                <a:latin typeface="Tableau Book"/>
              </a:rPr>
              <a:t>Rental length avg</a:t>
            </a:r>
            <a:endParaRPr lang="en-US" sz="1000" dirty="0">
              <a:effectLst/>
            </a:endParaRPr>
          </a:p>
          <a:p>
            <a:pPr algn="ctr"/>
            <a:r>
              <a:rPr lang="en-US" sz="1000" b="1" dirty="0">
                <a:solidFill>
                  <a:srgbClr val="FFFFFF"/>
                </a:solidFill>
                <a:effectLst/>
                <a:latin typeface="Tableau Book"/>
              </a:rPr>
              <a:t>(minutes):115</a:t>
            </a:r>
            <a:endParaRPr lang="en-US" sz="1000" dirty="0">
              <a:effectLst/>
            </a:endParaRPr>
          </a:p>
          <a:p>
            <a:endParaRPr lang="en-DE" sz="1000" dirty="0"/>
          </a:p>
        </p:txBody>
      </p:sp>
      <p:sp>
        <p:nvSpPr>
          <p:cNvPr id="87" name="TextBox 86">
            <a:extLst>
              <a:ext uri="{FF2B5EF4-FFF2-40B4-BE49-F238E27FC236}">
                <a16:creationId xmlns:a16="http://schemas.microsoft.com/office/drawing/2014/main" id="{84A8D50B-AFE3-0493-E60A-850535208443}"/>
              </a:ext>
            </a:extLst>
          </p:cNvPr>
          <p:cNvSpPr txBox="1"/>
          <p:nvPr/>
        </p:nvSpPr>
        <p:spPr>
          <a:xfrm>
            <a:off x="1225398" y="3821759"/>
            <a:ext cx="1042977" cy="707886"/>
          </a:xfrm>
          <a:prstGeom prst="rect">
            <a:avLst/>
          </a:prstGeom>
          <a:noFill/>
        </p:spPr>
        <p:txBody>
          <a:bodyPr wrap="square" rtlCol="0">
            <a:spAutoFit/>
          </a:bodyPr>
          <a:lstStyle/>
          <a:p>
            <a:pPr algn="ctr"/>
            <a:r>
              <a:rPr lang="en-US" sz="1000" b="1" dirty="0">
                <a:solidFill>
                  <a:srgbClr val="FFFFFF"/>
                </a:solidFill>
                <a:effectLst/>
                <a:latin typeface="Tableau Book"/>
              </a:rPr>
              <a:t>Film replacement</a:t>
            </a:r>
            <a:endParaRPr lang="en-US" sz="1000" dirty="0">
              <a:effectLst/>
            </a:endParaRPr>
          </a:p>
          <a:p>
            <a:pPr algn="ctr"/>
            <a:r>
              <a:rPr lang="en-US" sz="1000" b="1" dirty="0">
                <a:solidFill>
                  <a:srgbClr val="FFFFFF"/>
                </a:solidFill>
                <a:effectLst/>
                <a:latin typeface="Tableau Book"/>
              </a:rPr>
              <a:t>cost min :$ 9.99</a:t>
            </a:r>
            <a:endParaRPr lang="en-US" sz="1000" dirty="0">
              <a:effectLst/>
            </a:endParaRPr>
          </a:p>
          <a:p>
            <a:endParaRPr lang="en-DE" sz="1000" dirty="0"/>
          </a:p>
        </p:txBody>
      </p:sp>
      <p:sp>
        <p:nvSpPr>
          <p:cNvPr id="88" name="TextBox 87">
            <a:extLst>
              <a:ext uri="{FF2B5EF4-FFF2-40B4-BE49-F238E27FC236}">
                <a16:creationId xmlns:a16="http://schemas.microsoft.com/office/drawing/2014/main" id="{A0D0AE77-B5EE-722E-7179-7C4F7BDE2FCE}"/>
              </a:ext>
            </a:extLst>
          </p:cNvPr>
          <p:cNvSpPr txBox="1"/>
          <p:nvPr/>
        </p:nvSpPr>
        <p:spPr>
          <a:xfrm>
            <a:off x="2941950" y="3811750"/>
            <a:ext cx="1286918" cy="553998"/>
          </a:xfrm>
          <a:prstGeom prst="rect">
            <a:avLst/>
          </a:prstGeom>
          <a:noFill/>
        </p:spPr>
        <p:txBody>
          <a:bodyPr wrap="square" rtlCol="0">
            <a:spAutoFit/>
          </a:bodyPr>
          <a:lstStyle/>
          <a:p>
            <a:pPr algn="ctr"/>
            <a:r>
              <a:rPr lang="en-US" sz="1000" b="1" dirty="0">
                <a:solidFill>
                  <a:srgbClr val="FFFFFF"/>
                </a:solidFill>
                <a:effectLst/>
                <a:latin typeface="Tableau Book"/>
              </a:rPr>
              <a:t>Film replacement </a:t>
            </a:r>
            <a:endParaRPr lang="en-US" sz="1000" dirty="0">
              <a:effectLst/>
            </a:endParaRPr>
          </a:p>
          <a:p>
            <a:pPr algn="ctr"/>
            <a:r>
              <a:rPr lang="en-US" sz="1000" b="1" dirty="0">
                <a:solidFill>
                  <a:srgbClr val="FFFFFF"/>
                </a:solidFill>
                <a:effectLst/>
                <a:latin typeface="Tableau Book"/>
              </a:rPr>
              <a:t>cost max :$ 29.99</a:t>
            </a:r>
            <a:endParaRPr lang="en-US" sz="1000" dirty="0">
              <a:effectLst/>
            </a:endParaRPr>
          </a:p>
          <a:p>
            <a:endParaRPr lang="en-DE" sz="1000" dirty="0"/>
          </a:p>
        </p:txBody>
      </p:sp>
      <p:sp>
        <p:nvSpPr>
          <p:cNvPr id="89" name="TextBox 88">
            <a:extLst>
              <a:ext uri="{FF2B5EF4-FFF2-40B4-BE49-F238E27FC236}">
                <a16:creationId xmlns:a16="http://schemas.microsoft.com/office/drawing/2014/main" id="{23B89C91-A554-BA3F-1453-982C6EAE3CDA}"/>
              </a:ext>
            </a:extLst>
          </p:cNvPr>
          <p:cNvSpPr txBox="1"/>
          <p:nvPr/>
        </p:nvSpPr>
        <p:spPr>
          <a:xfrm>
            <a:off x="4960048" y="3838684"/>
            <a:ext cx="1066927" cy="707886"/>
          </a:xfrm>
          <a:prstGeom prst="rect">
            <a:avLst/>
          </a:prstGeom>
          <a:noFill/>
        </p:spPr>
        <p:txBody>
          <a:bodyPr wrap="square" rtlCol="0">
            <a:spAutoFit/>
          </a:bodyPr>
          <a:lstStyle/>
          <a:p>
            <a:pPr algn="ctr"/>
            <a:r>
              <a:rPr lang="en-US" sz="1000" b="1" dirty="0">
                <a:solidFill>
                  <a:srgbClr val="FFFFFF"/>
                </a:solidFill>
                <a:effectLst/>
                <a:latin typeface="Tableau Book"/>
              </a:rPr>
              <a:t>Film replacement</a:t>
            </a:r>
            <a:endParaRPr lang="en-US" sz="1000" dirty="0">
              <a:effectLst/>
            </a:endParaRPr>
          </a:p>
          <a:p>
            <a:pPr algn="ctr"/>
            <a:r>
              <a:rPr lang="en-US" sz="1000" b="1" dirty="0">
                <a:solidFill>
                  <a:srgbClr val="FFFFFF"/>
                </a:solidFill>
                <a:effectLst/>
                <a:latin typeface="Tableau Book"/>
              </a:rPr>
              <a:t>cost avg :$19.98</a:t>
            </a:r>
            <a:endParaRPr lang="en-US" sz="1000" dirty="0">
              <a:effectLst/>
            </a:endParaRPr>
          </a:p>
          <a:p>
            <a:endParaRPr lang="en-DE" sz="1000" dirty="0"/>
          </a:p>
        </p:txBody>
      </p:sp>
      <p:sp>
        <p:nvSpPr>
          <p:cNvPr id="91" name="TextBox 90">
            <a:extLst>
              <a:ext uri="{FF2B5EF4-FFF2-40B4-BE49-F238E27FC236}">
                <a16:creationId xmlns:a16="http://schemas.microsoft.com/office/drawing/2014/main" id="{30B6AA07-B251-BF12-55FE-065D38784E2C}"/>
              </a:ext>
            </a:extLst>
          </p:cNvPr>
          <p:cNvSpPr txBox="1"/>
          <p:nvPr/>
        </p:nvSpPr>
        <p:spPr>
          <a:xfrm>
            <a:off x="6774985" y="3897968"/>
            <a:ext cx="900650" cy="553998"/>
          </a:xfrm>
          <a:prstGeom prst="rect">
            <a:avLst/>
          </a:prstGeom>
          <a:noFill/>
        </p:spPr>
        <p:txBody>
          <a:bodyPr wrap="square" rtlCol="0">
            <a:spAutoFit/>
          </a:bodyPr>
          <a:lstStyle/>
          <a:p>
            <a:pPr algn="ctr"/>
            <a:r>
              <a:rPr lang="en-US" sz="1000" b="1" dirty="0">
                <a:solidFill>
                  <a:srgbClr val="FFFFFF"/>
                </a:solidFill>
                <a:effectLst/>
                <a:latin typeface="Tableau Book"/>
              </a:rPr>
              <a:t>Number R rates</a:t>
            </a:r>
            <a:endParaRPr lang="en-US" sz="1000" dirty="0">
              <a:effectLst/>
            </a:endParaRPr>
          </a:p>
          <a:p>
            <a:pPr algn="ctr"/>
            <a:r>
              <a:rPr lang="en-US" sz="1000" b="1" dirty="0">
                <a:solidFill>
                  <a:srgbClr val="FFFFFF"/>
                </a:solidFill>
                <a:effectLst/>
                <a:latin typeface="Tableau Book"/>
              </a:rPr>
              <a:t>films: 195</a:t>
            </a:r>
            <a:endParaRPr lang="en-US" sz="1000" dirty="0">
              <a:effectLst/>
            </a:endParaRPr>
          </a:p>
        </p:txBody>
      </p:sp>
      <p:sp>
        <p:nvSpPr>
          <p:cNvPr id="92" name="TextBox 91">
            <a:extLst>
              <a:ext uri="{FF2B5EF4-FFF2-40B4-BE49-F238E27FC236}">
                <a16:creationId xmlns:a16="http://schemas.microsoft.com/office/drawing/2014/main" id="{46C344E3-7462-F27E-E620-15173B0CEAEA}"/>
              </a:ext>
            </a:extLst>
          </p:cNvPr>
          <p:cNvSpPr txBox="1"/>
          <p:nvPr/>
        </p:nvSpPr>
        <p:spPr>
          <a:xfrm>
            <a:off x="8261637" y="3869275"/>
            <a:ext cx="1036888" cy="707886"/>
          </a:xfrm>
          <a:prstGeom prst="rect">
            <a:avLst/>
          </a:prstGeom>
          <a:noFill/>
        </p:spPr>
        <p:txBody>
          <a:bodyPr wrap="square" rtlCol="0">
            <a:spAutoFit/>
          </a:bodyPr>
          <a:lstStyle/>
          <a:p>
            <a:pPr algn="ctr"/>
            <a:r>
              <a:rPr lang="en-US" sz="1000" b="1" dirty="0">
                <a:solidFill>
                  <a:srgbClr val="FFFFFF"/>
                </a:solidFill>
                <a:effectLst/>
                <a:latin typeface="Tableau Book"/>
              </a:rPr>
              <a:t>Number NC - 17 rated</a:t>
            </a:r>
            <a:endParaRPr lang="en-US" sz="1000" dirty="0">
              <a:effectLst/>
            </a:endParaRPr>
          </a:p>
          <a:p>
            <a:pPr algn="ctr"/>
            <a:r>
              <a:rPr lang="en-US" sz="1000" b="1" dirty="0">
                <a:solidFill>
                  <a:srgbClr val="FFFFFF"/>
                </a:solidFill>
                <a:effectLst/>
                <a:latin typeface="Tableau Book"/>
              </a:rPr>
              <a:t>films :210</a:t>
            </a:r>
            <a:endParaRPr lang="en-US" sz="1000" dirty="0">
              <a:effectLst/>
            </a:endParaRPr>
          </a:p>
          <a:p>
            <a:endParaRPr lang="en-DE" sz="1000" dirty="0"/>
          </a:p>
        </p:txBody>
      </p:sp>
      <p:sp>
        <p:nvSpPr>
          <p:cNvPr id="93" name="TextBox 92">
            <a:extLst>
              <a:ext uri="{FF2B5EF4-FFF2-40B4-BE49-F238E27FC236}">
                <a16:creationId xmlns:a16="http://schemas.microsoft.com/office/drawing/2014/main" id="{9014CFCA-0AFE-52EE-BECD-D55081ED12BB}"/>
              </a:ext>
            </a:extLst>
          </p:cNvPr>
          <p:cNvSpPr txBox="1"/>
          <p:nvPr/>
        </p:nvSpPr>
        <p:spPr>
          <a:xfrm>
            <a:off x="10103582" y="3901577"/>
            <a:ext cx="1036888" cy="553998"/>
          </a:xfrm>
          <a:prstGeom prst="rect">
            <a:avLst/>
          </a:prstGeom>
          <a:noFill/>
        </p:spPr>
        <p:txBody>
          <a:bodyPr wrap="square" rtlCol="0">
            <a:spAutoFit/>
          </a:bodyPr>
          <a:lstStyle/>
          <a:p>
            <a:pPr algn="ctr"/>
            <a:r>
              <a:rPr lang="en-US" sz="1000" b="1" dirty="0">
                <a:solidFill>
                  <a:srgbClr val="FFFFFF"/>
                </a:solidFill>
                <a:effectLst/>
                <a:latin typeface="Tableau Book"/>
              </a:rPr>
              <a:t>Number G rates</a:t>
            </a:r>
            <a:endParaRPr lang="en-US" sz="1000" dirty="0">
              <a:effectLst/>
            </a:endParaRPr>
          </a:p>
          <a:p>
            <a:pPr algn="ctr"/>
            <a:r>
              <a:rPr lang="en-US" sz="1000" b="1" dirty="0">
                <a:solidFill>
                  <a:srgbClr val="FFFFFF"/>
                </a:solidFill>
                <a:effectLst/>
                <a:latin typeface="Tableau Book"/>
              </a:rPr>
              <a:t>films: 178</a:t>
            </a:r>
          </a:p>
          <a:p>
            <a:endParaRPr lang="en-DE" sz="1000" dirty="0"/>
          </a:p>
        </p:txBody>
      </p:sp>
      <p:sp>
        <p:nvSpPr>
          <p:cNvPr id="94" name="TextBox 93">
            <a:extLst>
              <a:ext uri="{FF2B5EF4-FFF2-40B4-BE49-F238E27FC236}">
                <a16:creationId xmlns:a16="http://schemas.microsoft.com/office/drawing/2014/main" id="{C28370B4-AA79-AAE1-FFB5-D7B0BA32CABB}"/>
              </a:ext>
            </a:extLst>
          </p:cNvPr>
          <p:cNvSpPr txBox="1"/>
          <p:nvPr/>
        </p:nvSpPr>
        <p:spPr>
          <a:xfrm>
            <a:off x="1189745" y="4734122"/>
            <a:ext cx="1286918" cy="553998"/>
          </a:xfrm>
          <a:prstGeom prst="rect">
            <a:avLst/>
          </a:prstGeom>
          <a:noFill/>
        </p:spPr>
        <p:txBody>
          <a:bodyPr wrap="square" rtlCol="0">
            <a:spAutoFit/>
          </a:bodyPr>
          <a:lstStyle/>
          <a:p>
            <a:pPr algn="ctr"/>
            <a:r>
              <a:rPr lang="en-US" sz="1000" b="1" dirty="0">
                <a:solidFill>
                  <a:srgbClr val="FFFFFF"/>
                </a:solidFill>
                <a:effectLst/>
                <a:latin typeface="Tableau Book"/>
              </a:rPr>
              <a:t>Number PG rated</a:t>
            </a:r>
            <a:endParaRPr lang="en-US" sz="1000" dirty="0">
              <a:effectLst/>
            </a:endParaRPr>
          </a:p>
          <a:p>
            <a:pPr algn="ctr"/>
            <a:r>
              <a:rPr lang="en-US" sz="1000" b="1" dirty="0">
                <a:solidFill>
                  <a:srgbClr val="FFFFFF"/>
                </a:solidFill>
                <a:effectLst/>
                <a:latin typeface="Tableau Book"/>
              </a:rPr>
              <a:t>films: 194</a:t>
            </a:r>
            <a:endParaRPr lang="en-US" sz="1000" dirty="0">
              <a:effectLst/>
            </a:endParaRPr>
          </a:p>
          <a:p>
            <a:pPr algn="ctr"/>
            <a:endParaRPr lang="en-DE" sz="1000" dirty="0"/>
          </a:p>
        </p:txBody>
      </p:sp>
      <p:sp>
        <p:nvSpPr>
          <p:cNvPr id="95" name="TextBox 94">
            <a:extLst>
              <a:ext uri="{FF2B5EF4-FFF2-40B4-BE49-F238E27FC236}">
                <a16:creationId xmlns:a16="http://schemas.microsoft.com/office/drawing/2014/main" id="{B9F77477-F5C3-20DE-A0AE-E50FF4F2615D}"/>
              </a:ext>
            </a:extLst>
          </p:cNvPr>
          <p:cNvSpPr txBox="1"/>
          <p:nvPr/>
        </p:nvSpPr>
        <p:spPr>
          <a:xfrm>
            <a:off x="3183443" y="4757157"/>
            <a:ext cx="746234" cy="707886"/>
          </a:xfrm>
          <a:prstGeom prst="rect">
            <a:avLst/>
          </a:prstGeom>
          <a:noFill/>
        </p:spPr>
        <p:txBody>
          <a:bodyPr wrap="square" rtlCol="0">
            <a:spAutoFit/>
          </a:bodyPr>
          <a:lstStyle/>
          <a:p>
            <a:pPr algn="ctr"/>
            <a:r>
              <a:rPr lang="en-US" sz="1000" b="1" dirty="0">
                <a:solidFill>
                  <a:srgbClr val="FFFFFF"/>
                </a:solidFill>
                <a:effectLst/>
                <a:latin typeface="Tableau Book"/>
              </a:rPr>
              <a:t>Number PG-13 rated</a:t>
            </a:r>
            <a:endParaRPr lang="en-US" sz="1000" dirty="0">
              <a:effectLst/>
            </a:endParaRPr>
          </a:p>
          <a:p>
            <a:pPr algn="ctr"/>
            <a:r>
              <a:rPr lang="en-US" sz="1000" b="1" dirty="0">
                <a:solidFill>
                  <a:srgbClr val="FFFFFF"/>
                </a:solidFill>
                <a:effectLst/>
                <a:latin typeface="Tableau Book"/>
              </a:rPr>
              <a:t>films: 223</a:t>
            </a:r>
            <a:endParaRPr lang="en-DE" sz="1000" dirty="0"/>
          </a:p>
        </p:txBody>
      </p:sp>
      <p:sp>
        <p:nvSpPr>
          <p:cNvPr id="96" name="TextBox 95">
            <a:extLst>
              <a:ext uri="{FF2B5EF4-FFF2-40B4-BE49-F238E27FC236}">
                <a16:creationId xmlns:a16="http://schemas.microsoft.com/office/drawing/2014/main" id="{432299BF-C08E-ABE3-4964-AF5ABA9BDB7C}"/>
              </a:ext>
            </a:extLst>
          </p:cNvPr>
          <p:cNvSpPr txBox="1"/>
          <p:nvPr/>
        </p:nvSpPr>
        <p:spPr>
          <a:xfrm>
            <a:off x="4770826" y="4757455"/>
            <a:ext cx="1407006" cy="707886"/>
          </a:xfrm>
          <a:prstGeom prst="rect">
            <a:avLst/>
          </a:prstGeom>
          <a:noFill/>
        </p:spPr>
        <p:txBody>
          <a:bodyPr wrap="square" rtlCol="0">
            <a:spAutoFit/>
          </a:bodyPr>
          <a:lstStyle/>
          <a:p>
            <a:pPr algn="ctr"/>
            <a:r>
              <a:rPr lang="en-US" sz="1000" b="1" dirty="0">
                <a:solidFill>
                  <a:srgbClr val="FFFFFF"/>
                </a:solidFill>
                <a:effectLst/>
                <a:latin typeface="Tableau Book"/>
              </a:rPr>
              <a:t>Most common special features :</a:t>
            </a:r>
            <a:endParaRPr lang="en-US" sz="1000" dirty="0">
              <a:effectLst/>
            </a:endParaRPr>
          </a:p>
          <a:p>
            <a:pPr algn="ctr"/>
            <a:r>
              <a:rPr lang="en-US" sz="1000" b="1" dirty="0">
                <a:solidFill>
                  <a:srgbClr val="FFFFFF"/>
                </a:solidFill>
                <a:effectLst/>
                <a:latin typeface="Tableau Book"/>
              </a:rPr>
              <a:t>(</a:t>
            </a:r>
            <a:r>
              <a:rPr lang="en-US" sz="1000" b="1" dirty="0" err="1">
                <a:solidFill>
                  <a:srgbClr val="FFFFFF"/>
                </a:solidFill>
                <a:effectLst/>
                <a:latin typeface="Tableau Book"/>
              </a:rPr>
              <a:t>Trailers,Commentaries</a:t>
            </a:r>
            <a:endParaRPr lang="en-US" sz="1000" dirty="0">
              <a:effectLst/>
            </a:endParaRPr>
          </a:p>
        </p:txBody>
      </p:sp>
      <p:sp>
        <p:nvSpPr>
          <p:cNvPr id="97" name="TextBox 96">
            <a:extLst>
              <a:ext uri="{FF2B5EF4-FFF2-40B4-BE49-F238E27FC236}">
                <a16:creationId xmlns:a16="http://schemas.microsoft.com/office/drawing/2014/main" id="{08DF1095-B771-4D7A-929F-E9174AADA1F0}"/>
              </a:ext>
            </a:extLst>
          </p:cNvPr>
          <p:cNvSpPr txBox="1"/>
          <p:nvPr/>
        </p:nvSpPr>
        <p:spPr>
          <a:xfrm>
            <a:off x="6613691" y="4851498"/>
            <a:ext cx="1369043" cy="553998"/>
          </a:xfrm>
          <a:prstGeom prst="rect">
            <a:avLst/>
          </a:prstGeom>
          <a:noFill/>
        </p:spPr>
        <p:txBody>
          <a:bodyPr wrap="square" rtlCol="0">
            <a:spAutoFit/>
          </a:bodyPr>
          <a:lstStyle/>
          <a:p>
            <a:pPr algn="ctr"/>
            <a:r>
              <a:rPr lang="en-US" sz="1000" b="1" dirty="0">
                <a:solidFill>
                  <a:srgbClr val="FFFFFF"/>
                </a:solidFill>
                <a:effectLst/>
                <a:latin typeface="Tableau Book"/>
              </a:rPr>
              <a:t>Number of customer</a:t>
            </a:r>
            <a:endParaRPr lang="en-US" sz="1000" dirty="0">
              <a:effectLst/>
            </a:endParaRPr>
          </a:p>
          <a:p>
            <a:pPr algn="ctr"/>
            <a:r>
              <a:rPr lang="en-US" sz="1000" b="1" dirty="0">
                <a:solidFill>
                  <a:srgbClr val="FFFFFF"/>
                </a:solidFill>
                <a:effectLst/>
                <a:latin typeface="Tableau Book"/>
              </a:rPr>
              <a:t>profiles active (1):</a:t>
            </a:r>
            <a:endParaRPr lang="en-US" sz="1000" dirty="0">
              <a:effectLst/>
            </a:endParaRPr>
          </a:p>
          <a:p>
            <a:pPr algn="ctr"/>
            <a:r>
              <a:rPr lang="en-US" sz="1000" b="1" dirty="0">
                <a:solidFill>
                  <a:srgbClr val="FFFFFF"/>
                </a:solidFill>
                <a:effectLst/>
                <a:latin typeface="Tableau Book"/>
              </a:rPr>
              <a:t>584</a:t>
            </a:r>
            <a:endParaRPr lang="en-US" sz="1000" dirty="0">
              <a:effectLst/>
            </a:endParaRPr>
          </a:p>
        </p:txBody>
      </p:sp>
      <p:sp>
        <p:nvSpPr>
          <p:cNvPr id="98" name="TextBox 97">
            <a:extLst>
              <a:ext uri="{FF2B5EF4-FFF2-40B4-BE49-F238E27FC236}">
                <a16:creationId xmlns:a16="http://schemas.microsoft.com/office/drawing/2014/main" id="{3BB9EB08-835B-602B-7C39-E1DF0382E52E}"/>
              </a:ext>
            </a:extLst>
          </p:cNvPr>
          <p:cNvSpPr txBox="1"/>
          <p:nvPr/>
        </p:nvSpPr>
        <p:spPr>
          <a:xfrm>
            <a:off x="8423799" y="4820376"/>
            <a:ext cx="837195" cy="553998"/>
          </a:xfrm>
          <a:prstGeom prst="rect">
            <a:avLst/>
          </a:prstGeom>
          <a:noFill/>
        </p:spPr>
        <p:txBody>
          <a:bodyPr wrap="square" rtlCol="0">
            <a:spAutoFit/>
          </a:bodyPr>
          <a:lstStyle/>
          <a:p>
            <a:pPr algn="ctr"/>
            <a:r>
              <a:rPr lang="en-US" sz="1000" b="1" dirty="0">
                <a:solidFill>
                  <a:srgbClr val="FFFFFF"/>
                </a:solidFill>
                <a:effectLst/>
                <a:latin typeface="Tableau Book"/>
              </a:rPr>
              <a:t>Number of customers:</a:t>
            </a:r>
            <a:endParaRPr lang="en-US" sz="1000" dirty="0">
              <a:effectLst/>
            </a:endParaRPr>
          </a:p>
          <a:p>
            <a:pPr algn="ctr"/>
            <a:r>
              <a:rPr lang="en-US" sz="1000" b="1" dirty="0">
                <a:solidFill>
                  <a:srgbClr val="FFFFFF"/>
                </a:solidFill>
                <a:effectLst/>
                <a:latin typeface="Tableau Book"/>
              </a:rPr>
              <a:t>599</a:t>
            </a:r>
            <a:endParaRPr lang="en-US" sz="1000" dirty="0">
              <a:effectLst/>
            </a:endParaRPr>
          </a:p>
        </p:txBody>
      </p:sp>
      <p:sp>
        <p:nvSpPr>
          <p:cNvPr id="99" name="TextBox 98">
            <a:extLst>
              <a:ext uri="{FF2B5EF4-FFF2-40B4-BE49-F238E27FC236}">
                <a16:creationId xmlns:a16="http://schemas.microsoft.com/office/drawing/2014/main" id="{93EA51D6-8525-C894-988B-E8BE8DD55944}"/>
              </a:ext>
            </a:extLst>
          </p:cNvPr>
          <p:cNvSpPr txBox="1"/>
          <p:nvPr/>
        </p:nvSpPr>
        <p:spPr>
          <a:xfrm>
            <a:off x="9978566" y="4737435"/>
            <a:ext cx="1286919" cy="707886"/>
          </a:xfrm>
          <a:prstGeom prst="rect">
            <a:avLst/>
          </a:prstGeom>
          <a:noFill/>
        </p:spPr>
        <p:txBody>
          <a:bodyPr wrap="square" rtlCol="0">
            <a:spAutoFit/>
          </a:bodyPr>
          <a:lstStyle/>
          <a:p>
            <a:pPr algn="ctr"/>
            <a:r>
              <a:rPr lang="en-US" sz="1000" b="1" dirty="0">
                <a:solidFill>
                  <a:srgbClr val="FFFFFF"/>
                </a:solidFill>
                <a:effectLst/>
                <a:latin typeface="Tableau Book"/>
              </a:rPr>
              <a:t>Number of customer profile </a:t>
            </a:r>
            <a:endParaRPr lang="en-US" sz="1000" dirty="0">
              <a:effectLst/>
            </a:endParaRPr>
          </a:p>
          <a:p>
            <a:pPr algn="ctr"/>
            <a:r>
              <a:rPr lang="en-US" sz="1000" b="1" dirty="0">
                <a:solidFill>
                  <a:srgbClr val="FFFFFF"/>
                </a:solidFill>
                <a:effectLst/>
                <a:latin typeface="Tableau Book"/>
              </a:rPr>
              <a:t>created per store:</a:t>
            </a:r>
            <a:endParaRPr lang="en-US" sz="1000" dirty="0">
              <a:effectLst/>
            </a:endParaRPr>
          </a:p>
          <a:p>
            <a:pPr algn="ctr"/>
            <a:r>
              <a:rPr lang="en-US" sz="1000" b="1" dirty="0">
                <a:solidFill>
                  <a:srgbClr val="FFFFFF"/>
                </a:solidFill>
                <a:effectLst/>
                <a:latin typeface="Tableau Book"/>
              </a:rPr>
              <a:t>#1 :326</a:t>
            </a:r>
            <a:endParaRPr lang="en-US" sz="1000" dirty="0">
              <a:effectLst/>
            </a:endParaRPr>
          </a:p>
        </p:txBody>
      </p:sp>
      <p:sp>
        <p:nvSpPr>
          <p:cNvPr id="100" name="TextBox 99">
            <a:extLst>
              <a:ext uri="{FF2B5EF4-FFF2-40B4-BE49-F238E27FC236}">
                <a16:creationId xmlns:a16="http://schemas.microsoft.com/office/drawing/2014/main" id="{5EB4FAC2-D336-55D0-7B1A-AC32E5645CAD}"/>
              </a:ext>
            </a:extLst>
          </p:cNvPr>
          <p:cNvSpPr txBox="1"/>
          <p:nvPr/>
        </p:nvSpPr>
        <p:spPr>
          <a:xfrm>
            <a:off x="1145354" y="5632606"/>
            <a:ext cx="1136746" cy="707886"/>
          </a:xfrm>
          <a:prstGeom prst="rect">
            <a:avLst/>
          </a:prstGeom>
          <a:noFill/>
        </p:spPr>
        <p:txBody>
          <a:bodyPr wrap="square" rtlCol="0">
            <a:spAutoFit/>
          </a:bodyPr>
          <a:lstStyle/>
          <a:p>
            <a:pPr algn="ctr"/>
            <a:r>
              <a:rPr lang="en-US" sz="1000" b="1" dirty="0">
                <a:solidFill>
                  <a:srgbClr val="FFFFFF"/>
                </a:solidFill>
                <a:effectLst/>
                <a:latin typeface="Tableau Book"/>
              </a:rPr>
              <a:t>Number of customer profile </a:t>
            </a:r>
            <a:endParaRPr lang="en-US" sz="1000" dirty="0">
              <a:effectLst/>
            </a:endParaRPr>
          </a:p>
          <a:p>
            <a:pPr algn="ctr"/>
            <a:r>
              <a:rPr lang="en-US" sz="1000" b="1" dirty="0">
                <a:solidFill>
                  <a:srgbClr val="FFFFFF"/>
                </a:solidFill>
                <a:effectLst/>
                <a:latin typeface="Tableau Book"/>
              </a:rPr>
              <a:t>created per store #2 :273</a:t>
            </a:r>
          </a:p>
        </p:txBody>
      </p:sp>
      <p:sp>
        <p:nvSpPr>
          <p:cNvPr id="101" name="TextBox 100">
            <a:extLst>
              <a:ext uri="{FF2B5EF4-FFF2-40B4-BE49-F238E27FC236}">
                <a16:creationId xmlns:a16="http://schemas.microsoft.com/office/drawing/2014/main" id="{1685898D-BC0A-33E8-C375-50A77C5F93D2}"/>
              </a:ext>
            </a:extLst>
          </p:cNvPr>
          <p:cNvSpPr txBox="1"/>
          <p:nvPr/>
        </p:nvSpPr>
        <p:spPr>
          <a:xfrm>
            <a:off x="3007881" y="5721996"/>
            <a:ext cx="1011703" cy="707886"/>
          </a:xfrm>
          <a:prstGeom prst="rect">
            <a:avLst/>
          </a:prstGeom>
          <a:noFill/>
        </p:spPr>
        <p:txBody>
          <a:bodyPr wrap="square" rtlCol="0">
            <a:spAutoFit/>
          </a:bodyPr>
          <a:lstStyle/>
          <a:p>
            <a:pPr algn="ctr"/>
            <a:r>
              <a:rPr lang="en-US" sz="1000" b="1" dirty="0">
                <a:solidFill>
                  <a:srgbClr val="FFFFFF"/>
                </a:solidFill>
                <a:effectLst/>
                <a:latin typeface="Tableau Book"/>
              </a:rPr>
              <a:t>Date when all profile were created:</a:t>
            </a:r>
            <a:endParaRPr lang="en-US" sz="1000" dirty="0">
              <a:effectLst/>
            </a:endParaRPr>
          </a:p>
          <a:p>
            <a:pPr algn="ctr"/>
            <a:r>
              <a:rPr lang="en-US" sz="1000" b="1" dirty="0">
                <a:solidFill>
                  <a:srgbClr val="FFFFFF"/>
                </a:solidFill>
                <a:effectLst/>
                <a:latin typeface="Tableau Book"/>
              </a:rPr>
              <a:t>2006.02.14</a:t>
            </a:r>
            <a:endParaRPr lang="en-US" sz="1000" dirty="0">
              <a:effectLst/>
            </a:endParaRPr>
          </a:p>
        </p:txBody>
      </p:sp>
      <p:sp>
        <p:nvSpPr>
          <p:cNvPr id="102" name="TextBox 101">
            <a:extLst>
              <a:ext uri="{FF2B5EF4-FFF2-40B4-BE49-F238E27FC236}">
                <a16:creationId xmlns:a16="http://schemas.microsoft.com/office/drawing/2014/main" id="{99172CF1-4D3E-BA9F-DAFC-241DC2CD896E}"/>
              </a:ext>
            </a:extLst>
          </p:cNvPr>
          <p:cNvSpPr txBox="1"/>
          <p:nvPr/>
        </p:nvSpPr>
        <p:spPr>
          <a:xfrm>
            <a:off x="4751957" y="5748570"/>
            <a:ext cx="1286918" cy="707886"/>
          </a:xfrm>
          <a:prstGeom prst="rect">
            <a:avLst/>
          </a:prstGeom>
          <a:noFill/>
        </p:spPr>
        <p:txBody>
          <a:bodyPr wrap="square" rtlCol="0">
            <a:spAutoFit/>
          </a:bodyPr>
          <a:lstStyle/>
          <a:p>
            <a:pPr algn="ctr"/>
            <a:r>
              <a:rPr lang="en-US" sz="1000" b="1" dirty="0">
                <a:solidFill>
                  <a:srgbClr val="FFFFFF"/>
                </a:solidFill>
                <a:effectLst/>
                <a:latin typeface="Tableau Book"/>
              </a:rPr>
              <a:t>Number of customer</a:t>
            </a:r>
            <a:endParaRPr lang="en-US" sz="1000" dirty="0">
              <a:effectLst/>
            </a:endParaRPr>
          </a:p>
          <a:p>
            <a:pPr algn="ctr"/>
            <a:r>
              <a:rPr lang="en-US" sz="1000" b="1" dirty="0">
                <a:solidFill>
                  <a:srgbClr val="FFFFFF"/>
                </a:solidFill>
                <a:effectLst/>
                <a:latin typeface="Tableau Book"/>
              </a:rPr>
              <a:t>profiles not active (0):</a:t>
            </a:r>
            <a:endParaRPr lang="en-US" sz="1000" dirty="0">
              <a:effectLst/>
            </a:endParaRPr>
          </a:p>
          <a:p>
            <a:pPr algn="ctr"/>
            <a:r>
              <a:rPr lang="en-US" sz="1000" b="1" dirty="0">
                <a:solidFill>
                  <a:srgbClr val="FFFFFF"/>
                </a:solidFill>
                <a:effectLst/>
                <a:latin typeface="Tableau Book"/>
              </a:rPr>
              <a:t>15</a:t>
            </a:r>
            <a:endParaRPr lang="en-US" sz="1000" dirty="0">
              <a:effectLst/>
            </a:endParaRPr>
          </a:p>
        </p:txBody>
      </p:sp>
      <p:sp>
        <p:nvSpPr>
          <p:cNvPr id="4" name="Slide Number Placeholder 3">
            <a:extLst>
              <a:ext uri="{FF2B5EF4-FFF2-40B4-BE49-F238E27FC236}">
                <a16:creationId xmlns:a16="http://schemas.microsoft.com/office/drawing/2014/main" id="{B8890744-3BD7-A24D-02B0-44A395151546}"/>
              </a:ext>
            </a:extLst>
          </p:cNvPr>
          <p:cNvSpPr>
            <a:spLocks noGrp="1"/>
          </p:cNvSpPr>
          <p:nvPr>
            <p:ph type="sldNum" sz="quarter" idx="12"/>
          </p:nvPr>
        </p:nvSpPr>
        <p:spPr/>
        <p:txBody>
          <a:bodyPr/>
          <a:lstStyle/>
          <a:p>
            <a:fld id="{AE8FB12A-89DB-A44F-AFAC-1420CF6C4F81}" type="slidenum">
              <a:rPr lang="en-DE" smtClean="0"/>
              <a:t>4</a:t>
            </a:fld>
            <a:endParaRPr lang="en-DE"/>
          </a:p>
        </p:txBody>
      </p:sp>
      <p:sp>
        <p:nvSpPr>
          <p:cNvPr id="5" name="Date Placeholder 4">
            <a:extLst>
              <a:ext uri="{FF2B5EF4-FFF2-40B4-BE49-F238E27FC236}">
                <a16:creationId xmlns:a16="http://schemas.microsoft.com/office/drawing/2014/main" id="{470CADC9-ACA1-9DAC-E1FF-A3AE24D00D64}"/>
              </a:ext>
            </a:extLst>
          </p:cNvPr>
          <p:cNvSpPr>
            <a:spLocks noGrp="1"/>
          </p:cNvSpPr>
          <p:nvPr>
            <p:ph type="dt" sz="half" idx="10"/>
          </p:nvPr>
        </p:nvSpPr>
        <p:spPr/>
        <p:txBody>
          <a:bodyPr/>
          <a:lstStyle/>
          <a:p>
            <a:fld id="{504466FC-E6A4-4140-8D6D-98AA48713159}" type="datetime1">
              <a:rPr lang="de-DE" smtClean="0"/>
              <a:t>27.07.23</a:t>
            </a:fld>
            <a:endParaRPr lang="en-DE"/>
          </a:p>
        </p:txBody>
      </p:sp>
    </p:spTree>
    <p:extLst>
      <p:ext uri="{BB962C8B-B14F-4D97-AF65-F5344CB8AC3E}">
        <p14:creationId xmlns:p14="http://schemas.microsoft.com/office/powerpoint/2010/main" val="354254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leichschenkliges Dreieck 31">
            <a:extLst>
              <a:ext uri="{FF2B5EF4-FFF2-40B4-BE49-F238E27FC236}">
                <a16:creationId xmlns:a16="http://schemas.microsoft.com/office/drawing/2014/main" id="{4CB87ADC-8042-47E2-AE54-CE94BC597D34}"/>
              </a:ext>
            </a:extLst>
          </p:cNvPr>
          <p:cNvSpPr/>
          <p:nvPr/>
        </p:nvSpPr>
        <p:spPr bwMode="gray">
          <a:xfrm>
            <a:off x="4120476" y="2364673"/>
            <a:ext cx="134315" cy="115789"/>
          </a:xfrm>
          <a:prstGeom prst="triangle">
            <a:avLst/>
          </a:prstGeom>
          <a:solidFill>
            <a:srgbClr val="06B87C"/>
          </a:solidFill>
          <a:ln w="6350" cap="flat" cmpd="sng" algn="ctr">
            <a:noFill/>
            <a:prstDash val="solid"/>
            <a:miter lim="800000"/>
          </a:ln>
          <a:effectLst/>
        </p:spPr>
        <p:txBody>
          <a:bodyPr rtlCol="0" anchor="ctr"/>
          <a:lstStyle/>
          <a:p>
            <a:pPr algn="ctr">
              <a:defRPr/>
            </a:pPr>
            <a:endParaRPr lang="en-US" sz="1600" kern="0" dirty="0">
              <a:latin typeface="FiraGO Book"/>
            </a:endParaRPr>
          </a:p>
        </p:txBody>
      </p:sp>
      <p:sp>
        <p:nvSpPr>
          <p:cNvPr id="9" name="Gleichschenkliges Dreieck 32">
            <a:extLst>
              <a:ext uri="{FF2B5EF4-FFF2-40B4-BE49-F238E27FC236}">
                <a16:creationId xmlns:a16="http://schemas.microsoft.com/office/drawing/2014/main" id="{B0E257B2-57F5-4333-9E6E-F8E797917363}"/>
              </a:ext>
            </a:extLst>
          </p:cNvPr>
          <p:cNvSpPr/>
          <p:nvPr/>
        </p:nvSpPr>
        <p:spPr bwMode="gray">
          <a:xfrm rot="10800000">
            <a:off x="9765733" y="2364673"/>
            <a:ext cx="134315" cy="115789"/>
          </a:xfrm>
          <a:prstGeom prst="triangle">
            <a:avLst/>
          </a:prstGeom>
          <a:solidFill>
            <a:srgbClr val="C41C33"/>
          </a:solidFill>
          <a:ln w="6350" cap="flat" cmpd="sng" algn="ctr">
            <a:noFill/>
            <a:prstDash val="solid"/>
            <a:miter lim="800000"/>
          </a:ln>
          <a:effectLst/>
        </p:spPr>
        <p:txBody>
          <a:bodyPr rtlCol="0" anchor="ctr"/>
          <a:lstStyle/>
          <a:p>
            <a:pPr algn="ctr">
              <a:defRPr/>
            </a:pPr>
            <a:endParaRPr lang="en-US" sz="1600" kern="0" dirty="0">
              <a:latin typeface="FiraGO Book"/>
            </a:endParaRPr>
          </a:p>
        </p:txBody>
      </p:sp>
      <p:sp>
        <p:nvSpPr>
          <p:cNvPr id="10" name="Rectangle 1">
            <a:extLst>
              <a:ext uri="{FF2B5EF4-FFF2-40B4-BE49-F238E27FC236}">
                <a16:creationId xmlns:a16="http://schemas.microsoft.com/office/drawing/2014/main" id="{9CA9C839-DFDD-4624-AE65-5503CCEB5BEC}"/>
              </a:ext>
            </a:extLst>
          </p:cNvPr>
          <p:cNvSpPr/>
          <p:nvPr/>
        </p:nvSpPr>
        <p:spPr>
          <a:xfrm>
            <a:off x="1578544" y="2304064"/>
            <a:ext cx="2858985" cy="246221"/>
          </a:xfrm>
          <a:prstGeom prst="rect">
            <a:avLst/>
          </a:prstGeom>
        </p:spPr>
        <p:txBody>
          <a:bodyPr wrap="square" lIns="0" tIns="0" rIns="0" bIns="0">
            <a:spAutoFit/>
          </a:bodyPr>
          <a:lstStyle/>
          <a:p>
            <a:pPr algn="ctr" defTabSz="914126">
              <a:spcBef>
                <a:spcPct val="0"/>
              </a:spcBef>
            </a:pPr>
            <a:r>
              <a:rPr lang="en-US" sz="1600" b="1" dirty="0">
                <a:latin typeface="FiraGO"/>
              </a:rPr>
              <a:t>Most Revenue: </a:t>
            </a:r>
            <a:r>
              <a:rPr lang="en-US" sz="1600" b="1" dirty="0">
                <a:solidFill>
                  <a:srgbClr val="06B87C"/>
                </a:solidFill>
                <a:latin typeface="FiraGO"/>
              </a:rPr>
              <a:t>$215.75</a:t>
            </a:r>
          </a:p>
        </p:txBody>
      </p:sp>
      <p:sp>
        <p:nvSpPr>
          <p:cNvPr id="11" name="Rectangle 1">
            <a:extLst>
              <a:ext uri="{FF2B5EF4-FFF2-40B4-BE49-F238E27FC236}">
                <a16:creationId xmlns:a16="http://schemas.microsoft.com/office/drawing/2014/main" id="{00CC3015-B3D3-4FDC-B06C-E567B77474A9}"/>
              </a:ext>
            </a:extLst>
          </p:cNvPr>
          <p:cNvSpPr/>
          <p:nvPr/>
        </p:nvSpPr>
        <p:spPr>
          <a:xfrm>
            <a:off x="7599641" y="2304064"/>
            <a:ext cx="2404971" cy="246221"/>
          </a:xfrm>
          <a:prstGeom prst="rect">
            <a:avLst/>
          </a:prstGeom>
        </p:spPr>
        <p:txBody>
          <a:bodyPr wrap="square" lIns="0" tIns="0" rIns="0" bIns="0">
            <a:spAutoFit/>
          </a:bodyPr>
          <a:lstStyle/>
          <a:p>
            <a:pPr algn="ctr" defTabSz="914126">
              <a:spcBef>
                <a:spcPct val="0"/>
              </a:spcBef>
            </a:pPr>
            <a:r>
              <a:rPr lang="en-US" sz="1600" b="1" dirty="0">
                <a:latin typeface="FiraGO"/>
              </a:rPr>
              <a:t>Least Revenue: </a:t>
            </a:r>
            <a:r>
              <a:rPr lang="en-US" sz="1600" b="1" dirty="0">
                <a:solidFill>
                  <a:srgbClr val="FF0000"/>
                </a:solidFill>
                <a:latin typeface="FiraGO"/>
              </a:rPr>
              <a:t>$5.94</a:t>
            </a:r>
          </a:p>
        </p:txBody>
      </p:sp>
      <p:sp>
        <p:nvSpPr>
          <p:cNvPr id="12" name="Rechteck 35">
            <a:extLst>
              <a:ext uri="{FF2B5EF4-FFF2-40B4-BE49-F238E27FC236}">
                <a16:creationId xmlns:a16="http://schemas.microsoft.com/office/drawing/2014/main" id="{687CCFC2-C8D8-4285-AF60-2B7F08687E76}"/>
              </a:ext>
            </a:extLst>
          </p:cNvPr>
          <p:cNvSpPr/>
          <p:nvPr/>
        </p:nvSpPr>
        <p:spPr bwMode="gray">
          <a:xfrm>
            <a:off x="611189" y="2178884"/>
            <a:ext cx="5180013" cy="3833812"/>
          </a:xfrm>
          <a:prstGeom prst="rect">
            <a:avLst/>
          </a:prstGeom>
          <a:noFill/>
          <a:ln w="25400" cap="flat" cmpd="sng" algn="ctr">
            <a:gradFill flip="none" rotWithShape="1">
              <a:gsLst>
                <a:gs pos="96000">
                  <a:schemeClr val="tx2"/>
                </a:gs>
                <a:gs pos="0">
                  <a:schemeClr val="accent6"/>
                </a:gs>
              </a:gsLst>
              <a:lin ang="19800000" scaled="0"/>
              <a:tileRect/>
            </a:gradFill>
            <a:prstDash val="solid"/>
            <a:miter lim="800000"/>
          </a:ln>
          <a:effectLst/>
        </p:spPr>
        <p:txBody>
          <a:bodyPr rtlCol="0" anchor="ctr"/>
          <a:lstStyle/>
          <a:p>
            <a:pPr algn="ctr">
              <a:defRPr/>
            </a:pPr>
            <a:endParaRPr lang="en-US" sz="1600" kern="0" dirty="0">
              <a:latin typeface="FiraGO Book"/>
            </a:endParaRPr>
          </a:p>
        </p:txBody>
      </p:sp>
      <p:sp>
        <p:nvSpPr>
          <p:cNvPr id="13" name="Rechteck 36">
            <a:extLst>
              <a:ext uri="{FF2B5EF4-FFF2-40B4-BE49-F238E27FC236}">
                <a16:creationId xmlns:a16="http://schemas.microsoft.com/office/drawing/2014/main" id="{1E97542A-DBCA-4CBB-9EF7-844AF54898B8}"/>
              </a:ext>
            </a:extLst>
          </p:cNvPr>
          <p:cNvSpPr/>
          <p:nvPr/>
        </p:nvSpPr>
        <p:spPr bwMode="gray">
          <a:xfrm>
            <a:off x="6399877" y="2178884"/>
            <a:ext cx="5180013" cy="3833812"/>
          </a:xfrm>
          <a:prstGeom prst="rect">
            <a:avLst/>
          </a:prstGeom>
          <a:noFill/>
          <a:ln w="25400" cap="flat" cmpd="sng" algn="ctr">
            <a:gradFill flip="none" rotWithShape="1">
              <a:gsLst>
                <a:gs pos="96000">
                  <a:schemeClr val="tx2"/>
                </a:gs>
                <a:gs pos="0">
                  <a:schemeClr val="accent6"/>
                </a:gs>
              </a:gsLst>
              <a:lin ang="19800000" scaled="0"/>
              <a:tileRect/>
            </a:gradFill>
            <a:prstDash val="solid"/>
            <a:miter lim="800000"/>
          </a:ln>
          <a:effectLst/>
        </p:spPr>
        <p:txBody>
          <a:bodyPr rtlCol="0" anchor="ctr"/>
          <a:lstStyle/>
          <a:p>
            <a:pPr algn="ctr">
              <a:defRPr/>
            </a:pPr>
            <a:endParaRPr lang="en-US" sz="1600" kern="0" dirty="0">
              <a:latin typeface="FiraGO Book"/>
            </a:endParaRPr>
          </a:p>
        </p:txBody>
      </p:sp>
      <p:sp>
        <p:nvSpPr>
          <p:cNvPr id="17" name="Rechteck 21">
            <a:extLst>
              <a:ext uri="{FF2B5EF4-FFF2-40B4-BE49-F238E27FC236}">
                <a16:creationId xmlns:a16="http://schemas.microsoft.com/office/drawing/2014/main" id="{CDE8ACCE-CEC0-4546-A9B5-5FCBDEA91218}"/>
              </a:ext>
            </a:extLst>
          </p:cNvPr>
          <p:cNvSpPr/>
          <p:nvPr/>
        </p:nvSpPr>
        <p:spPr bwMode="gray">
          <a:xfrm>
            <a:off x="624000" y="1875941"/>
            <a:ext cx="10944000" cy="53427"/>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sp>
        <p:nvSpPr>
          <p:cNvPr id="18" name="Rectangle 2">
            <a:extLst>
              <a:ext uri="{FF2B5EF4-FFF2-40B4-BE49-F238E27FC236}">
                <a16:creationId xmlns:a16="http://schemas.microsoft.com/office/drawing/2014/main" id="{CE4F2353-C663-469A-B385-49BA270AA189}"/>
              </a:ext>
            </a:extLst>
          </p:cNvPr>
          <p:cNvSpPr/>
          <p:nvPr/>
        </p:nvSpPr>
        <p:spPr bwMode="gray">
          <a:xfrm>
            <a:off x="4581292" y="1694084"/>
            <a:ext cx="2571621" cy="307777"/>
          </a:xfrm>
          <a:prstGeom prst="rect">
            <a:avLst/>
          </a:prstGeom>
          <a:solidFill>
            <a:schemeClr val="bg1"/>
          </a:solidFill>
        </p:spPr>
        <p:txBody>
          <a:bodyPr wrap="square">
            <a:spAutoFit/>
          </a:bodyPr>
          <a:lstStyle/>
          <a:p>
            <a:pPr algn="ctr">
              <a:defRPr/>
            </a:pPr>
            <a:r>
              <a:rPr lang="en-US" sz="1400" b="1" kern="0" dirty="0">
                <a:latin typeface="+mj-lt"/>
              </a:rPr>
              <a:t>Highest and lowest Revenue</a:t>
            </a:r>
          </a:p>
        </p:txBody>
      </p:sp>
      <p:graphicFrame>
        <p:nvGraphicFramePr>
          <p:cNvPr id="24" name="Chart 23">
            <a:extLst>
              <a:ext uri="{FF2B5EF4-FFF2-40B4-BE49-F238E27FC236}">
                <a16:creationId xmlns:a16="http://schemas.microsoft.com/office/drawing/2014/main" id="{4B42573E-42BF-95EC-A88B-02102651D5C2}"/>
              </a:ext>
            </a:extLst>
          </p:cNvPr>
          <p:cNvGraphicFramePr>
            <a:graphicFrameLocks/>
          </p:cNvGraphicFramePr>
          <p:nvPr>
            <p:extLst>
              <p:ext uri="{D42A27DB-BD31-4B8C-83A1-F6EECF244321}">
                <p14:modId xmlns:p14="http://schemas.microsoft.com/office/powerpoint/2010/main" val="959668372"/>
              </p:ext>
            </p:extLst>
          </p:nvPr>
        </p:nvGraphicFramePr>
        <p:xfrm>
          <a:off x="746868" y="3007819"/>
          <a:ext cx="4871365" cy="26531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Chart 24">
            <a:extLst>
              <a:ext uri="{FF2B5EF4-FFF2-40B4-BE49-F238E27FC236}">
                <a16:creationId xmlns:a16="http://schemas.microsoft.com/office/drawing/2014/main" id="{AEA57E98-BDBA-334C-2B2F-41FF5A5BB80B}"/>
              </a:ext>
            </a:extLst>
          </p:cNvPr>
          <p:cNvGraphicFramePr>
            <a:graphicFrameLocks/>
          </p:cNvGraphicFramePr>
          <p:nvPr>
            <p:extLst>
              <p:ext uri="{D42A27DB-BD31-4B8C-83A1-F6EECF244321}">
                <p14:modId xmlns:p14="http://schemas.microsoft.com/office/powerpoint/2010/main" val="2715671274"/>
              </p:ext>
            </p:extLst>
          </p:nvPr>
        </p:nvGraphicFramePr>
        <p:xfrm>
          <a:off x="6571128" y="2933248"/>
          <a:ext cx="4572000" cy="2743200"/>
        </p:xfrm>
        <a:graphic>
          <a:graphicData uri="http://schemas.openxmlformats.org/drawingml/2006/chart">
            <c:chart xmlns:c="http://schemas.openxmlformats.org/drawingml/2006/chart" xmlns:r="http://schemas.openxmlformats.org/officeDocument/2006/relationships" r:id="rId3"/>
          </a:graphicData>
        </a:graphic>
      </p:graphicFrame>
      <p:grpSp>
        <p:nvGrpSpPr>
          <p:cNvPr id="26" name="Grafik 4">
            <a:extLst>
              <a:ext uri="{FF2B5EF4-FFF2-40B4-BE49-F238E27FC236}">
                <a16:creationId xmlns:a16="http://schemas.microsoft.com/office/drawing/2014/main" id="{AA797E5B-29A7-2B87-845D-18E8286D1DED}"/>
              </a:ext>
            </a:extLst>
          </p:cNvPr>
          <p:cNvGrpSpPr/>
          <p:nvPr/>
        </p:nvGrpSpPr>
        <p:grpSpPr>
          <a:xfrm>
            <a:off x="454291" y="445389"/>
            <a:ext cx="642460" cy="643488"/>
            <a:chOff x="5703887" y="3009900"/>
            <a:chExt cx="781050" cy="838200"/>
          </a:xfrm>
          <a:solidFill>
            <a:schemeClr val="tx1"/>
          </a:solidFill>
        </p:grpSpPr>
        <p:sp>
          <p:nvSpPr>
            <p:cNvPr id="27" name="Freihandform: Form 49">
              <a:extLst>
                <a:ext uri="{FF2B5EF4-FFF2-40B4-BE49-F238E27FC236}">
                  <a16:creationId xmlns:a16="http://schemas.microsoft.com/office/drawing/2014/main" id="{DA13A57F-79DA-84AE-2FD7-B3AAD409D57D}"/>
                </a:ext>
              </a:extLst>
            </p:cNvPr>
            <p:cNvSpPr/>
            <p:nvPr/>
          </p:nvSpPr>
          <p:spPr>
            <a:xfrm>
              <a:off x="6027737" y="3009900"/>
              <a:ext cx="381000" cy="381000"/>
            </a:xfrm>
            <a:custGeom>
              <a:avLst/>
              <a:gdLst>
                <a:gd name="connsiteX0" fmla="*/ 190500 w 381000"/>
                <a:gd name="connsiteY0" fmla="*/ 19050 h 381000"/>
                <a:gd name="connsiteX1" fmla="*/ 361950 w 381000"/>
                <a:gd name="connsiteY1" fmla="*/ 190500 h 381000"/>
                <a:gd name="connsiteX2" fmla="*/ 190500 w 381000"/>
                <a:gd name="connsiteY2" fmla="*/ 361950 h 381000"/>
                <a:gd name="connsiteX3" fmla="*/ 19050 w 381000"/>
                <a:gd name="connsiteY3" fmla="*/ 190500 h 381000"/>
                <a:gd name="connsiteX4" fmla="*/ 190500 w 381000"/>
                <a:gd name="connsiteY4" fmla="*/ 19050 h 381000"/>
                <a:gd name="connsiteX5" fmla="*/ 190500 w 381000"/>
                <a:gd name="connsiteY5" fmla="*/ 0 h 381000"/>
                <a:gd name="connsiteX6" fmla="*/ 0 w 381000"/>
                <a:gd name="connsiteY6" fmla="*/ 190500 h 381000"/>
                <a:gd name="connsiteX7" fmla="*/ 190500 w 381000"/>
                <a:gd name="connsiteY7" fmla="*/ 381000 h 381000"/>
                <a:gd name="connsiteX8" fmla="*/ 381000 w 381000"/>
                <a:gd name="connsiteY8" fmla="*/ 190500 h 381000"/>
                <a:gd name="connsiteX9" fmla="*/ 190500 w 381000"/>
                <a:gd name="connsiteY9" fmla="*/ 0 h 381000"/>
                <a:gd name="connsiteX10" fmla="*/ 190500 w 381000"/>
                <a:gd name="connsiteY10"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81000">
                  <a:moveTo>
                    <a:pt x="190500" y="19050"/>
                  </a:moveTo>
                  <a:cubicBezTo>
                    <a:pt x="284798" y="19050"/>
                    <a:pt x="361950" y="96203"/>
                    <a:pt x="361950" y="190500"/>
                  </a:cubicBezTo>
                  <a:cubicBezTo>
                    <a:pt x="361950" y="284798"/>
                    <a:pt x="284798" y="361950"/>
                    <a:pt x="190500" y="361950"/>
                  </a:cubicBezTo>
                  <a:cubicBezTo>
                    <a:pt x="96202" y="361950"/>
                    <a:pt x="19050" y="284798"/>
                    <a:pt x="19050" y="190500"/>
                  </a:cubicBezTo>
                  <a:cubicBezTo>
                    <a:pt x="19050" y="96203"/>
                    <a:pt x="96202" y="19050"/>
                    <a:pt x="190500" y="19050"/>
                  </a:cubicBezTo>
                  <a:moveTo>
                    <a:pt x="190500" y="0"/>
                  </a:moveTo>
                  <a:cubicBezTo>
                    <a:pt x="85725" y="0"/>
                    <a:pt x="0" y="85725"/>
                    <a:pt x="0" y="190500"/>
                  </a:cubicBezTo>
                  <a:cubicBezTo>
                    <a:pt x="0" y="295275"/>
                    <a:pt x="85725" y="381000"/>
                    <a:pt x="190500" y="381000"/>
                  </a:cubicBezTo>
                  <a:cubicBezTo>
                    <a:pt x="295275" y="381000"/>
                    <a:pt x="381000" y="295275"/>
                    <a:pt x="381000" y="190500"/>
                  </a:cubicBezTo>
                  <a:cubicBezTo>
                    <a:pt x="381000" y="85725"/>
                    <a:pt x="295275" y="0"/>
                    <a:pt x="190500" y="0"/>
                  </a:cubicBezTo>
                  <a:lnTo>
                    <a:pt x="190500" y="0"/>
                  </a:lnTo>
                  <a:close/>
                </a:path>
              </a:pathLst>
            </a:custGeom>
            <a:solidFill>
              <a:schemeClr val="tx1"/>
            </a:solidFill>
            <a:ln w="9525" cap="flat">
              <a:noFill/>
              <a:prstDash val="solid"/>
              <a:miter/>
            </a:ln>
          </p:spPr>
          <p:txBody>
            <a:bodyPr rtlCol="0" anchor="ctr"/>
            <a:lstStyle/>
            <a:p>
              <a:endParaRPr lang="en-US" dirty="0"/>
            </a:p>
          </p:txBody>
        </p:sp>
        <p:sp>
          <p:nvSpPr>
            <p:cNvPr id="28" name="Freihandform: Form 50">
              <a:extLst>
                <a:ext uri="{FF2B5EF4-FFF2-40B4-BE49-F238E27FC236}">
                  <a16:creationId xmlns:a16="http://schemas.microsoft.com/office/drawing/2014/main" id="{F165CE6C-15A5-2A03-266D-ADB6160605B5}"/>
                </a:ext>
              </a:extLst>
            </p:cNvPr>
            <p:cNvSpPr/>
            <p:nvPr/>
          </p:nvSpPr>
          <p:spPr>
            <a:xfrm>
              <a:off x="5703887" y="3105150"/>
              <a:ext cx="285750" cy="285750"/>
            </a:xfrm>
            <a:custGeom>
              <a:avLst/>
              <a:gdLst>
                <a:gd name="connsiteX0" fmla="*/ 142875 w 285750"/>
                <a:gd name="connsiteY0" fmla="*/ 19050 h 285750"/>
                <a:gd name="connsiteX1" fmla="*/ 266700 w 285750"/>
                <a:gd name="connsiteY1" fmla="*/ 142875 h 285750"/>
                <a:gd name="connsiteX2" fmla="*/ 142875 w 285750"/>
                <a:gd name="connsiteY2" fmla="*/ 266700 h 285750"/>
                <a:gd name="connsiteX3" fmla="*/ 19050 w 285750"/>
                <a:gd name="connsiteY3" fmla="*/ 142875 h 285750"/>
                <a:gd name="connsiteX4" fmla="*/ 142875 w 285750"/>
                <a:gd name="connsiteY4" fmla="*/ 19050 h 285750"/>
                <a:gd name="connsiteX5" fmla="*/ 142875 w 285750"/>
                <a:gd name="connsiteY5" fmla="*/ 0 h 285750"/>
                <a:gd name="connsiteX6" fmla="*/ 0 w 285750"/>
                <a:gd name="connsiteY6" fmla="*/ 142875 h 285750"/>
                <a:gd name="connsiteX7" fmla="*/ 142875 w 285750"/>
                <a:gd name="connsiteY7" fmla="*/ 285750 h 285750"/>
                <a:gd name="connsiteX8" fmla="*/ 285750 w 285750"/>
                <a:gd name="connsiteY8" fmla="*/ 142875 h 285750"/>
                <a:gd name="connsiteX9" fmla="*/ 142875 w 285750"/>
                <a:gd name="connsiteY9" fmla="*/ 0 h 285750"/>
                <a:gd name="connsiteX10" fmla="*/ 142875 w 285750"/>
                <a:gd name="connsiteY10"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750" h="285750">
                  <a:moveTo>
                    <a:pt x="142875" y="19050"/>
                  </a:moveTo>
                  <a:cubicBezTo>
                    <a:pt x="211455" y="19050"/>
                    <a:pt x="266700" y="74295"/>
                    <a:pt x="266700" y="142875"/>
                  </a:cubicBezTo>
                  <a:cubicBezTo>
                    <a:pt x="266700" y="211455"/>
                    <a:pt x="211455" y="266700"/>
                    <a:pt x="142875" y="266700"/>
                  </a:cubicBezTo>
                  <a:cubicBezTo>
                    <a:pt x="74295" y="266700"/>
                    <a:pt x="19050" y="211455"/>
                    <a:pt x="19050" y="142875"/>
                  </a:cubicBezTo>
                  <a:cubicBezTo>
                    <a:pt x="19050" y="74295"/>
                    <a:pt x="74295" y="19050"/>
                    <a:pt x="142875" y="19050"/>
                  </a:cubicBezTo>
                  <a:moveTo>
                    <a:pt x="142875" y="0"/>
                  </a:moveTo>
                  <a:cubicBezTo>
                    <a:pt x="63818" y="0"/>
                    <a:pt x="0" y="63818"/>
                    <a:pt x="0" y="142875"/>
                  </a:cubicBezTo>
                  <a:cubicBezTo>
                    <a:pt x="0" y="221933"/>
                    <a:pt x="63818" y="285750"/>
                    <a:pt x="142875" y="285750"/>
                  </a:cubicBezTo>
                  <a:cubicBezTo>
                    <a:pt x="221933" y="285750"/>
                    <a:pt x="285750" y="221933"/>
                    <a:pt x="285750" y="142875"/>
                  </a:cubicBezTo>
                  <a:cubicBezTo>
                    <a:pt x="285750" y="63818"/>
                    <a:pt x="221933" y="0"/>
                    <a:pt x="142875" y="0"/>
                  </a:cubicBezTo>
                  <a:lnTo>
                    <a:pt x="142875" y="0"/>
                  </a:lnTo>
                  <a:close/>
                </a:path>
              </a:pathLst>
            </a:custGeom>
            <a:solidFill>
              <a:schemeClr val="tx1"/>
            </a:solidFill>
            <a:ln w="9525" cap="flat">
              <a:noFill/>
              <a:prstDash val="solid"/>
              <a:miter/>
            </a:ln>
          </p:spPr>
          <p:txBody>
            <a:bodyPr rtlCol="0" anchor="ctr"/>
            <a:lstStyle/>
            <a:p>
              <a:endParaRPr lang="en-US" dirty="0"/>
            </a:p>
          </p:txBody>
        </p:sp>
        <p:sp>
          <p:nvSpPr>
            <p:cNvPr id="29" name="Freihandform: Form 51">
              <a:extLst>
                <a:ext uri="{FF2B5EF4-FFF2-40B4-BE49-F238E27FC236}">
                  <a16:creationId xmlns:a16="http://schemas.microsoft.com/office/drawing/2014/main" id="{8AEF8C52-441B-C336-4A63-BF1EAECB0B73}"/>
                </a:ext>
              </a:extLst>
            </p:cNvPr>
            <p:cNvSpPr/>
            <p:nvPr/>
          </p:nvSpPr>
          <p:spPr>
            <a:xfrm>
              <a:off x="5761037" y="3429000"/>
              <a:ext cx="723900" cy="419100"/>
            </a:xfrm>
            <a:custGeom>
              <a:avLst/>
              <a:gdLst>
                <a:gd name="connsiteX0" fmla="*/ 514350 w 723900"/>
                <a:gd name="connsiteY0" fmla="*/ 19050 h 419100"/>
                <a:gd name="connsiteX1" fmla="*/ 571500 w 723900"/>
                <a:gd name="connsiteY1" fmla="*/ 76200 h 419100"/>
                <a:gd name="connsiteX2" fmla="*/ 571500 w 723900"/>
                <a:gd name="connsiteY2" fmla="*/ 114300 h 419100"/>
                <a:gd name="connsiteX3" fmla="*/ 571500 w 723900"/>
                <a:gd name="connsiteY3" fmla="*/ 146685 h 419100"/>
                <a:gd name="connsiteX4" fmla="*/ 600075 w 723900"/>
                <a:gd name="connsiteY4" fmla="*/ 130493 h 419100"/>
                <a:gd name="connsiteX5" fmla="*/ 704850 w 723900"/>
                <a:gd name="connsiteY5" fmla="*/ 70485 h 419100"/>
                <a:gd name="connsiteX6" fmla="*/ 704850 w 723900"/>
                <a:gd name="connsiteY6" fmla="*/ 347663 h 419100"/>
                <a:gd name="connsiteX7" fmla="*/ 600075 w 723900"/>
                <a:gd name="connsiteY7" fmla="*/ 287655 h 419100"/>
                <a:gd name="connsiteX8" fmla="*/ 571500 w 723900"/>
                <a:gd name="connsiteY8" fmla="*/ 271463 h 419100"/>
                <a:gd name="connsiteX9" fmla="*/ 571500 w 723900"/>
                <a:gd name="connsiteY9" fmla="*/ 304800 h 419100"/>
                <a:gd name="connsiteX10" fmla="*/ 571500 w 723900"/>
                <a:gd name="connsiteY10" fmla="*/ 342900 h 419100"/>
                <a:gd name="connsiteX11" fmla="*/ 514350 w 723900"/>
                <a:gd name="connsiteY11" fmla="*/ 400050 h 419100"/>
                <a:gd name="connsiteX12" fmla="*/ 76200 w 723900"/>
                <a:gd name="connsiteY12" fmla="*/ 400050 h 419100"/>
                <a:gd name="connsiteX13" fmla="*/ 19050 w 723900"/>
                <a:gd name="connsiteY13" fmla="*/ 342900 h 419100"/>
                <a:gd name="connsiteX14" fmla="*/ 19050 w 723900"/>
                <a:gd name="connsiteY14" fmla="*/ 76200 h 419100"/>
                <a:gd name="connsiteX15" fmla="*/ 76200 w 723900"/>
                <a:gd name="connsiteY15" fmla="*/ 19050 h 419100"/>
                <a:gd name="connsiteX16" fmla="*/ 514350 w 723900"/>
                <a:gd name="connsiteY16" fmla="*/ 19050 h 419100"/>
                <a:gd name="connsiteX17" fmla="*/ 514350 w 723900"/>
                <a:gd name="connsiteY17" fmla="*/ 0 h 419100"/>
                <a:gd name="connsiteX18" fmla="*/ 76200 w 723900"/>
                <a:gd name="connsiteY18" fmla="*/ 0 h 419100"/>
                <a:gd name="connsiteX19" fmla="*/ 0 w 723900"/>
                <a:gd name="connsiteY19" fmla="*/ 76200 h 419100"/>
                <a:gd name="connsiteX20" fmla="*/ 0 w 723900"/>
                <a:gd name="connsiteY20" fmla="*/ 342900 h 419100"/>
                <a:gd name="connsiteX21" fmla="*/ 76200 w 723900"/>
                <a:gd name="connsiteY21" fmla="*/ 419100 h 419100"/>
                <a:gd name="connsiteX22" fmla="*/ 514350 w 723900"/>
                <a:gd name="connsiteY22" fmla="*/ 419100 h 419100"/>
                <a:gd name="connsiteX23" fmla="*/ 590550 w 723900"/>
                <a:gd name="connsiteY23" fmla="*/ 342900 h 419100"/>
                <a:gd name="connsiteX24" fmla="*/ 590550 w 723900"/>
                <a:gd name="connsiteY24" fmla="*/ 304800 h 419100"/>
                <a:gd name="connsiteX25" fmla="*/ 723900 w 723900"/>
                <a:gd name="connsiteY25" fmla="*/ 381000 h 419100"/>
                <a:gd name="connsiteX26" fmla="*/ 723900 w 723900"/>
                <a:gd name="connsiteY26" fmla="*/ 38100 h 419100"/>
                <a:gd name="connsiteX27" fmla="*/ 590550 w 723900"/>
                <a:gd name="connsiteY27" fmla="*/ 114300 h 419100"/>
                <a:gd name="connsiteX28" fmla="*/ 590550 w 723900"/>
                <a:gd name="connsiteY28" fmla="*/ 76200 h 419100"/>
                <a:gd name="connsiteX29" fmla="*/ 514350 w 723900"/>
                <a:gd name="connsiteY29" fmla="*/ 0 h 419100"/>
                <a:gd name="connsiteX30" fmla="*/ 514350 w 723900"/>
                <a:gd name="connsiteY30" fmla="*/ 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23900" h="419100">
                  <a:moveTo>
                    <a:pt x="514350" y="19050"/>
                  </a:moveTo>
                  <a:cubicBezTo>
                    <a:pt x="545783" y="19050"/>
                    <a:pt x="571500" y="44768"/>
                    <a:pt x="571500" y="76200"/>
                  </a:cubicBezTo>
                  <a:lnTo>
                    <a:pt x="571500" y="114300"/>
                  </a:lnTo>
                  <a:lnTo>
                    <a:pt x="571500" y="146685"/>
                  </a:lnTo>
                  <a:lnTo>
                    <a:pt x="600075" y="130493"/>
                  </a:lnTo>
                  <a:lnTo>
                    <a:pt x="704850" y="70485"/>
                  </a:lnTo>
                  <a:lnTo>
                    <a:pt x="704850" y="347663"/>
                  </a:lnTo>
                  <a:lnTo>
                    <a:pt x="600075" y="287655"/>
                  </a:lnTo>
                  <a:lnTo>
                    <a:pt x="571500" y="271463"/>
                  </a:lnTo>
                  <a:lnTo>
                    <a:pt x="571500" y="304800"/>
                  </a:lnTo>
                  <a:lnTo>
                    <a:pt x="571500" y="342900"/>
                  </a:lnTo>
                  <a:cubicBezTo>
                    <a:pt x="571500" y="374333"/>
                    <a:pt x="545783" y="400050"/>
                    <a:pt x="514350" y="400050"/>
                  </a:cubicBezTo>
                  <a:lnTo>
                    <a:pt x="76200" y="400050"/>
                  </a:lnTo>
                  <a:cubicBezTo>
                    <a:pt x="44768" y="400050"/>
                    <a:pt x="19050" y="374333"/>
                    <a:pt x="19050" y="342900"/>
                  </a:cubicBezTo>
                  <a:lnTo>
                    <a:pt x="19050" y="76200"/>
                  </a:lnTo>
                  <a:cubicBezTo>
                    <a:pt x="19050" y="44768"/>
                    <a:pt x="44768" y="19050"/>
                    <a:pt x="76200" y="19050"/>
                  </a:cubicBezTo>
                  <a:lnTo>
                    <a:pt x="514350" y="19050"/>
                  </a:lnTo>
                  <a:moveTo>
                    <a:pt x="514350" y="0"/>
                  </a:moveTo>
                  <a:lnTo>
                    <a:pt x="76200" y="0"/>
                  </a:lnTo>
                  <a:cubicBezTo>
                    <a:pt x="34290" y="0"/>
                    <a:pt x="0" y="34290"/>
                    <a:pt x="0" y="76200"/>
                  </a:cubicBezTo>
                  <a:lnTo>
                    <a:pt x="0" y="342900"/>
                  </a:lnTo>
                  <a:cubicBezTo>
                    <a:pt x="0" y="384810"/>
                    <a:pt x="34290" y="419100"/>
                    <a:pt x="76200" y="419100"/>
                  </a:cubicBezTo>
                  <a:lnTo>
                    <a:pt x="514350" y="419100"/>
                  </a:lnTo>
                  <a:cubicBezTo>
                    <a:pt x="556260" y="419100"/>
                    <a:pt x="590550" y="384810"/>
                    <a:pt x="590550" y="342900"/>
                  </a:cubicBezTo>
                  <a:lnTo>
                    <a:pt x="590550" y="304800"/>
                  </a:lnTo>
                  <a:lnTo>
                    <a:pt x="723900" y="381000"/>
                  </a:lnTo>
                  <a:lnTo>
                    <a:pt x="723900" y="38100"/>
                  </a:lnTo>
                  <a:lnTo>
                    <a:pt x="590550" y="114300"/>
                  </a:lnTo>
                  <a:lnTo>
                    <a:pt x="590550" y="76200"/>
                  </a:lnTo>
                  <a:cubicBezTo>
                    <a:pt x="590550" y="34290"/>
                    <a:pt x="556260" y="0"/>
                    <a:pt x="514350" y="0"/>
                  </a:cubicBezTo>
                  <a:lnTo>
                    <a:pt x="514350" y="0"/>
                  </a:lnTo>
                  <a:close/>
                </a:path>
              </a:pathLst>
            </a:custGeom>
            <a:grpFill/>
            <a:ln w="9525" cap="flat">
              <a:noFill/>
              <a:prstDash val="solid"/>
              <a:miter/>
            </a:ln>
          </p:spPr>
          <p:txBody>
            <a:bodyPr rtlCol="0" anchor="ctr"/>
            <a:lstStyle/>
            <a:p>
              <a:endParaRPr lang="en-US" dirty="0"/>
            </a:p>
          </p:txBody>
        </p:sp>
      </p:grpSp>
      <p:sp>
        <p:nvSpPr>
          <p:cNvPr id="34" name="Rounded Rectangle 33">
            <a:extLst>
              <a:ext uri="{FF2B5EF4-FFF2-40B4-BE49-F238E27FC236}">
                <a16:creationId xmlns:a16="http://schemas.microsoft.com/office/drawing/2014/main" id="{85548A15-B63F-A008-63A3-EFE00E01DBBD}"/>
              </a:ext>
            </a:extLst>
          </p:cNvPr>
          <p:cNvSpPr/>
          <p:nvPr/>
        </p:nvSpPr>
        <p:spPr>
          <a:xfrm>
            <a:off x="1399616" y="3125972"/>
            <a:ext cx="365389" cy="1435395"/>
          </a:xfrm>
          <a:prstGeom prst="roundRect">
            <a:avLst/>
          </a:prstGeom>
          <a:noFill/>
          <a:ln w="28575">
            <a:solidFill>
              <a:schemeClr val="accent2"/>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5" name="TextBox 34">
            <a:extLst>
              <a:ext uri="{FF2B5EF4-FFF2-40B4-BE49-F238E27FC236}">
                <a16:creationId xmlns:a16="http://schemas.microsoft.com/office/drawing/2014/main" id="{145319FB-C2A4-CCF8-8754-B3710B413D73}"/>
              </a:ext>
            </a:extLst>
          </p:cNvPr>
          <p:cNvSpPr txBox="1"/>
          <p:nvPr/>
        </p:nvSpPr>
        <p:spPr>
          <a:xfrm>
            <a:off x="1337646" y="595083"/>
            <a:ext cx="10230353" cy="461665"/>
          </a:xfrm>
          <a:prstGeom prst="rect">
            <a:avLst/>
          </a:prstGeom>
          <a:noFill/>
        </p:spPr>
        <p:txBody>
          <a:bodyPr wrap="square" rtlCol="0">
            <a:spAutoFit/>
          </a:bodyPr>
          <a:lstStyle/>
          <a:p>
            <a:r>
              <a:rPr lang="en-US" sz="2400" dirty="0">
                <a:solidFill>
                  <a:srgbClr val="263B50"/>
                </a:solidFill>
                <a:effectLst/>
                <a:latin typeface="Roboto" panose="02000000000000000000" pitchFamily="2" charset="0"/>
              </a:rPr>
              <a:t> </a:t>
            </a:r>
            <a:r>
              <a:rPr lang="en-US" sz="2400" dirty="0">
                <a:solidFill>
                  <a:srgbClr val="263B50"/>
                </a:solidFill>
                <a:latin typeface="Roboto" panose="02000000000000000000" pitchFamily="2" charset="0"/>
              </a:rPr>
              <a:t>Data Analysis: </a:t>
            </a:r>
            <a:r>
              <a:rPr lang="en-US" sz="2400" dirty="0">
                <a:solidFill>
                  <a:srgbClr val="263B50"/>
                </a:solidFill>
                <a:effectLst/>
                <a:latin typeface="Roboto" panose="02000000000000000000" pitchFamily="2" charset="0"/>
              </a:rPr>
              <a:t>Which movies contributed the most/leas </a:t>
            </a:r>
            <a:r>
              <a:rPr lang="en-US" sz="2400" dirty="0" err="1">
                <a:solidFill>
                  <a:srgbClr val="263B50"/>
                </a:solidFill>
                <a:effectLst/>
                <a:latin typeface="Roboto" panose="02000000000000000000" pitchFamily="2" charset="0"/>
              </a:rPr>
              <a:t>to,revenue</a:t>
            </a:r>
            <a:r>
              <a:rPr lang="en-US" sz="2400" dirty="0">
                <a:solidFill>
                  <a:srgbClr val="263B50"/>
                </a:solidFill>
                <a:effectLst/>
                <a:latin typeface="Roboto" panose="02000000000000000000" pitchFamily="2" charset="0"/>
              </a:rPr>
              <a:t> gain? </a:t>
            </a:r>
            <a:endParaRPr lang="en-DE" sz="2400" dirty="0"/>
          </a:p>
        </p:txBody>
      </p:sp>
      <p:sp>
        <p:nvSpPr>
          <p:cNvPr id="4" name="Slide Number Placeholder 3">
            <a:extLst>
              <a:ext uri="{FF2B5EF4-FFF2-40B4-BE49-F238E27FC236}">
                <a16:creationId xmlns:a16="http://schemas.microsoft.com/office/drawing/2014/main" id="{44917335-55C1-E0D8-C7AC-E3E7B7C19471}"/>
              </a:ext>
            </a:extLst>
          </p:cNvPr>
          <p:cNvSpPr>
            <a:spLocks noGrp="1"/>
          </p:cNvSpPr>
          <p:nvPr>
            <p:ph type="sldNum" sz="quarter" idx="12"/>
          </p:nvPr>
        </p:nvSpPr>
        <p:spPr/>
        <p:txBody>
          <a:bodyPr/>
          <a:lstStyle/>
          <a:p>
            <a:fld id="{7D74D47C-14C0-4E76-90F4-17CAFFA7E480}" type="slidenum">
              <a:rPr lang="en-US" noProof="0" smtClean="0"/>
              <a:t>5</a:t>
            </a:fld>
            <a:endParaRPr lang="en-US" noProof="0" dirty="0"/>
          </a:p>
        </p:txBody>
      </p:sp>
      <p:sp>
        <p:nvSpPr>
          <p:cNvPr id="5" name="Date Placeholder 4">
            <a:extLst>
              <a:ext uri="{FF2B5EF4-FFF2-40B4-BE49-F238E27FC236}">
                <a16:creationId xmlns:a16="http://schemas.microsoft.com/office/drawing/2014/main" id="{2B28DABD-B8C0-8CAC-D160-E561E5491A5F}"/>
              </a:ext>
            </a:extLst>
          </p:cNvPr>
          <p:cNvSpPr>
            <a:spLocks noGrp="1"/>
          </p:cNvSpPr>
          <p:nvPr>
            <p:ph type="dt" sz="half" idx="10"/>
          </p:nvPr>
        </p:nvSpPr>
        <p:spPr/>
        <p:txBody>
          <a:bodyPr/>
          <a:lstStyle/>
          <a:p>
            <a:fld id="{AE757D00-B9F5-C440-B370-43F62AE2D81A}" type="datetime1">
              <a:rPr lang="de-DE" noProof="0" smtClean="0"/>
              <a:t>27.07.23</a:t>
            </a:fld>
            <a:endParaRPr lang="en-US" noProof="0" dirty="0"/>
          </a:p>
        </p:txBody>
      </p:sp>
    </p:spTree>
    <p:extLst>
      <p:ext uri="{BB962C8B-B14F-4D97-AF65-F5344CB8AC3E}">
        <p14:creationId xmlns:p14="http://schemas.microsoft.com/office/powerpoint/2010/main" val="77083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A908-65DB-40E8-8DFC-17F495E2E0E3}"/>
              </a:ext>
            </a:extLst>
          </p:cNvPr>
          <p:cNvSpPr>
            <a:spLocks noGrp="1"/>
          </p:cNvSpPr>
          <p:nvPr>
            <p:ph type="title"/>
          </p:nvPr>
        </p:nvSpPr>
        <p:spPr>
          <a:xfrm>
            <a:off x="1190770" y="330356"/>
            <a:ext cx="10989950" cy="363600"/>
          </a:xfrm>
        </p:spPr>
        <p:txBody>
          <a:bodyPr>
            <a:noAutofit/>
          </a:bodyPr>
          <a:lstStyle/>
          <a:p>
            <a:r>
              <a:rPr lang="en-US" sz="2400" dirty="0">
                <a:solidFill>
                  <a:srgbClr val="263B50"/>
                </a:solidFill>
                <a:effectLst/>
                <a:latin typeface="Roboto" panose="02000000000000000000" pitchFamily="2" charset="0"/>
              </a:rPr>
              <a:t> </a:t>
            </a:r>
            <a:r>
              <a:rPr lang="en-US" sz="2400" dirty="0">
                <a:solidFill>
                  <a:srgbClr val="263B50"/>
                </a:solidFill>
                <a:latin typeface="Roboto" panose="02000000000000000000" pitchFamily="2" charset="0"/>
              </a:rPr>
              <a:t>Data Analysis: </a:t>
            </a:r>
            <a:r>
              <a:rPr lang="en-US" sz="2400" dirty="0">
                <a:solidFill>
                  <a:srgbClr val="263B50"/>
                </a:solidFill>
                <a:effectLst/>
                <a:latin typeface="Roboto" panose="02000000000000000000" pitchFamily="2" charset="0"/>
              </a:rPr>
              <a:t>Which Genre and Rating contributed the most</a:t>
            </a:r>
            <a:r>
              <a:rPr lang="en-US" sz="2400" dirty="0">
                <a:solidFill>
                  <a:srgbClr val="263B50"/>
                </a:solidFill>
                <a:latin typeface="Roboto" panose="02000000000000000000" pitchFamily="2" charset="0"/>
              </a:rPr>
              <a:t> </a:t>
            </a:r>
            <a:r>
              <a:rPr lang="en-US" sz="2400" dirty="0">
                <a:solidFill>
                  <a:srgbClr val="263B50"/>
                </a:solidFill>
                <a:effectLst/>
                <a:latin typeface="Roboto" panose="02000000000000000000" pitchFamily="2" charset="0"/>
              </a:rPr>
              <a:t>revenue gain?</a:t>
            </a:r>
            <a:endParaRPr lang="en-US" sz="2400" dirty="0"/>
          </a:p>
        </p:txBody>
      </p:sp>
      <p:sp>
        <p:nvSpPr>
          <p:cNvPr id="6" name="Subtitle 5">
            <a:extLst>
              <a:ext uri="{FF2B5EF4-FFF2-40B4-BE49-F238E27FC236}">
                <a16:creationId xmlns:a16="http://schemas.microsoft.com/office/drawing/2014/main" id="{AB88AB37-50A3-4AFC-B116-F1160B9FA241}"/>
              </a:ext>
            </a:extLst>
          </p:cNvPr>
          <p:cNvSpPr>
            <a:spLocks noGrp="1"/>
          </p:cNvSpPr>
          <p:nvPr>
            <p:ph type="subTitle" idx="1"/>
          </p:nvPr>
        </p:nvSpPr>
        <p:spPr>
          <a:xfrm>
            <a:off x="1578543" y="6070087"/>
            <a:ext cx="4609605" cy="291600"/>
          </a:xfrm>
        </p:spPr>
        <p:txBody>
          <a:bodyPr>
            <a:normAutofit fontScale="25000" lnSpcReduction="20000"/>
          </a:bodyPr>
          <a:lstStyle/>
          <a:p>
            <a:r>
              <a:rPr lang="en-US" sz="3600" b="1" u="sng" dirty="0">
                <a:solidFill>
                  <a:srgbClr val="333333"/>
                </a:solidFill>
                <a:effectLst/>
                <a:latin typeface="Tableau Bold"/>
              </a:rPr>
              <a:t>MPAA Ratings</a:t>
            </a:r>
            <a:r>
              <a:rPr lang="en-US" sz="3600" b="1" u="sng" dirty="0">
                <a:solidFill>
                  <a:srgbClr val="000000"/>
                </a:solidFill>
                <a:effectLst/>
                <a:latin typeface="Tableau Bold"/>
              </a:rPr>
              <a:t> </a:t>
            </a:r>
            <a:endParaRPr lang="en-US" sz="3600" dirty="0">
              <a:effectLst/>
            </a:endParaRPr>
          </a:p>
          <a:p>
            <a:endParaRPr lang="en-US" sz="3600" dirty="0">
              <a:solidFill>
                <a:srgbClr val="666666"/>
              </a:solidFill>
              <a:effectLst/>
              <a:latin typeface="Tableau Book"/>
            </a:endParaRPr>
          </a:p>
          <a:p>
            <a:r>
              <a:rPr lang="en-US" sz="3600" b="1" dirty="0">
                <a:solidFill>
                  <a:srgbClr val="202122"/>
                </a:solidFill>
                <a:effectLst/>
                <a:latin typeface="Tableau Book"/>
              </a:rPr>
              <a:t>G</a:t>
            </a:r>
            <a:r>
              <a:rPr lang="en-US" sz="3600" dirty="0">
                <a:solidFill>
                  <a:srgbClr val="202122"/>
                </a:solidFill>
                <a:effectLst/>
                <a:latin typeface="Tableau Book"/>
              </a:rPr>
              <a:t> - General Audiences - All ages admitted</a:t>
            </a:r>
            <a:endParaRPr lang="en-US" sz="3600" dirty="0">
              <a:effectLst/>
            </a:endParaRPr>
          </a:p>
          <a:p>
            <a:r>
              <a:rPr lang="en-US" sz="3600" b="1" dirty="0">
                <a:solidFill>
                  <a:srgbClr val="202122"/>
                </a:solidFill>
                <a:effectLst/>
                <a:latin typeface="Tableau Book"/>
              </a:rPr>
              <a:t>PG</a:t>
            </a:r>
            <a:r>
              <a:rPr lang="en-US" sz="3600" dirty="0">
                <a:solidFill>
                  <a:srgbClr val="202122"/>
                </a:solidFill>
                <a:effectLst/>
                <a:latin typeface="Tableau Book"/>
              </a:rPr>
              <a:t> - Parental Guidance Suggested - Some material may not be suitable for children .</a:t>
            </a:r>
            <a:endParaRPr lang="en-US" sz="3600" dirty="0">
              <a:effectLst/>
            </a:endParaRPr>
          </a:p>
          <a:p>
            <a:r>
              <a:rPr lang="en-US" sz="3600" b="1" dirty="0">
                <a:solidFill>
                  <a:srgbClr val="613437"/>
                </a:solidFill>
                <a:effectLst/>
                <a:latin typeface="Tableau Book"/>
              </a:rPr>
              <a:t>PG - 13</a:t>
            </a:r>
            <a:r>
              <a:rPr lang="en-US" sz="3600" dirty="0">
                <a:solidFill>
                  <a:srgbClr val="613437"/>
                </a:solidFill>
                <a:effectLst/>
                <a:latin typeface="Tableau Book"/>
              </a:rPr>
              <a:t> Parents Strongly Cautioned - Some material may be inappropriate for children under 13</a:t>
            </a:r>
            <a:endParaRPr lang="en-US" sz="3600" dirty="0">
              <a:effectLst/>
            </a:endParaRPr>
          </a:p>
          <a:p>
            <a:r>
              <a:rPr lang="en-US" sz="3600" b="1" dirty="0">
                <a:solidFill>
                  <a:srgbClr val="202122"/>
                </a:solidFill>
                <a:effectLst/>
                <a:latin typeface="Tableau Book"/>
              </a:rPr>
              <a:t>R</a:t>
            </a:r>
            <a:r>
              <a:rPr lang="en-US" sz="3600" dirty="0">
                <a:solidFill>
                  <a:srgbClr val="202122"/>
                </a:solidFill>
                <a:effectLst/>
                <a:latin typeface="Tableau Book"/>
              </a:rPr>
              <a:t> - Restricted </a:t>
            </a:r>
            <a:r>
              <a:rPr lang="en-US" sz="4000" dirty="0">
                <a:solidFill>
                  <a:srgbClr val="202122"/>
                </a:solidFill>
                <a:effectLst/>
                <a:latin typeface="Tableau Book"/>
              </a:rPr>
              <a:t>- Under 17 requires accompanying parent or adult guardian </a:t>
            </a:r>
            <a:r>
              <a:rPr lang="en-US" sz="1800" dirty="0">
                <a:solidFill>
                  <a:srgbClr val="202122"/>
                </a:solidFill>
                <a:effectLst/>
                <a:latin typeface="Tableau Book"/>
              </a:rPr>
              <a:t>.</a:t>
            </a:r>
            <a:r>
              <a:rPr lang="en-US" sz="1800" dirty="0">
                <a:solidFill>
                  <a:srgbClr val="000000"/>
                </a:solidFill>
                <a:effectLst/>
                <a:latin typeface="Tableau Book"/>
              </a:rPr>
              <a:t> </a:t>
            </a:r>
            <a:endParaRPr lang="en-US" dirty="0">
              <a:effectLst/>
            </a:endParaRPr>
          </a:p>
        </p:txBody>
      </p:sp>
      <p:sp>
        <p:nvSpPr>
          <p:cNvPr id="10" name="Rectangle 1">
            <a:extLst>
              <a:ext uri="{FF2B5EF4-FFF2-40B4-BE49-F238E27FC236}">
                <a16:creationId xmlns:a16="http://schemas.microsoft.com/office/drawing/2014/main" id="{9CA9C839-DFDD-4624-AE65-5503CCEB5BEC}"/>
              </a:ext>
            </a:extLst>
          </p:cNvPr>
          <p:cNvSpPr/>
          <p:nvPr/>
        </p:nvSpPr>
        <p:spPr>
          <a:xfrm>
            <a:off x="1578544" y="2304064"/>
            <a:ext cx="2858985" cy="246221"/>
          </a:xfrm>
          <a:prstGeom prst="rect">
            <a:avLst/>
          </a:prstGeom>
        </p:spPr>
        <p:txBody>
          <a:bodyPr wrap="square" lIns="0" tIns="0" rIns="0" bIns="0">
            <a:spAutoFit/>
          </a:bodyPr>
          <a:lstStyle/>
          <a:p>
            <a:pPr algn="ctr" defTabSz="914126">
              <a:spcBef>
                <a:spcPct val="0"/>
              </a:spcBef>
            </a:pPr>
            <a:r>
              <a:rPr lang="en-US" sz="1600" b="1" dirty="0">
                <a:latin typeface="FiraGO"/>
              </a:rPr>
              <a:t>Most Revenue: </a:t>
            </a:r>
            <a:r>
              <a:rPr lang="en-US" sz="1600" b="1" dirty="0">
                <a:solidFill>
                  <a:srgbClr val="06B87C"/>
                </a:solidFill>
                <a:latin typeface="FiraGO"/>
              </a:rPr>
              <a:t>$13855.56</a:t>
            </a:r>
          </a:p>
        </p:txBody>
      </p:sp>
      <p:sp>
        <p:nvSpPr>
          <p:cNvPr id="11" name="Rectangle 1">
            <a:extLst>
              <a:ext uri="{FF2B5EF4-FFF2-40B4-BE49-F238E27FC236}">
                <a16:creationId xmlns:a16="http://schemas.microsoft.com/office/drawing/2014/main" id="{00CC3015-B3D3-4FDC-B06C-E567B77474A9}"/>
              </a:ext>
            </a:extLst>
          </p:cNvPr>
          <p:cNvSpPr/>
          <p:nvPr/>
        </p:nvSpPr>
        <p:spPr>
          <a:xfrm>
            <a:off x="7577229" y="2323085"/>
            <a:ext cx="2404971" cy="246221"/>
          </a:xfrm>
          <a:prstGeom prst="rect">
            <a:avLst/>
          </a:prstGeom>
        </p:spPr>
        <p:txBody>
          <a:bodyPr wrap="square" lIns="0" tIns="0" rIns="0" bIns="0">
            <a:spAutoFit/>
          </a:bodyPr>
          <a:lstStyle/>
          <a:p>
            <a:pPr algn="ctr" defTabSz="914126">
              <a:spcBef>
                <a:spcPct val="0"/>
              </a:spcBef>
            </a:pPr>
            <a:r>
              <a:rPr lang="en-US" sz="1600" b="1" dirty="0">
                <a:latin typeface="FiraGO"/>
              </a:rPr>
              <a:t>Most Revenue: </a:t>
            </a:r>
            <a:r>
              <a:rPr lang="en-US" sz="1600" b="1" dirty="0">
                <a:solidFill>
                  <a:srgbClr val="06B87C"/>
                </a:solidFill>
                <a:latin typeface="FiraGO"/>
              </a:rPr>
              <a:t>$4892.19</a:t>
            </a:r>
            <a:endParaRPr lang="en-US" sz="1600" b="1" dirty="0">
              <a:solidFill>
                <a:srgbClr val="FF0000"/>
              </a:solidFill>
              <a:latin typeface="FiraGO"/>
            </a:endParaRPr>
          </a:p>
        </p:txBody>
      </p:sp>
      <p:sp>
        <p:nvSpPr>
          <p:cNvPr id="12" name="Rechteck 35">
            <a:extLst>
              <a:ext uri="{FF2B5EF4-FFF2-40B4-BE49-F238E27FC236}">
                <a16:creationId xmlns:a16="http://schemas.microsoft.com/office/drawing/2014/main" id="{687CCFC2-C8D8-4285-AF60-2B7F08687E76}"/>
              </a:ext>
            </a:extLst>
          </p:cNvPr>
          <p:cNvSpPr/>
          <p:nvPr/>
        </p:nvSpPr>
        <p:spPr bwMode="gray">
          <a:xfrm>
            <a:off x="611189" y="2178884"/>
            <a:ext cx="5180013" cy="3833812"/>
          </a:xfrm>
          <a:prstGeom prst="rect">
            <a:avLst/>
          </a:prstGeom>
          <a:noFill/>
          <a:ln w="25400" cap="flat" cmpd="sng" algn="ctr">
            <a:gradFill flip="none" rotWithShape="1">
              <a:gsLst>
                <a:gs pos="96000">
                  <a:schemeClr val="tx2"/>
                </a:gs>
                <a:gs pos="0">
                  <a:schemeClr val="accent6"/>
                </a:gs>
              </a:gsLst>
              <a:lin ang="19800000" scaled="0"/>
              <a:tileRect/>
            </a:gradFill>
            <a:prstDash val="solid"/>
            <a:miter lim="800000"/>
          </a:ln>
          <a:effectLst/>
        </p:spPr>
        <p:txBody>
          <a:bodyPr rtlCol="0" anchor="ctr"/>
          <a:lstStyle/>
          <a:p>
            <a:pPr algn="ctr">
              <a:defRPr/>
            </a:pPr>
            <a:endParaRPr lang="en-US" sz="1600" kern="0" dirty="0">
              <a:latin typeface="FiraGO Book"/>
            </a:endParaRPr>
          </a:p>
        </p:txBody>
      </p:sp>
      <p:sp>
        <p:nvSpPr>
          <p:cNvPr id="13" name="Rechteck 36">
            <a:extLst>
              <a:ext uri="{FF2B5EF4-FFF2-40B4-BE49-F238E27FC236}">
                <a16:creationId xmlns:a16="http://schemas.microsoft.com/office/drawing/2014/main" id="{1E97542A-DBCA-4CBB-9EF7-844AF54898B8}"/>
              </a:ext>
            </a:extLst>
          </p:cNvPr>
          <p:cNvSpPr/>
          <p:nvPr/>
        </p:nvSpPr>
        <p:spPr bwMode="gray">
          <a:xfrm>
            <a:off x="6399877" y="2178884"/>
            <a:ext cx="5180013" cy="3833812"/>
          </a:xfrm>
          <a:prstGeom prst="rect">
            <a:avLst/>
          </a:prstGeom>
          <a:noFill/>
          <a:ln w="25400" cap="flat" cmpd="sng" algn="ctr">
            <a:gradFill flip="none" rotWithShape="1">
              <a:gsLst>
                <a:gs pos="96000">
                  <a:schemeClr val="tx2"/>
                </a:gs>
                <a:gs pos="0">
                  <a:schemeClr val="accent6"/>
                </a:gs>
              </a:gsLst>
              <a:lin ang="19800000" scaled="0"/>
              <a:tileRect/>
            </a:gradFill>
            <a:prstDash val="solid"/>
            <a:miter lim="800000"/>
          </a:ln>
          <a:effectLst/>
        </p:spPr>
        <p:txBody>
          <a:bodyPr rtlCol="0" anchor="ctr"/>
          <a:lstStyle/>
          <a:p>
            <a:pPr algn="ctr">
              <a:defRPr/>
            </a:pPr>
            <a:endParaRPr lang="en-US" sz="1600" kern="0" dirty="0">
              <a:latin typeface="FiraGO Book"/>
            </a:endParaRPr>
          </a:p>
        </p:txBody>
      </p:sp>
      <p:sp>
        <p:nvSpPr>
          <p:cNvPr id="17" name="Rechteck 21">
            <a:extLst>
              <a:ext uri="{FF2B5EF4-FFF2-40B4-BE49-F238E27FC236}">
                <a16:creationId xmlns:a16="http://schemas.microsoft.com/office/drawing/2014/main" id="{CDE8ACCE-CEC0-4546-A9B5-5FCBDEA91218}"/>
              </a:ext>
            </a:extLst>
          </p:cNvPr>
          <p:cNvSpPr/>
          <p:nvPr/>
        </p:nvSpPr>
        <p:spPr bwMode="gray">
          <a:xfrm>
            <a:off x="516970" y="1545450"/>
            <a:ext cx="10944000" cy="53427"/>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sp>
        <p:nvSpPr>
          <p:cNvPr id="18" name="Rectangle 2">
            <a:extLst>
              <a:ext uri="{FF2B5EF4-FFF2-40B4-BE49-F238E27FC236}">
                <a16:creationId xmlns:a16="http://schemas.microsoft.com/office/drawing/2014/main" id="{CE4F2353-C663-469A-B385-49BA270AA189}"/>
              </a:ext>
            </a:extLst>
          </p:cNvPr>
          <p:cNvSpPr/>
          <p:nvPr/>
        </p:nvSpPr>
        <p:spPr bwMode="gray">
          <a:xfrm>
            <a:off x="4626116" y="1381177"/>
            <a:ext cx="2571621" cy="523220"/>
          </a:xfrm>
          <a:prstGeom prst="rect">
            <a:avLst/>
          </a:prstGeom>
          <a:solidFill>
            <a:schemeClr val="bg1"/>
          </a:solidFill>
        </p:spPr>
        <p:txBody>
          <a:bodyPr wrap="square">
            <a:spAutoFit/>
          </a:bodyPr>
          <a:lstStyle/>
          <a:p>
            <a:pPr algn="ctr">
              <a:defRPr/>
            </a:pPr>
            <a:r>
              <a:rPr lang="en-US" sz="1400" b="1" kern="0" dirty="0">
                <a:latin typeface="+mj-lt"/>
              </a:rPr>
              <a:t>Rating and Genre Highest Revenue</a:t>
            </a:r>
          </a:p>
        </p:txBody>
      </p:sp>
      <p:grpSp>
        <p:nvGrpSpPr>
          <p:cNvPr id="26" name="Grafik 4">
            <a:extLst>
              <a:ext uri="{FF2B5EF4-FFF2-40B4-BE49-F238E27FC236}">
                <a16:creationId xmlns:a16="http://schemas.microsoft.com/office/drawing/2014/main" id="{AA797E5B-29A7-2B87-845D-18E8286D1DED}"/>
              </a:ext>
            </a:extLst>
          </p:cNvPr>
          <p:cNvGrpSpPr/>
          <p:nvPr/>
        </p:nvGrpSpPr>
        <p:grpSpPr>
          <a:xfrm>
            <a:off x="611189" y="212405"/>
            <a:ext cx="561364" cy="599501"/>
            <a:chOff x="5703887" y="3009900"/>
            <a:chExt cx="781050" cy="838200"/>
          </a:xfrm>
          <a:solidFill>
            <a:schemeClr val="tx1"/>
          </a:solidFill>
        </p:grpSpPr>
        <p:sp>
          <p:nvSpPr>
            <p:cNvPr id="27" name="Freihandform: Form 49">
              <a:extLst>
                <a:ext uri="{FF2B5EF4-FFF2-40B4-BE49-F238E27FC236}">
                  <a16:creationId xmlns:a16="http://schemas.microsoft.com/office/drawing/2014/main" id="{DA13A57F-79DA-84AE-2FD7-B3AAD409D57D}"/>
                </a:ext>
              </a:extLst>
            </p:cNvPr>
            <p:cNvSpPr/>
            <p:nvPr/>
          </p:nvSpPr>
          <p:spPr>
            <a:xfrm>
              <a:off x="6027737" y="3009900"/>
              <a:ext cx="381000" cy="381000"/>
            </a:xfrm>
            <a:custGeom>
              <a:avLst/>
              <a:gdLst>
                <a:gd name="connsiteX0" fmla="*/ 190500 w 381000"/>
                <a:gd name="connsiteY0" fmla="*/ 19050 h 381000"/>
                <a:gd name="connsiteX1" fmla="*/ 361950 w 381000"/>
                <a:gd name="connsiteY1" fmla="*/ 190500 h 381000"/>
                <a:gd name="connsiteX2" fmla="*/ 190500 w 381000"/>
                <a:gd name="connsiteY2" fmla="*/ 361950 h 381000"/>
                <a:gd name="connsiteX3" fmla="*/ 19050 w 381000"/>
                <a:gd name="connsiteY3" fmla="*/ 190500 h 381000"/>
                <a:gd name="connsiteX4" fmla="*/ 190500 w 381000"/>
                <a:gd name="connsiteY4" fmla="*/ 19050 h 381000"/>
                <a:gd name="connsiteX5" fmla="*/ 190500 w 381000"/>
                <a:gd name="connsiteY5" fmla="*/ 0 h 381000"/>
                <a:gd name="connsiteX6" fmla="*/ 0 w 381000"/>
                <a:gd name="connsiteY6" fmla="*/ 190500 h 381000"/>
                <a:gd name="connsiteX7" fmla="*/ 190500 w 381000"/>
                <a:gd name="connsiteY7" fmla="*/ 381000 h 381000"/>
                <a:gd name="connsiteX8" fmla="*/ 381000 w 381000"/>
                <a:gd name="connsiteY8" fmla="*/ 190500 h 381000"/>
                <a:gd name="connsiteX9" fmla="*/ 190500 w 381000"/>
                <a:gd name="connsiteY9" fmla="*/ 0 h 381000"/>
                <a:gd name="connsiteX10" fmla="*/ 190500 w 381000"/>
                <a:gd name="connsiteY10"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81000">
                  <a:moveTo>
                    <a:pt x="190500" y="19050"/>
                  </a:moveTo>
                  <a:cubicBezTo>
                    <a:pt x="284798" y="19050"/>
                    <a:pt x="361950" y="96203"/>
                    <a:pt x="361950" y="190500"/>
                  </a:cubicBezTo>
                  <a:cubicBezTo>
                    <a:pt x="361950" y="284798"/>
                    <a:pt x="284798" y="361950"/>
                    <a:pt x="190500" y="361950"/>
                  </a:cubicBezTo>
                  <a:cubicBezTo>
                    <a:pt x="96202" y="361950"/>
                    <a:pt x="19050" y="284798"/>
                    <a:pt x="19050" y="190500"/>
                  </a:cubicBezTo>
                  <a:cubicBezTo>
                    <a:pt x="19050" y="96203"/>
                    <a:pt x="96202" y="19050"/>
                    <a:pt x="190500" y="19050"/>
                  </a:cubicBezTo>
                  <a:moveTo>
                    <a:pt x="190500" y="0"/>
                  </a:moveTo>
                  <a:cubicBezTo>
                    <a:pt x="85725" y="0"/>
                    <a:pt x="0" y="85725"/>
                    <a:pt x="0" y="190500"/>
                  </a:cubicBezTo>
                  <a:cubicBezTo>
                    <a:pt x="0" y="295275"/>
                    <a:pt x="85725" y="381000"/>
                    <a:pt x="190500" y="381000"/>
                  </a:cubicBezTo>
                  <a:cubicBezTo>
                    <a:pt x="295275" y="381000"/>
                    <a:pt x="381000" y="295275"/>
                    <a:pt x="381000" y="190500"/>
                  </a:cubicBezTo>
                  <a:cubicBezTo>
                    <a:pt x="381000" y="85725"/>
                    <a:pt x="295275" y="0"/>
                    <a:pt x="190500" y="0"/>
                  </a:cubicBezTo>
                  <a:lnTo>
                    <a:pt x="190500" y="0"/>
                  </a:lnTo>
                  <a:close/>
                </a:path>
              </a:pathLst>
            </a:custGeom>
            <a:solidFill>
              <a:schemeClr val="tx1"/>
            </a:solidFill>
            <a:ln w="9525" cap="flat">
              <a:noFill/>
              <a:prstDash val="solid"/>
              <a:miter/>
            </a:ln>
          </p:spPr>
          <p:txBody>
            <a:bodyPr rtlCol="0" anchor="ctr"/>
            <a:lstStyle/>
            <a:p>
              <a:endParaRPr lang="en-US" dirty="0"/>
            </a:p>
          </p:txBody>
        </p:sp>
        <p:sp>
          <p:nvSpPr>
            <p:cNvPr id="28" name="Freihandform: Form 50">
              <a:extLst>
                <a:ext uri="{FF2B5EF4-FFF2-40B4-BE49-F238E27FC236}">
                  <a16:creationId xmlns:a16="http://schemas.microsoft.com/office/drawing/2014/main" id="{F165CE6C-15A5-2A03-266D-ADB6160605B5}"/>
                </a:ext>
              </a:extLst>
            </p:cNvPr>
            <p:cNvSpPr/>
            <p:nvPr/>
          </p:nvSpPr>
          <p:spPr>
            <a:xfrm>
              <a:off x="5703887" y="3105150"/>
              <a:ext cx="285750" cy="285750"/>
            </a:xfrm>
            <a:custGeom>
              <a:avLst/>
              <a:gdLst>
                <a:gd name="connsiteX0" fmla="*/ 142875 w 285750"/>
                <a:gd name="connsiteY0" fmla="*/ 19050 h 285750"/>
                <a:gd name="connsiteX1" fmla="*/ 266700 w 285750"/>
                <a:gd name="connsiteY1" fmla="*/ 142875 h 285750"/>
                <a:gd name="connsiteX2" fmla="*/ 142875 w 285750"/>
                <a:gd name="connsiteY2" fmla="*/ 266700 h 285750"/>
                <a:gd name="connsiteX3" fmla="*/ 19050 w 285750"/>
                <a:gd name="connsiteY3" fmla="*/ 142875 h 285750"/>
                <a:gd name="connsiteX4" fmla="*/ 142875 w 285750"/>
                <a:gd name="connsiteY4" fmla="*/ 19050 h 285750"/>
                <a:gd name="connsiteX5" fmla="*/ 142875 w 285750"/>
                <a:gd name="connsiteY5" fmla="*/ 0 h 285750"/>
                <a:gd name="connsiteX6" fmla="*/ 0 w 285750"/>
                <a:gd name="connsiteY6" fmla="*/ 142875 h 285750"/>
                <a:gd name="connsiteX7" fmla="*/ 142875 w 285750"/>
                <a:gd name="connsiteY7" fmla="*/ 285750 h 285750"/>
                <a:gd name="connsiteX8" fmla="*/ 285750 w 285750"/>
                <a:gd name="connsiteY8" fmla="*/ 142875 h 285750"/>
                <a:gd name="connsiteX9" fmla="*/ 142875 w 285750"/>
                <a:gd name="connsiteY9" fmla="*/ 0 h 285750"/>
                <a:gd name="connsiteX10" fmla="*/ 142875 w 285750"/>
                <a:gd name="connsiteY10"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750" h="285750">
                  <a:moveTo>
                    <a:pt x="142875" y="19050"/>
                  </a:moveTo>
                  <a:cubicBezTo>
                    <a:pt x="211455" y="19050"/>
                    <a:pt x="266700" y="74295"/>
                    <a:pt x="266700" y="142875"/>
                  </a:cubicBezTo>
                  <a:cubicBezTo>
                    <a:pt x="266700" y="211455"/>
                    <a:pt x="211455" y="266700"/>
                    <a:pt x="142875" y="266700"/>
                  </a:cubicBezTo>
                  <a:cubicBezTo>
                    <a:pt x="74295" y="266700"/>
                    <a:pt x="19050" y="211455"/>
                    <a:pt x="19050" y="142875"/>
                  </a:cubicBezTo>
                  <a:cubicBezTo>
                    <a:pt x="19050" y="74295"/>
                    <a:pt x="74295" y="19050"/>
                    <a:pt x="142875" y="19050"/>
                  </a:cubicBezTo>
                  <a:moveTo>
                    <a:pt x="142875" y="0"/>
                  </a:moveTo>
                  <a:cubicBezTo>
                    <a:pt x="63818" y="0"/>
                    <a:pt x="0" y="63818"/>
                    <a:pt x="0" y="142875"/>
                  </a:cubicBezTo>
                  <a:cubicBezTo>
                    <a:pt x="0" y="221933"/>
                    <a:pt x="63818" y="285750"/>
                    <a:pt x="142875" y="285750"/>
                  </a:cubicBezTo>
                  <a:cubicBezTo>
                    <a:pt x="221933" y="285750"/>
                    <a:pt x="285750" y="221933"/>
                    <a:pt x="285750" y="142875"/>
                  </a:cubicBezTo>
                  <a:cubicBezTo>
                    <a:pt x="285750" y="63818"/>
                    <a:pt x="221933" y="0"/>
                    <a:pt x="142875" y="0"/>
                  </a:cubicBezTo>
                  <a:lnTo>
                    <a:pt x="142875" y="0"/>
                  </a:lnTo>
                  <a:close/>
                </a:path>
              </a:pathLst>
            </a:custGeom>
            <a:solidFill>
              <a:schemeClr val="tx1"/>
            </a:solidFill>
            <a:ln w="9525" cap="flat">
              <a:noFill/>
              <a:prstDash val="solid"/>
              <a:miter/>
            </a:ln>
          </p:spPr>
          <p:txBody>
            <a:bodyPr rtlCol="0" anchor="ctr"/>
            <a:lstStyle/>
            <a:p>
              <a:endParaRPr lang="en-US" dirty="0"/>
            </a:p>
          </p:txBody>
        </p:sp>
        <p:sp>
          <p:nvSpPr>
            <p:cNvPr id="29" name="Freihandform: Form 51">
              <a:extLst>
                <a:ext uri="{FF2B5EF4-FFF2-40B4-BE49-F238E27FC236}">
                  <a16:creationId xmlns:a16="http://schemas.microsoft.com/office/drawing/2014/main" id="{8AEF8C52-441B-C336-4A63-BF1EAECB0B73}"/>
                </a:ext>
              </a:extLst>
            </p:cNvPr>
            <p:cNvSpPr/>
            <p:nvPr/>
          </p:nvSpPr>
          <p:spPr>
            <a:xfrm>
              <a:off x="5761037" y="3429000"/>
              <a:ext cx="723900" cy="419100"/>
            </a:xfrm>
            <a:custGeom>
              <a:avLst/>
              <a:gdLst>
                <a:gd name="connsiteX0" fmla="*/ 514350 w 723900"/>
                <a:gd name="connsiteY0" fmla="*/ 19050 h 419100"/>
                <a:gd name="connsiteX1" fmla="*/ 571500 w 723900"/>
                <a:gd name="connsiteY1" fmla="*/ 76200 h 419100"/>
                <a:gd name="connsiteX2" fmla="*/ 571500 w 723900"/>
                <a:gd name="connsiteY2" fmla="*/ 114300 h 419100"/>
                <a:gd name="connsiteX3" fmla="*/ 571500 w 723900"/>
                <a:gd name="connsiteY3" fmla="*/ 146685 h 419100"/>
                <a:gd name="connsiteX4" fmla="*/ 600075 w 723900"/>
                <a:gd name="connsiteY4" fmla="*/ 130493 h 419100"/>
                <a:gd name="connsiteX5" fmla="*/ 704850 w 723900"/>
                <a:gd name="connsiteY5" fmla="*/ 70485 h 419100"/>
                <a:gd name="connsiteX6" fmla="*/ 704850 w 723900"/>
                <a:gd name="connsiteY6" fmla="*/ 347663 h 419100"/>
                <a:gd name="connsiteX7" fmla="*/ 600075 w 723900"/>
                <a:gd name="connsiteY7" fmla="*/ 287655 h 419100"/>
                <a:gd name="connsiteX8" fmla="*/ 571500 w 723900"/>
                <a:gd name="connsiteY8" fmla="*/ 271463 h 419100"/>
                <a:gd name="connsiteX9" fmla="*/ 571500 w 723900"/>
                <a:gd name="connsiteY9" fmla="*/ 304800 h 419100"/>
                <a:gd name="connsiteX10" fmla="*/ 571500 w 723900"/>
                <a:gd name="connsiteY10" fmla="*/ 342900 h 419100"/>
                <a:gd name="connsiteX11" fmla="*/ 514350 w 723900"/>
                <a:gd name="connsiteY11" fmla="*/ 400050 h 419100"/>
                <a:gd name="connsiteX12" fmla="*/ 76200 w 723900"/>
                <a:gd name="connsiteY12" fmla="*/ 400050 h 419100"/>
                <a:gd name="connsiteX13" fmla="*/ 19050 w 723900"/>
                <a:gd name="connsiteY13" fmla="*/ 342900 h 419100"/>
                <a:gd name="connsiteX14" fmla="*/ 19050 w 723900"/>
                <a:gd name="connsiteY14" fmla="*/ 76200 h 419100"/>
                <a:gd name="connsiteX15" fmla="*/ 76200 w 723900"/>
                <a:gd name="connsiteY15" fmla="*/ 19050 h 419100"/>
                <a:gd name="connsiteX16" fmla="*/ 514350 w 723900"/>
                <a:gd name="connsiteY16" fmla="*/ 19050 h 419100"/>
                <a:gd name="connsiteX17" fmla="*/ 514350 w 723900"/>
                <a:gd name="connsiteY17" fmla="*/ 0 h 419100"/>
                <a:gd name="connsiteX18" fmla="*/ 76200 w 723900"/>
                <a:gd name="connsiteY18" fmla="*/ 0 h 419100"/>
                <a:gd name="connsiteX19" fmla="*/ 0 w 723900"/>
                <a:gd name="connsiteY19" fmla="*/ 76200 h 419100"/>
                <a:gd name="connsiteX20" fmla="*/ 0 w 723900"/>
                <a:gd name="connsiteY20" fmla="*/ 342900 h 419100"/>
                <a:gd name="connsiteX21" fmla="*/ 76200 w 723900"/>
                <a:gd name="connsiteY21" fmla="*/ 419100 h 419100"/>
                <a:gd name="connsiteX22" fmla="*/ 514350 w 723900"/>
                <a:gd name="connsiteY22" fmla="*/ 419100 h 419100"/>
                <a:gd name="connsiteX23" fmla="*/ 590550 w 723900"/>
                <a:gd name="connsiteY23" fmla="*/ 342900 h 419100"/>
                <a:gd name="connsiteX24" fmla="*/ 590550 w 723900"/>
                <a:gd name="connsiteY24" fmla="*/ 304800 h 419100"/>
                <a:gd name="connsiteX25" fmla="*/ 723900 w 723900"/>
                <a:gd name="connsiteY25" fmla="*/ 381000 h 419100"/>
                <a:gd name="connsiteX26" fmla="*/ 723900 w 723900"/>
                <a:gd name="connsiteY26" fmla="*/ 38100 h 419100"/>
                <a:gd name="connsiteX27" fmla="*/ 590550 w 723900"/>
                <a:gd name="connsiteY27" fmla="*/ 114300 h 419100"/>
                <a:gd name="connsiteX28" fmla="*/ 590550 w 723900"/>
                <a:gd name="connsiteY28" fmla="*/ 76200 h 419100"/>
                <a:gd name="connsiteX29" fmla="*/ 514350 w 723900"/>
                <a:gd name="connsiteY29" fmla="*/ 0 h 419100"/>
                <a:gd name="connsiteX30" fmla="*/ 514350 w 723900"/>
                <a:gd name="connsiteY30" fmla="*/ 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23900" h="419100">
                  <a:moveTo>
                    <a:pt x="514350" y="19050"/>
                  </a:moveTo>
                  <a:cubicBezTo>
                    <a:pt x="545783" y="19050"/>
                    <a:pt x="571500" y="44768"/>
                    <a:pt x="571500" y="76200"/>
                  </a:cubicBezTo>
                  <a:lnTo>
                    <a:pt x="571500" y="114300"/>
                  </a:lnTo>
                  <a:lnTo>
                    <a:pt x="571500" y="146685"/>
                  </a:lnTo>
                  <a:lnTo>
                    <a:pt x="600075" y="130493"/>
                  </a:lnTo>
                  <a:lnTo>
                    <a:pt x="704850" y="70485"/>
                  </a:lnTo>
                  <a:lnTo>
                    <a:pt x="704850" y="347663"/>
                  </a:lnTo>
                  <a:lnTo>
                    <a:pt x="600075" y="287655"/>
                  </a:lnTo>
                  <a:lnTo>
                    <a:pt x="571500" y="271463"/>
                  </a:lnTo>
                  <a:lnTo>
                    <a:pt x="571500" y="304800"/>
                  </a:lnTo>
                  <a:lnTo>
                    <a:pt x="571500" y="342900"/>
                  </a:lnTo>
                  <a:cubicBezTo>
                    <a:pt x="571500" y="374333"/>
                    <a:pt x="545783" y="400050"/>
                    <a:pt x="514350" y="400050"/>
                  </a:cubicBezTo>
                  <a:lnTo>
                    <a:pt x="76200" y="400050"/>
                  </a:lnTo>
                  <a:cubicBezTo>
                    <a:pt x="44768" y="400050"/>
                    <a:pt x="19050" y="374333"/>
                    <a:pt x="19050" y="342900"/>
                  </a:cubicBezTo>
                  <a:lnTo>
                    <a:pt x="19050" y="76200"/>
                  </a:lnTo>
                  <a:cubicBezTo>
                    <a:pt x="19050" y="44768"/>
                    <a:pt x="44768" y="19050"/>
                    <a:pt x="76200" y="19050"/>
                  </a:cubicBezTo>
                  <a:lnTo>
                    <a:pt x="514350" y="19050"/>
                  </a:lnTo>
                  <a:moveTo>
                    <a:pt x="514350" y="0"/>
                  </a:moveTo>
                  <a:lnTo>
                    <a:pt x="76200" y="0"/>
                  </a:lnTo>
                  <a:cubicBezTo>
                    <a:pt x="34290" y="0"/>
                    <a:pt x="0" y="34290"/>
                    <a:pt x="0" y="76200"/>
                  </a:cubicBezTo>
                  <a:lnTo>
                    <a:pt x="0" y="342900"/>
                  </a:lnTo>
                  <a:cubicBezTo>
                    <a:pt x="0" y="384810"/>
                    <a:pt x="34290" y="419100"/>
                    <a:pt x="76200" y="419100"/>
                  </a:cubicBezTo>
                  <a:lnTo>
                    <a:pt x="514350" y="419100"/>
                  </a:lnTo>
                  <a:cubicBezTo>
                    <a:pt x="556260" y="419100"/>
                    <a:pt x="590550" y="384810"/>
                    <a:pt x="590550" y="342900"/>
                  </a:cubicBezTo>
                  <a:lnTo>
                    <a:pt x="590550" y="304800"/>
                  </a:lnTo>
                  <a:lnTo>
                    <a:pt x="723900" y="381000"/>
                  </a:lnTo>
                  <a:lnTo>
                    <a:pt x="723900" y="38100"/>
                  </a:lnTo>
                  <a:lnTo>
                    <a:pt x="590550" y="114300"/>
                  </a:lnTo>
                  <a:lnTo>
                    <a:pt x="590550" y="76200"/>
                  </a:lnTo>
                  <a:cubicBezTo>
                    <a:pt x="590550" y="34290"/>
                    <a:pt x="556260" y="0"/>
                    <a:pt x="514350" y="0"/>
                  </a:cubicBezTo>
                  <a:lnTo>
                    <a:pt x="514350" y="0"/>
                  </a:lnTo>
                  <a:close/>
                </a:path>
              </a:pathLst>
            </a:custGeom>
            <a:grpFill/>
            <a:ln w="9525" cap="flat">
              <a:noFill/>
              <a:prstDash val="solid"/>
              <a:miter/>
            </a:ln>
          </p:spPr>
          <p:txBody>
            <a:bodyPr rtlCol="0" anchor="ctr"/>
            <a:lstStyle/>
            <a:p>
              <a:endParaRPr lang="en-US" dirty="0"/>
            </a:p>
          </p:txBody>
        </p:sp>
      </p:grpSp>
      <p:graphicFrame>
        <p:nvGraphicFramePr>
          <p:cNvPr id="14" name="Chart 13">
            <a:extLst>
              <a:ext uri="{FF2B5EF4-FFF2-40B4-BE49-F238E27FC236}">
                <a16:creationId xmlns:a16="http://schemas.microsoft.com/office/drawing/2014/main" id="{D1410906-1112-A1A0-94B1-8D58FCE2432F}"/>
              </a:ext>
            </a:extLst>
          </p:cNvPr>
          <p:cNvGraphicFramePr>
            <a:graphicFrameLocks/>
          </p:cNvGraphicFramePr>
          <p:nvPr>
            <p:extLst>
              <p:ext uri="{D42A27DB-BD31-4B8C-83A1-F6EECF244321}">
                <p14:modId xmlns:p14="http://schemas.microsoft.com/office/powerpoint/2010/main" val="1831492156"/>
              </p:ext>
            </p:extLst>
          </p:nvPr>
        </p:nvGraphicFramePr>
        <p:xfrm>
          <a:off x="692285" y="2899869"/>
          <a:ext cx="4910656" cy="25865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53B9A871-8875-DA7A-8C55-55FA90942267}"/>
              </a:ext>
            </a:extLst>
          </p:cNvPr>
          <p:cNvGraphicFramePr>
            <a:graphicFrameLocks/>
          </p:cNvGraphicFramePr>
          <p:nvPr>
            <p:extLst>
              <p:ext uri="{D42A27DB-BD31-4B8C-83A1-F6EECF244321}">
                <p14:modId xmlns:p14="http://schemas.microsoft.com/office/powerpoint/2010/main" val="4116435235"/>
              </p:ext>
            </p:extLst>
          </p:nvPr>
        </p:nvGraphicFramePr>
        <p:xfrm>
          <a:off x="6703883" y="2844858"/>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FEBFA017-5328-CCD6-5ADE-108DDBA5F670}"/>
              </a:ext>
            </a:extLst>
          </p:cNvPr>
          <p:cNvSpPr txBox="1"/>
          <p:nvPr/>
        </p:nvSpPr>
        <p:spPr>
          <a:xfrm>
            <a:off x="1336657" y="787913"/>
            <a:ext cx="9454473" cy="553998"/>
          </a:xfrm>
          <a:prstGeom prst="rect">
            <a:avLst/>
          </a:prstGeom>
          <a:noFill/>
        </p:spPr>
        <p:txBody>
          <a:bodyPr wrap="square" rtlCol="0">
            <a:spAutoFit/>
          </a:bodyPr>
          <a:lstStyle/>
          <a:p>
            <a:r>
              <a:rPr lang="en-US" sz="1000" dirty="0">
                <a:solidFill>
                  <a:srgbClr val="555555"/>
                </a:solidFill>
                <a:effectLst/>
                <a:latin typeface="Tableau Book"/>
              </a:rPr>
              <a:t>Inventory films rated PG-13 had the highest average rental rate and earned the most total revenue. The R rated inventory titles had the highest revenue per inventory title. Inventory films rated G had the lowest average rental rate, the lowest revenue per inventory title and earned the least total revenue. </a:t>
            </a:r>
            <a:endParaRPr lang="en-US" sz="1000" dirty="0">
              <a:effectLst/>
            </a:endParaRPr>
          </a:p>
          <a:p>
            <a:r>
              <a:rPr lang="en-US" sz="1000" dirty="0">
                <a:solidFill>
                  <a:srgbClr val="666666"/>
                </a:solidFill>
                <a:effectLst/>
                <a:latin typeface="Tableau Book"/>
              </a:rPr>
              <a:t>The top 5 genres generate 35% of overall revenue. The Thriller genre does significantly worse over all other genres.</a:t>
            </a:r>
            <a:endParaRPr lang="en-US" sz="1000" dirty="0">
              <a:effectLst/>
            </a:endParaRPr>
          </a:p>
        </p:txBody>
      </p:sp>
      <p:sp>
        <p:nvSpPr>
          <p:cNvPr id="3" name="Rounded Rectangle 2">
            <a:extLst>
              <a:ext uri="{FF2B5EF4-FFF2-40B4-BE49-F238E27FC236}">
                <a16:creationId xmlns:a16="http://schemas.microsoft.com/office/drawing/2014/main" id="{26035F72-48B3-3F83-BABE-32A11A118A05}"/>
              </a:ext>
            </a:extLst>
          </p:cNvPr>
          <p:cNvSpPr/>
          <p:nvPr/>
        </p:nvSpPr>
        <p:spPr>
          <a:xfrm>
            <a:off x="1117786" y="3395625"/>
            <a:ext cx="4187861" cy="276447"/>
          </a:xfrm>
          <a:prstGeom prst="roundRect">
            <a:avLst/>
          </a:prstGeom>
          <a:noFill/>
          <a:ln w="28575">
            <a:solidFill>
              <a:schemeClr val="accent2"/>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 name="Slide Number Placeholder 3">
            <a:extLst>
              <a:ext uri="{FF2B5EF4-FFF2-40B4-BE49-F238E27FC236}">
                <a16:creationId xmlns:a16="http://schemas.microsoft.com/office/drawing/2014/main" id="{71B46794-75E4-D81D-6862-6A766A70FBF2}"/>
              </a:ext>
            </a:extLst>
          </p:cNvPr>
          <p:cNvSpPr>
            <a:spLocks noGrp="1"/>
          </p:cNvSpPr>
          <p:nvPr>
            <p:ph type="sldNum" sz="quarter" idx="12"/>
          </p:nvPr>
        </p:nvSpPr>
        <p:spPr/>
        <p:txBody>
          <a:bodyPr/>
          <a:lstStyle/>
          <a:p>
            <a:fld id="{7D74D47C-14C0-4E76-90F4-17CAFFA7E480}" type="slidenum">
              <a:rPr lang="en-US" noProof="0" smtClean="0"/>
              <a:t>6</a:t>
            </a:fld>
            <a:endParaRPr lang="en-US" noProof="0" dirty="0"/>
          </a:p>
        </p:txBody>
      </p:sp>
      <p:sp>
        <p:nvSpPr>
          <p:cNvPr id="5" name="Date Placeholder 4">
            <a:extLst>
              <a:ext uri="{FF2B5EF4-FFF2-40B4-BE49-F238E27FC236}">
                <a16:creationId xmlns:a16="http://schemas.microsoft.com/office/drawing/2014/main" id="{CBBC5CD4-99E5-F5DF-AD8B-7A8C153BA20D}"/>
              </a:ext>
            </a:extLst>
          </p:cNvPr>
          <p:cNvSpPr>
            <a:spLocks noGrp="1"/>
          </p:cNvSpPr>
          <p:nvPr>
            <p:ph type="dt" sz="half" idx="10"/>
          </p:nvPr>
        </p:nvSpPr>
        <p:spPr>
          <a:xfrm>
            <a:off x="518337" y="6394907"/>
            <a:ext cx="818320" cy="365125"/>
          </a:xfrm>
        </p:spPr>
        <p:txBody>
          <a:bodyPr/>
          <a:lstStyle/>
          <a:p>
            <a:fld id="{DB9D9A5A-992F-2747-AAD1-094A6BF79F67}" type="datetime1">
              <a:rPr lang="de-DE" noProof="0" smtClean="0"/>
              <a:t>27.07.23</a:t>
            </a:fld>
            <a:endParaRPr lang="en-US" noProof="0" dirty="0"/>
          </a:p>
        </p:txBody>
      </p:sp>
    </p:spTree>
    <p:extLst>
      <p:ext uri="{BB962C8B-B14F-4D97-AF65-F5344CB8AC3E}">
        <p14:creationId xmlns:p14="http://schemas.microsoft.com/office/powerpoint/2010/main" val="393132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Box 152"/>
          <p:cNvSpPr txBox="1"/>
          <p:nvPr/>
        </p:nvSpPr>
        <p:spPr>
          <a:xfrm>
            <a:off x="1831838" y="200843"/>
            <a:ext cx="9517196" cy="553998"/>
          </a:xfrm>
          <a:prstGeom prst="rect">
            <a:avLst/>
          </a:prstGeom>
        </p:spPr>
        <p:txBody>
          <a:bodyPr wrap="square" lIns="0" tIns="0" rIns="0" bIns="0" rtlCol="0" anchor="t">
            <a:spAutoFit/>
          </a:bodyPr>
          <a:lstStyle/>
          <a:p>
            <a:r>
              <a:rPr lang="en-US" sz="3600" b="1" dirty="0">
                <a:latin typeface="+mj-lt"/>
              </a:rPr>
              <a:t>Analysis: Genre Preferences in Top 10 Countries</a:t>
            </a:r>
          </a:p>
        </p:txBody>
      </p:sp>
      <p:sp>
        <p:nvSpPr>
          <p:cNvPr id="160" name="TextBox 159">
            <a:extLst>
              <a:ext uri="{FF2B5EF4-FFF2-40B4-BE49-F238E27FC236}">
                <a16:creationId xmlns:a16="http://schemas.microsoft.com/office/drawing/2014/main" id="{A8E635CD-24FC-3835-8D97-0646E2FC0DC7}"/>
              </a:ext>
            </a:extLst>
          </p:cNvPr>
          <p:cNvSpPr txBox="1"/>
          <p:nvPr/>
        </p:nvSpPr>
        <p:spPr>
          <a:xfrm>
            <a:off x="1134202" y="824483"/>
            <a:ext cx="9517196" cy="338554"/>
          </a:xfrm>
          <a:prstGeom prst="rect">
            <a:avLst/>
          </a:prstGeom>
          <a:noFill/>
        </p:spPr>
        <p:txBody>
          <a:bodyPr wrap="square" rtlCol="0">
            <a:spAutoFit/>
          </a:bodyPr>
          <a:lstStyle/>
          <a:p>
            <a:pPr algn="ctr"/>
            <a:r>
              <a:rPr lang="en-US" sz="1600" i="1" dirty="0">
                <a:latin typeface="+mj-lt"/>
              </a:rPr>
              <a:t>Each of the top 10 countries is unique in their go-to movie genres </a:t>
            </a:r>
          </a:p>
        </p:txBody>
      </p:sp>
      <p:sp>
        <p:nvSpPr>
          <p:cNvPr id="18" name="TextBox 17">
            <a:extLst>
              <a:ext uri="{FF2B5EF4-FFF2-40B4-BE49-F238E27FC236}">
                <a16:creationId xmlns:a16="http://schemas.microsoft.com/office/drawing/2014/main" id="{F3CA7EB7-B322-57CA-F46F-9E06EC2ED67E}"/>
              </a:ext>
            </a:extLst>
          </p:cNvPr>
          <p:cNvSpPr txBox="1"/>
          <p:nvPr/>
        </p:nvSpPr>
        <p:spPr>
          <a:xfrm rot="16200000">
            <a:off x="1933221" y="3161208"/>
            <a:ext cx="762000" cy="276999"/>
          </a:xfrm>
          <a:prstGeom prst="rect">
            <a:avLst/>
          </a:prstGeom>
          <a:noFill/>
        </p:spPr>
        <p:txBody>
          <a:bodyPr wrap="square" rtlCol="0">
            <a:spAutoFit/>
          </a:bodyPr>
          <a:lstStyle/>
          <a:p>
            <a:r>
              <a:rPr lang="en-DE" sz="1200" dirty="0"/>
              <a:t>Sunday</a:t>
            </a:r>
          </a:p>
        </p:txBody>
      </p:sp>
      <p:graphicFrame>
        <p:nvGraphicFramePr>
          <p:cNvPr id="2" name="Chart 1">
            <a:extLst>
              <a:ext uri="{FF2B5EF4-FFF2-40B4-BE49-F238E27FC236}">
                <a16:creationId xmlns:a16="http://schemas.microsoft.com/office/drawing/2014/main" id="{FAA0167B-394A-9398-86BE-E6D04C75A2D1}"/>
              </a:ext>
            </a:extLst>
          </p:cNvPr>
          <p:cNvGraphicFramePr>
            <a:graphicFrameLocks/>
          </p:cNvGraphicFramePr>
          <p:nvPr>
            <p:extLst>
              <p:ext uri="{D42A27DB-BD31-4B8C-83A1-F6EECF244321}">
                <p14:modId xmlns:p14="http://schemas.microsoft.com/office/powerpoint/2010/main" val="3036493496"/>
              </p:ext>
            </p:extLst>
          </p:nvPr>
        </p:nvGraphicFramePr>
        <p:xfrm>
          <a:off x="1371600" y="1401634"/>
          <a:ext cx="9042400" cy="458315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DEFF808-FB4B-079F-14D4-302766487EF2}"/>
              </a:ext>
            </a:extLst>
          </p:cNvPr>
          <p:cNvSpPr txBox="1"/>
          <p:nvPr/>
        </p:nvSpPr>
        <p:spPr>
          <a:xfrm>
            <a:off x="798522" y="6072382"/>
            <a:ext cx="9448800" cy="584775"/>
          </a:xfrm>
          <a:prstGeom prst="rect">
            <a:avLst/>
          </a:prstGeom>
          <a:noFill/>
        </p:spPr>
        <p:txBody>
          <a:bodyPr wrap="square">
            <a:spAutoFit/>
          </a:bodyPr>
          <a:lstStyle/>
          <a:p>
            <a:pPr algn="ctr"/>
            <a:r>
              <a:rPr lang="en-US" sz="1600" dirty="0"/>
              <a:t>While </a:t>
            </a:r>
            <a:r>
              <a:rPr lang="en-US" sz="1600" b="1" dirty="0"/>
              <a:t>Sports, Sci-Fi, Animation, Drama </a:t>
            </a:r>
            <a:r>
              <a:rPr lang="en-US" sz="1600" dirty="0"/>
              <a:t>and </a:t>
            </a:r>
            <a:r>
              <a:rPr lang="en-US" sz="1600" b="1" dirty="0"/>
              <a:t>Comedy </a:t>
            </a:r>
            <a:r>
              <a:rPr lang="en-US" sz="1600" dirty="0"/>
              <a:t>were the highest revenue generators overall, each country had their own preferences </a:t>
            </a:r>
          </a:p>
        </p:txBody>
      </p:sp>
    </p:spTree>
    <p:extLst>
      <p:ext uri="{BB962C8B-B14F-4D97-AF65-F5344CB8AC3E}">
        <p14:creationId xmlns:p14="http://schemas.microsoft.com/office/powerpoint/2010/main" val="22909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A908-65DB-40E8-8DFC-17F495E2E0E3}"/>
              </a:ext>
            </a:extLst>
          </p:cNvPr>
          <p:cNvSpPr>
            <a:spLocks noGrp="1"/>
          </p:cNvSpPr>
          <p:nvPr>
            <p:ph type="title"/>
          </p:nvPr>
        </p:nvSpPr>
        <p:spPr>
          <a:xfrm>
            <a:off x="1076153" y="369824"/>
            <a:ext cx="10989950" cy="363600"/>
          </a:xfrm>
        </p:spPr>
        <p:txBody>
          <a:bodyPr>
            <a:noAutofit/>
          </a:bodyPr>
          <a:lstStyle/>
          <a:p>
            <a:pPr>
              <a:lnSpc>
                <a:spcPct val="120000"/>
              </a:lnSpc>
              <a:spcAft>
                <a:spcPts val="2400"/>
              </a:spcAft>
            </a:pPr>
            <a:r>
              <a:rPr lang="en-US" sz="2400" dirty="0">
                <a:solidFill>
                  <a:srgbClr val="263B50"/>
                </a:solidFill>
                <a:latin typeface="Roboto" panose="02000000000000000000" pitchFamily="2" charset="0"/>
              </a:rPr>
              <a:t>Data Analysis: </a:t>
            </a:r>
            <a:r>
              <a:rPr lang="en-US" sz="2400" dirty="0">
                <a:solidFill>
                  <a:srgbClr val="263B50"/>
                </a:solidFill>
                <a:effectLst/>
                <a:latin typeface="Roboto" panose="02000000000000000000" pitchFamily="2" charset="0"/>
              </a:rPr>
              <a:t>What was the average rental duration for all videos (Genre)?</a:t>
            </a:r>
            <a:endParaRPr lang="en-US" sz="2400" kern="0" dirty="0"/>
          </a:p>
        </p:txBody>
      </p:sp>
      <p:sp>
        <p:nvSpPr>
          <p:cNvPr id="12" name="Rechteck 35">
            <a:extLst>
              <a:ext uri="{FF2B5EF4-FFF2-40B4-BE49-F238E27FC236}">
                <a16:creationId xmlns:a16="http://schemas.microsoft.com/office/drawing/2014/main" id="{687CCFC2-C8D8-4285-AF60-2B7F08687E76}"/>
              </a:ext>
            </a:extLst>
          </p:cNvPr>
          <p:cNvSpPr/>
          <p:nvPr/>
        </p:nvSpPr>
        <p:spPr bwMode="gray">
          <a:xfrm>
            <a:off x="991772" y="2370511"/>
            <a:ext cx="9544590" cy="4117665"/>
          </a:xfrm>
          <a:prstGeom prst="rect">
            <a:avLst/>
          </a:prstGeom>
          <a:noFill/>
          <a:ln w="25400" cap="flat" cmpd="sng" algn="ctr">
            <a:gradFill flip="none" rotWithShape="1">
              <a:gsLst>
                <a:gs pos="96000">
                  <a:schemeClr val="tx2"/>
                </a:gs>
                <a:gs pos="0">
                  <a:schemeClr val="accent6"/>
                </a:gs>
              </a:gsLst>
              <a:lin ang="19800000" scaled="0"/>
              <a:tileRect/>
            </a:gradFill>
            <a:prstDash val="solid"/>
            <a:miter lim="800000"/>
          </a:ln>
          <a:effectLst/>
        </p:spPr>
        <p:txBody>
          <a:bodyPr rtlCol="0" anchor="ctr"/>
          <a:lstStyle/>
          <a:p>
            <a:pPr algn="ctr">
              <a:defRPr/>
            </a:pPr>
            <a:endParaRPr lang="en-US" sz="1600" kern="0" dirty="0">
              <a:latin typeface="FiraGO Book"/>
            </a:endParaRPr>
          </a:p>
        </p:txBody>
      </p:sp>
      <p:sp>
        <p:nvSpPr>
          <p:cNvPr id="17" name="Rechteck 21">
            <a:extLst>
              <a:ext uri="{FF2B5EF4-FFF2-40B4-BE49-F238E27FC236}">
                <a16:creationId xmlns:a16="http://schemas.microsoft.com/office/drawing/2014/main" id="{CDE8ACCE-CEC0-4546-A9B5-5FCBDEA91218}"/>
              </a:ext>
            </a:extLst>
          </p:cNvPr>
          <p:cNvSpPr/>
          <p:nvPr/>
        </p:nvSpPr>
        <p:spPr bwMode="gray">
          <a:xfrm>
            <a:off x="118446" y="1384475"/>
            <a:ext cx="10944000" cy="53427"/>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pic>
        <p:nvPicPr>
          <p:cNvPr id="7" name="Graphic 6" descr="Stopwatch with solid fill">
            <a:extLst>
              <a:ext uri="{FF2B5EF4-FFF2-40B4-BE49-F238E27FC236}">
                <a16:creationId xmlns:a16="http://schemas.microsoft.com/office/drawing/2014/main" id="{7A667BC9-DF98-74CC-471F-7E12E3D056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5839" y="187074"/>
            <a:ext cx="809608" cy="809608"/>
          </a:xfrm>
          <a:prstGeom prst="rect">
            <a:avLst/>
          </a:prstGeom>
        </p:spPr>
      </p:pic>
      <p:graphicFrame>
        <p:nvGraphicFramePr>
          <p:cNvPr id="14" name="Chart 13">
            <a:extLst>
              <a:ext uri="{FF2B5EF4-FFF2-40B4-BE49-F238E27FC236}">
                <a16:creationId xmlns:a16="http://schemas.microsoft.com/office/drawing/2014/main" id="{489D6423-A2C7-3C3F-58B3-20E4F0A29B00}"/>
              </a:ext>
            </a:extLst>
          </p:cNvPr>
          <p:cNvGraphicFramePr>
            <a:graphicFrameLocks/>
          </p:cNvGraphicFramePr>
          <p:nvPr>
            <p:extLst>
              <p:ext uri="{D42A27DB-BD31-4B8C-83A1-F6EECF244321}">
                <p14:modId xmlns:p14="http://schemas.microsoft.com/office/powerpoint/2010/main" val="2612895111"/>
              </p:ext>
            </p:extLst>
          </p:nvPr>
        </p:nvGraphicFramePr>
        <p:xfrm>
          <a:off x="1511975" y="2655730"/>
          <a:ext cx="7758953" cy="3344807"/>
        </p:xfrm>
        <a:graphic>
          <a:graphicData uri="http://schemas.openxmlformats.org/drawingml/2006/chart">
            <c:chart xmlns:c="http://schemas.openxmlformats.org/drawingml/2006/chart" xmlns:r="http://schemas.openxmlformats.org/officeDocument/2006/relationships" r:id="rId4"/>
          </a:graphicData>
        </a:graphic>
      </p:graphicFrame>
      <p:pic>
        <p:nvPicPr>
          <p:cNvPr id="21" name="Graphic 20" descr="Clapper board with solid fill">
            <a:extLst>
              <a:ext uri="{FF2B5EF4-FFF2-40B4-BE49-F238E27FC236}">
                <a16:creationId xmlns:a16="http://schemas.microsoft.com/office/drawing/2014/main" id="{3F1A7991-9F86-E623-6B99-ABA05BCF0A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00381" y="675904"/>
            <a:ext cx="1578165" cy="1635254"/>
          </a:xfrm>
          <a:prstGeom prst="rect">
            <a:avLst/>
          </a:prstGeom>
        </p:spPr>
      </p:pic>
      <p:sp>
        <p:nvSpPr>
          <p:cNvPr id="31" name="Rectangle 49">
            <a:extLst>
              <a:ext uri="{FF2B5EF4-FFF2-40B4-BE49-F238E27FC236}">
                <a16:creationId xmlns:a16="http://schemas.microsoft.com/office/drawing/2014/main" id="{60F6BE34-F3F2-EB6A-B393-81BB940D9E75}"/>
              </a:ext>
            </a:extLst>
          </p:cNvPr>
          <p:cNvSpPr/>
          <p:nvPr/>
        </p:nvSpPr>
        <p:spPr bwMode="gray">
          <a:xfrm>
            <a:off x="4581144" y="1429568"/>
            <a:ext cx="1245301" cy="628827"/>
          </a:xfrm>
          <a:prstGeom prst="rect">
            <a:avLst/>
          </a:prstGeom>
          <a:gradFill>
            <a:gsLst>
              <a:gs pos="96000">
                <a:schemeClr val="tx2"/>
              </a:gs>
              <a:gs pos="0">
                <a:schemeClr val="accent6"/>
              </a:gs>
            </a:gsLst>
            <a:lin ang="19800000" scaled="0"/>
          </a:gradFill>
          <a:ln w="6350" cap="flat" cmpd="sng" algn="ctr">
            <a:noFill/>
            <a:prstDash val="solid"/>
            <a:miter lim="800000"/>
          </a:ln>
          <a:effectLst/>
        </p:spPr>
        <p:txBody>
          <a:bodyPr lIns="144000" tIns="1152000" rIns="144000" bIns="144000" rtlCol="0" anchor="t" anchorCtr="0"/>
          <a:lstStyle/>
          <a:p>
            <a:pPr lvl="0" defTabSz="914400">
              <a:lnSpc>
                <a:spcPct val="120000"/>
              </a:lnSpc>
              <a:spcAft>
                <a:spcPts val="1000"/>
              </a:spcAft>
              <a:defRPr/>
            </a:pPr>
            <a:endParaRPr lang="en-US" sz="1400" kern="0" dirty="0">
              <a:solidFill>
                <a:schemeClr val="bg1"/>
              </a:solidFill>
            </a:endParaRPr>
          </a:p>
        </p:txBody>
      </p:sp>
      <p:sp>
        <p:nvSpPr>
          <p:cNvPr id="32" name="TextBox 31">
            <a:extLst>
              <a:ext uri="{FF2B5EF4-FFF2-40B4-BE49-F238E27FC236}">
                <a16:creationId xmlns:a16="http://schemas.microsoft.com/office/drawing/2014/main" id="{E6D9A076-AD4D-8774-41FC-6D8CD962EBEB}"/>
              </a:ext>
            </a:extLst>
          </p:cNvPr>
          <p:cNvSpPr txBox="1"/>
          <p:nvPr/>
        </p:nvSpPr>
        <p:spPr>
          <a:xfrm>
            <a:off x="4619458" y="1384475"/>
            <a:ext cx="1168671" cy="830997"/>
          </a:xfrm>
          <a:prstGeom prst="rect">
            <a:avLst/>
          </a:prstGeom>
          <a:noFill/>
        </p:spPr>
        <p:txBody>
          <a:bodyPr wrap="square" rtlCol="0">
            <a:spAutoFit/>
          </a:bodyPr>
          <a:lstStyle/>
          <a:p>
            <a:r>
              <a:rPr lang="en-DE" sz="1200" dirty="0">
                <a:solidFill>
                  <a:schemeClr val="bg1"/>
                </a:solidFill>
              </a:rPr>
              <a:t>Average Rental duration: 5 days</a:t>
            </a:r>
          </a:p>
          <a:p>
            <a:endParaRPr lang="en-DE" sz="1200" dirty="0"/>
          </a:p>
        </p:txBody>
      </p:sp>
      <p:sp>
        <p:nvSpPr>
          <p:cNvPr id="33" name="Rounded Rectangle 32">
            <a:extLst>
              <a:ext uri="{FF2B5EF4-FFF2-40B4-BE49-F238E27FC236}">
                <a16:creationId xmlns:a16="http://schemas.microsoft.com/office/drawing/2014/main" id="{BFF5F36D-6539-3D65-6DB7-429DAC5FD35D}"/>
              </a:ext>
            </a:extLst>
          </p:cNvPr>
          <p:cNvSpPr/>
          <p:nvPr/>
        </p:nvSpPr>
        <p:spPr>
          <a:xfrm>
            <a:off x="6769095" y="5927269"/>
            <a:ext cx="2083745" cy="716973"/>
          </a:xfrm>
          <a:prstGeom prst="roundRect">
            <a:avLst/>
          </a:prstGeom>
          <a:solidFill>
            <a:schemeClr val="accent2">
              <a:lumMod val="60000"/>
              <a:lumOff val="4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 name="TextBox 33">
            <a:extLst>
              <a:ext uri="{FF2B5EF4-FFF2-40B4-BE49-F238E27FC236}">
                <a16:creationId xmlns:a16="http://schemas.microsoft.com/office/drawing/2014/main" id="{C4F6E225-C7B6-FAB3-9201-9851B65816F4}"/>
              </a:ext>
            </a:extLst>
          </p:cNvPr>
          <p:cNvSpPr txBox="1"/>
          <p:nvPr/>
        </p:nvSpPr>
        <p:spPr>
          <a:xfrm>
            <a:off x="6778029" y="5967888"/>
            <a:ext cx="2083744" cy="600164"/>
          </a:xfrm>
          <a:prstGeom prst="rect">
            <a:avLst/>
          </a:prstGeom>
          <a:noFill/>
        </p:spPr>
        <p:txBody>
          <a:bodyPr wrap="square" rtlCol="0">
            <a:spAutoFit/>
          </a:bodyPr>
          <a:lstStyle/>
          <a:p>
            <a:r>
              <a:rPr lang="en-US" sz="1100" dirty="0">
                <a:effectLst/>
                <a:latin typeface="Avenir Next LT Pro Light" panose="020F0302020204030204" pitchFamily="34" charset="0"/>
              </a:rPr>
              <a:t>Sports has the shortest average rental duration, but generates the most revenue </a:t>
            </a:r>
            <a:endParaRPr lang="en-US" sz="1100" dirty="0">
              <a:effectLst/>
            </a:endParaRPr>
          </a:p>
        </p:txBody>
      </p:sp>
      <p:cxnSp>
        <p:nvCxnSpPr>
          <p:cNvPr id="36" name="Straight Arrow Connector 35">
            <a:extLst>
              <a:ext uri="{FF2B5EF4-FFF2-40B4-BE49-F238E27FC236}">
                <a16:creationId xmlns:a16="http://schemas.microsoft.com/office/drawing/2014/main" id="{37293ACA-39D0-9B4E-2F27-1E4C699CC16A}"/>
              </a:ext>
            </a:extLst>
          </p:cNvPr>
          <p:cNvCxnSpPr>
            <a:cxnSpLocks/>
            <a:stCxn id="33" idx="1"/>
          </p:cNvCxnSpPr>
          <p:nvPr/>
        </p:nvCxnSpPr>
        <p:spPr>
          <a:xfrm flipH="1" flipV="1">
            <a:off x="5644383" y="5650021"/>
            <a:ext cx="1124712" cy="6357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BD0FA258-232C-C8A5-89F1-BD7B1A24B552}"/>
              </a:ext>
            </a:extLst>
          </p:cNvPr>
          <p:cNvSpPr/>
          <p:nvPr/>
        </p:nvSpPr>
        <p:spPr>
          <a:xfrm>
            <a:off x="8428784" y="2823076"/>
            <a:ext cx="2011680" cy="134416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8" name="TextBox 37">
            <a:extLst>
              <a:ext uri="{FF2B5EF4-FFF2-40B4-BE49-F238E27FC236}">
                <a16:creationId xmlns:a16="http://schemas.microsoft.com/office/drawing/2014/main" id="{99BE2AEB-FDF0-B853-3542-EF0E5523B0C5}"/>
              </a:ext>
            </a:extLst>
          </p:cNvPr>
          <p:cNvSpPr txBox="1"/>
          <p:nvPr/>
        </p:nvSpPr>
        <p:spPr>
          <a:xfrm>
            <a:off x="8551289" y="3025800"/>
            <a:ext cx="1705809" cy="938719"/>
          </a:xfrm>
          <a:prstGeom prst="rect">
            <a:avLst/>
          </a:prstGeom>
          <a:noFill/>
        </p:spPr>
        <p:txBody>
          <a:bodyPr wrap="square" rtlCol="0">
            <a:spAutoFit/>
          </a:bodyPr>
          <a:lstStyle/>
          <a:p>
            <a:r>
              <a:rPr lang="en-US" sz="1100" dirty="0">
                <a:effectLst/>
                <a:latin typeface="Avenir Next LT Pro Light" panose="020F0302020204030204" pitchFamily="34" charset="0"/>
              </a:rPr>
              <a:t>Travel and Music have the longest average rental duration, but are the bottom two genres by revenue </a:t>
            </a:r>
            <a:endParaRPr lang="en-US" sz="1100" dirty="0">
              <a:effectLst/>
            </a:endParaRPr>
          </a:p>
        </p:txBody>
      </p:sp>
      <p:sp>
        <p:nvSpPr>
          <p:cNvPr id="3" name="Slide Number Placeholder 2">
            <a:extLst>
              <a:ext uri="{FF2B5EF4-FFF2-40B4-BE49-F238E27FC236}">
                <a16:creationId xmlns:a16="http://schemas.microsoft.com/office/drawing/2014/main" id="{D91F675D-762D-BB4B-B383-49EBE76ADF01}"/>
              </a:ext>
            </a:extLst>
          </p:cNvPr>
          <p:cNvSpPr>
            <a:spLocks noGrp="1"/>
          </p:cNvSpPr>
          <p:nvPr>
            <p:ph type="sldNum" sz="quarter" idx="12"/>
          </p:nvPr>
        </p:nvSpPr>
        <p:spPr/>
        <p:txBody>
          <a:bodyPr/>
          <a:lstStyle/>
          <a:p>
            <a:fld id="{7D74D47C-14C0-4E76-90F4-17CAFFA7E480}" type="slidenum">
              <a:rPr lang="en-US" noProof="0" smtClean="0"/>
              <a:t>8</a:t>
            </a:fld>
            <a:endParaRPr lang="en-US" noProof="0" dirty="0"/>
          </a:p>
        </p:txBody>
      </p:sp>
      <p:sp>
        <p:nvSpPr>
          <p:cNvPr id="4" name="Date Placeholder 3">
            <a:extLst>
              <a:ext uri="{FF2B5EF4-FFF2-40B4-BE49-F238E27FC236}">
                <a16:creationId xmlns:a16="http://schemas.microsoft.com/office/drawing/2014/main" id="{1EA8BD8A-A945-37C9-F363-DA80FFBC658E}"/>
              </a:ext>
            </a:extLst>
          </p:cNvPr>
          <p:cNvSpPr>
            <a:spLocks noGrp="1"/>
          </p:cNvSpPr>
          <p:nvPr>
            <p:ph type="dt" sz="half" idx="10"/>
          </p:nvPr>
        </p:nvSpPr>
        <p:spPr>
          <a:xfrm>
            <a:off x="838200" y="6538912"/>
            <a:ext cx="2743200" cy="365125"/>
          </a:xfrm>
        </p:spPr>
        <p:txBody>
          <a:bodyPr/>
          <a:lstStyle/>
          <a:p>
            <a:fld id="{5B3EBA88-0F68-094D-8BC5-26ECFF059A7A}" type="datetime1">
              <a:rPr lang="de-DE" noProof="0" smtClean="0"/>
              <a:t>27.07.23</a:t>
            </a:fld>
            <a:endParaRPr lang="en-US" noProof="0" dirty="0"/>
          </a:p>
        </p:txBody>
      </p:sp>
    </p:spTree>
    <p:extLst>
      <p:ext uri="{BB962C8B-B14F-4D97-AF65-F5344CB8AC3E}">
        <p14:creationId xmlns:p14="http://schemas.microsoft.com/office/powerpoint/2010/main" val="135710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21">
            <a:extLst>
              <a:ext uri="{FF2B5EF4-FFF2-40B4-BE49-F238E27FC236}">
                <a16:creationId xmlns:a16="http://schemas.microsoft.com/office/drawing/2014/main" id="{DEAB2DC2-B198-9C07-5BA1-A9DA1756CCA5}"/>
              </a:ext>
            </a:extLst>
          </p:cNvPr>
          <p:cNvSpPr/>
          <p:nvPr/>
        </p:nvSpPr>
        <p:spPr bwMode="gray">
          <a:xfrm>
            <a:off x="359252" y="1128340"/>
            <a:ext cx="11174945" cy="96629"/>
          </a:xfrm>
          <a:prstGeom prst="rect">
            <a:avLst/>
          </a:prstGeom>
          <a:gradFill flip="none" rotWithShape="1">
            <a:gsLst>
              <a:gs pos="90000">
                <a:schemeClr val="tx2"/>
              </a:gs>
              <a:gs pos="99115">
                <a:schemeClr val="bg1"/>
              </a:gs>
              <a:gs pos="0">
                <a:schemeClr val="bg1"/>
              </a:gs>
              <a:gs pos="10000">
                <a:schemeClr val="accent6"/>
              </a:gs>
            </a:gsLst>
            <a:lin ang="19800000" scaled="0"/>
            <a:tileRect/>
          </a:gradFill>
        </p:spPr>
        <p:txBody>
          <a:bodyPr vert="horz" wrap="square" lIns="583200" tIns="745200" rIns="583200" bIns="720000" rtlCol="0" anchor="t">
            <a:noAutofit/>
          </a:bodyPr>
          <a:lstStyle/>
          <a:p>
            <a:pPr defTabSz="914126">
              <a:spcBef>
                <a:spcPct val="0"/>
              </a:spcBef>
            </a:pPr>
            <a:endParaRPr lang="en-US" sz="3600" b="1" kern="0" dirty="0">
              <a:latin typeface="FiraGO"/>
            </a:endParaRPr>
          </a:p>
        </p:txBody>
      </p:sp>
      <p:sp>
        <p:nvSpPr>
          <p:cNvPr id="5" name="TextBox 4">
            <a:extLst>
              <a:ext uri="{FF2B5EF4-FFF2-40B4-BE49-F238E27FC236}">
                <a16:creationId xmlns:a16="http://schemas.microsoft.com/office/drawing/2014/main" id="{A36AD4C4-F102-9562-18EB-87F12B880DCE}"/>
              </a:ext>
            </a:extLst>
          </p:cNvPr>
          <p:cNvSpPr txBox="1"/>
          <p:nvPr/>
        </p:nvSpPr>
        <p:spPr>
          <a:xfrm>
            <a:off x="1400839" y="288483"/>
            <a:ext cx="7945179" cy="830997"/>
          </a:xfrm>
          <a:prstGeom prst="rect">
            <a:avLst/>
          </a:prstGeom>
          <a:noFill/>
        </p:spPr>
        <p:txBody>
          <a:bodyPr wrap="square">
            <a:spAutoFit/>
          </a:bodyPr>
          <a:lstStyle/>
          <a:p>
            <a:r>
              <a:rPr lang="en-US" sz="2400" dirty="0">
                <a:solidFill>
                  <a:srgbClr val="263B50"/>
                </a:solidFill>
                <a:effectLst/>
                <a:latin typeface="Roboto" panose="02000000000000000000" pitchFamily="2" charset="0"/>
              </a:rPr>
              <a:t>Data Analysis: Which countries are </a:t>
            </a:r>
            <a:r>
              <a:rPr lang="en-US" sz="2400" dirty="0" err="1">
                <a:solidFill>
                  <a:srgbClr val="263B50"/>
                </a:solidFill>
                <a:effectLst/>
                <a:latin typeface="Roboto" panose="02000000000000000000" pitchFamily="2" charset="0"/>
              </a:rPr>
              <a:t>Rockbuster's</a:t>
            </a:r>
            <a:r>
              <a:rPr lang="en-US" sz="2400" dirty="0">
                <a:solidFill>
                  <a:srgbClr val="263B50"/>
                </a:solidFill>
                <a:effectLst/>
                <a:latin typeface="Roboto" panose="02000000000000000000" pitchFamily="2" charset="0"/>
              </a:rPr>
              <a:t> customers based in? </a:t>
            </a:r>
            <a:endParaRPr lang="en-DE" sz="2400" dirty="0"/>
          </a:p>
        </p:txBody>
      </p:sp>
      <p:grpSp>
        <p:nvGrpSpPr>
          <p:cNvPr id="6" name="Grafik 154">
            <a:extLst>
              <a:ext uri="{FF2B5EF4-FFF2-40B4-BE49-F238E27FC236}">
                <a16:creationId xmlns:a16="http://schemas.microsoft.com/office/drawing/2014/main" id="{E766DBBA-D77A-3495-91BC-80573884A992}"/>
              </a:ext>
            </a:extLst>
          </p:cNvPr>
          <p:cNvGrpSpPr/>
          <p:nvPr/>
        </p:nvGrpSpPr>
        <p:grpSpPr>
          <a:xfrm>
            <a:off x="359252" y="256585"/>
            <a:ext cx="1041588" cy="689713"/>
            <a:chOff x="5665787" y="3052762"/>
            <a:chExt cx="857250" cy="752475"/>
          </a:xfrm>
        </p:grpSpPr>
        <p:sp>
          <p:nvSpPr>
            <p:cNvPr id="7" name="Freihandform: Form 123">
              <a:extLst>
                <a:ext uri="{FF2B5EF4-FFF2-40B4-BE49-F238E27FC236}">
                  <a16:creationId xmlns:a16="http://schemas.microsoft.com/office/drawing/2014/main" id="{D5702E4C-C248-5BAC-FC63-98195D54DA2A}"/>
                </a:ext>
              </a:extLst>
            </p:cNvPr>
            <p:cNvSpPr/>
            <p:nvPr/>
          </p:nvSpPr>
          <p:spPr>
            <a:xfrm>
              <a:off x="5665787" y="3092767"/>
              <a:ext cx="857250" cy="704850"/>
            </a:xfrm>
            <a:custGeom>
              <a:avLst/>
              <a:gdLst>
                <a:gd name="connsiteX0" fmla="*/ 744855 w 857250"/>
                <a:gd name="connsiteY0" fmla="*/ 37148 h 704850"/>
                <a:gd name="connsiteX1" fmla="*/ 752475 w 857250"/>
                <a:gd name="connsiteY1" fmla="*/ 54293 h 704850"/>
                <a:gd name="connsiteX2" fmla="*/ 838200 w 857250"/>
                <a:gd name="connsiteY2" fmla="*/ 25718 h 704850"/>
                <a:gd name="connsiteX3" fmla="*/ 838200 w 857250"/>
                <a:gd name="connsiteY3" fmla="*/ 200978 h 704850"/>
                <a:gd name="connsiteX4" fmla="*/ 729615 w 857250"/>
                <a:gd name="connsiteY4" fmla="*/ 237173 h 704850"/>
                <a:gd name="connsiteX5" fmla="*/ 708660 w 857250"/>
                <a:gd name="connsiteY5" fmla="*/ 261938 h 704850"/>
                <a:gd name="connsiteX6" fmla="*/ 704850 w 857250"/>
                <a:gd name="connsiteY6" fmla="*/ 266700 h 704850"/>
                <a:gd name="connsiteX7" fmla="*/ 838200 w 857250"/>
                <a:gd name="connsiteY7" fmla="*/ 221933 h 704850"/>
                <a:gd name="connsiteX8" fmla="*/ 838200 w 857250"/>
                <a:gd name="connsiteY8" fmla="*/ 399098 h 704850"/>
                <a:gd name="connsiteX9" fmla="*/ 581025 w 857250"/>
                <a:gd name="connsiteY9" fmla="*/ 484823 h 704850"/>
                <a:gd name="connsiteX10" fmla="*/ 581025 w 857250"/>
                <a:gd name="connsiteY10" fmla="*/ 375285 h 704850"/>
                <a:gd name="connsiteX11" fmla="*/ 571500 w 857250"/>
                <a:gd name="connsiteY11" fmla="*/ 382905 h 704850"/>
                <a:gd name="connsiteX12" fmla="*/ 561975 w 857250"/>
                <a:gd name="connsiteY12" fmla="*/ 375285 h 704850"/>
                <a:gd name="connsiteX13" fmla="*/ 561975 w 857250"/>
                <a:gd name="connsiteY13" fmla="*/ 483870 h 704850"/>
                <a:gd name="connsiteX14" fmla="*/ 295275 w 857250"/>
                <a:gd name="connsiteY14" fmla="*/ 399098 h 704850"/>
                <a:gd name="connsiteX15" fmla="*/ 295275 w 857250"/>
                <a:gd name="connsiteY15" fmla="*/ 222885 h 704850"/>
                <a:gd name="connsiteX16" fmla="*/ 440055 w 857250"/>
                <a:gd name="connsiteY16" fmla="*/ 268605 h 704850"/>
                <a:gd name="connsiteX17" fmla="*/ 434340 w 857250"/>
                <a:gd name="connsiteY17" fmla="*/ 262890 h 704850"/>
                <a:gd name="connsiteX18" fmla="*/ 415290 w 857250"/>
                <a:gd name="connsiteY18" fmla="*/ 240983 h 704850"/>
                <a:gd name="connsiteX19" fmla="*/ 295275 w 857250"/>
                <a:gd name="connsiteY19" fmla="*/ 201930 h 704850"/>
                <a:gd name="connsiteX20" fmla="*/ 295275 w 857250"/>
                <a:gd name="connsiteY20" fmla="*/ 26670 h 704850"/>
                <a:gd name="connsiteX21" fmla="*/ 389573 w 857250"/>
                <a:gd name="connsiteY21" fmla="*/ 57150 h 704850"/>
                <a:gd name="connsiteX22" fmla="*/ 397193 w 857250"/>
                <a:gd name="connsiteY22" fmla="*/ 39053 h 704850"/>
                <a:gd name="connsiteX23" fmla="*/ 284798 w 857250"/>
                <a:gd name="connsiteY23" fmla="*/ 3810 h 704850"/>
                <a:gd name="connsiteX24" fmla="*/ 0 w 857250"/>
                <a:gd name="connsiteY24" fmla="*/ 98108 h 704850"/>
                <a:gd name="connsiteX25" fmla="*/ 0 w 857250"/>
                <a:gd name="connsiteY25" fmla="*/ 707708 h 704850"/>
                <a:gd name="connsiteX26" fmla="*/ 284798 w 857250"/>
                <a:gd name="connsiteY26" fmla="*/ 612458 h 704850"/>
                <a:gd name="connsiteX27" fmla="*/ 573405 w 857250"/>
                <a:gd name="connsiteY27" fmla="*/ 703898 h 704850"/>
                <a:gd name="connsiteX28" fmla="*/ 857250 w 857250"/>
                <a:gd name="connsiteY28" fmla="*/ 609600 h 704850"/>
                <a:gd name="connsiteX29" fmla="*/ 857250 w 857250"/>
                <a:gd name="connsiteY29" fmla="*/ 0 h 704850"/>
                <a:gd name="connsiteX30" fmla="*/ 744855 w 857250"/>
                <a:gd name="connsiteY30" fmla="*/ 37148 h 704850"/>
                <a:gd name="connsiteX31" fmla="*/ 276225 w 857250"/>
                <a:gd name="connsiteY31" fmla="*/ 595313 h 704850"/>
                <a:gd name="connsiteX32" fmla="*/ 19050 w 857250"/>
                <a:gd name="connsiteY32" fmla="*/ 681038 h 704850"/>
                <a:gd name="connsiteX33" fmla="*/ 19050 w 857250"/>
                <a:gd name="connsiteY33" fmla="*/ 503873 h 704850"/>
                <a:gd name="connsiteX34" fmla="*/ 276225 w 857250"/>
                <a:gd name="connsiteY34" fmla="*/ 418148 h 704850"/>
                <a:gd name="connsiteX35" fmla="*/ 276225 w 857250"/>
                <a:gd name="connsiteY35" fmla="*/ 595313 h 704850"/>
                <a:gd name="connsiteX36" fmla="*/ 276225 w 857250"/>
                <a:gd name="connsiteY36" fmla="*/ 398145 h 704850"/>
                <a:gd name="connsiteX37" fmla="*/ 19050 w 857250"/>
                <a:gd name="connsiteY37" fmla="*/ 483870 h 704850"/>
                <a:gd name="connsiteX38" fmla="*/ 19050 w 857250"/>
                <a:gd name="connsiteY38" fmla="*/ 307658 h 704850"/>
                <a:gd name="connsiteX39" fmla="*/ 276225 w 857250"/>
                <a:gd name="connsiteY39" fmla="*/ 221933 h 704850"/>
                <a:gd name="connsiteX40" fmla="*/ 276225 w 857250"/>
                <a:gd name="connsiteY40" fmla="*/ 398145 h 704850"/>
                <a:gd name="connsiteX41" fmla="*/ 276225 w 857250"/>
                <a:gd name="connsiteY41" fmla="*/ 201930 h 704850"/>
                <a:gd name="connsiteX42" fmla="*/ 19050 w 857250"/>
                <a:gd name="connsiteY42" fmla="*/ 287655 h 704850"/>
                <a:gd name="connsiteX43" fmla="*/ 19050 w 857250"/>
                <a:gd name="connsiteY43" fmla="*/ 111443 h 704850"/>
                <a:gd name="connsiteX44" fmla="*/ 276225 w 857250"/>
                <a:gd name="connsiteY44" fmla="*/ 25718 h 704850"/>
                <a:gd name="connsiteX45" fmla="*/ 276225 w 857250"/>
                <a:gd name="connsiteY45" fmla="*/ 201930 h 704850"/>
                <a:gd name="connsiteX46" fmla="*/ 561975 w 857250"/>
                <a:gd name="connsiteY46" fmla="*/ 681038 h 704850"/>
                <a:gd name="connsiteX47" fmla="*/ 295275 w 857250"/>
                <a:gd name="connsiteY47" fmla="*/ 596265 h 704850"/>
                <a:gd name="connsiteX48" fmla="*/ 295275 w 857250"/>
                <a:gd name="connsiteY48" fmla="*/ 419100 h 704850"/>
                <a:gd name="connsiteX49" fmla="*/ 561975 w 857250"/>
                <a:gd name="connsiteY49" fmla="*/ 503873 h 704850"/>
                <a:gd name="connsiteX50" fmla="*/ 561975 w 857250"/>
                <a:gd name="connsiteY50" fmla="*/ 681038 h 704850"/>
                <a:gd name="connsiteX51" fmla="*/ 838200 w 857250"/>
                <a:gd name="connsiteY51" fmla="*/ 595313 h 704850"/>
                <a:gd name="connsiteX52" fmla="*/ 581025 w 857250"/>
                <a:gd name="connsiteY52" fmla="*/ 681038 h 704850"/>
                <a:gd name="connsiteX53" fmla="*/ 581025 w 857250"/>
                <a:gd name="connsiteY53" fmla="*/ 504825 h 704850"/>
                <a:gd name="connsiteX54" fmla="*/ 838200 w 857250"/>
                <a:gd name="connsiteY54" fmla="*/ 419100 h 704850"/>
                <a:gd name="connsiteX55" fmla="*/ 838200 w 857250"/>
                <a:gd name="connsiteY55" fmla="*/ 595313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57250" h="704850">
                  <a:moveTo>
                    <a:pt x="744855" y="37148"/>
                  </a:moveTo>
                  <a:cubicBezTo>
                    <a:pt x="747713" y="42863"/>
                    <a:pt x="750570" y="48578"/>
                    <a:pt x="752475" y="54293"/>
                  </a:cubicBezTo>
                  <a:lnTo>
                    <a:pt x="838200" y="25718"/>
                  </a:lnTo>
                  <a:lnTo>
                    <a:pt x="838200" y="200978"/>
                  </a:lnTo>
                  <a:lnTo>
                    <a:pt x="729615" y="237173"/>
                  </a:lnTo>
                  <a:cubicBezTo>
                    <a:pt x="722948" y="245745"/>
                    <a:pt x="716280" y="254318"/>
                    <a:pt x="708660" y="261938"/>
                  </a:cubicBezTo>
                  <a:lnTo>
                    <a:pt x="704850" y="266700"/>
                  </a:lnTo>
                  <a:lnTo>
                    <a:pt x="838200" y="221933"/>
                  </a:lnTo>
                  <a:lnTo>
                    <a:pt x="838200" y="399098"/>
                  </a:lnTo>
                  <a:lnTo>
                    <a:pt x="581025" y="484823"/>
                  </a:lnTo>
                  <a:lnTo>
                    <a:pt x="581025" y="375285"/>
                  </a:lnTo>
                  <a:lnTo>
                    <a:pt x="571500" y="382905"/>
                  </a:lnTo>
                  <a:lnTo>
                    <a:pt x="561975" y="375285"/>
                  </a:lnTo>
                  <a:lnTo>
                    <a:pt x="561975" y="483870"/>
                  </a:lnTo>
                  <a:lnTo>
                    <a:pt x="295275" y="399098"/>
                  </a:lnTo>
                  <a:lnTo>
                    <a:pt x="295275" y="222885"/>
                  </a:lnTo>
                  <a:lnTo>
                    <a:pt x="440055" y="268605"/>
                  </a:lnTo>
                  <a:lnTo>
                    <a:pt x="434340" y="262890"/>
                  </a:lnTo>
                  <a:cubicBezTo>
                    <a:pt x="427673" y="256223"/>
                    <a:pt x="421005" y="248603"/>
                    <a:pt x="415290" y="240983"/>
                  </a:cubicBezTo>
                  <a:lnTo>
                    <a:pt x="295275" y="201930"/>
                  </a:lnTo>
                  <a:lnTo>
                    <a:pt x="295275" y="26670"/>
                  </a:lnTo>
                  <a:lnTo>
                    <a:pt x="389573" y="57150"/>
                  </a:lnTo>
                  <a:cubicBezTo>
                    <a:pt x="391478" y="51435"/>
                    <a:pt x="394335" y="45720"/>
                    <a:pt x="397193" y="39053"/>
                  </a:cubicBezTo>
                  <a:lnTo>
                    <a:pt x="284798" y="3810"/>
                  </a:lnTo>
                  <a:lnTo>
                    <a:pt x="0" y="98108"/>
                  </a:lnTo>
                  <a:lnTo>
                    <a:pt x="0" y="707708"/>
                  </a:lnTo>
                  <a:lnTo>
                    <a:pt x="284798" y="612458"/>
                  </a:lnTo>
                  <a:lnTo>
                    <a:pt x="573405" y="703898"/>
                  </a:lnTo>
                  <a:lnTo>
                    <a:pt x="857250" y="609600"/>
                  </a:lnTo>
                  <a:lnTo>
                    <a:pt x="857250" y="0"/>
                  </a:lnTo>
                  <a:lnTo>
                    <a:pt x="744855" y="37148"/>
                  </a:lnTo>
                  <a:close/>
                  <a:moveTo>
                    <a:pt x="276225" y="595313"/>
                  </a:moveTo>
                  <a:lnTo>
                    <a:pt x="19050" y="681038"/>
                  </a:lnTo>
                  <a:lnTo>
                    <a:pt x="19050" y="503873"/>
                  </a:lnTo>
                  <a:lnTo>
                    <a:pt x="276225" y="418148"/>
                  </a:lnTo>
                  <a:lnTo>
                    <a:pt x="276225" y="595313"/>
                  </a:lnTo>
                  <a:close/>
                  <a:moveTo>
                    <a:pt x="276225" y="398145"/>
                  </a:moveTo>
                  <a:lnTo>
                    <a:pt x="19050" y="483870"/>
                  </a:lnTo>
                  <a:lnTo>
                    <a:pt x="19050" y="307658"/>
                  </a:lnTo>
                  <a:lnTo>
                    <a:pt x="276225" y="221933"/>
                  </a:lnTo>
                  <a:lnTo>
                    <a:pt x="276225" y="398145"/>
                  </a:lnTo>
                  <a:close/>
                  <a:moveTo>
                    <a:pt x="276225" y="201930"/>
                  </a:moveTo>
                  <a:lnTo>
                    <a:pt x="19050" y="287655"/>
                  </a:lnTo>
                  <a:lnTo>
                    <a:pt x="19050" y="111443"/>
                  </a:lnTo>
                  <a:lnTo>
                    <a:pt x="276225" y="25718"/>
                  </a:lnTo>
                  <a:lnTo>
                    <a:pt x="276225" y="201930"/>
                  </a:lnTo>
                  <a:close/>
                  <a:moveTo>
                    <a:pt x="561975" y="681038"/>
                  </a:moveTo>
                  <a:lnTo>
                    <a:pt x="295275" y="596265"/>
                  </a:lnTo>
                  <a:lnTo>
                    <a:pt x="295275" y="419100"/>
                  </a:lnTo>
                  <a:lnTo>
                    <a:pt x="561975" y="503873"/>
                  </a:lnTo>
                  <a:lnTo>
                    <a:pt x="561975" y="681038"/>
                  </a:lnTo>
                  <a:close/>
                  <a:moveTo>
                    <a:pt x="838200" y="595313"/>
                  </a:moveTo>
                  <a:lnTo>
                    <a:pt x="581025" y="681038"/>
                  </a:lnTo>
                  <a:lnTo>
                    <a:pt x="581025" y="504825"/>
                  </a:lnTo>
                  <a:lnTo>
                    <a:pt x="838200" y="419100"/>
                  </a:lnTo>
                  <a:lnTo>
                    <a:pt x="838200" y="595313"/>
                  </a:lnTo>
                  <a:close/>
                </a:path>
              </a:pathLst>
            </a:custGeom>
            <a:solidFill>
              <a:schemeClr val="tx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sp>
          <p:nvSpPr>
            <p:cNvPr id="8" name="Freihandform: Form 124">
              <a:extLst>
                <a:ext uri="{FF2B5EF4-FFF2-40B4-BE49-F238E27FC236}">
                  <a16:creationId xmlns:a16="http://schemas.microsoft.com/office/drawing/2014/main" id="{7CDEB40B-BB36-0D90-8920-367230D81A56}"/>
                </a:ext>
              </a:extLst>
            </p:cNvPr>
            <p:cNvSpPr/>
            <p:nvPr/>
          </p:nvSpPr>
          <p:spPr>
            <a:xfrm>
              <a:off x="6071552" y="3052762"/>
              <a:ext cx="323850" cy="381000"/>
            </a:xfrm>
            <a:custGeom>
              <a:avLst/>
              <a:gdLst>
                <a:gd name="connsiteX0" fmla="*/ 168592 w 323850"/>
                <a:gd name="connsiteY0" fmla="*/ 234315 h 381000"/>
                <a:gd name="connsiteX1" fmla="*/ 106680 w 323850"/>
                <a:gd name="connsiteY1" fmla="*/ 172403 h 381000"/>
                <a:gd name="connsiteX2" fmla="*/ 168592 w 323850"/>
                <a:gd name="connsiteY2" fmla="*/ 110490 h 381000"/>
                <a:gd name="connsiteX3" fmla="*/ 230505 w 323850"/>
                <a:gd name="connsiteY3" fmla="*/ 172403 h 381000"/>
                <a:gd name="connsiteX4" fmla="*/ 168592 w 323850"/>
                <a:gd name="connsiteY4" fmla="*/ 234315 h 381000"/>
                <a:gd name="connsiteX5" fmla="*/ 168592 w 323850"/>
                <a:gd name="connsiteY5" fmla="*/ 129540 h 381000"/>
                <a:gd name="connsiteX6" fmla="*/ 125730 w 323850"/>
                <a:gd name="connsiteY6" fmla="*/ 172403 h 381000"/>
                <a:gd name="connsiteX7" fmla="*/ 168592 w 323850"/>
                <a:gd name="connsiteY7" fmla="*/ 215265 h 381000"/>
                <a:gd name="connsiteX8" fmla="*/ 211455 w 323850"/>
                <a:gd name="connsiteY8" fmla="*/ 172403 h 381000"/>
                <a:gd name="connsiteX9" fmla="*/ 168592 w 323850"/>
                <a:gd name="connsiteY9" fmla="*/ 129540 h 381000"/>
                <a:gd name="connsiteX10" fmla="*/ 168592 w 323850"/>
                <a:gd name="connsiteY10" fmla="*/ 129540 h 381000"/>
                <a:gd name="connsiteX11" fmla="*/ 165735 w 323850"/>
                <a:gd name="connsiteY11" fmla="*/ 386715 h 381000"/>
                <a:gd name="connsiteX12" fmla="*/ 160020 w 323850"/>
                <a:gd name="connsiteY12" fmla="*/ 381000 h 381000"/>
                <a:gd name="connsiteX13" fmla="*/ 48577 w 323850"/>
                <a:gd name="connsiteY13" fmla="*/ 282893 h 381000"/>
                <a:gd name="connsiteX14" fmla="*/ 48577 w 323850"/>
                <a:gd name="connsiteY14" fmla="*/ 48578 h 381000"/>
                <a:gd name="connsiteX15" fmla="*/ 282893 w 323850"/>
                <a:gd name="connsiteY15" fmla="*/ 48578 h 381000"/>
                <a:gd name="connsiteX16" fmla="*/ 282893 w 323850"/>
                <a:gd name="connsiteY16" fmla="*/ 282893 h 381000"/>
                <a:gd name="connsiteX17" fmla="*/ 282893 w 323850"/>
                <a:gd name="connsiteY17" fmla="*/ 282893 h 381000"/>
                <a:gd name="connsiteX18" fmla="*/ 171450 w 323850"/>
                <a:gd name="connsiteY18" fmla="*/ 381000 h 381000"/>
                <a:gd name="connsiteX19" fmla="*/ 165735 w 323850"/>
                <a:gd name="connsiteY19" fmla="*/ 386715 h 381000"/>
                <a:gd name="connsiteX20" fmla="*/ 165735 w 323850"/>
                <a:gd name="connsiteY20" fmla="*/ 19050 h 381000"/>
                <a:gd name="connsiteX21" fmla="*/ 20002 w 323850"/>
                <a:gd name="connsiteY21" fmla="*/ 166688 h 381000"/>
                <a:gd name="connsiteX22" fmla="*/ 62865 w 323850"/>
                <a:gd name="connsiteY22" fmla="*/ 269558 h 381000"/>
                <a:gd name="connsiteX23" fmla="*/ 166687 w 323850"/>
                <a:gd name="connsiteY23" fmla="*/ 361950 h 381000"/>
                <a:gd name="connsiteX24" fmla="*/ 270510 w 323850"/>
                <a:gd name="connsiteY24" fmla="*/ 269558 h 381000"/>
                <a:gd name="connsiteX25" fmla="*/ 270510 w 323850"/>
                <a:gd name="connsiteY25" fmla="*/ 61913 h 381000"/>
                <a:gd name="connsiteX26" fmla="*/ 165735 w 323850"/>
                <a:gd name="connsiteY26" fmla="*/ 19050 h 381000"/>
                <a:gd name="connsiteX27" fmla="*/ 165735 w 323850"/>
                <a:gd name="connsiteY27" fmla="*/ 1905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3850" h="381000">
                  <a:moveTo>
                    <a:pt x="168592" y="234315"/>
                  </a:moveTo>
                  <a:cubicBezTo>
                    <a:pt x="134303" y="234315"/>
                    <a:pt x="106680" y="206693"/>
                    <a:pt x="106680" y="172403"/>
                  </a:cubicBezTo>
                  <a:cubicBezTo>
                    <a:pt x="106680" y="138113"/>
                    <a:pt x="134303" y="110490"/>
                    <a:pt x="168592" y="110490"/>
                  </a:cubicBezTo>
                  <a:cubicBezTo>
                    <a:pt x="202883" y="110490"/>
                    <a:pt x="230505" y="138113"/>
                    <a:pt x="230505" y="172403"/>
                  </a:cubicBezTo>
                  <a:cubicBezTo>
                    <a:pt x="230505" y="206693"/>
                    <a:pt x="202883" y="234315"/>
                    <a:pt x="168592" y="234315"/>
                  </a:cubicBezTo>
                  <a:close/>
                  <a:moveTo>
                    <a:pt x="168592" y="129540"/>
                  </a:moveTo>
                  <a:cubicBezTo>
                    <a:pt x="144780" y="129540"/>
                    <a:pt x="125730" y="148590"/>
                    <a:pt x="125730" y="172403"/>
                  </a:cubicBezTo>
                  <a:cubicBezTo>
                    <a:pt x="125730" y="196215"/>
                    <a:pt x="144780" y="215265"/>
                    <a:pt x="168592" y="215265"/>
                  </a:cubicBezTo>
                  <a:cubicBezTo>
                    <a:pt x="192405" y="215265"/>
                    <a:pt x="211455" y="196215"/>
                    <a:pt x="211455" y="172403"/>
                  </a:cubicBezTo>
                  <a:cubicBezTo>
                    <a:pt x="211455" y="148590"/>
                    <a:pt x="192405" y="129540"/>
                    <a:pt x="168592" y="129540"/>
                  </a:cubicBezTo>
                  <a:lnTo>
                    <a:pt x="168592" y="129540"/>
                  </a:lnTo>
                  <a:close/>
                  <a:moveTo>
                    <a:pt x="165735" y="386715"/>
                  </a:moveTo>
                  <a:lnTo>
                    <a:pt x="160020" y="381000"/>
                  </a:lnTo>
                  <a:cubicBezTo>
                    <a:pt x="157162" y="378143"/>
                    <a:pt x="79058" y="313373"/>
                    <a:pt x="48577" y="282893"/>
                  </a:cubicBezTo>
                  <a:cubicBezTo>
                    <a:pt x="-16192" y="218123"/>
                    <a:pt x="-16192" y="113348"/>
                    <a:pt x="48577" y="48578"/>
                  </a:cubicBezTo>
                  <a:cubicBezTo>
                    <a:pt x="113347" y="-16193"/>
                    <a:pt x="218122" y="-16193"/>
                    <a:pt x="282893" y="48578"/>
                  </a:cubicBezTo>
                  <a:cubicBezTo>
                    <a:pt x="347662" y="113348"/>
                    <a:pt x="347662" y="218123"/>
                    <a:pt x="282893" y="282893"/>
                  </a:cubicBezTo>
                  <a:cubicBezTo>
                    <a:pt x="282893" y="282893"/>
                    <a:pt x="282893" y="282893"/>
                    <a:pt x="282893" y="282893"/>
                  </a:cubicBezTo>
                  <a:cubicBezTo>
                    <a:pt x="252412" y="313373"/>
                    <a:pt x="175260" y="378143"/>
                    <a:pt x="171450" y="381000"/>
                  </a:cubicBezTo>
                  <a:lnTo>
                    <a:pt x="165735" y="386715"/>
                  </a:lnTo>
                  <a:close/>
                  <a:moveTo>
                    <a:pt x="165735" y="19050"/>
                  </a:moveTo>
                  <a:cubicBezTo>
                    <a:pt x="84772" y="19050"/>
                    <a:pt x="19050" y="85725"/>
                    <a:pt x="20002" y="166688"/>
                  </a:cubicBezTo>
                  <a:cubicBezTo>
                    <a:pt x="20002" y="204788"/>
                    <a:pt x="35242" y="241935"/>
                    <a:pt x="62865" y="269558"/>
                  </a:cubicBezTo>
                  <a:cubicBezTo>
                    <a:pt x="87630" y="294323"/>
                    <a:pt x="147637" y="345758"/>
                    <a:pt x="166687" y="361950"/>
                  </a:cubicBezTo>
                  <a:cubicBezTo>
                    <a:pt x="185737" y="345758"/>
                    <a:pt x="245745" y="295275"/>
                    <a:pt x="270510" y="269558"/>
                  </a:cubicBezTo>
                  <a:cubicBezTo>
                    <a:pt x="327660" y="212408"/>
                    <a:pt x="327660" y="119063"/>
                    <a:pt x="270510" y="61913"/>
                  </a:cubicBezTo>
                  <a:cubicBezTo>
                    <a:pt x="241935" y="34290"/>
                    <a:pt x="204787" y="18098"/>
                    <a:pt x="165735" y="19050"/>
                  </a:cubicBezTo>
                  <a:lnTo>
                    <a:pt x="165735" y="19050"/>
                  </a:lnTo>
                  <a:close/>
                </a:path>
              </a:pathLst>
            </a:custGeom>
            <a:solidFill>
              <a:schemeClr val="accent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383C45"/>
                </a:solidFill>
                <a:effectLst/>
                <a:uLnTx/>
                <a:uFillTx/>
              </a:endParaRPr>
            </a:p>
          </p:txBody>
        </p:sp>
      </p:grpSp>
      <p:pic>
        <p:nvPicPr>
          <p:cNvPr id="9" name="Picture 8">
            <a:extLst>
              <a:ext uri="{FF2B5EF4-FFF2-40B4-BE49-F238E27FC236}">
                <a16:creationId xmlns:a16="http://schemas.microsoft.com/office/drawing/2014/main" id="{CEA2872A-DEC4-D163-616C-7434B6752A05}"/>
              </a:ext>
            </a:extLst>
          </p:cNvPr>
          <p:cNvPicPr>
            <a:picLocks noChangeAspect="1"/>
          </p:cNvPicPr>
          <p:nvPr/>
        </p:nvPicPr>
        <p:blipFill>
          <a:blip r:embed="rId2"/>
          <a:stretch>
            <a:fillRect/>
          </a:stretch>
        </p:blipFill>
        <p:spPr>
          <a:xfrm>
            <a:off x="593652" y="1392761"/>
            <a:ext cx="10447804" cy="49858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Rounded Rectangle 9">
            <a:extLst>
              <a:ext uri="{FF2B5EF4-FFF2-40B4-BE49-F238E27FC236}">
                <a16:creationId xmlns:a16="http://schemas.microsoft.com/office/drawing/2014/main" id="{52F86F7E-3008-3B36-389B-2B03DFA856FC}"/>
              </a:ext>
            </a:extLst>
          </p:cNvPr>
          <p:cNvSpPr/>
          <p:nvPr/>
        </p:nvSpPr>
        <p:spPr>
          <a:xfrm>
            <a:off x="6602819" y="5592727"/>
            <a:ext cx="1839432" cy="62556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TextBox 10">
            <a:extLst>
              <a:ext uri="{FF2B5EF4-FFF2-40B4-BE49-F238E27FC236}">
                <a16:creationId xmlns:a16="http://schemas.microsoft.com/office/drawing/2014/main" id="{63FBB568-0AF6-77A6-14DF-B92EE93D3234}"/>
              </a:ext>
            </a:extLst>
          </p:cNvPr>
          <p:cNvSpPr txBox="1"/>
          <p:nvPr/>
        </p:nvSpPr>
        <p:spPr>
          <a:xfrm>
            <a:off x="6602819" y="5657472"/>
            <a:ext cx="1839432" cy="600164"/>
          </a:xfrm>
          <a:prstGeom prst="rect">
            <a:avLst/>
          </a:prstGeom>
          <a:noFill/>
        </p:spPr>
        <p:txBody>
          <a:bodyPr wrap="square" rtlCol="0">
            <a:spAutoFit/>
          </a:bodyPr>
          <a:lstStyle/>
          <a:p>
            <a:r>
              <a:rPr lang="en-US" sz="1100" dirty="0">
                <a:effectLst/>
                <a:latin typeface="Avenir Next LT Pro Light" panose="020F0302020204030204" pitchFamily="34" charset="0"/>
              </a:rPr>
              <a:t>India and China have the most customers and the highest revenue</a:t>
            </a:r>
            <a:endParaRPr lang="en-US" sz="1100" dirty="0">
              <a:effectLst/>
            </a:endParaRPr>
          </a:p>
        </p:txBody>
      </p:sp>
      <p:cxnSp>
        <p:nvCxnSpPr>
          <p:cNvPr id="19" name="Straight Arrow Connector 18">
            <a:extLst>
              <a:ext uri="{FF2B5EF4-FFF2-40B4-BE49-F238E27FC236}">
                <a16:creationId xmlns:a16="http://schemas.microsoft.com/office/drawing/2014/main" id="{F3D4169F-A27A-B94C-3660-B4A7CEE7D004}"/>
              </a:ext>
            </a:extLst>
          </p:cNvPr>
          <p:cNvCxnSpPr/>
          <p:nvPr/>
        </p:nvCxnSpPr>
        <p:spPr>
          <a:xfrm flipH="1" flipV="1">
            <a:off x="6836735" y="4348716"/>
            <a:ext cx="393405" cy="1190847"/>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4C95F61F-B5E4-5A8A-4105-1F541C7ADC02}"/>
              </a:ext>
            </a:extLst>
          </p:cNvPr>
          <p:cNvCxnSpPr>
            <a:cxnSpLocks/>
          </p:cNvCxnSpPr>
          <p:nvPr/>
        </p:nvCxnSpPr>
        <p:spPr>
          <a:xfrm flipV="1">
            <a:off x="7230140" y="3666933"/>
            <a:ext cx="71769" cy="1869576"/>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1319F0F2-0593-625D-021B-9E202F331DE4}"/>
              </a:ext>
            </a:extLst>
          </p:cNvPr>
          <p:cNvSpPr>
            <a:spLocks noGrp="1"/>
          </p:cNvSpPr>
          <p:nvPr>
            <p:ph type="sldNum" sz="quarter" idx="12"/>
          </p:nvPr>
        </p:nvSpPr>
        <p:spPr/>
        <p:txBody>
          <a:bodyPr/>
          <a:lstStyle/>
          <a:p>
            <a:fld id="{AE8FB12A-89DB-A44F-AFAC-1420CF6C4F81}" type="slidenum">
              <a:rPr lang="en-DE" smtClean="0"/>
              <a:t>9</a:t>
            </a:fld>
            <a:endParaRPr lang="en-DE"/>
          </a:p>
        </p:txBody>
      </p:sp>
      <p:sp>
        <p:nvSpPr>
          <p:cNvPr id="3" name="Date Placeholder 2">
            <a:extLst>
              <a:ext uri="{FF2B5EF4-FFF2-40B4-BE49-F238E27FC236}">
                <a16:creationId xmlns:a16="http://schemas.microsoft.com/office/drawing/2014/main" id="{63AB0F42-9AC0-0CA7-7683-34057B1FC8F3}"/>
              </a:ext>
            </a:extLst>
          </p:cNvPr>
          <p:cNvSpPr>
            <a:spLocks noGrp="1"/>
          </p:cNvSpPr>
          <p:nvPr>
            <p:ph type="dt" sz="half" idx="10"/>
          </p:nvPr>
        </p:nvSpPr>
        <p:spPr>
          <a:xfrm>
            <a:off x="593652" y="6492875"/>
            <a:ext cx="2743200" cy="365125"/>
          </a:xfrm>
        </p:spPr>
        <p:txBody>
          <a:bodyPr/>
          <a:lstStyle/>
          <a:p>
            <a:fld id="{0FDAAF77-9254-1A4E-A3BD-8CA5C98C3A4D}" type="datetime1">
              <a:rPr lang="de-DE" smtClean="0"/>
              <a:t>27.07.23</a:t>
            </a:fld>
            <a:endParaRPr lang="en-DE" dirty="0"/>
          </a:p>
        </p:txBody>
      </p:sp>
    </p:spTree>
    <p:extLst>
      <p:ext uri="{BB962C8B-B14F-4D97-AF65-F5344CB8AC3E}">
        <p14:creationId xmlns:p14="http://schemas.microsoft.com/office/powerpoint/2010/main" val="2414265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1085</Words>
  <Application>Microsoft Macintosh PowerPoint</Application>
  <PresentationFormat>Widescreen</PresentationFormat>
  <Paragraphs>190</Paragraphs>
  <Slides>14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14</vt:i4>
      </vt:variant>
    </vt:vector>
  </HeadingPairs>
  <TitlesOfParts>
    <vt:vector size="29" baseType="lpstr">
      <vt:lpstr>Arial</vt:lpstr>
      <vt:lpstr>Avenir Next LT Pro Light</vt:lpstr>
      <vt:lpstr>Avenir Next LT Pro,Bold</vt:lpstr>
      <vt:lpstr>Benton Sans Book</vt:lpstr>
      <vt:lpstr>Benton Sans SemiDemi</vt:lpstr>
      <vt:lpstr>Calibri</vt:lpstr>
      <vt:lpstr>Calibri Light</vt:lpstr>
      <vt:lpstr>Fira Sans Book</vt:lpstr>
      <vt:lpstr>FiraGO</vt:lpstr>
      <vt:lpstr>FiraGO Book</vt:lpstr>
      <vt:lpstr>Open Sans</vt:lpstr>
      <vt:lpstr>Roboto</vt:lpstr>
      <vt:lpstr>Tableau Bold</vt:lpstr>
      <vt:lpstr>Tableau Book</vt:lpstr>
      <vt:lpstr>Office Theme</vt:lpstr>
      <vt:lpstr>PowerPoint Presentation</vt:lpstr>
      <vt:lpstr>PowerPoint Presentation</vt:lpstr>
      <vt:lpstr>Business Ask</vt:lpstr>
      <vt:lpstr>PowerPoint Presentation</vt:lpstr>
      <vt:lpstr>PowerPoint Presentation</vt:lpstr>
      <vt:lpstr> Data Analysis: Which Genre and Rating contributed the most revenue gain?</vt:lpstr>
      <vt:lpstr>PowerPoint Presentation</vt:lpstr>
      <vt:lpstr>Data Analysis: What was the average rental duration for all videos (Genre)?</vt:lpstr>
      <vt:lpstr>PowerPoint Presentation</vt:lpstr>
      <vt:lpstr>PowerPoint Presentation</vt:lpstr>
      <vt:lpstr>PowerPoint Presentation</vt:lpstr>
      <vt:lpstr>Conclusion</vt:lpstr>
      <vt:lpstr>Recommendation/Next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Kanchan</dc:creator>
  <cp:lastModifiedBy>Rohan Kanchan</cp:lastModifiedBy>
  <cp:revision>31</cp:revision>
  <dcterms:created xsi:type="dcterms:W3CDTF">2023-06-05T08:08:20Z</dcterms:created>
  <dcterms:modified xsi:type="dcterms:W3CDTF">2023-07-27T15:05:46Z</dcterms:modified>
</cp:coreProperties>
</file>