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0000800000000000000" charset="0"/>
      <p:regular r:id="rId14"/>
    </p:embeddedFont>
    <p:embeddedFont>
      <p:font typeface="TT Rounds Condensed" panose="020B0604020202020204" charset="0"/>
      <p:regular r:id="rId15"/>
    </p:embeddedFont>
    <p:embeddedFont>
      <p:font typeface="TT Rounds Condense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30000"/>
                  </a:srgbClr>
                </a:gs>
                <a:gs pos="100000">
                  <a:srgbClr val="F7ACFF">
                    <a:alpha val="3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30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55315" y="3945528"/>
            <a:ext cx="12177370" cy="130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Library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171592" y="5782042"/>
            <a:ext cx="15944817" cy="130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Management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505946" y="2321535"/>
            <a:ext cx="8403202" cy="1711198"/>
          </a:xfrm>
          <a:custGeom>
            <a:avLst/>
            <a:gdLst/>
            <a:ahLst/>
            <a:cxnLst/>
            <a:rect l="l" t="t" r="r" b="b"/>
            <a:pathLst>
              <a:path w="8403202" h="1711198">
                <a:moveTo>
                  <a:pt x="0" y="0"/>
                </a:moveTo>
                <a:lnTo>
                  <a:pt x="8403202" y="0"/>
                </a:lnTo>
                <a:lnTo>
                  <a:pt x="8403202" y="1711197"/>
                </a:lnTo>
                <a:lnTo>
                  <a:pt x="0" y="171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871321" y="5076825"/>
            <a:ext cx="7672451" cy="2974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5"/>
              </a:lnSpc>
            </a:pPr>
            <a:r>
              <a:rPr lang="en-US" sz="3382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sz="33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KAPADIYA PRIYAM M.</a:t>
            </a:r>
          </a:p>
          <a:p>
            <a:pPr algn="l">
              <a:lnSpc>
                <a:spcPts val="4735"/>
              </a:lnSpc>
            </a:pPr>
            <a:r>
              <a:rPr lang="en-US" sz="3382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ROLL NO</a:t>
            </a:r>
            <a:r>
              <a:rPr lang="en-US" sz="33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126</a:t>
            </a:r>
          </a:p>
          <a:p>
            <a:pPr algn="l">
              <a:lnSpc>
                <a:spcPts val="4735"/>
              </a:lnSpc>
            </a:pPr>
            <a:r>
              <a:rPr lang="en-US" sz="3382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ENROLLMENT NO</a:t>
            </a:r>
            <a:r>
              <a:rPr lang="en-US" sz="33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23002170110064</a:t>
            </a:r>
          </a:p>
          <a:p>
            <a:pPr algn="l">
              <a:lnSpc>
                <a:spcPts val="4735"/>
              </a:lnSpc>
            </a:pPr>
            <a:r>
              <a:rPr lang="en-US" sz="3382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BATCH</a:t>
            </a:r>
            <a:r>
              <a:rPr lang="en-US" sz="33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A-4</a:t>
            </a:r>
          </a:p>
          <a:p>
            <a:pPr algn="l">
              <a:lnSpc>
                <a:spcPts val="4735"/>
              </a:lnSpc>
            </a:pPr>
            <a:r>
              <a:rPr lang="en-US" sz="3382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BRANCH</a:t>
            </a:r>
            <a:r>
              <a:rPr lang="en-US" sz="33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99968" y="2751442"/>
            <a:ext cx="5611582" cy="928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1"/>
              </a:lnSpc>
            </a:pPr>
            <a:r>
              <a:rPr lang="en-US" sz="5493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12371" y="1917742"/>
            <a:ext cx="10863257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917"/>
              </a:lnSpc>
              <a:spcBef>
                <a:spcPct val="0"/>
              </a:spcBef>
            </a:pPr>
            <a:r>
              <a:rPr lang="en-US" sz="6598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Purpose of the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34798" y="5691536"/>
            <a:ext cx="4580058" cy="847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</a:pPr>
            <a:r>
              <a:rPr lang="en-US" sz="30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Enhances customer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3971" y="5691536"/>
            <a:ext cx="4580058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manages customer relationships.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73145" y="5691536"/>
            <a:ext cx="4580058" cy="126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Provides </a:t>
            </a:r>
            <a:r>
              <a:rPr lang="en-US" sz="3000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reporting</a:t>
            </a:r>
            <a:r>
              <a:rPr lang="en-US" sz="30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3000" b="1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analytics</a:t>
            </a:r>
            <a:r>
              <a:rPr lang="en-US" sz="3000" dirty="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for books data.</a:t>
            </a:r>
          </a:p>
        </p:txBody>
      </p:sp>
      <p:sp>
        <p:nvSpPr>
          <p:cNvPr id="12" name="Freeform 12"/>
          <p:cNvSpPr/>
          <p:nvPr/>
        </p:nvSpPr>
        <p:spPr>
          <a:xfrm>
            <a:off x="3273563" y="3829650"/>
            <a:ext cx="1302528" cy="1302528"/>
          </a:xfrm>
          <a:custGeom>
            <a:avLst/>
            <a:gdLst/>
            <a:ahLst/>
            <a:cxnLst/>
            <a:rect l="l" t="t" r="r" b="b"/>
            <a:pathLst>
              <a:path w="1302528" h="1302528">
                <a:moveTo>
                  <a:pt x="0" y="0"/>
                </a:moveTo>
                <a:lnTo>
                  <a:pt x="1302527" y="0"/>
                </a:lnTo>
                <a:lnTo>
                  <a:pt x="1302527" y="1302528"/>
                </a:lnTo>
                <a:lnTo>
                  <a:pt x="0" y="130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492736" y="3829650"/>
            <a:ext cx="1302528" cy="1302528"/>
          </a:xfrm>
          <a:custGeom>
            <a:avLst/>
            <a:gdLst/>
            <a:ahLst/>
            <a:cxnLst/>
            <a:rect l="l" t="t" r="r" b="b"/>
            <a:pathLst>
              <a:path w="1302528" h="1302528">
                <a:moveTo>
                  <a:pt x="0" y="0"/>
                </a:moveTo>
                <a:lnTo>
                  <a:pt x="1302528" y="0"/>
                </a:lnTo>
                <a:lnTo>
                  <a:pt x="1302528" y="1302528"/>
                </a:lnTo>
                <a:lnTo>
                  <a:pt x="0" y="130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711910" y="3829650"/>
            <a:ext cx="1302528" cy="1302528"/>
          </a:xfrm>
          <a:custGeom>
            <a:avLst/>
            <a:gdLst/>
            <a:ahLst/>
            <a:cxnLst/>
            <a:rect l="l" t="t" r="r" b="b"/>
            <a:pathLst>
              <a:path w="1302528" h="1302528">
                <a:moveTo>
                  <a:pt x="0" y="0"/>
                </a:moveTo>
                <a:lnTo>
                  <a:pt x="1302527" y="0"/>
                </a:lnTo>
                <a:lnTo>
                  <a:pt x="1302527" y="1302528"/>
                </a:lnTo>
                <a:lnTo>
                  <a:pt x="0" y="130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0"/>
            <a:ext cx="11012053" cy="10287000"/>
            <a:chOff x="0" y="0"/>
            <a:chExt cx="290029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00294" cy="2709333"/>
            </a:xfrm>
            <a:custGeom>
              <a:avLst/>
              <a:gdLst/>
              <a:ahLst/>
              <a:cxnLst/>
              <a:rect l="l" t="t" r="r" b="b"/>
              <a:pathLst>
                <a:path w="2900294" h="2709333">
                  <a:moveTo>
                    <a:pt x="0" y="0"/>
                  </a:moveTo>
                  <a:lnTo>
                    <a:pt x="2900294" y="0"/>
                  </a:lnTo>
                  <a:lnTo>
                    <a:pt x="2900294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0029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65608" y="2447413"/>
            <a:ext cx="12556784" cy="195183"/>
          </a:xfrm>
          <a:custGeom>
            <a:avLst/>
            <a:gdLst/>
            <a:ahLst/>
            <a:cxnLst/>
            <a:rect l="l" t="t" r="r" b="b"/>
            <a:pathLst>
              <a:path w="12556784" h="195183">
                <a:moveTo>
                  <a:pt x="0" y="0"/>
                </a:moveTo>
                <a:lnTo>
                  <a:pt x="12556784" y="0"/>
                </a:lnTo>
                <a:lnTo>
                  <a:pt x="12556784" y="195183"/>
                </a:lnTo>
                <a:lnTo>
                  <a:pt x="0" y="19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441266" y="3799757"/>
          <a:ext cx="13588938" cy="4913671"/>
        </p:xfrm>
        <a:graphic>
          <a:graphicData uri="http://schemas.openxmlformats.org/drawingml/2006/table">
            <a:tbl>
              <a:tblPr/>
              <a:tblGrid>
                <a:gridCol w="670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6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7928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PYTHON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b="1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DATABASE MANAGEMENT 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887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 Exceptional Handling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1.DML Quries for Library.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928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 pgAdmin 4 is used for connection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2.DDL Quries for LIbrary.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928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3. Matplotlib 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Freeform 10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3425" y="273488"/>
            <a:ext cx="2973784" cy="1941070"/>
          </a:xfrm>
          <a:custGeom>
            <a:avLst/>
            <a:gdLst/>
            <a:ahLst/>
            <a:cxnLst/>
            <a:rect l="l" t="t" r="r" b="b"/>
            <a:pathLst>
              <a:path w="2973784" h="1941070">
                <a:moveTo>
                  <a:pt x="0" y="0"/>
                </a:moveTo>
                <a:lnTo>
                  <a:pt x="2973784" y="0"/>
                </a:lnTo>
                <a:lnTo>
                  <a:pt x="2973784" y="1941069"/>
                </a:lnTo>
                <a:lnTo>
                  <a:pt x="0" y="1941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135909" y="1761691"/>
            <a:ext cx="10185032" cy="6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60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Functionalities of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02279" y="-313682"/>
            <a:ext cx="3185721" cy="3185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rot="628038">
            <a:off x="12564793" y="-1386196"/>
            <a:ext cx="2729333" cy="13687572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9" name="Group 9"/>
          <p:cNvGrpSpPr/>
          <p:nvPr/>
        </p:nvGrpSpPr>
        <p:grpSpPr>
          <a:xfrm>
            <a:off x="10599620" y="1817471"/>
            <a:ext cx="6659680" cy="7003524"/>
            <a:chOff x="0" y="0"/>
            <a:chExt cx="812800" cy="8547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54765"/>
            </a:xfrm>
            <a:custGeom>
              <a:avLst/>
              <a:gdLst/>
              <a:ahLst/>
              <a:cxnLst/>
              <a:rect l="l" t="t" r="r" b="b"/>
              <a:pathLst>
                <a:path w="812800" h="854765">
                  <a:moveTo>
                    <a:pt x="0" y="0"/>
                  </a:moveTo>
                  <a:lnTo>
                    <a:pt x="812800" y="0"/>
                  </a:lnTo>
                  <a:lnTo>
                    <a:pt x="812800" y="854765"/>
                  </a:lnTo>
                  <a:lnTo>
                    <a:pt x="0" y="854765"/>
                  </a:lnTo>
                  <a:close/>
                </a:path>
              </a:pathLst>
            </a:custGeom>
            <a:blipFill>
              <a:blip r:embed="rId2"/>
              <a:stretch>
                <a:fillRect t="-3632" b="-3632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028700" y="2824075"/>
            <a:ext cx="8080263" cy="4990317"/>
            <a:chOff x="0" y="0"/>
            <a:chExt cx="10773685" cy="6653756"/>
          </a:xfrm>
        </p:grpSpPr>
        <p:sp>
          <p:nvSpPr>
            <p:cNvPr id="12" name="TextBox 12"/>
            <p:cNvSpPr txBox="1"/>
            <p:nvPr/>
          </p:nvSpPr>
          <p:spPr>
            <a:xfrm>
              <a:off x="915" y="-66675"/>
              <a:ext cx="10772769" cy="4112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190"/>
                </a:lnSpc>
              </a:pPr>
              <a:r>
                <a:rPr lang="en-US" sz="6300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Used data Structures and class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929961"/>
              <a:ext cx="10760010" cy="723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800"/>
                </a:lnSpc>
              </a:pPr>
              <a:r>
                <a:rPr lang="en-US" sz="3000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Classes 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915" y="4516494"/>
              <a:ext cx="10759095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l">
                <a:lnSpc>
                  <a:spcPts val="4900"/>
                </a:lnSpc>
                <a:buFont typeface="Arial"/>
                <a:buChar char="•"/>
              </a:pPr>
              <a:r>
                <a:rPr lang="en-US" sz="3500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List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02279" y="-313682"/>
            <a:ext cx="3185721" cy="318572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028700"/>
            <a:ext cx="6469912" cy="1371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Table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980240" y="1028700"/>
            <a:ext cx="10307760" cy="8229600"/>
            <a:chOff x="0" y="0"/>
            <a:chExt cx="2714801" cy="21674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14801" cy="2167467"/>
            </a:xfrm>
            <a:custGeom>
              <a:avLst/>
              <a:gdLst/>
              <a:ahLst/>
              <a:cxnLst/>
              <a:rect l="l" t="t" r="r" b="b"/>
              <a:pathLst>
                <a:path w="2714801" h="2167467">
                  <a:moveTo>
                    <a:pt x="18777" y="0"/>
                  </a:moveTo>
                  <a:lnTo>
                    <a:pt x="2696024" y="0"/>
                  </a:lnTo>
                  <a:cubicBezTo>
                    <a:pt x="2701004" y="0"/>
                    <a:pt x="2705780" y="1978"/>
                    <a:pt x="2709301" y="5500"/>
                  </a:cubicBezTo>
                  <a:cubicBezTo>
                    <a:pt x="2712823" y="9021"/>
                    <a:pt x="2714801" y="13797"/>
                    <a:pt x="2714801" y="18777"/>
                  </a:cubicBezTo>
                  <a:lnTo>
                    <a:pt x="2714801" y="2148690"/>
                  </a:lnTo>
                  <a:cubicBezTo>
                    <a:pt x="2714801" y="2153670"/>
                    <a:pt x="2712823" y="2158446"/>
                    <a:pt x="2709301" y="2161967"/>
                  </a:cubicBezTo>
                  <a:cubicBezTo>
                    <a:pt x="2705780" y="2165488"/>
                    <a:pt x="2701004" y="2167467"/>
                    <a:pt x="2696024" y="2167467"/>
                  </a:cubicBezTo>
                  <a:lnTo>
                    <a:pt x="18777" y="2167467"/>
                  </a:lnTo>
                  <a:cubicBezTo>
                    <a:pt x="13797" y="2167467"/>
                    <a:pt x="9021" y="2165488"/>
                    <a:pt x="5500" y="2161967"/>
                  </a:cubicBezTo>
                  <a:cubicBezTo>
                    <a:pt x="1978" y="2158446"/>
                    <a:pt x="0" y="2153670"/>
                    <a:pt x="0" y="2148690"/>
                  </a:cubicBezTo>
                  <a:lnTo>
                    <a:pt x="0" y="18777"/>
                  </a:lnTo>
                  <a:cubicBezTo>
                    <a:pt x="0" y="13797"/>
                    <a:pt x="1978" y="9021"/>
                    <a:pt x="5500" y="5500"/>
                  </a:cubicBezTo>
                  <a:cubicBezTo>
                    <a:pt x="9021" y="1978"/>
                    <a:pt x="13797" y="0"/>
                    <a:pt x="18777" y="0"/>
                  </a:cubicBezTo>
                  <a:close/>
                </a:path>
              </a:pathLst>
            </a:custGeom>
            <a:solidFill>
              <a:srgbClr val="EEE082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714801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67800" y="2400300"/>
            <a:ext cx="7372995" cy="5084428"/>
            <a:chOff x="0" y="0"/>
            <a:chExt cx="9830660" cy="677923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9830660" cy="63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Tables 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54738"/>
              <a:ext cx="9830660" cy="5824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3256" lvl="1" indent="-231628" algn="l">
                <a:lnSpc>
                  <a:spcPts val="3218"/>
                </a:lnSpc>
                <a:buFont typeface="Arial"/>
                <a:buChar char="•"/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 TABLE books (</a:t>
              </a:r>
            </a:p>
            <a:p>
              <a:pPr marL="0" lvl="0" indent="0" algn="l">
                <a:lnSpc>
                  <a:spcPts val="3218"/>
                </a:lnSpc>
              </a:pPr>
              <a:endParaRPr lang="en-US" sz="2145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3218"/>
                </a:lnSpc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bid VARCHAR(20) PRIMARY KEY,</a:t>
              </a:r>
            </a:p>
            <a:p>
              <a:pPr marL="0" lvl="0" indent="0" algn="l">
                <a:lnSpc>
                  <a:spcPts val="3218"/>
                </a:lnSpc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     title VARCHAR(255) NOT NULL,</a:t>
              </a:r>
            </a:p>
            <a:p>
              <a:pPr marL="0" lvl="0" indent="0" algn="l">
                <a:lnSpc>
                  <a:spcPts val="3218"/>
                </a:lnSpc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     author VARCHAR(255) NOT NULL,</a:t>
              </a:r>
            </a:p>
            <a:p>
              <a:pPr marL="0" lvl="0" indent="0" algn="l">
                <a:lnSpc>
                  <a:spcPts val="3218"/>
                </a:lnSpc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     status VARCHAR(50) NOT NULL);</a:t>
              </a:r>
            </a:p>
            <a:p>
              <a:pPr marL="0" lvl="0" indent="0" algn="l">
                <a:lnSpc>
                  <a:spcPts val="3218"/>
                </a:lnSpc>
              </a:pPr>
              <a:endParaRPr lang="en-US" sz="2145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63256" lvl="1" indent="-231628" algn="l">
                <a:lnSpc>
                  <a:spcPts val="3218"/>
                </a:lnSpc>
                <a:buFont typeface="Arial"/>
                <a:buChar char="•"/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 TABLE books_issued (</a:t>
              </a:r>
            </a:p>
            <a:p>
              <a:pPr marL="0" lvl="0" indent="0" algn="l">
                <a:lnSpc>
                  <a:spcPts val="3218"/>
                </a:lnSpc>
              </a:pPr>
              <a:endParaRPr lang="en-US" sz="2145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0" lvl="0" indent="0" algn="l">
                <a:lnSpc>
                  <a:spcPts val="3218"/>
                </a:lnSpc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bid VARCHAR(50) NOT NULL,</a:t>
              </a:r>
            </a:p>
            <a:p>
              <a:pPr marL="0" lvl="0" indent="0" algn="l">
                <a:lnSpc>
                  <a:spcPts val="3218"/>
                </a:lnSpc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     issued_to VARCHAR(100) NOT NULL);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1028700" y="6349315"/>
            <a:ext cx="4691911" cy="2908985"/>
          </a:xfrm>
          <a:custGeom>
            <a:avLst/>
            <a:gdLst/>
            <a:ahLst/>
            <a:cxnLst/>
            <a:rect l="l" t="t" r="r" b="b"/>
            <a:pathLst>
              <a:path w="4691911" h="2908985">
                <a:moveTo>
                  <a:pt x="0" y="0"/>
                </a:moveTo>
                <a:lnTo>
                  <a:pt x="4691911" y="0"/>
                </a:lnTo>
                <a:lnTo>
                  <a:pt x="4691911" y="2908985"/>
                </a:lnTo>
                <a:lnTo>
                  <a:pt x="0" y="2908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30422" y="5138738"/>
            <a:ext cx="7418719" cy="9525"/>
          </a:xfrm>
          <a:prstGeom prst="rect">
            <a:avLst/>
          </a:prstGeom>
          <a:solidFill>
            <a:srgbClr val="F7ACFF"/>
          </a:solidFill>
        </p:spPr>
      </p:sp>
      <p:sp>
        <p:nvSpPr>
          <p:cNvPr id="3" name="AutoShape 3"/>
          <p:cNvSpPr/>
          <p:nvPr/>
        </p:nvSpPr>
        <p:spPr>
          <a:xfrm>
            <a:off x="0" y="0"/>
            <a:ext cx="7884316" cy="10287000"/>
          </a:xfrm>
          <a:prstGeom prst="rect">
            <a:avLst/>
          </a:prstGeom>
          <a:solidFill>
            <a:srgbClr val="F7ACFF"/>
          </a:solidFill>
        </p:spPr>
      </p:sp>
      <p:sp>
        <p:nvSpPr>
          <p:cNvPr id="4" name="TextBox 4"/>
          <p:cNvSpPr txBox="1"/>
          <p:nvPr/>
        </p:nvSpPr>
        <p:spPr>
          <a:xfrm>
            <a:off x="1214910" y="4129606"/>
            <a:ext cx="5435446" cy="2084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70"/>
              </a:lnSpc>
            </a:pPr>
            <a:r>
              <a:rPr lang="en-US" sz="7427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Merits &amp; Demerits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023034" y="1837339"/>
            <a:ext cx="5926107" cy="1366425"/>
            <a:chOff x="0" y="0"/>
            <a:chExt cx="7901476" cy="1821901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7901476" cy="568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18"/>
                </a:lnSpc>
              </a:pPr>
              <a:r>
                <a:rPr lang="en-US" sz="2765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Merits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40910"/>
              <a:ext cx="7901476" cy="980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6075" lvl="1" indent="-233038" algn="l">
                <a:lnSpc>
                  <a:spcPts val="3022"/>
                </a:lnSpc>
                <a:buFont typeface="Arial"/>
                <a:buChar char="•"/>
              </a:pPr>
              <a:r>
                <a:rPr lang="en-US" sz="2158" b="1">
                  <a:solidFill>
                    <a:srgbClr val="24096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Convenience </a:t>
              </a:r>
              <a:r>
                <a:rPr lang="en-US" sz="2158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Flexible books choices.</a:t>
              </a:r>
            </a:p>
            <a:p>
              <a:pPr marL="466075" lvl="1" indent="-233038" algn="l">
                <a:lnSpc>
                  <a:spcPts val="3022"/>
                </a:lnSpc>
                <a:buFont typeface="Arial"/>
                <a:buChar char="•"/>
              </a:pPr>
              <a:r>
                <a:rPr lang="en-US" sz="2158" b="1">
                  <a:solidFill>
                    <a:srgbClr val="24096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Cost Savings </a:t>
              </a:r>
              <a:r>
                <a:rPr lang="en-US" sz="2158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: it is free of cost.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23034" y="6276191"/>
            <a:ext cx="5926107" cy="985775"/>
            <a:chOff x="0" y="0"/>
            <a:chExt cx="7901476" cy="1314366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7901476" cy="568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18"/>
                </a:lnSpc>
              </a:pPr>
              <a:r>
                <a:rPr lang="en-US" sz="2765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Demerits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31385"/>
              <a:ext cx="7901476" cy="4829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3107" lvl="1" indent="-231554" algn="l">
                <a:lnSpc>
                  <a:spcPts val="3003"/>
                </a:lnSpc>
                <a:buFont typeface="Arial"/>
                <a:buChar char="•"/>
              </a:pPr>
              <a:r>
                <a:rPr lang="en-US" sz="2145">
                  <a:solidFill>
                    <a:srgbClr val="24096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Limited Options.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144000" y="1904014"/>
            <a:ext cx="1402784" cy="99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999" b="1">
                <a:solidFill>
                  <a:srgbClr val="240960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6342866"/>
            <a:ext cx="1402784" cy="993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999" b="1">
                <a:solidFill>
                  <a:srgbClr val="240960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4341810"/>
            <a:ext cx="18300700" cy="5945190"/>
            <a:chOff x="0" y="0"/>
            <a:chExt cx="4819937" cy="1565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9938" cy="1565811"/>
            </a:xfrm>
            <a:custGeom>
              <a:avLst/>
              <a:gdLst/>
              <a:ahLst/>
              <a:cxnLst/>
              <a:rect l="l" t="t" r="r" b="b"/>
              <a:pathLst>
                <a:path w="4819938" h="1565811">
                  <a:moveTo>
                    <a:pt x="0" y="0"/>
                  </a:moveTo>
                  <a:lnTo>
                    <a:pt x="4819938" y="0"/>
                  </a:lnTo>
                  <a:lnTo>
                    <a:pt x="4819938" y="1565811"/>
                  </a:lnTo>
                  <a:lnTo>
                    <a:pt x="0" y="15658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9937" cy="1622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6191289"/>
            <a:ext cx="6998248" cy="1736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Mobile Access: </a:t>
            </a:r>
            <a:r>
              <a:rPr lang="en-US" sz="2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Develop a mobile app that allows users to search for books, make reservations, and check out books directly from their phones.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33206" y="1323932"/>
            <a:ext cx="13844095" cy="1999246"/>
            <a:chOff x="0" y="0"/>
            <a:chExt cx="18458794" cy="2665661"/>
          </a:xfrm>
        </p:grpSpPr>
        <p:sp>
          <p:nvSpPr>
            <p:cNvPr id="7" name="TextBox 7"/>
            <p:cNvSpPr txBox="1"/>
            <p:nvPr/>
          </p:nvSpPr>
          <p:spPr>
            <a:xfrm>
              <a:off x="0" y="123825"/>
              <a:ext cx="18458794" cy="1603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925"/>
                </a:lnSpc>
              </a:pPr>
              <a:r>
                <a:rPr lang="en-US" sz="8500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Future Scope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98938"/>
              <a:ext cx="18458794" cy="666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</a:pPr>
              <a:r>
                <a:rPr lang="en-US" sz="3000" b="1">
                  <a:solidFill>
                    <a:srgbClr val="24096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Mobile Application</a:t>
              </a: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38451" y="6654501"/>
            <a:ext cx="1350943" cy="857849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61052" y="6191289"/>
            <a:ext cx="6998248" cy="1736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Push Notifications: </a:t>
            </a:r>
            <a:r>
              <a:rPr lang="en-US" sz="2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Mobile apps can offer features like overdue reminders, new arrivals, or book availability updates via push notifications.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16560" y="2791223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59922" y="3957301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b="1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16235" y="5401947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717708" y="4092977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44946" y="276870"/>
            <a:ext cx="2693546" cy="683864"/>
          </a:xfrm>
          <a:custGeom>
            <a:avLst/>
            <a:gdLst/>
            <a:ahLst/>
            <a:cxnLst/>
            <a:rect l="l" t="t" r="r" b="b"/>
            <a:pathLst>
              <a:path w="2693546" h="683864">
                <a:moveTo>
                  <a:pt x="0" y="0"/>
                </a:moveTo>
                <a:lnTo>
                  <a:pt x="2693546" y="0"/>
                </a:lnTo>
                <a:lnTo>
                  <a:pt x="2693546" y="683864"/>
                </a:lnTo>
                <a:lnTo>
                  <a:pt x="0" y="68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236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TT Rounds Condensed Bold</vt:lpstr>
      <vt:lpstr>Arial</vt:lpstr>
      <vt:lpstr>TT Rounds Condensed</vt:lpstr>
      <vt:lpstr>Montserrat Bold</vt:lpstr>
      <vt:lpstr>Canva Sans</vt:lpstr>
      <vt:lpstr>Calibri</vt:lpstr>
      <vt:lpstr>Montserrat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</dc:title>
  <cp:lastModifiedBy>priyam kapadiya</cp:lastModifiedBy>
  <cp:revision>3</cp:revision>
  <dcterms:created xsi:type="dcterms:W3CDTF">2006-08-16T00:00:00Z</dcterms:created>
  <dcterms:modified xsi:type="dcterms:W3CDTF">2025-02-28T06:16:22Z</dcterms:modified>
  <dc:identifier>DAGfcPsze9Q</dc:identifier>
</cp:coreProperties>
</file>