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Canva Sans" panose="020B0604020202020204" charset="0"/>
      <p:regular r:id="rId16"/>
    </p:embeddedFont>
    <p:embeddedFont>
      <p:font typeface="Orienta" panose="020B0604020202020204" charset="0"/>
      <p:regular r:id="rId17"/>
    </p:embeddedFont>
    <p:embeddedFont>
      <p:font typeface="Poetsen" panose="020B0604020202020204" charset="0"/>
      <p:regular r:id="rId18"/>
    </p:embeddedFont>
    <p:embeddedFont>
      <p:font typeface="Poppins" panose="00000500000000000000" pitchFamily="2" charset="0"/>
      <p:regular r:id="rId19"/>
    </p:embeddedFont>
    <p:embeddedFont>
      <p:font typeface="Poppins Bold" panose="00000800000000000000" charset="0"/>
      <p:regular r:id="rId20"/>
    </p:embeddedFont>
    <p:embeddedFont>
      <p:font typeface="TT Rounds Condensed" panose="020B0604020202020204" charset="0"/>
      <p:regular r:id="rId21"/>
    </p:embeddedFont>
    <p:embeddedFont>
      <p:font typeface="TT Rounds Condensed Bold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7" d="100"/>
          <a:sy n="57" d="100"/>
        </p:scale>
        <p:origin x="56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111" b="-911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226429" y="7793966"/>
            <a:ext cx="3703166" cy="2161303"/>
          </a:xfrm>
          <a:custGeom>
            <a:avLst/>
            <a:gdLst/>
            <a:ahLst/>
            <a:cxnLst/>
            <a:rect l="l" t="t" r="r" b="b"/>
            <a:pathLst>
              <a:path w="3703166" h="2161303">
                <a:moveTo>
                  <a:pt x="0" y="0"/>
                </a:moveTo>
                <a:lnTo>
                  <a:pt x="3703167" y="0"/>
                </a:lnTo>
                <a:lnTo>
                  <a:pt x="3703167" y="2161303"/>
                </a:lnTo>
                <a:lnTo>
                  <a:pt x="0" y="21613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907921" y="4580607"/>
            <a:ext cx="11321524" cy="2629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467"/>
              </a:lnSpc>
            </a:pPr>
            <a:r>
              <a:rPr lang="en-US" sz="15333">
                <a:solidFill>
                  <a:srgbClr val="2B1B10"/>
                </a:solidFill>
                <a:latin typeface="Poetsen"/>
                <a:ea typeface="Poetsen"/>
                <a:cs typeface="Poetsen"/>
                <a:sym typeface="Poetsen"/>
              </a:rPr>
              <a:t>PORTAL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784653" y="3677476"/>
            <a:ext cx="7628492" cy="1418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88"/>
              </a:lnSpc>
            </a:pPr>
            <a:r>
              <a:rPr lang="en-US" sz="8277">
                <a:solidFill>
                  <a:srgbClr val="000000"/>
                </a:solidFill>
                <a:latin typeface="Orienta"/>
                <a:ea typeface="Orienta"/>
                <a:cs typeface="Orienta"/>
                <a:sym typeface="Orienta"/>
              </a:rPr>
              <a:t>JOB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532588" y="7162912"/>
            <a:ext cx="8497396" cy="390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71"/>
              </a:lnSpc>
            </a:pPr>
            <a:r>
              <a:rPr lang="en-US" sz="2265" spc="588">
                <a:solidFill>
                  <a:srgbClr val="000000"/>
                </a:solidFill>
                <a:latin typeface="Orienta"/>
                <a:ea typeface="Orienta"/>
                <a:cs typeface="Orienta"/>
                <a:sym typeface="Orienta"/>
              </a:rPr>
              <a:t>BY : PRIYAM KAPADIYA</a:t>
            </a:r>
          </a:p>
        </p:txBody>
      </p:sp>
      <p:sp>
        <p:nvSpPr>
          <p:cNvPr id="7" name="Freeform 7"/>
          <p:cNvSpPr/>
          <p:nvPr/>
        </p:nvSpPr>
        <p:spPr>
          <a:xfrm>
            <a:off x="13986942" y="228003"/>
            <a:ext cx="4052617" cy="1028917"/>
          </a:xfrm>
          <a:custGeom>
            <a:avLst/>
            <a:gdLst/>
            <a:ahLst/>
            <a:cxnLst/>
            <a:rect l="l" t="t" r="r" b="b"/>
            <a:pathLst>
              <a:path w="4052617" h="1028917">
                <a:moveTo>
                  <a:pt x="0" y="0"/>
                </a:moveTo>
                <a:lnTo>
                  <a:pt x="4052617" y="0"/>
                </a:lnTo>
                <a:lnTo>
                  <a:pt x="4052617" y="1028918"/>
                </a:lnTo>
                <a:lnTo>
                  <a:pt x="0" y="102891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111" b="-9111"/>
            </a:stretch>
          </a:blipFill>
        </p:spPr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9644243" y="4573575"/>
            <a:ext cx="7615057" cy="4914758"/>
            <a:chOff x="0" y="0"/>
            <a:chExt cx="6350000" cy="4098290"/>
          </a:xfrm>
        </p:grpSpPr>
        <p:sp>
          <p:nvSpPr>
            <p:cNvPr id="4" name="Freeform 4"/>
            <p:cNvSpPr/>
            <p:nvPr/>
          </p:nvSpPr>
          <p:spPr>
            <a:xfrm>
              <a:off x="0" y="850900"/>
              <a:ext cx="6350000" cy="3247390"/>
            </a:xfrm>
            <a:custGeom>
              <a:avLst/>
              <a:gdLst/>
              <a:ahLst/>
              <a:cxnLst/>
              <a:rect l="l" t="t" r="r" b="b"/>
              <a:pathLst>
                <a:path w="6350000" h="3247390">
                  <a:moveTo>
                    <a:pt x="6238240" y="3247390"/>
                  </a:moveTo>
                  <a:lnTo>
                    <a:pt x="111760" y="3247390"/>
                  </a:lnTo>
                  <a:cubicBezTo>
                    <a:pt x="49530" y="3247390"/>
                    <a:pt x="0" y="3196590"/>
                    <a:pt x="0" y="3135630"/>
                  </a:cubicBezTo>
                  <a:lnTo>
                    <a:pt x="0" y="113030"/>
                  </a:lnTo>
                  <a:cubicBezTo>
                    <a:pt x="0" y="50800"/>
                    <a:pt x="50800" y="0"/>
                    <a:pt x="111760" y="0"/>
                  </a:cubicBezTo>
                  <a:lnTo>
                    <a:pt x="6236970" y="0"/>
                  </a:lnTo>
                  <a:cubicBezTo>
                    <a:pt x="6299200" y="0"/>
                    <a:pt x="6348730" y="50800"/>
                    <a:pt x="6348730" y="111760"/>
                  </a:cubicBezTo>
                  <a:lnTo>
                    <a:pt x="6348730" y="3134360"/>
                  </a:lnTo>
                  <a:cubicBezTo>
                    <a:pt x="6350000" y="3196590"/>
                    <a:pt x="6299200" y="3247390"/>
                    <a:pt x="6238239" y="3247390"/>
                  </a:cubicBezTo>
                  <a:close/>
                </a:path>
              </a:pathLst>
            </a:custGeom>
            <a:solidFill>
              <a:srgbClr val="8F6957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2243974" y="-1364"/>
              <a:ext cx="1785851" cy="1704527"/>
            </a:xfrm>
            <a:custGeom>
              <a:avLst/>
              <a:gdLst/>
              <a:ahLst/>
              <a:cxnLst/>
              <a:rect l="l" t="t" r="r" b="b"/>
              <a:pathLst>
                <a:path w="1785851" h="1704527">
                  <a:moveTo>
                    <a:pt x="892926" y="1364"/>
                  </a:moveTo>
                  <a:cubicBezTo>
                    <a:pt x="588022" y="0"/>
                    <a:pt x="305694" y="161882"/>
                    <a:pt x="152847" y="425712"/>
                  </a:cubicBezTo>
                  <a:cubicBezTo>
                    <a:pt x="0" y="689541"/>
                    <a:pt x="0" y="1014987"/>
                    <a:pt x="152847" y="1278816"/>
                  </a:cubicBezTo>
                  <a:cubicBezTo>
                    <a:pt x="305694" y="1542646"/>
                    <a:pt x="588022" y="1704527"/>
                    <a:pt x="892926" y="1703164"/>
                  </a:cubicBezTo>
                  <a:cubicBezTo>
                    <a:pt x="1197830" y="1704527"/>
                    <a:pt x="1480158" y="1542646"/>
                    <a:pt x="1633005" y="1278816"/>
                  </a:cubicBezTo>
                  <a:cubicBezTo>
                    <a:pt x="1785852" y="1014987"/>
                    <a:pt x="1785852" y="689541"/>
                    <a:pt x="1633005" y="425712"/>
                  </a:cubicBezTo>
                  <a:cubicBezTo>
                    <a:pt x="1480158" y="161882"/>
                    <a:pt x="1197830" y="0"/>
                    <a:pt x="892926" y="1364"/>
                  </a:cubicBezTo>
                  <a:close/>
                </a:path>
              </a:pathLst>
            </a:custGeom>
            <a:solidFill>
              <a:srgbClr val="002341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2398570" y="146192"/>
              <a:ext cx="1476659" cy="1409415"/>
            </a:xfrm>
            <a:custGeom>
              <a:avLst/>
              <a:gdLst/>
              <a:ahLst/>
              <a:cxnLst/>
              <a:rect l="l" t="t" r="r" b="b"/>
              <a:pathLst>
                <a:path w="1476659" h="1409415">
                  <a:moveTo>
                    <a:pt x="738330" y="1128"/>
                  </a:moveTo>
                  <a:cubicBezTo>
                    <a:pt x="486216" y="1"/>
                    <a:pt x="252768" y="133855"/>
                    <a:pt x="126384" y="352007"/>
                  </a:cubicBezTo>
                  <a:cubicBezTo>
                    <a:pt x="0" y="570158"/>
                    <a:pt x="0" y="839258"/>
                    <a:pt x="126384" y="1057409"/>
                  </a:cubicBezTo>
                  <a:cubicBezTo>
                    <a:pt x="252768" y="1275561"/>
                    <a:pt x="486216" y="1409415"/>
                    <a:pt x="738330" y="1408288"/>
                  </a:cubicBezTo>
                  <a:cubicBezTo>
                    <a:pt x="990444" y="1409415"/>
                    <a:pt x="1223892" y="1275561"/>
                    <a:pt x="1350276" y="1057409"/>
                  </a:cubicBezTo>
                  <a:cubicBezTo>
                    <a:pt x="1476659" y="839258"/>
                    <a:pt x="1476659" y="570158"/>
                    <a:pt x="1350276" y="352007"/>
                  </a:cubicBezTo>
                  <a:cubicBezTo>
                    <a:pt x="1223892" y="133855"/>
                    <a:pt x="990444" y="0"/>
                    <a:pt x="738330" y="1128"/>
                  </a:cubicBezTo>
                  <a:close/>
                </a:path>
              </a:pathLst>
            </a:custGeom>
            <a:blipFill>
              <a:blip r:embed="rId3"/>
              <a:stretch>
                <a:fillRect l="-18657" r="-18657"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>
            <a:off x="1028700" y="2866888"/>
            <a:ext cx="4801941" cy="7194546"/>
          </a:xfrm>
          <a:custGeom>
            <a:avLst/>
            <a:gdLst/>
            <a:ahLst/>
            <a:cxnLst/>
            <a:rect l="l" t="t" r="r" b="b"/>
            <a:pathLst>
              <a:path w="4801941" h="7194546">
                <a:moveTo>
                  <a:pt x="0" y="0"/>
                </a:moveTo>
                <a:lnTo>
                  <a:pt x="4801941" y="0"/>
                </a:lnTo>
                <a:lnTo>
                  <a:pt x="4801941" y="7194546"/>
                </a:lnTo>
                <a:lnTo>
                  <a:pt x="0" y="71945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6443855" y="2714488"/>
            <a:ext cx="11844145" cy="2786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27"/>
              </a:lnSpc>
            </a:pPr>
            <a:r>
              <a:rPr lang="en-US" sz="8019">
                <a:solidFill>
                  <a:srgbClr val="2B1B10"/>
                </a:solidFill>
                <a:latin typeface="Poetsen"/>
                <a:ea typeface="Poetsen"/>
                <a:cs typeface="Poetsen"/>
                <a:sym typeface="Poetsen"/>
              </a:rPr>
              <a:t>USED DATA STRUCTURES AND CLASS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949340" y="7282849"/>
            <a:ext cx="4641598" cy="1057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Orienta"/>
                <a:ea typeface="Orienta"/>
                <a:cs typeface="Orienta"/>
                <a:sym typeface="Orienta"/>
              </a:rPr>
              <a:t>LinkedList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Orienta"/>
                <a:ea typeface="Orienta"/>
                <a:cs typeface="Orienta"/>
                <a:sym typeface="Orienta"/>
              </a:rPr>
              <a:t>Array</a:t>
            </a:r>
          </a:p>
        </p:txBody>
      </p:sp>
      <p:sp>
        <p:nvSpPr>
          <p:cNvPr id="10" name="Freeform 10"/>
          <p:cNvSpPr/>
          <p:nvPr/>
        </p:nvSpPr>
        <p:spPr>
          <a:xfrm>
            <a:off x="13986942" y="228003"/>
            <a:ext cx="4052617" cy="1028917"/>
          </a:xfrm>
          <a:custGeom>
            <a:avLst/>
            <a:gdLst/>
            <a:ahLst/>
            <a:cxnLst/>
            <a:rect l="l" t="t" r="r" b="b"/>
            <a:pathLst>
              <a:path w="4052617" h="1028917">
                <a:moveTo>
                  <a:pt x="0" y="0"/>
                </a:moveTo>
                <a:lnTo>
                  <a:pt x="4052617" y="0"/>
                </a:lnTo>
                <a:lnTo>
                  <a:pt x="4052617" y="1028918"/>
                </a:lnTo>
                <a:lnTo>
                  <a:pt x="0" y="102891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111" b="-911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700569" y="6587944"/>
            <a:ext cx="15558731" cy="3092419"/>
          </a:xfrm>
          <a:custGeom>
            <a:avLst/>
            <a:gdLst/>
            <a:ahLst/>
            <a:cxnLst/>
            <a:rect l="l" t="t" r="r" b="b"/>
            <a:pathLst>
              <a:path w="15558731" h="3092419">
                <a:moveTo>
                  <a:pt x="0" y="0"/>
                </a:moveTo>
                <a:lnTo>
                  <a:pt x="15558731" y="0"/>
                </a:lnTo>
                <a:lnTo>
                  <a:pt x="15558731" y="3092418"/>
                </a:lnTo>
                <a:lnTo>
                  <a:pt x="0" y="30924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9327718" y="1789079"/>
            <a:ext cx="6547302" cy="1367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1227"/>
              </a:lnSpc>
            </a:pPr>
            <a:r>
              <a:rPr lang="en-US" sz="8019">
                <a:solidFill>
                  <a:srgbClr val="2B1B10"/>
                </a:solidFill>
                <a:latin typeface="Poetsen"/>
                <a:ea typeface="Poetsen"/>
                <a:cs typeface="Poetsen"/>
                <a:sym typeface="Poetsen"/>
              </a:rPr>
              <a:t>SQL USED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935810" y="3797153"/>
            <a:ext cx="6081474" cy="547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Poetsen"/>
                <a:ea typeface="Poetsen"/>
                <a:cs typeface="Poetsen"/>
                <a:sym typeface="Poetsen"/>
              </a:rPr>
              <a:t>PROCEDURES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839115" y="4591688"/>
            <a:ext cx="3488603" cy="10464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8220" lvl="1" indent="-329110" algn="l">
              <a:lnSpc>
                <a:spcPts val="4268"/>
              </a:lnSpc>
              <a:buFont typeface="Arial"/>
              <a:buChar char="•"/>
            </a:pPr>
            <a:r>
              <a:rPr lang="en-US" sz="3048">
                <a:solidFill>
                  <a:srgbClr val="000000"/>
                </a:solidFill>
                <a:latin typeface="Orienta"/>
                <a:ea typeface="Orienta"/>
                <a:cs typeface="Orienta"/>
                <a:sym typeface="Orienta"/>
              </a:rPr>
              <a:t>AddJob</a:t>
            </a:r>
          </a:p>
          <a:p>
            <a:pPr marL="658220" lvl="1" indent="-329110" algn="l">
              <a:lnSpc>
                <a:spcPts val="4268"/>
              </a:lnSpc>
              <a:buFont typeface="Arial"/>
              <a:buChar char="•"/>
            </a:pPr>
            <a:r>
              <a:rPr lang="en-US" sz="3048">
                <a:solidFill>
                  <a:srgbClr val="000000"/>
                </a:solidFill>
                <a:latin typeface="Orienta"/>
                <a:ea typeface="Orienta"/>
                <a:cs typeface="Orienta"/>
                <a:sym typeface="Orienta"/>
              </a:rPr>
              <a:t>AddUser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793545" y="3797153"/>
            <a:ext cx="6081474" cy="547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Poetsen"/>
                <a:ea typeface="Poetsen"/>
                <a:cs typeface="Poetsen"/>
                <a:sym typeface="Poetsen"/>
              </a:rPr>
              <a:t>TRIGGERS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084197" y="4591688"/>
            <a:ext cx="4621413" cy="10464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8220" lvl="1" indent="-329110" algn="l">
              <a:lnSpc>
                <a:spcPts val="4268"/>
              </a:lnSpc>
              <a:buFont typeface="Arial"/>
              <a:buChar char="•"/>
            </a:pPr>
            <a:r>
              <a:rPr lang="en-US" sz="3048">
                <a:solidFill>
                  <a:srgbClr val="000000"/>
                </a:solidFill>
                <a:latin typeface="Orienta"/>
                <a:ea typeface="Orienta"/>
                <a:cs typeface="Orienta"/>
                <a:sym typeface="Orienta"/>
              </a:rPr>
              <a:t>UserSelected</a:t>
            </a:r>
          </a:p>
          <a:p>
            <a:pPr marL="658220" lvl="1" indent="-329110" algn="l">
              <a:lnSpc>
                <a:spcPts val="4268"/>
              </a:lnSpc>
              <a:buFont typeface="Arial"/>
              <a:buChar char="•"/>
            </a:pPr>
            <a:r>
              <a:rPr lang="en-US" sz="3048">
                <a:solidFill>
                  <a:srgbClr val="000000"/>
                </a:solidFill>
                <a:latin typeface="Orienta"/>
                <a:ea typeface="Orienta"/>
                <a:cs typeface="Orienta"/>
                <a:sym typeface="Orienta"/>
              </a:rPr>
              <a:t>Update_Availability</a:t>
            </a:r>
          </a:p>
        </p:txBody>
      </p:sp>
      <p:sp>
        <p:nvSpPr>
          <p:cNvPr id="9" name="Freeform 9"/>
          <p:cNvSpPr/>
          <p:nvPr/>
        </p:nvSpPr>
        <p:spPr>
          <a:xfrm>
            <a:off x="13986942" y="228003"/>
            <a:ext cx="4052617" cy="1028917"/>
          </a:xfrm>
          <a:custGeom>
            <a:avLst/>
            <a:gdLst/>
            <a:ahLst/>
            <a:cxnLst/>
            <a:rect l="l" t="t" r="r" b="b"/>
            <a:pathLst>
              <a:path w="4052617" h="1028917">
                <a:moveTo>
                  <a:pt x="0" y="0"/>
                </a:moveTo>
                <a:lnTo>
                  <a:pt x="4052617" y="0"/>
                </a:lnTo>
                <a:lnTo>
                  <a:pt x="4052617" y="1028918"/>
                </a:lnTo>
                <a:lnTo>
                  <a:pt x="0" y="10289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111" b="-911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708605" y="4041695"/>
            <a:ext cx="9140527" cy="1367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227"/>
              </a:lnSpc>
            </a:pPr>
            <a:r>
              <a:rPr lang="en-US" sz="8019">
                <a:solidFill>
                  <a:srgbClr val="2B1B10"/>
                </a:solidFill>
                <a:latin typeface="Poetsen"/>
                <a:ea typeface="Poetsen"/>
                <a:cs typeface="Poetsen"/>
                <a:sym typeface="Poetsen"/>
              </a:rPr>
              <a:t>TOOLS DETAILS</a:t>
            </a:r>
          </a:p>
        </p:txBody>
      </p:sp>
      <p:sp>
        <p:nvSpPr>
          <p:cNvPr id="4" name="Freeform 4"/>
          <p:cNvSpPr/>
          <p:nvPr/>
        </p:nvSpPr>
        <p:spPr>
          <a:xfrm>
            <a:off x="15935513" y="6818293"/>
            <a:ext cx="515604" cy="517906"/>
          </a:xfrm>
          <a:custGeom>
            <a:avLst/>
            <a:gdLst/>
            <a:ahLst/>
            <a:cxnLst/>
            <a:rect l="l" t="t" r="r" b="b"/>
            <a:pathLst>
              <a:path w="515604" h="517906">
                <a:moveTo>
                  <a:pt x="0" y="0"/>
                </a:moveTo>
                <a:lnTo>
                  <a:pt x="515604" y="0"/>
                </a:lnTo>
                <a:lnTo>
                  <a:pt x="515604" y="517906"/>
                </a:lnTo>
                <a:lnTo>
                  <a:pt x="0" y="5179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986942" y="228003"/>
            <a:ext cx="4052617" cy="1028917"/>
          </a:xfrm>
          <a:custGeom>
            <a:avLst/>
            <a:gdLst/>
            <a:ahLst/>
            <a:cxnLst/>
            <a:rect l="l" t="t" r="r" b="b"/>
            <a:pathLst>
              <a:path w="4052617" h="1028917">
                <a:moveTo>
                  <a:pt x="0" y="0"/>
                </a:moveTo>
                <a:lnTo>
                  <a:pt x="4052617" y="0"/>
                </a:lnTo>
                <a:lnTo>
                  <a:pt x="4052617" y="1028918"/>
                </a:lnTo>
                <a:lnTo>
                  <a:pt x="0" y="10289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281533" y="6650174"/>
            <a:ext cx="854144" cy="854144"/>
          </a:xfrm>
          <a:custGeom>
            <a:avLst/>
            <a:gdLst/>
            <a:ahLst/>
            <a:cxnLst/>
            <a:rect l="l" t="t" r="r" b="b"/>
            <a:pathLst>
              <a:path w="854144" h="854144">
                <a:moveTo>
                  <a:pt x="0" y="0"/>
                </a:moveTo>
                <a:lnTo>
                  <a:pt x="854144" y="0"/>
                </a:lnTo>
                <a:lnTo>
                  <a:pt x="854144" y="854144"/>
                </a:lnTo>
                <a:lnTo>
                  <a:pt x="0" y="85414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762000" y="3867756"/>
            <a:ext cx="1914084" cy="1715715"/>
          </a:xfrm>
          <a:custGeom>
            <a:avLst/>
            <a:gdLst/>
            <a:ahLst/>
            <a:cxnLst/>
            <a:rect l="l" t="t" r="r" b="b"/>
            <a:pathLst>
              <a:path w="1914084" h="1715715">
                <a:moveTo>
                  <a:pt x="0" y="0"/>
                </a:moveTo>
                <a:lnTo>
                  <a:pt x="1914083" y="0"/>
                </a:lnTo>
                <a:lnTo>
                  <a:pt x="1914083" y="1715715"/>
                </a:lnTo>
                <a:lnTo>
                  <a:pt x="0" y="171571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62037" y="6351988"/>
            <a:ext cx="5334490" cy="19207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3726" lvl="1" indent="-296863" algn="l">
              <a:lnSpc>
                <a:spcPts val="3850"/>
              </a:lnSpc>
              <a:buFont typeface="Arial"/>
              <a:buChar char="•"/>
            </a:pPr>
            <a:r>
              <a:rPr lang="en-US" sz="2750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Visual Studio</a:t>
            </a:r>
          </a:p>
          <a:p>
            <a:pPr marL="593726" lvl="1" indent="-296863" algn="l">
              <a:lnSpc>
                <a:spcPts val="3850"/>
              </a:lnSpc>
              <a:buFont typeface="Arial"/>
              <a:buChar char="•"/>
            </a:pPr>
            <a:r>
              <a:rPr lang="en-US" sz="2750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XAMPP Control Panel v3.3.0</a:t>
            </a:r>
          </a:p>
          <a:p>
            <a:pPr marL="593726" lvl="1" indent="-296863" algn="l">
              <a:lnSpc>
                <a:spcPts val="3850"/>
              </a:lnSpc>
              <a:buFont typeface="Arial"/>
              <a:buChar char="•"/>
            </a:pPr>
            <a:r>
              <a:rPr lang="en-US" sz="2750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Chrome Browser</a:t>
            </a:r>
          </a:p>
          <a:p>
            <a:pPr marL="593726" lvl="1" indent="-296863" algn="l">
              <a:lnSpc>
                <a:spcPts val="3850"/>
              </a:lnSpc>
              <a:buFont typeface="Arial"/>
              <a:buChar char="•"/>
            </a:pPr>
            <a:r>
              <a:rPr lang="en-US" sz="2750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mysql-connector-j-9.0.0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111" b="-9111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475906"/>
            <a:ext cx="8929290" cy="1557768"/>
            <a:chOff x="0" y="0"/>
            <a:chExt cx="2128322" cy="37129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28322" cy="371298"/>
            </a:xfrm>
            <a:custGeom>
              <a:avLst/>
              <a:gdLst/>
              <a:ahLst/>
              <a:cxnLst/>
              <a:rect l="l" t="t" r="r" b="b"/>
              <a:pathLst>
                <a:path w="2128322" h="371298">
                  <a:moveTo>
                    <a:pt x="0" y="0"/>
                  </a:moveTo>
                  <a:lnTo>
                    <a:pt x="2128322" y="0"/>
                  </a:lnTo>
                  <a:lnTo>
                    <a:pt x="2128322" y="371298"/>
                  </a:lnTo>
                  <a:lnTo>
                    <a:pt x="0" y="371298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128322" cy="4093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531703" y="881168"/>
            <a:ext cx="4044172" cy="10096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200"/>
              </a:lnSpc>
            </a:pPr>
            <a:r>
              <a:rPr lang="en-US" sz="8000">
                <a:solidFill>
                  <a:srgbClr val="2B1B10"/>
                </a:solidFill>
                <a:latin typeface="Poetsen"/>
                <a:ea typeface="Poetsen"/>
                <a:cs typeface="Poetsen"/>
                <a:sym typeface="Poetsen"/>
              </a:rPr>
              <a:t>MERITS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428249" y="2490874"/>
            <a:ext cx="16321191" cy="2990051"/>
            <a:chOff x="0" y="0"/>
            <a:chExt cx="4298585" cy="78750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298585" cy="787503"/>
            </a:xfrm>
            <a:custGeom>
              <a:avLst/>
              <a:gdLst/>
              <a:ahLst/>
              <a:cxnLst/>
              <a:rect l="l" t="t" r="r" b="b"/>
              <a:pathLst>
                <a:path w="4298585" h="787503">
                  <a:moveTo>
                    <a:pt x="18974" y="0"/>
                  </a:moveTo>
                  <a:lnTo>
                    <a:pt x="4279611" y="0"/>
                  </a:lnTo>
                  <a:cubicBezTo>
                    <a:pt x="4290090" y="0"/>
                    <a:pt x="4298585" y="8495"/>
                    <a:pt x="4298585" y="18974"/>
                  </a:cubicBezTo>
                  <a:lnTo>
                    <a:pt x="4298585" y="768529"/>
                  </a:lnTo>
                  <a:cubicBezTo>
                    <a:pt x="4298585" y="779008"/>
                    <a:pt x="4290090" y="787503"/>
                    <a:pt x="4279611" y="787503"/>
                  </a:cubicBezTo>
                  <a:lnTo>
                    <a:pt x="18974" y="787503"/>
                  </a:lnTo>
                  <a:cubicBezTo>
                    <a:pt x="8495" y="787503"/>
                    <a:pt x="0" y="779008"/>
                    <a:pt x="0" y="768529"/>
                  </a:cubicBezTo>
                  <a:lnTo>
                    <a:pt x="0" y="18974"/>
                  </a:lnTo>
                  <a:cubicBezTo>
                    <a:pt x="0" y="8495"/>
                    <a:pt x="8495" y="0"/>
                    <a:pt x="1897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4298585" cy="8256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428249" y="7764552"/>
            <a:ext cx="15892560" cy="1428610"/>
            <a:chOff x="0" y="0"/>
            <a:chExt cx="4185695" cy="37625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185695" cy="376259"/>
            </a:xfrm>
            <a:custGeom>
              <a:avLst/>
              <a:gdLst/>
              <a:ahLst/>
              <a:cxnLst/>
              <a:rect l="l" t="t" r="r" b="b"/>
              <a:pathLst>
                <a:path w="4185695" h="376259">
                  <a:moveTo>
                    <a:pt x="19486" y="0"/>
                  </a:moveTo>
                  <a:lnTo>
                    <a:pt x="4166209" y="0"/>
                  </a:lnTo>
                  <a:cubicBezTo>
                    <a:pt x="4176971" y="0"/>
                    <a:pt x="4185695" y="8724"/>
                    <a:pt x="4185695" y="19486"/>
                  </a:cubicBezTo>
                  <a:lnTo>
                    <a:pt x="4185695" y="356774"/>
                  </a:lnTo>
                  <a:cubicBezTo>
                    <a:pt x="4185695" y="367535"/>
                    <a:pt x="4176971" y="376259"/>
                    <a:pt x="4166209" y="376259"/>
                  </a:cubicBezTo>
                  <a:lnTo>
                    <a:pt x="19486" y="376259"/>
                  </a:lnTo>
                  <a:cubicBezTo>
                    <a:pt x="14318" y="376259"/>
                    <a:pt x="9361" y="374207"/>
                    <a:pt x="5707" y="370552"/>
                  </a:cubicBezTo>
                  <a:cubicBezTo>
                    <a:pt x="2053" y="366898"/>
                    <a:pt x="0" y="361942"/>
                    <a:pt x="0" y="356774"/>
                  </a:cubicBezTo>
                  <a:lnTo>
                    <a:pt x="0" y="19486"/>
                  </a:lnTo>
                  <a:cubicBezTo>
                    <a:pt x="0" y="8724"/>
                    <a:pt x="8724" y="0"/>
                    <a:pt x="1948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4185695" cy="4143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647519" y="2998764"/>
            <a:ext cx="15454020" cy="2388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Helps employers </a:t>
            </a:r>
            <a:r>
              <a:rPr lang="en-US" sz="27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hire</a:t>
            </a:r>
            <a:r>
              <a:rPr lang="en-US" sz="27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faster</a:t>
            </a:r>
          </a:p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Helps people </a:t>
            </a:r>
            <a:r>
              <a:rPr lang="en-US" sz="27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find job</a:t>
            </a:r>
            <a:r>
              <a:rPr lang="en-US" sz="27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opportunities that are a good fit for them.</a:t>
            </a:r>
          </a:p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Simple to use</a:t>
            </a:r>
          </a:p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Fast information access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endParaRPr lang="en-US" sz="27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0" y="5797209"/>
            <a:ext cx="8929290" cy="1557768"/>
            <a:chOff x="0" y="0"/>
            <a:chExt cx="2128322" cy="37129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128322" cy="371298"/>
            </a:xfrm>
            <a:custGeom>
              <a:avLst/>
              <a:gdLst/>
              <a:ahLst/>
              <a:cxnLst/>
              <a:rect l="l" t="t" r="r" b="b"/>
              <a:pathLst>
                <a:path w="2128322" h="371298">
                  <a:moveTo>
                    <a:pt x="0" y="0"/>
                  </a:moveTo>
                  <a:lnTo>
                    <a:pt x="2128322" y="0"/>
                  </a:lnTo>
                  <a:lnTo>
                    <a:pt x="2128322" y="371298"/>
                  </a:lnTo>
                  <a:lnTo>
                    <a:pt x="0" y="371298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2128322" cy="4093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805280" y="8198823"/>
            <a:ext cx="15072344" cy="483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 algn="l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Data Security Risks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101812" y="6150111"/>
            <a:ext cx="4903954" cy="10096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200"/>
              </a:lnSpc>
            </a:pPr>
            <a:r>
              <a:rPr lang="en-US" sz="8000">
                <a:solidFill>
                  <a:srgbClr val="2B1B10"/>
                </a:solidFill>
                <a:latin typeface="Poetsen"/>
                <a:ea typeface="Poetsen"/>
                <a:cs typeface="Poetsen"/>
                <a:sym typeface="Poetsen"/>
              </a:rPr>
              <a:t>DEMERITS</a:t>
            </a:r>
          </a:p>
        </p:txBody>
      </p:sp>
      <p:sp>
        <p:nvSpPr>
          <p:cNvPr id="19" name="Freeform 19"/>
          <p:cNvSpPr/>
          <p:nvPr/>
        </p:nvSpPr>
        <p:spPr>
          <a:xfrm>
            <a:off x="13986942" y="228003"/>
            <a:ext cx="4052617" cy="1028917"/>
          </a:xfrm>
          <a:custGeom>
            <a:avLst/>
            <a:gdLst/>
            <a:ahLst/>
            <a:cxnLst/>
            <a:rect l="l" t="t" r="r" b="b"/>
            <a:pathLst>
              <a:path w="4052617" h="1028917">
                <a:moveTo>
                  <a:pt x="0" y="0"/>
                </a:moveTo>
                <a:lnTo>
                  <a:pt x="4052617" y="0"/>
                </a:lnTo>
                <a:lnTo>
                  <a:pt x="4052617" y="1028918"/>
                </a:lnTo>
                <a:lnTo>
                  <a:pt x="0" y="10289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111" b="-911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527868" y="3224107"/>
            <a:ext cx="11731432" cy="43530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429"/>
              </a:lnSpc>
            </a:pPr>
            <a:r>
              <a:rPr lang="en-US" sz="18255">
                <a:solidFill>
                  <a:srgbClr val="2B1B10"/>
                </a:solidFill>
                <a:latin typeface="Poetsen"/>
                <a:ea typeface="Poetsen"/>
                <a:cs typeface="Poetsen"/>
                <a:sym typeface="Poetsen"/>
              </a:rPr>
              <a:t>THANK YOU</a:t>
            </a:r>
          </a:p>
        </p:txBody>
      </p:sp>
      <p:sp>
        <p:nvSpPr>
          <p:cNvPr id="4" name="Freeform 4"/>
          <p:cNvSpPr/>
          <p:nvPr/>
        </p:nvSpPr>
        <p:spPr>
          <a:xfrm>
            <a:off x="13986942" y="228003"/>
            <a:ext cx="4052617" cy="1028917"/>
          </a:xfrm>
          <a:custGeom>
            <a:avLst/>
            <a:gdLst/>
            <a:ahLst/>
            <a:cxnLst/>
            <a:rect l="l" t="t" r="r" b="b"/>
            <a:pathLst>
              <a:path w="4052617" h="1028917">
                <a:moveTo>
                  <a:pt x="0" y="0"/>
                </a:moveTo>
                <a:lnTo>
                  <a:pt x="4052617" y="0"/>
                </a:lnTo>
                <a:lnTo>
                  <a:pt x="4052617" y="1028918"/>
                </a:lnTo>
                <a:lnTo>
                  <a:pt x="0" y="10289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111" b="-911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828647" y="2152043"/>
            <a:ext cx="8430653" cy="1459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937"/>
              </a:lnSpc>
            </a:pPr>
            <a:r>
              <a:rPr lang="en-US" sz="8527">
                <a:solidFill>
                  <a:srgbClr val="2B1B10"/>
                </a:solidFill>
                <a:latin typeface="Poetsen"/>
                <a:ea typeface="Poetsen"/>
                <a:cs typeface="Poetsen"/>
                <a:sym typeface="Poetsen"/>
              </a:rPr>
              <a:t>INTRODUCTION</a:t>
            </a:r>
          </a:p>
        </p:txBody>
      </p:sp>
      <p:sp>
        <p:nvSpPr>
          <p:cNvPr id="4" name="Freeform 4"/>
          <p:cNvSpPr/>
          <p:nvPr/>
        </p:nvSpPr>
        <p:spPr>
          <a:xfrm>
            <a:off x="13986942" y="228003"/>
            <a:ext cx="4052617" cy="1028917"/>
          </a:xfrm>
          <a:custGeom>
            <a:avLst/>
            <a:gdLst/>
            <a:ahLst/>
            <a:cxnLst/>
            <a:rect l="l" t="t" r="r" b="b"/>
            <a:pathLst>
              <a:path w="4052617" h="1028917">
                <a:moveTo>
                  <a:pt x="0" y="0"/>
                </a:moveTo>
                <a:lnTo>
                  <a:pt x="4052617" y="0"/>
                </a:lnTo>
                <a:lnTo>
                  <a:pt x="4052617" y="1028918"/>
                </a:lnTo>
                <a:lnTo>
                  <a:pt x="0" y="10289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9924172" y="5067300"/>
            <a:ext cx="6239604" cy="2865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700">
                <a:solidFill>
                  <a:srgbClr val="FF0000"/>
                </a:solidFill>
                <a:latin typeface="Poppins Bold"/>
                <a:ea typeface="Poppins Bold"/>
                <a:cs typeface="Poppins Bold"/>
                <a:sym typeface="Poppins Bold"/>
              </a:rPr>
              <a:t>Name :</a:t>
            </a:r>
            <a:r>
              <a:rPr lang="en-US" sz="27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kapadiya priyam m.</a:t>
            </a:r>
          </a:p>
          <a:p>
            <a:pPr algn="just">
              <a:lnSpc>
                <a:spcPts val="3779"/>
              </a:lnSpc>
            </a:pPr>
            <a:r>
              <a:rPr lang="en-US" sz="2700">
                <a:solidFill>
                  <a:srgbClr val="FF0000"/>
                </a:solidFill>
                <a:latin typeface="Poppins Bold"/>
                <a:ea typeface="Poppins Bold"/>
                <a:cs typeface="Poppins Bold"/>
                <a:sym typeface="Poppins Bold"/>
              </a:rPr>
              <a:t>Roll No :</a:t>
            </a:r>
            <a:r>
              <a:rPr lang="en-US" sz="27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149</a:t>
            </a:r>
          </a:p>
          <a:p>
            <a:pPr algn="just">
              <a:lnSpc>
                <a:spcPts val="3779"/>
              </a:lnSpc>
            </a:pPr>
            <a:r>
              <a:rPr lang="en-US" sz="2700">
                <a:solidFill>
                  <a:srgbClr val="FF0000"/>
                </a:solidFill>
                <a:latin typeface="Poppins Bold"/>
                <a:ea typeface="Poppins Bold"/>
                <a:cs typeface="Poppins Bold"/>
                <a:sym typeface="Poppins Bold"/>
              </a:rPr>
              <a:t>Enrollment No :</a:t>
            </a:r>
            <a:r>
              <a:rPr lang="en-US" sz="27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23002170110064</a:t>
            </a:r>
          </a:p>
          <a:p>
            <a:pPr algn="just">
              <a:lnSpc>
                <a:spcPts val="3779"/>
              </a:lnSpc>
            </a:pPr>
            <a:r>
              <a:rPr lang="en-US" sz="2700">
                <a:solidFill>
                  <a:srgbClr val="FF0000"/>
                </a:solidFill>
                <a:latin typeface="Poppins Bold"/>
                <a:ea typeface="Poppins Bold"/>
                <a:cs typeface="Poppins Bold"/>
                <a:sym typeface="Poppins Bold"/>
              </a:rPr>
              <a:t>Batch :</a:t>
            </a:r>
            <a:r>
              <a:rPr lang="en-US" sz="27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D-5</a:t>
            </a:r>
          </a:p>
          <a:p>
            <a:pPr algn="just">
              <a:lnSpc>
                <a:spcPts val="3779"/>
              </a:lnSpc>
            </a:pPr>
            <a:r>
              <a:rPr lang="en-US" sz="2700">
                <a:solidFill>
                  <a:srgbClr val="FF0000"/>
                </a:solidFill>
                <a:latin typeface="Poppins Bold"/>
                <a:ea typeface="Poppins Bold"/>
                <a:cs typeface="Poppins Bold"/>
                <a:sym typeface="Poppins Bold"/>
              </a:rPr>
              <a:t>Branch :</a:t>
            </a:r>
            <a:r>
              <a:rPr lang="en-US" sz="27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CE</a:t>
            </a:r>
          </a:p>
          <a:p>
            <a:pPr algn="just">
              <a:lnSpc>
                <a:spcPts val="3779"/>
              </a:lnSpc>
              <a:spcBef>
                <a:spcPct val="0"/>
              </a:spcBef>
            </a:pPr>
            <a:endParaRPr lang="en-US" sz="27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111" b="-911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549918" y="5067300"/>
            <a:ext cx="3534354" cy="732171"/>
          </a:xfrm>
          <a:custGeom>
            <a:avLst/>
            <a:gdLst/>
            <a:ahLst/>
            <a:cxnLst/>
            <a:rect l="l" t="t" r="r" b="b"/>
            <a:pathLst>
              <a:path w="3534354" h="732171">
                <a:moveTo>
                  <a:pt x="0" y="0"/>
                </a:moveTo>
                <a:lnTo>
                  <a:pt x="3534354" y="0"/>
                </a:lnTo>
                <a:lnTo>
                  <a:pt x="3534354" y="732171"/>
                </a:lnTo>
                <a:lnTo>
                  <a:pt x="0" y="7321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549918" y="5908847"/>
            <a:ext cx="3534354" cy="732171"/>
          </a:xfrm>
          <a:custGeom>
            <a:avLst/>
            <a:gdLst/>
            <a:ahLst/>
            <a:cxnLst/>
            <a:rect l="l" t="t" r="r" b="b"/>
            <a:pathLst>
              <a:path w="3534354" h="732171">
                <a:moveTo>
                  <a:pt x="0" y="0"/>
                </a:moveTo>
                <a:lnTo>
                  <a:pt x="3534354" y="0"/>
                </a:lnTo>
                <a:lnTo>
                  <a:pt x="3534354" y="732171"/>
                </a:lnTo>
                <a:lnTo>
                  <a:pt x="0" y="7321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549918" y="6649646"/>
            <a:ext cx="4224244" cy="875087"/>
          </a:xfrm>
          <a:custGeom>
            <a:avLst/>
            <a:gdLst/>
            <a:ahLst/>
            <a:cxnLst/>
            <a:rect l="l" t="t" r="r" b="b"/>
            <a:pathLst>
              <a:path w="4224244" h="875087">
                <a:moveTo>
                  <a:pt x="0" y="0"/>
                </a:moveTo>
                <a:lnTo>
                  <a:pt x="4224244" y="0"/>
                </a:lnTo>
                <a:lnTo>
                  <a:pt x="4224244" y="875087"/>
                </a:lnTo>
                <a:lnTo>
                  <a:pt x="0" y="8750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5341882" y="5185747"/>
            <a:ext cx="949136" cy="495276"/>
          </a:xfrm>
          <a:custGeom>
            <a:avLst/>
            <a:gdLst/>
            <a:ahLst/>
            <a:cxnLst/>
            <a:rect l="l" t="t" r="r" b="b"/>
            <a:pathLst>
              <a:path w="949136" h="495276">
                <a:moveTo>
                  <a:pt x="949136" y="0"/>
                </a:moveTo>
                <a:lnTo>
                  <a:pt x="0" y="0"/>
                </a:lnTo>
                <a:lnTo>
                  <a:pt x="0" y="495277"/>
                </a:lnTo>
                <a:lnTo>
                  <a:pt x="949136" y="495277"/>
                </a:lnTo>
                <a:lnTo>
                  <a:pt x="94913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01799" y="2014657"/>
            <a:ext cx="7057501" cy="2466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513"/>
              </a:lnSpc>
            </a:pPr>
            <a:r>
              <a:rPr lang="en-US" sz="9609">
                <a:solidFill>
                  <a:srgbClr val="2B1B10"/>
                </a:solidFill>
                <a:latin typeface="Poetsen"/>
                <a:ea typeface="Poetsen"/>
                <a:cs typeface="Poetsen"/>
                <a:sym typeface="Poetsen"/>
              </a:rPr>
              <a:t>TABLE</a:t>
            </a:r>
          </a:p>
          <a:p>
            <a:pPr algn="r">
              <a:lnSpc>
                <a:spcPts val="9513"/>
              </a:lnSpc>
            </a:pPr>
            <a:r>
              <a:rPr lang="en-US" sz="9609">
                <a:solidFill>
                  <a:srgbClr val="2B1B10"/>
                </a:solidFill>
                <a:latin typeface="Poetsen"/>
                <a:ea typeface="Poetsen"/>
                <a:cs typeface="Poetsen"/>
                <a:sym typeface="Poetsen"/>
              </a:rPr>
              <a:t>OF CONTENT</a:t>
            </a:r>
          </a:p>
        </p:txBody>
      </p:sp>
      <p:sp>
        <p:nvSpPr>
          <p:cNvPr id="8" name="Freeform 8"/>
          <p:cNvSpPr/>
          <p:nvPr/>
        </p:nvSpPr>
        <p:spPr>
          <a:xfrm>
            <a:off x="6549918" y="7524733"/>
            <a:ext cx="4224244" cy="875087"/>
          </a:xfrm>
          <a:custGeom>
            <a:avLst/>
            <a:gdLst/>
            <a:ahLst/>
            <a:cxnLst/>
            <a:rect l="l" t="t" r="r" b="b"/>
            <a:pathLst>
              <a:path w="4224244" h="875087">
                <a:moveTo>
                  <a:pt x="0" y="0"/>
                </a:moveTo>
                <a:lnTo>
                  <a:pt x="4224244" y="0"/>
                </a:lnTo>
                <a:lnTo>
                  <a:pt x="4224244" y="875088"/>
                </a:lnTo>
                <a:lnTo>
                  <a:pt x="0" y="8750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>
            <a:off x="5341882" y="7714639"/>
            <a:ext cx="949136" cy="495276"/>
          </a:xfrm>
          <a:custGeom>
            <a:avLst/>
            <a:gdLst/>
            <a:ahLst/>
            <a:cxnLst/>
            <a:rect l="l" t="t" r="r" b="b"/>
            <a:pathLst>
              <a:path w="949136" h="495276">
                <a:moveTo>
                  <a:pt x="949136" y="0"/>
                </a:moveTo>
                <a:lnTo>
                  <a:pt x="0" y="0"/>
                </a:lnTo>
                <a:lnTo>
                  <a:pt x="0" y="495276"/>
                </a:lnTo>
                <a:lnTo>
                  <a:pt x="949136" y="495276"/>
                </a:lnTo>
                <a:lnTo>
                  <a:pt x="94913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6815244" y="4895850"/>
            <a:ext cx="4447039" cy="3242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96"/>
              </a:lnSpc>
            </a:pPr>
            <a:r>
              <a:rPr lang="en-US" sz="3400">
                <a:solidFill>
                  <a:srgbClr val="2B1B10"/>
                </a:solidFill>
                <a:latin typeface="Orienta"/>
                <a:ea typeface="Orienta"/>
                <a:cs typeface="Orienta"/>
                <a:sym typeface="Orienta"/>
              </a:rPr>
              <a:t>Porpose </a:t>
            </a:r>
          </a:p>
          <a:p>
            <a:pPr algn="l">
              <a:lnSpc>
                <a:spcPts val="6596"/>
              </a:lnSpc>
            </a:pPr>
            <a:r>
              <a:rPr lang="en-US" sz="3400">
                <a:solidFill>
                  <a:srgbClr val="2B1B10"/>
                </a:solidFill>
                <a:latin typeface="Orienta"/>
                <a:ea typeface="Orienta"/>
                <a:cs typeface="Orienta"/>
                <a:sym typeface="Orienta"/>
              </a:rPr>
              <a:t>ER diagram</a:t>
            </a:r>
          </a:p>
          <a:p>
            <a:pPr algn="l">
              <a:lnSpc>
                <a:spcPts val="6596"/>
              </a:lnSpc>
            </a:pPr>
            <a:r>
              <a:rPr lang="en-US" sz="3400">
                <a:solidFill>
                  <a:srgbClr val="2B1B10"/>
                </a:solidFill>
                <a:latin typeface="Orienta"/>
                <a:ea typeface="Orienta"/>
                <a:cs typeface="Orienta"/>
                <a:sym typeface="Orienta"/>
              </a:rPr>
              <a:t>use-case diagram</a:t>
            </a:r>
          </a:p>
          <a:p>
            <a:pPr algn="l">
              <a:lnSpc>
                <a:spcPts val="6596"/>
              </a:lnSpc>
            </a:pPr>
            <a:r>
              <a:rPr lang="en-US" sz="3400">
                <a:solidFill>
                  <a:srgbClr val="2B1B10"/>
                </a:solidFill>
                <a:latin typeface="Orienta"/>
                <a:ea typeface="Orienta"/>
                <a:cs typeface="Orienta"/>
                <a:sym typeface="Orienta"/>
              </a:rPr>
              <a:t>Flow chart</a:t>
            </a:r>
          </a:p>
        </p:txBody>
      </p:sp>
      <p:sp>
        <p:nvSpPr>
          <p:cNvPr id="11" name="Freeform 11"/>
          <p:cNvSpPr/>
          <p:nvPr/>
        </p:nvSpPr>
        <p:spPr>
          <a:xfrm>
            <a:off x="12472420" y="5067300"/>
            <a:ext cx="3534354" cy="732171"/>
          </a:xfrm>
          <a:custGeom>
            <a:avLst/>
            <a:gdLst/>
            <a:ahLst/>
            <a:cxnLst/>
            <a:rect l="l" t="t" r="r" b="b"/>
            <a:pathLst>
              <a:path w="3534354" h="732171">
                <a:moveTo>
                  <a:pt x="0" y="0"/>
                </a:moveTo>
                <a:lnTo>
                  <a:pt x="3534354" y="0"/>
                </a:lnTo>
                <a:lnTo>
                  <a:pt x="3534354" y="732171"/>
                </a:lnTo>
                <a:lnTo>
                  <a:pt x="0" y="7321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2472420" y="5790399"/>
            <a:ext cx="4634107" cy="959994"/>
          </a:xfrm>
          <a:custGeom>
            <a:avLst/>
            <a:gdLst/>
            <a:ahLst/>
            <a:cxnLst/>
            <a:rect l="l" t="t" r="r" b="b"/>
            <a:pathLst>
              <a:path w="4634107" h="959994">
                <a:moveTo>
                  <a:pt x="0" y="0"/>
                </a:moveTo>
                <a:lnTo>
                  <a:pt x="4634106" y="0"/>
                </a:lnTo>
                <a:lnTo>
                  <a:pt x="4634106" y="959994"/>
                </a:lnTo>
                <a:lnTo>
                  <a:pt x="0" y="9599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2472420" y="6750393"/>
            <a:ext cx="3534354" cy="732171"/>
          </a:xfrm>
          <a:custGeom>
            <a:avLst/>
            <a:gdLst/>
            <a:ahLst/>
            <a:cxnLst/>
            <a:rect l="l" t="t" r="r" b="b"/>
            <a:pathLst>
              <a:path w="3534354" h="732171">
                <a:moveTo>
                  <a:pt x="0" y="0"/>
                </a:moveTo>
                <a:lnTo>
                  <a:pt x="3534354" y="0"/>
                </a:lnTo>
                <a:lnTo>
                  <a:pt x="3534354" y="732171"/>
                </a:lnTo>
                <a:lnTo>
                  <a:pt x="0" y="7321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flipH="1">
            <a:off x="5341882" y="6027294"/>
            <a:ext cx="949136" cy="495276"/>
          </a:xfrm>
          <a:custGeom>
            <a:avLst/>
            <a:gdLst/>
            <a:ahLst/>
            <a:cxnLst/>
            <a:rect l="l" t="t" r="r" b="b"/>
            <a:pathLst>
              <a:path w="949136" h="495276">
                <a:moveTo>
                  <a:pt x="949136" y="0"/>
                </a:moveTo>
                <a:lnTo>
                  <a:pt x="0" y="0"/>
                </a:lnTo>
                <a:lnTo>
                  <a:pt x="0" y="495276"/>
                </a:lnTo>
                <a:lnTo>
                  <a:pt x="949136" y="495276"/>
                </a:lnTo>
                <a:lnTo>
                  <a:pt x="94913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flipH="1">
            <a:off x="5341882" y="6839552"/>
            <a:ext cx="949136" cy="495276"/>
          </a:xfrm>
          <a:custGeom>
            <a:avLst/>
            <a:gdLst/>
            <a:ahLst/>
            <a:cxnLst/>
            <a:rect l="l" t="t" r="r" b="b"/>
            <a:pathLst>
              <a:path w="949136" h="495276">
                <a:moveTo>
                  <a:pt x="949136" y="0"/>
                </a:moveTo>
                <a:lnTo>
                  <a:pt x="0" y="0"/>
                </a:lnTo>
                <a:lnTo>
                  <a:pt x="0" y="495276"/>
                </a:lnTo>
                <a:lnTo>
                  <a:pt x="949136" y="495276"/>
                </a:lnTo>
                <a:lnTo>
                  <a:pt x="94913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flipH="1">
            <a:off x="11262284" y="5185747"/>
            <a:ext cx="949136" cy="495276"/>
          </a:xfrm>
          <a:custGeom>
            <a:avLst/>
            <a:gdLst/>
            <a:ahLst/>
            <a:cxnLst/>
            <a:rect l="l" t="t" r="r" b="b"/>
            <a:pathLst>
              <a:path w="949136" h="495276">
                <a:moveTo>
                  <a:pt x="949136" y="0"/>
                </a:moveTo>
                <a:lnTo>
                  <a:pt x="0" y="0"/>
                </a:lnTo>
                <a:lnTo>
                  <a:pt x="0" y="495277"/>
                </a:lnTo>
                <a:lnTo>
                  <a:pt x="949136" y="495277"/>
                </a:lnTo>
                <a:lnTo>
                  <a:pt x="94913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flipH="1">
            <a:off x="11262284" y="6027294"/>
            <a:ext cx="949136" cy="495276"/>
          </a:xfrm>
          <a:custGeom>
            <a:avLst/>
            <a:gdLst/>
            <a:ahLst/>
            <a:cxnLst/>
            <a:rect l="l" t="t" r="r" b="b"/>
            <a:pathLst>
              <a:path w="949136" h="495276">
                <a:moveTo>
                  <a:pt x="949136" y="0"/>
                </a:moveTo>
                <a:lnTo>
                  <a:pt x="0" y="0"/>
                </a:lnTo>
                <a:lnTo>
                  <a:pt x="0" y="495276"/>
                </a:lnTo>
                <a:lnTo>
                  <a:pt x="949136" y="495276"/>
                </a:lnTo>
                <a:lnTo>
                  <a:pt x="94913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flipH="1">
            <a:off x="11262284" y="6868841"/>
            <a:ext cx="949136" cy="495276"/>
          </a:xfrm>
          <a:custGeom>
            <a:avLst/>
            <a:gdLst/>
            <a:ahLst/>
            <a:cxnLst/>
            <a:rect l="l" t="t" r="r" b="b"/>
            <a:pathLst>
              <a:path w="949136" h="495276">
                <a:moveTo>
                  <a:pt x="949136" y="0"/>
                </a:moveTo>
                <a:lnTo>
                  <a:pt x="0" y="0"/>
                </a:lnTo>
                <a:lnTo>
                  <a:pt x="0" y="495276"/>
                </a:lnTo>
                <a:lnTo>
                  <a:pt x="949136" y="495276"/>
                </a:lnTo>
                <a:lnTo>
                  <a:pt x="94913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2472420" y="7524733"/>
            <a:ext cx="3974704" cy="823393"/>
          </a:xfrm>
          <a:custGeom>
            <a:avLst/>
            <a:gdLst/>
            <a:ahLst/>
            <a:cxnLst/>
            <a:rect l="l" t="t" r="r" b="b"/>
            <a:pathLst>
              <a:path w="3974704" h="823393">
                <a:moveTo>
                  <a:pt x="0" y="0"/>
                </a:moveTo>
                <a:lnTo>
                  <a:pt x="3974704" y="0"/>
                </a:lnTo>
                <a:lnTo>
                  <a:pt x="3974704" y="823394"/>
                </a:lnTo>
                <a:lnTo>
                  <a:pt x="0" y="8233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2697195" y="4915560"/>
            <a:ext cx="4447039" cy="3242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96"/>
              </a:lnSpc>
            </a:pPr>
            <a:r>
              <a:rPr lang="en-US" sz="3400">
                <a:solidFill>
                  <a:srgbClr val="2B1B10"/>
                </a:solidFill>
                <a:latin typeface="Orienta"/>
                <a:ea typeface="Orienta"/>
                <a:cs typeface="Orienta"/>
                <a:sym typeface="Orienta"/>
              </a:rPr>
              <a:t>Functionalities</a:t>
            </a:r>
          </a:p>
          <a:p>
            <a:pPr algn="l">
              <a:lnSpc>
                <a:spcPts val="6596"/>
              </a:lnSpc>
            </a:pPr>
            <a:r>
              <a:rPr lang="en-US" sz="3400">
                <a:solidFill>
                  <a:srgbClr val="2B1B10"/>
                </a:solidFill>
                <a:latin typeface="Orienta"/>
                <a:ea typeface="Orienta"/>
                <a:cs typeface="Orienta"/>
                <a:sym typeface="Orienta"/>
              </a:rPr>
              <a:t>Used Data Structure</a:t>
            </a:r>
          </a:p>
          <a:p>
            <a:pPr algn="l">
              <a:lnSpc>
                <a:spcPts val="6596"/>
              </a:lnSpc>
            </a:pPr>
            <a:r>
              <a:rPr lang="en-US" sz="3400">
                <a:solidFill>
                  <a:srgbClr val="2B1B10"/>
                </a:solidFill>
                <a:latin typeface="Orienta"/>
                <a:ea typeface="Orienta"/>
                <a:cs typeface="Orienta"/>
                <a:sym typeface="Orienta"/>
              </a:rPr>
              <a:t>SQL table</a:t>
            </a:r>
          </a:p>
          <a:p>
            <a:pPr algn="l">
              <a:lnSpc>
                <a:spcPts val="6596"/>
              </a:lnSpc>
            </a:pPr>
            <a:r>
              <a:rPr lang="en-US" sz="3400">
                <a:solidFill>
                  <a:srgbClr val="2B1B10"/>
                </a:solidFill>
                <a:latin typeface="Orienta"/>
                <a:ea typeface="Orienta"/>
                <a:cs typeface="Orienta"/>
                <a:sym typeface="Orienta"/>
              </a:rPr>
              <a:t>Merits &amp; Demerits</a:t>
            </a:r>
          </a:p>
        </p:txBody>
      </p:sp>
      <p:sp>
        <p:nvSpPr>
          <p:cNvPr id="21" name="Freeform 21"/>
          <p:cNvSpPr/>
          <p:nvPr/>
        </p:nvSpPr>
        <p:spPr>
          <a:xfrm flipH="1">
            <a:off x="11262284" y="7781392"/>
            <a:ext cx="949136" cy="495276"/>
          </a:xfrm>
          <a:custGeom>
            <a:avLst/>
            <a:gdLst/>
            <a:ahLst/>
            <a:cxnLst/>
            <a:rect l="l" t="t" r="r" b="b"/>
            <a:pathLst>
              <a:path w="949136" h="495276">
                <a:moveTo>
                  <a:pt x="949136" y="0"/>
                </a:moveTo>
                <a:lnTo>
                  <a:pt x="0" y="0"/>
                </a:lnTo>
                <a:lnTo>
                  <a:pt x="0" y="495276"/>
                </a:lnTo>
                <a:lnTo>
                  <a:pt x="949136" y="495276"/>
                </a:lnTo>
                <a:lnTo>
                  <a:pt x="94913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3986942" y="228003"/>
            <a:ext cx="4052617" cy="1028917"/>
          </a:xfrm>
          <a:custGeom>
            <a:avLst/>
            <a:gdLst/>
            <a:ahLst/>
            <a:cxnLst/>
            <a:rect l="l" t="t" r="r" b="b"/>
            <a:pathLst>
              <a:path w="4052617" h="1028917">
                <a:moveTo>
                  <a:pt x="0" y="0"/>
                </a:moveTo>
                <a:lnTo>
                  <a:pt x="4052617" y="0"/>
                </a:lnTo>
                <a:lnTo>
                  <a:pt x="4052617" y="1028918"/>
                </a:lnTo>
                <a:lnTo>
                  <a:pt x="0" y="102891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111" b="-911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942544" y="4314154"/>
            <a:ext cx="9316756" cy="19264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8095" lvl="1" indent="-394048" algn="just">
              <a:lnSpc>
                <a:spcPts val="5110"/>
              </a:lnSpc>
              <a:buFont typeface="Arial"/>
              <a:buChar char="•"/>
            </a:pPr>
            <a:r>
              <a:rPr lang="en-US" sz="3650">
                <a:solidFill>
                  <a:srgbClr val="2B1B10"/>
                </a:solidFill>
                <a:latin typeface="Orienta"/>
                <a:ea typeface="Orienta"/>
                <a:cs typeface="Orienta"/>
                <a:sym typeface="Orienta"/>
              </a:rPr>
              <a:t>Create a user-friendly platform.</a:t>
            </a:r>
          </a:p>
          <a:p>
            <a:pPr marL="788095" lvl="1" indent="-394048" algn="just">
              <a:lnSpc>
                <a:spcPts val="5110"/>
              </a:lnSpc>
              <a:buFont typeface="Arial"/>
              <a:buChar char="•"/>
            </a:pPr>
            <a:r>
              <a:rPr lang="en-US" sz="3650">
                <a:solidFill>
                  <a:srgbClr val="2B1B10"/>
                </a:solidFill>
                <a:latin typeface="Orienta"/>
                <a:ea typeface="Orienta"/>
                <a:cs typeface="Orienta"/>
                <a:sym typeface="Orienta"/>
              </a:rPr>
              <a:t>Help company to find employee.</a:t>
            </a:r>
          </a:p>
          <a:p>
            <a:pPr marL="788095" lvl="1" indent="-394048" algn="just">
              <a:lnSpc>
                <a:spcPts val="5110"/>
              </a:lnSpc>
              <a:buFont typeface="Arial"/>
              <a:buChar char="•"/>
            </a:pPr>
            <a:r>
              <a:rPr lang="en-US" sz="3650">
                <a:solidFill>
                  <a:srgbClr val="2B1B10"/>
                </a:solidFill>
                <a:latin typeface="Orienta"/>
                <a:ea typeface="Orienta"/>
                <a:cs typeface="Orienta"/>
                <a:sym typeface="Orienta"/>
              </a:rPr>
              <a:t>all employee find suitable job.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144000" y="2217056"/>
            <a:ext cx="6906578" cy="1641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3453"/>
              </a:lnSpc>
            </a:pPr>
            <a:r>
              <a:rPr lang="en-US" sz="9609">
                <a:solidFill>
                  <a:srgbClr val="2B1B10"/>
                </a:solidFill>
                <a:latin typeface="Poetsen"/>
                <a:ea typeface="Poetsen"/>
                <a:cs typeface="Poetsen"/>
                <a:sym typeface="Poetsen"/>
              </a:rPr>
              <a:t>OBJECTIVES</a:t>
            </a:r>
          </a:p>
        </p:txBody>
      </p:sp>
      <p:sp>
        <p:nvSpPr>
          <p:cNvPr id="5" name="Freeform 5"/>
          <p:cNvSpPr/>
          <p:nvPr/>
        </p:nvSpPr>
        <p:spPr>
          <a:xfrm>
            <a:off x="13986942" y="228003"/>
            <a:ext cx="4052617" cy="1028917"/>
          </a:xfrm>
          <a:custGeom>
            <a:avLst/>
            <a:gdLst/>
            <a:ahLst/>
            <a:cxnLst/>
            <a:rect l="l" t="t" r="r" b="b"/>
            <a:pathLst>
              <a:path w="4052617" h="1028917">
                <a:moveTo>
                  <a:pt x="0" y="0"/>
                </a:moveTo>
                <a:lnTo>
                  <a:pt x="4052617" y="0"/>
                </a:lnTo>
                <a:lnTo>
                  <a:pt x="4052617" y="1028918"/>
                </a:lnTo>
                <a:lnTo>
                  <a:pt x="0" y="10289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111" b="-911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859715" y="-3445465"/>
            <a:ext cx="21259362" cy="10587925"/>
          </a:xfrm>
          <a:custGeom>
            <a:avLst/>
            <a:gdLst/>
            <a:ahLst/>
            <a:cxnLst/>
            <a:rect l="l" t="t" r="r" b="b"/>
            <a:pathLst>
              <a:path w="21259362" h="10587925">
                <a:moveTo>
                  <a:pt x="0" y="0"/>
                </a:moveTo>
                <a:lnTo>
                  <a:pt x="21259362" y="0"/>
                </a:lnTo>
                <a:lnTo>
                  <a:pt x="21259362" y="10587925"/>
                </a:lnTo>
                <a:lnTo>
                  <a:pt x="0" y="105879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609" t="-12885" r="-9273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2009686" y="2369308"/>
            <a:ext cx="4185917" cy="7398826"/>
            <a:chOff x="0" y="0"/>
            <a:chExt cx="1102464" cy="194866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02464" cy="1948662"/>
            </a:xfrm>
            <a:custGeom>
              <a:avLst/>
              <a:gdLst/>
              <a:ahLst/>
              <a:cxnLst/>
              <a:rect l="l" t="t" r="r" b="b"/>
              <a:pathLst>
                <a:path w="1102464" h="1948662">
                  <a:moveTo>
                    <a:pt x="184952" y="0"/>
                  </a:moveTo>
                  <a:lnTo>
                    <a:pt x="917512" y="0"/>
                  </a:lnTo>
                  <a:cubicBezTo>
                    <a:pt x="1019658" y="0"/>
                    <a:pt x="1102464" y="82806"/>
                    <a:pt x="1102464" y="184952"/>
                  </a:cubicBezTo>
                  <a:lnTo>
                    <a:pt x="1102464" y="1763711"/>
                  </a:lnTo>
                  <a:cubicBezTo>
                    <a:pt x="1102464" y="1812763"/>
                    <a:pt x="1082978" y="1859806"/>
                    <a:pt x="1048293" y="1894491"/>
                  </a:cubicBezTo>
                  <a:cubicBezTo>
                    <a:pt x="1013608" y="1929176"/>
                    <a:pt x="966564" y="1948662"/>
                    <a:pt x="917512" y="1948662"/>
                  </a:cubicBezTo>
                  <a:lnTo>
                    <a:pt x="184952" y="1948662"/>
                  </a:lnTo>
                  <a:cubicBezTo>
                    <a:pt x="135899" y="1948662"/>
                    <a:pt x="88856" y="1929176"/>
                    <a:pt x="54171" y="1894491"/>
                  </a:cubicBezTo>
                  <a:cubicBezTo>
                    <a:pt x="19486" y="1859806"/>
                    <a:pt x="0" y="1812763"/>
                    <a:pt x="0" y="1763711"/>
                  </a:cubicBezTo>
                  <a:lnTo>
                    <a:pt x="0" y="184952"/>
                  </a:lnTo>
                  <a:cubicBezTo>
                    <a:pt x="0" y="135899"/>
                    <a:pt x="19486" y="88856"/>
                    <a:pt x="54171" y="54171"/>
                  </a:cubicBezTo>
                  <a:cubicBezTo>
                    <a:pt x="88856" y="19486"/>
                    <a:pt x="135899" y="0"/>
                    <a:pt x="18495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102464" cy="19867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679347" y="2341630"/>
            <a:ext cx="4565987" cy="7398826"/>
            <a:chOff x="0" y="0"/>
            <a:chExt cx="1202564" cy="19486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02564" cy="1948662"/>
            </a:xfrm>
            <a:custGeom>
              <a:avLst/>
              <a:gdLst/>
              <a:ahLst/>
              <a:cxnLst/>
              <a:rect l="l" t="t" r="r" b="b"/>
              <a:pathLst>
                <a:path w="1202564" h="1948662">
                  <a:moveTo>
                    <a:pt x="169556" y="0"/>
                  </a:moveTo>
                  <a:lnTo>
                    <a:pt x="1033008" y="0"/>
                  </a:lnTo>
                  <a:cubicBezTo>
                    <a:pt x="1126651" y="0"/>
                    <a:pt x="1202564" y="75913"/>
                    <a:pt x="1202564" y="169556"/>
                  </a:cubicBezTo>
                  <a:lnTo>
                    <a:pt x="1202564" y="1779106"/>
                  </a:lnTo>
                  <a:cubicBezTo>
                    <a:pt x="1202564" y="1824075"/>
                    <a:pt x="1184700" y="1867202"/>
                    <a:pt x="1152902" y="1899000"/>
                  </a:cubicBezTo>
                  <a:cubicBezTo>
                    <a:pt x="1121105" y="1930798"/>
                    <a:pt x="1077977" y="1948662"/>
                    <a:pt x="1033008" y="1948662"/>
                  </a:cubicBezTo>
                  <a:lnTo>
                    <a:pt x="169556" y="1948662"/>
                  </a:lnTo>
                  <a:cubicBezTo>
                    <a:pt x="124587" y="1948662"/>
                    <a:pt x="81460" y="1930798"/>
                    <a:pt x="49662" y="1899000"/>
                  </a:cubicBezTo>
                  <a:cubicBezTo>
                    <a:pt x="17864" y="1867202"/>
                    <a:pt x="0" y="1824075"/>
                    <a:pt x="0" y="1779106"/>
                  </a:cubicBezTo>
                  <a:lnTo>
                    <a:pt x="0" y="169556"/>
                  </a:lnTo>
                  <a:cubicBezTo>
                    <a:pt x="0" y="124587"/>
                    <a:pt x="17864" y="81460"/>
                    <a:pt x="49662" y="49662"/>
                  </a:cubicBezTo>
                  <a:cubicBezTo>
                    <a:pt x="81460" y="17864"/>
                    <a:pt x="124587" y="0"/>
                    <a:pt x="1695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202564" cy="19867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739071" y="2369308"/>
            <a:ext cx="4694264" cy="7398826"/>
            <a:chOff x="0" y="0"/>
            <a:chExt cx="1236349" cy="194866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36349" cy="1948662"/>
            </a:xfrm>
            <a:custGeom>
              <a:avLst/>
              <a:gdLst/>
              <a:ahLst/>
              <a:cxnLst/>
              <a:rect l="l" t="t" r="r" b="b"/>
              <a:pathLst>
                <a:path w="1236349" h="1948662">
                  <a:moveTo>
                    <a:pt x="164923" y="0"/>
                  </a:moveTo>
                  <a:lnTo>
                    <a:pt x="1071426" y="0"/>
                  </a:lnTo>
                  <a:cubicBezTo>
                    <a:pt x="1162511" y="0"/>
                    <a:pt x="1236349" y="73839"/>
                    <a:pt x="1236349" y="164923"/>
                  </a:cubicBezTo>
                  <a:lnTo>
                    <a:pt x="1236349" y="1783739"/>
                  </a:lnTo>
                  <a:cubicBezTo>
                    <a:pt x="1236349" y="1874824"/>
                    <a:pt x="1162511" y="1948662"/>
                    <a:pt x="1071426" y="1948662"/>
                  </a:cubicBezTo>
                  <a:lnTo>
                    <a:pt x="164923" y="1948662"/>
                  </a:lnTo>
                  <a:cubicBezTo>
                    <a:pt x="73839" y="1948662"/>
                    <a:pt x="0" y="1874824"/>
                    <a:pt x="0" y="1783739"/>
                  </a:cubicBezTo>
                  <a:lnTo>
                    <a:pt x="0" y="164923"/>
                  </a:lnTo>
                  <a:cubicBezTo>
                    <a:pt x="0" y="73839"/>
                    <a:pt x="73839" y="0"/>
                    <a:pt x="16492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236349" cy="19867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3665030" y="1848497"/>
            <a:ext cx="986265" cy="986265"/>
          </a:xfrm>
          <a:custGeom>
            <a:avLst/>
            <a:gdLst/>
            <a:ahLst/>
            <a:cxnLst/>
            <a:rect l="l" t="t" r="r" b="b"/>
            <a:pathLst>
              <a:path w="986265" h="986265">
                <a:moveTo>
                  <a:pt x="0" y="0"/>
                </a:moveTo>
                <a:lnTo>
                  <a:pt x="986265" y="0"/>
                </a:lnTo>
                <a:lnTo>
                  <a:pt x="986265" y="986265"/>
                </a:lnTo>
                <a:lnTo>
                  <a:pt x="0" y="9862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AutoShape 14"/>
          <p:cNvSpPr/>
          <p:nvPr/>
        </p:nvSpPr>
        <p:spPr>
          <a:xfrm>
            <a:off x="2462721" y="6318493"/>
            <a:ext cx="3047757" cy="0"/>
          </a:xfrm>
          <a:prstGeom prst="line">
            <a:avLst/>
          </a:prstGeom>
          <a:ln w="19050" cap="flat">
            <a:solidFill>
              <a:srgbClr val="2B1B10"/>
            </a:solidFill>
            <a:prstDash val="solid"/>
            <a:headEnd type="oval" w="lg" len="lg"/>
            <a:tailEnd type="oval" w="lg" len="lg"/>
          </a:ln>
        </p:spPr>
      </p:sp>
      <p:sp>
        <p:nvSpPr>
          <p:cNvPr id="15" name="Freeform 15"/>
          <p:cNvSpPr/>
          <p:nvPr/>
        </p:nvSpPr>
        <p:spPr>
          <a:xfrm>
            <a:off x="8650867" y="1848497"/>
            <a:ext cx="986265" cy="986265"/>
          </a:xfrm>
          <a:custGeom>
            <a:avLst/>
            <a:gdLst/>
            <a:ahLst/>
            <a:cxnLst/>
            <a:rect l="l" t="t" r="r" b="b"/>
            <a:pathLst>
              <a:path w="986265" h="986265">
                <a:moveTo>
                  <a:pt x="0" y="0"/>
                </a:moveTo>
                <a:lnTo>
                  <a:pt x="986266" y="0"/>
                </a:lnTo>
                <a:lnTo>
                  <a:pt x="986266" y="986265"/>
                </a:lnTo>
                <a:lnTo>
                  <a:pt x="0" y="9862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AutoShape 16"/>
          <p:cNvSpPr/>
          <p:nvPr/>
        </p:nvSpPr>
        <p:spPr>
          <a:xfrm flipV="1">
            <a:off x="7074001" y="6285156"/>
            <a:ext cx="3776677" cy="4762"/>
          </a:xfrm>
          <a:prstGeom prst="line">
            <a:avLst/>
          </a:prstGeom>
          <a:ln w="19050" cap="flat">
            <a:solidFill>
              <a:srgbClr val="2B1B10"/>
            </a:solidFill>
            <a:prstDash val="solid"/>
            <a:headEnd type="oval" w="lg" len="lg"/>
            <a:tailEnd type="oval" w="lg" len="lg"/>
          </a:ln>
        </p:spPr>
      </p:sp>
      <p:sp>
        <p:nvSpPr>
          <p:cNvPr id="17" name="Freeform 17"/>
          <p:cNvSpPr/>
          <p:nvPr/>
        </p:nvSpPr>
        <p:spPr>
          <a:xfrm>
            <a:off x="13639879" y="1848497"/>
            <a:ext cx="986265" cy="986265"/>
          </a:xfrm>
          <a:custGeom>
            <a:avLst/>
            <a:gdLst/>
            <a:ahLst/>
            <a:cxnLst/>
            <a:rect l="l" t="t" r="r" b="b"/>
            <a:pathLst>
              <a:path w="986265" h="986265">
                <a:moveTo>
                  <a:pt x="0" y="0"/>
                </a:moveTo>
                <a:lnTo>
                  <a:pt x="986265" y="0"/>
                </a:lnTo>
                <a:lnTo>
                  <a:pt x="986265" y="986265"/>
                </a:lnTo>
                <a:lnTo>
                  <a:pt x="0" y="9862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AutoShape 18"/>
          <p:cNvSpPr/>
          <p:nvPr/>
        </p:nvSpPr>
        <p:spPr>
          <a:xfrm flipV="1">
            <a:off x="12361697" y="6299443"/>
            <a:ext cx="3449012" cy="9525"/>
          </a:xfrm>
          <a:prstGeom prst="line">
            <a:avLst/>
          </a:prstGeom>
          <a:ln w="19050" cap="flat">
            <a:solidFill>
              <a:srgbClr val="2B1B10"/>
            </a:solidFill>
            <a:prstDash val="solid"/>
            <a:headEnd type="oval" w="lg" len="lg"/>
            <a:tailEnd type="oval" w="lg" len="lg"/>
          </a:ln>
        </p:spPr>
      </p:sp>
      <p:sp>
        <p:nvSpPr>
          <p:cNvPr id="19" name="Freeform 19"/>
          <p:cNvSpPr/>
          <p:nvPr/>
        </p:nvSpPr>
        <p:spPr>
          <a:xfrm>
            <a:off x="13832029" y="1997483"/>
            <a:ext cx="663265" cy="688294"/>
          </a:xfrm>
          <a:custGeom>
            <a:avLst/>
            <a:gdLst/>
            <a:ahLst/>
            <a:cxnLst/>
            <a:rect l="l" t="t" r="r" b="b"/>
            <a:pathLst>
              <a:path w="663265" h="688294">
                <a:moveTo>
                  <a:pt x="0" y="0"/>
                </a:moveTo>
                <a:lnTo>
                  <a:pt x="663266" y="0"/>
                </a:lnTo>
                <a:lnTo>
                  <a:pt x="663266" y="688294"/>
                </a:lnTo>
                <a:lnTo>
                  <a:pt x="0" y="6882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3844364" y="2155355"/>
            <a:ext cx="627596" cy="427907"/>
          </a:xfrm>
          <a:custGeom>
            <a:avLst/>
            <a:gdLst/>
            <a:ahLst/>
            <a:cxnLst/>
            <a:rect l="l" t="t" r="r" b="b"/>
            <a:pathLst>
              <a:path w="627596" h="427907">
                <a:moveTo>
                  <a:pt x="0" y="0"/>
                </a:moveTo>
                <a:lnTo>
                  <a:pt x="627596" y="0"/>
                </a:lnTo>
                <a:lnTo>
                  <a:pt x="627596" y="427907"/>
                </a:lnTo>
                <a:lnTo>
                  <a:pt x="0" y="42790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2462721" y="5503276"/>
            <a:ext cx="3279848" cy="537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2B1B10"/>
                </a:solidFill>
                <a:latin typeface="Poetsen"/>
                <a:ea typeface="Poetsen"/>
                <a:cs typeface="Poetsen"/>
                <a:sym typeface="Poetsen"/>
              </a:rPr>
              <a:t>SHOW JOBS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989317" y="5272431"/>
            <a:ext cx="4287390" cy="796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30"/>
              </a:lnSpc>
            </a:pPr>
            <a:r>
              <a:rPr lang="en-US" sz="3000">
                <a:solidFill>
                  <a:srgbClr val="2B1B10"/>
                </a:solidFill>
                <a:latin typeface="Poetsen"/>
                <a:ea typeface="Poetsen"/>
                <a:cs typeface="Poetsen"/>
                <a:sym typeface="Poetsen"/>
              </a:rPr>
              <a:t>ANY BUSINESS CAN POST JOB OPENINGS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923618" y="5451187"/>
            <a:ext cx="4440764" cy="589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B1B10"/>
                </a:solidFill>
                <a:latin typeface="Poetsen"/>
                <a:ea typeface="Poetsen"/>
                <a:cs typeface="Poetsen"/>
                <a:sym typeface="Poetsen"/>
              </a:rPr>
              <a:t>APPLY FOR JOBS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4102645" y="84333"/>
            <a:ext cx="9334643" cy="1684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00"/>
              </a:lnSpc>
            </a:pPr>
            <a:r>
              <a:rPr lang="en-US" sz="9785">
                <a:solidFill>
                  <a:srgbClr val="FFFFFF"/>
                </a:solidFill>
                <a:latin typeface="Poetsen"/>
                <a:ea typeface="Poetsen"/>
                <a:cs typeface="Poetsen"/>
                <a:sym typeface="Poetsen"/>
              </a:rPr>
              <a:t>MY SERVICE</a:t>
            </a:r>
          </a:p>
        </p:txBody>
      </p:sp>
      <p:sp>
        <p:nvSpPr>
          <p:cNvPr id="25" name="Freeform 25"/>
          <p:cNvSpPr/>
          <p:nvPr/>
        </p:nvSpPr>
        <p:spPr>
          <a:xfrm>
            <a:off x="13986942" y="228003"/>
            <a:ext cx="4052617" cy="1028917"/>
          </a:xfrm>
          <a:custGeom>
            <a:avLst/>
            <a:gdLst/>
            <a:ahLst/>
            <a:cxnLst/>
            <a:rect l="l" t="t" r="r" b="b"/>
            <a:pathLst>
              <a:path w="4052617" h="1028917">
                <a:moveTo>
                  <a:pt x="0" y="0"/>
                </a:moveTo>
                <a:lnTo>
                  <a:pt x="4052617" y="0"/>
                </a:lnTo>
                <a:lnTo>
                  <a:pt x="4052617" y="1028918"/>
                </a:lnTo>
                <a:lnTo>
                  <a:pt x="0" y="102891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111" b="-911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919340" y="857250"/>
            <a:ext cx="8693528" cy="1542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630"/>
              </a:lnSpc>
            </a:pPr>
            <a:r>
              <a:rPr lang="en-US" sz="9021">
                <a:solidFill>
                  <a:srgbClr val="2B1B10"/>
                </a:solidFill>
                <a:latin typeface="Poetsen"/>
                <a:ea typeface="Poetsen"/>
                <a:cs typeface="Poetsen"/>
                <a:sym typeface="Poetsen"/>
              </a:rPr>
              <a:t>ER DIAGRAM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064122" y="2369308"/>
            <a:ext cx="15868741" cy="7704991"/>
            <a:chOff x="0" y="0"/>
            <a:chExt cx="4179422" cy="202929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179422" cy="2029298"/>
            </a:xfrm>
            <a:custGeom>
              <a:avLst/>
              <a:gdLst/>
              <a:ahLst/>
              <a:cxnLst/>
              <a:rect l="l" t="t" r="r" b="b"/>
              <a:pathLst>
                <a:path w="4179422" h="2029298">
                  <a:moveTo>
                    <a:pt x="48787" y="0"/>
                  </a:moveTo>
                  <a:lnTo>
                    <a:pt x="4130634" y="0"/>
                  </a:lnTo>
                  <a:cubicBezTo>
                    <a:pt x="4143573" y="0"/>
                    <a:pt x="4155983" y="5140"/>
                    <a:pt x="4165132" y="14289"/>
                  </a:cubicBezTo>
                  <a:cubicBezTo>
                    <a:pt x="4174282" y="23439"/>
                    <a:pt x="4179422" y="35848"/>
                    <a:pt x="4179422" y="48787"/>
                  </a:cubicBezTo>
                  <a:lnTo>
                    <a:pt x="4179422" y="1980511"/>
                  </a:lnTo>
                  <a:cubicBezTo>
                    <a:pt x="4179422" y="1993450"/>
                    <a:pt x="4174282" y="2005859"/>
                    <a:pt x="4165132" y="2015009"/>
                  </a:cubicBezTo>
                  <a:cubicBezTo>
                    <a:pt x="4155983" y="2024158"/>
                    <a:pt x="4143573" y="2029298"/>
                    <a:pt x="4130634" y="2029298"/>
                  </a:cubicBezTo>
                  <a:lnTo>
                    <a:pt x="48787" y="2029298"/>
                  </a:lnTo>
                  <a:cubicBezTo>
                    <a:pt x="35848" y="2029298"/>
                    <a:pt x="23439" y="2024158"/>
                    <a:pt x="14289" y="2015009"/>
                  </a:cubicBezTo>
                  <a:cubicBezTo>
                    <a:pt x="5140" y="2005859"/>
                    <a:pt x="0" y="1993450"/>
                    <a:pt x="0" y="1980511"/>
                  </a:cubicBezTo>
                  <a:lnTo>
                    <a:pt x="0" y="48787"/>
                  </a:lnTo>
                  <a:cubicBezTo>
                    <a:pt x="0" y="35848"/>
                    <a:pt x="5140" y="23439"/>
                    <a:pt x="14289" y="14289"/>
                  </a:cubicBezTo>
                  <a:cubicBezTo>
                    <a:pt x="23439" y="5140"/>
                    <a:pt x="35848" y="0"/>
                    <a:pt x="487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179422" cy="20673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3019348" y="2080689"/>
            <a:ext cx="13958289" cy="8206311"/>
          </a:xfrm>
          <a:custGeom>
            <a:avLst/>
            <a:gdLst/>
            <a:ahLst/>
            <a:cxnLst/>
            <a:rect l="l" t="t" r="r" b="b"/>
            <a:pathLst>
              <a:path w="13958289" h="8206311">
                <a:moveTo>
                  <a:pt x="0" y="0"/>
                </a:moveTo>
                <a:lnTo>
                  <a:pt x="13958289" y="0"/>
                </a:lnTo>
                <a:lnTo>
                  <a:pt x="13958289" y="8206311"/>
                </a:lnTo>
                <a:lnTo>
                  <a:pt x="0" y="82063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AutoShape 8"/>
          <p:cNvSpPr/>
          <p:nvPr/>
        </p:nvSpPr>
        <p:spPr>
          <a:xfrm>
            <a:off x="10431909" y="8684021"/>
            <a:ext cx="2481480" cy="0"/>
          </a:xfrm>
          <a:prstGeom prst="line">
            <a:avLst/>
          </a:prstGeom>
          <a:ln w="19050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9" name="AutoShape 9"/>
          <p:cNvSpPr/>
          <p:nvPr/>
        </p:nvSpPr>
        <p:spPr>
          <a:xfrm flipH="1" flipV="1">
            <a:off x="6999302" y="8684021"/>
            <a:ext cx="2512096" cy="19050"/>
          </a:xfrm>
          <a:prstGeom prst="line">
            <a:avLst/>
          </a:prstGeom>
          <a:ln w="19050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0" name="Freeform 10"/>
          <p:cNvSpPr/>
          <p:nvPr/>
        </p:nvSpPr>
        <p:spPr>
          <a:xfrm>
            <a:off x="13986942" y="228003"/>
            <a:ext cx="4052617" cy="1028917"/>
          </a:xfrm>
          <a:custGeom>
            <a:avLst/>
            <a:gdLst/>
            <a:ahLst/>
            <a:cxnLst/>
            <a:rect l="l" t="t" r="r" b="b"/>
            <a:pathLst>
              <a:path w="4052617" h="1028917">
                <a:moveTo>
                  <a:pt x="0" y="0"/>
                </a:moveTo>
                <a:lnTo>
                  <a:pt x="4052617" y="0"/>
                </a:lnTo>
                <a:lnTo>
                  <a:pt x="4052617" y="1028918"/>
                </a:lnTo>
                <a:lnTo>
                  <a:pt x="0" y="10289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111" b="-911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315022" y="0"/>
            <a:ext cx="12376402" cy="10581823"/>
          </a:xfrm>
          <a:custGeom>
            <a:avLst/>
            <a:gdLst/>
            <a:ahLst/>
            <a:cxnLst/>
            <a:rect l="l" t="t" r="r" b="b"/>
            <a:pathLst>
              <a:path w="12376402" h="10581823">
                <a:moveTo>
                  <a:pt x="0" y="0"/>
                </a:moveTo>
                <a:lnTo>
                  <a:pt x="12376402" y="0"/>
                </a:lnTo>
                <a:lnTo>
                  <a:pt x="12376402" y="10581823"/>
                </a:lnTo>
                <a:lnTo>
                  <a:pt x="0" y="105818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094738" y="4164088"/>
            <a:ext cx="5482282" cy="3142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30"/>
              </a:lnSpc>
            </a:pPr>
            <a:r>
              <a:rPr lang="en-US" sz="9021">
                <a:solidFill>
                  <a:srgbClr val="2B1B10"/>
                </a:solidFill>
                <a:latin typeface="Poetsen"/>
                <a:ea typeface="Poetsen"/>
                <a:cs typeface="Poetsen"/>
                <a:sym typeface="Poetsen"/>
              </a:rPr>
              <a:t>USE-CASE DIAGRAM</a:t>
            </a:r>
          </a:p>
        </p:txBody>
      </p:sp>
      <p:sp>
        <p:nvSpPr>
          <p:cNvPr id="5" name="Freeform 5"/>
          <p:cNvSpPr/>
          <p:nvPr/>
        </p:nvSpPr>
        <p:spPr>
          <a:xfrm>
            <a:off x="13986942" y="228003"/>
            <a:ext cx="4052617" cy="1028917"/>
          </a:xfrm>
          <a:custGeom>
            <a:avLst/>
            <a:gdLst/>
            <a:ahLst/>
            <a:cxnLst/>
            <a:rect l="l" t="t" r="r" b="b"/>
            <a:pathLst>
              <a:path w="4052617" h="1028917">
                <a:moveTo>
                  <a:pt x="0" y="0"/>
                </a:moveTo>
                <a:lnTo>
                  <a:pt x="4052617" y="0"/>
                </a:lnTo>
                <a:lnTo>
                  <a:pt x="4052617" y="1028918"/>
                </a:lnTo>
                <a:lnTo>
                  <a:pt x="0" y="10289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111" b="-911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919340" y="857250"/>
            <a:ext cx="8693528" cy="1542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630"/>
              </a:lnSpc>
            </a:pPr>
            <a:r>
              <a:rPr lang="en-US" sz="9021">
                <a:solidFill>
                  <a:srgbClr val="2B1B10"/>
                </a:solidFill>
                <a:latin typeface="Poetsen"/>
                <a:ea typeface="Poetsen"/>
                <a:cs typeface="Poetsen"/>
                <a:sym typeface="Poetsen"/>
              </a:rPr>
              <a:t>FLOW CHART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788573" y="2352432"/>
            <a:ext cx="15868741" cy="7934568"/>
            <a:chOff x="0" y="0"/>
            <a:chExt cx="4179422" cy="208976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179422" cy="2089763"/>
            </a:xfrm>
            <a:custGeom>
              <a:avLst/>
              <a:gdLst/>
              <a:ahLst/>
              <a:cxnLst/>
              <a:rect l="l" t="t" r="r" b="b"/>
              <a:pathLst>
                <a:path w="4179422" h="2089763">
                  <a:moveTo>
                    <a:pt x="48787" y="0"/>
                  </a:moveTo>
                  <a:lnTo>
                    <a:pt x="4130634" y="0"/>
                  </a:lnTo>
                  <a:cubicBezTo>
                    <a:pt x="4143573" y="0"/>
                    <a:pt x="4155983" y="5140"/>
                    <a:pt x="4165132" y="14289"/>
                  </a:cubicBezTo>
                  <a:cubicBezTo>
                    <a:pt x="4174282" y="23439"/>
                    <a:pt x="4179422" y="35848"/>
                    <a:pt x="4179422" y="48787"/>
                  </a:cubicBezTo>
                  <a:lnTo>
                    <a:pt x="4179422" y="2040976"/>
                  </a:lnTo>
                  <a:cubicBezTo>
                    <a:pt x="4179422" y="2053915"/>
                    <a:pt x="4174282" y="2066324"/>
                    <a:pt x="4165132" y="2075473"/>
                  </a:cubicBezTo>
                  <a:cubicBezTo>
                    <a:pt x="4155983" y="2084623"/>
                    <a:pt x="4143573" y="2089763"/>
                    <a:pt x="4130634" y="2089763"/>
                  </a:cubicBezTo>
                  <a:lnTo>
                    <a:pt x="48787" y="2089763"/>
                  </a:lnTo>
                  <a:cubicBezTo>
                    <a:pt x="35848" y="2089763"/>
                    <a:pt x="23439" y="2084623"/>
                    <a:pt x="14289" y="2075473"/>
                  </a:cubicBezTo>
                  <a:cubicBezTo>
                    <a:pt x="5140" y="2066324"/>
                    <a:pt x="0" y="2053915"/>
                    <a:pt x="0" y="2040976"/>
                  </a:cubicBezTo>
                  <a:lnTo>
                    <a:pt x="0" y="48787"/>
                  </a:lnTo>
                  <a:cubicBezTo>
                    <a:pt x="0" y="35848"/>
                    <a:pt x="5140" y="23439"/>
                    <a:pt x="14289" y="14289"/>
                  </a:cubicBezTo>
                  <a:cubicBezTo>
                    <a:pt x="23439" y="5140"/>
                    <a:pt x="35848" y="0"/>
                    <a:pt x="487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179422" cy="21278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3986942" y="228003"/>
            <a:ext cx="4052617" cy="1028917"/>
          </a:xfrm>
          <a:custGeom>
            <a:avLst/>
            <a:gdLst/>
            <a:ahLst/>
            <a:cxnLst/>
            <a:rect l="l" t="t" r="r" b="b"/>
            <a:pathLst>
              <a:path w="4052617" h="1028917">
                <a:moveTo>
                  <a:pt x="0" y="0"/>
                </a:moveTo>
                <a:lnTo>
                  <a:pt x="4052617" y="0"/>
                </a:lnTo>
                <a:lnTo>
                  <a:pt x="4052617" y="1028918"/>
                </a:lnTo>
                <a:lnTo>
                  <a:pt x="0" y="10289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3234574" y="2137362"/>
            <a:ext cx="12778676" cy="8364708"/>
          </a:xfrm>
          <a:custGeom>
            <a:avLst/>
            <a:gdLst/>
            <a:ahLst/>
            <a:cxnLst/>
            <a:rect l="l" t="t" r="r" b="b"/>
            <a:pathLst>
              <a:path w="12778676" h="8364708">
                <a:moveTo>
                  <a:pt x="0" y="0"/>
                </a:moveTo>
                <a:lnTo>
                  <a:pt x="12778676" y="0"/>
                </a:lnTo>
                <a:lnTo>
                  <a:pt x="12778676" y="8364708"/>
                </a:lnTo>
                <a:lnTo>
                  <a:pt x="0" y="83647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111" b="-911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565772" y="1390113"/>
            <a:ext cx="8693528" cy="2490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743"/>
              </a:lnSpc>
            </a:pPr>
            <a:r>
              <a:rPr lang="en-US" sz="9021">
                <a:solidFill>
                  <a:srgbClr val="2B1B10"/>
                </a:solidFill>
                <a:latin typeface="Poetsen"/>
                <a:ea typeface="Poetsen"/>
                <a:cs typeface="Poetsen"/>
                <a:sym typeface="Poetsen"/>
              </a:rPr>
              <a:t>FUNCTIONAL SPECIFICATIONS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003733"/>
              </p:ext>
            </p:extLst>
          </p:nvPr>
        </p:nvGraphicFramePr>
        <p:xfrm>
          <a:off x="514350" y="4108927"/>
          <a:ext cx="17259300" cy="5149373"/>
        </p:xfrm>
        <a:graphic>
          <a:graphicData uri="http://schemas.openxmlformats.org/drawingml/2006/table">
            <a:tbl>
              <a:tblPr/>
              <a:tblGrid>
                <a:gridCol w="575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5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8171">
                <a:tc>
                  <a:txBody>
                    <a:bodyPr/>
                    <a:lstStyle/>
                    <a:p>
                      <a:pPr algn="ctr">
                        <a:lnSpc>
                          <a:spcPts val="3240"/>
                        </a:lnSpc>
                        <a:defRPr/>
                      </a:pPr>
                      <a:r>
                        <a:rPr lang="en-US" sz="2700" spc="25">
                          <a:solidFill>
                            <a:srgbClr val="FFFFFF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Data Structures using JAVA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40"/>
                        </a:lnSpc>
                        <a:defRPr/>
                      </a:pPr>
                      <a:r>
                        <a:rPr lang="en-US" sz="2700" spc="25">
                          <a:solidFill>
                            <a:srgbClr val="FFFFFF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JAVA - II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40"/>
                        </a:lnSpc>
                        <a:defRPr/>
                      </a:pPr>
                      <a:r>
                        <a:rPr lang="en-US" sz="2700" spc="25">
                          <a:solidFill>
                            <a:srgbClr val="FFFFFF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DATABASE MANAGEMENT 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3966">
                <a:tc>
                  <a:txBody>
                    <a:bodyPr/>
                    <a:lstStyle/>
                    <a:p>
                      <a:pPr marL="582930" lvl="1" indent="-291465" algn="l">
                        <a:lnSpc>
                          <a:spcPts val="3240"/>
                        </a:lnSpc>
                        <a:buAutoNum type="arabicPeriod"/>
                        <a:defRPr/>
                      </a:pPr>
                      <a:r>
                        <a:rPr lang="en-US" sz="2700" spc="25" dirty="0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Data structures, such as linked lists, array, facilitate efficient storage and retrieval of job and user information.</a:t>
                      </a:r>
                      <a:endParaRPr lang="en-US" sz="1100" dirty="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25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1. Exceptional Handling in job and user Database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25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1.DML Queries for job &amp; user details.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4058">
                <a:tc>
                  <a:txBody>
                    <a:bodyPr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25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     2. Update and delete job &amp; user data  using LinkedList.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32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spc="25" dirty="0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2. jdbc use for connection</a:t>
                      </a:r>
                      <a:endParaRPr lang="en-US" sz="2700" dirty="0"/>
                    </a:p>
                    <a:p>
                      <a:pPr algn="l">
                        <a:lnSpc>
                          <a:spcPts val="3240"/>
                        </a:lnSpc>
                        <a:defRPr/>
                      </a:pPr>
                      <a:endParaRPr lang="en-US" sz="1100" dirty="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25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2.DDL Queries for job &amp;  user details.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178">
                <a:tc>
                  <a:txBody>
                    <a:bodyPr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endParaRPr lang="en-US" sz="1100" dirty="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endParaRPr lang="en-US" sz="1100" dirty="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Freeform 5"/>
          <p:cNvSpPr/>
          <p:nvPr/>
        </p:nvSpPr>
        <p:spPr>
          <a:xfrm>
            <a:off x="13986942" y="228003"/>
            <a:ext cx="4052617" cy="1028917"/>
          </a:xfrm>
          <a:custGeom>
            <a:avLst/>
            <a:gdLst/>
            <a:ahLst/>
            <a:cxnLst/>
            <a:rect l="l" t="t" r="r" b="b"/>
            <a:pathLst>
              <a:path w="4052617" h="1028917">
                <a:moveTo>
                  <a:pt x="0" y="0"/>
                </a:moveTo>
                <a:lnTo>
                  <a:pt x="4052617" y="0"/>
                </a:lnTo>
                <a:lnTo>
                  <a:pt x="4052617" y="1028918"/>
                </a:lnTo>
                <a:lnTo>
                  <a:pt x="0" y="10289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221</Words>
  <Application>Microsoft Office PowerPoint</Application>
  <PresentationFormat>Custom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Canva Sans</vt:lpstr>
      <vt:lpstr>TT Rounds Condensed</vt:lpstr>
      <vt:lpstr>Calibri</vt:lpstr>
      <vt:lpstr>TT Rounds Condensed Bold</vt:lpstr>
      <vt:lpstr>Poetsen</vt:lpstr>
      <vt:lpstr>Poppins Bold</vt:lpstr>
      <vt:lpstr>Orienta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</dc:title>
  <cp:lastModifiedBy>priyam kapadiya</cp:lastModifiedBy>
  <cp:revision>3</cp:revision>
  <dcterms:created xsi:type="dcterms:W3CDTF">2006-08-16T00:00:00Z</dcterms:created>
  <dcterms:modified xsi:type="dcterms:W3CDTF">2024-08-31T04:26:22Z</dcterms:modified>
  <dc:identifier>DAGO9_lokwE</dc:identifier>
</cp:coreProperties>
</file>