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8288000" cy="10287000"/>
  <p:notesSz cx="6858000" cy="9144000"/>
  <p:embeddedFontLst>
    <p:embeddedFont>
      <p:font typeface="Canva Sans" panose="020B0604020202020204" charset="0"/>
      <p:regular r:id="rId16"/>
    </p:embeddedFont>
    <p:embeddedFont>
      <p:font typeface="Canva Sans Bold" panose="020B0604020202020204" charset="0"/>
      <p:regular r:id="rId17"/>
    </p:embeddedFont>
    <p:embeddedFont>
      <p:font typeface="Montserrat" panose="00000500000000000000" pitchFamily="2" charset="0"/>
      <p:regular r:id="rId18"/>
    </p:embeddedFont>
    <p:embeddedFont>
      <p:font typeface="Montserrat Bold" panose="00000800000000000000" charset="0"/>
      <p:regular r:id="rId19"/>
    </p:embeddedFont>
    <p:embeddedFont>
      <p:font typeface="TT Rounds Condensed" panose="020B0604020202020204" charset="0"/>
      <p:regular r:id="rId20"/>
    </p:embeddedFont>
    <p:embeddedFont>
      <p:font typeface="TT Rounds Condensed Bold" panose="020B0604020202020204" charset="0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89" autoAdjust="0"/>
    <p:restoredTop sz="94622" autoAdjust="0"/>
  </p:normalViewPr>
  <p:slideViewPr>
    <p:cSldViewPr>
      <p:cViewPr varScale="1">
        <p:scale>
          <a:sx n="57" d="100"/>
          <a:sy n="57" d="100"/>
        </p:scale>
        <p:origin x="490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5.svg"/><Relationship Id="rId7" Type="http://schemas.openxmlformats.org/officeDocument/2006/relationships/image" Target="../media/image14.svg"/><Relationship Id="rId12" Type="http://schemas.openxmlformats.org/officeDocument/2006/relationships/image" Target="../media/image1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11" Type="http://schemas.openxmlformats.org/officeDocument/2006/relationships/image" Target="../media/image18.svg"/><Relationship Id="rId5" Type="http://schemas.openxmlformats.org/officeDocument/2006/relationships/image" Target="../media/image12.sv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image" Target="../media/image5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172135" y="2337613"/>
            <a:ext cx="6031608" cy="6031608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3C67BF">
                    <a:alpha val="58000"/>
                  </a:srgbClr>
                </a:gs>
                <a:gs pos="100000">
                  <a:srgbClr val="F7ACFF">
                    <a:alpha val="58000"/>
                  </a:srgbClr>
                </a:gs>
              </a:gsLst>
              <a:lin ang="0"/>
            </a:gradFill>
          </p:spPr>
        </p:sp>
        <p:sp>
          <p:nvSpPr>
            <p:cNvPr id="4" name="TextBox 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3414845" y="1188931"/>
            <a:ext cx="1991544" cy="1991544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3C67BF">
                    <a:alpha val="96000"/>
                  </a:srgbClr>
                </a:gs>
                <a:gs pos="100000">
                  <a:srgbClr val="F7ACFF">
                    <a:alpha val="0"/>
                  </a:srgbClr>
                </a:gs>
              </a:gsLst>
              <a:lin ang="0"/>
            </a:gradFill>
          </p:spPr>
        </p:sp>
        <p:sp>
          <p:nvSpPr>
            <p:cNvPr id="7" name="TextBox 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3043659" y="4214522"/>
            <a:ext cx="3185721" cy="3185721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3C67BF">
                    <a:alpha val="58000"/>
                  </a:srgbClr>
                </a:gs>
                <a:gs pos="100000">
                  <a:srgbClr val="F7ACFF">
                    <a:alpha val="0"/>
                  </a:srgbClr>
                </a:gs>
              </a:gsLst>
              <a:lin ang="0"/>
            </a:gradFill>
          </p:spPr>
        </p:sp>
        <p:sp>
          <p:nvSpPr>
            <p:cNvPr id="10" name="TextBox 10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3055315" y="3945528"/>
            <a:ext cx="12177370" cy="13021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106"/>
              </a:lnSpc>
            </a:pPr>
            <a:r>
              <a:rPr lang="en-US" sz="11382">
                <a:solidFill>
                  <a:srgbClr val="24096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Vehicle</a:t>
            </a:r>
          </a:p>
        </p:txBody>
      </p:sp>
      <p:grpSp>
        <p:nvGrpSpPr>
          <p:cNvPr id="12" name="Group 12"/>
          <p:cNvGrpSpPr/>
          <p:nvPr/>
        </p:nvGrpSpPr>
        <p:grpSpPr>
          <a:xfrm>
            <a:off x="4163679" y="7797695"/>
            <a:ext cx="884434" cy="884434"/>
            <a:chOff x="0" y="0"/>
            <a:chExt cx="812800" cy="8128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3C67BF">
                    <a:alpha val="96000"/>
                  </a:srgbClr>
                </a:gs>
                <a:gs pos="100000">
                  <a:srgbClr val="F7ACFF">
                    <a:alpha val="96000"/>
                  </a:srgbClr>
                </a:gs>
              </a:gsLst>
              <a:lin ang="0"/>
            </a:gradFill>
          </p:spPr>
        </p:sp>
        <p:sp>
          <p:nvSpPr>
            <p:cNvPr id="14" name="TextBox 1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12744482" y="1504605"/>
            <a:ext cx="1892038" cy="1892038"/>
            <a:chOff x="0" y="0"/>
            <a:chExt cx="812800" cy="81280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3C67BF">
                    <a:alpha val="96000"/>
                  </a:srgbClr>
                </a:gs>
                <a:gs pos="100000">
                  <a:srgbClr val="F7ACFF">
                    <a:alpha val="96000"/>
                  </a:srgbClr>
                </a:gs>
              </a:gsLst>
              <a:lin ang="0"/>
            </a:gradFill>
          </p:spPr>
        </p:sp>
        <p:sp>
          <p:nvSpPr>
            <p:cNvPr id="17" name="TextBox 1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15344946" y="6400189"/>
            <a:ext cx="884434" cy="884434"/>
            <a:chOff x="0" y="0"/>
            <a:chExt cx="812800" cy="8128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3C67BF">
                    <a:alpha val="96000"/>
                  </a:srgbClr>
                </a:gs>
                <a:gs pos="100000">
                  <a:srgbClr val="F7ACFF">
                    <a:alpha val="96000"/>
                  </a:srgbClr>
                </a:gs>
              </a:gsLst>
              <a:lin ang="0"/>
            </a:gradFill>
          </p:spPr>
        </p:sp>
        <p:sp>
          <p:nvSpPr>
            <p:cNvPr id="20" name="TextBox 20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637067" y="3608432"/>
            <a:ext cx="3070135" cy="3070135"/>
            <a:chOff x="0" y="0"/>
            <a:chExt cx="812800" cy="8128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3C67BF">
                    <a:alpha val="96000"/>
                  </a:srgbClr>
                </a:gs>
                <a:gs pos="100000">
                  <a:srgbClr val="F7ACFF">
                    <a:alpha val="0"/>
                  </a:srgbClr>
                </a:gs>
              </a:gsLst>
              <a:lin ang="0"/>
            </a:gradFill>
          </p:spPr>
        </p:sp>
        <p:sp>
          <p:nvSpPr>
            <p:cNvPr id="23" name="TextBox 23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4" name="Freeform 24"/>
          <p:cNvSpPr/>
          <p:nvPr/>
        </p:nvSpPr>
        <p:spPr>
          <a:xfrm>
            <a:off x="13985876" y="276870"/>
            <a:ext cx="4052617" cy="1028917"/>
          </a:xfrm>
          <a:custGeom>
            <a:avLst/>
            <a:gdLst/>
            <a:ahLst/>
            <a:cxnLst/>
            <a:rect l="l" t="t" r="r" b="b"/>
            <a:pathLst>
              <a:path w="4052617" h="1028917">
                <a:moveTo>
                  <a:pt x="0" y="0"/>
                </a:moveTo>
                <a:lnTo>
                  <a:pt x="4052616" y="0"/>
                </a:lnTo>
                <a:lnTo>
                  <a:pt x="4052616" y="1028918"/>
                </a:lnTo>
                <a:lnTo>
                  <a:pt x="0" y="102891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25" name="TextBox 25"/>
          <p:cNvSpPr txBox="1"/>
          <p:nvPr/>
        </p:nvSpPr>
        <p:spPr>
          <a:xfrm>
            <a:off x="3055315" y="5540290"/>
            <a:ext cx="12177370" cy="13021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106"/>
              </a:lnSpc>
            </a:pPr>
            <a:r>
              <a:rPr lang="en-US" sz="11382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Rental System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2463538"/>
            <a:ext cx="18288000" cy="7823462"/>
            <a:chOff x="0" y="0"/>
            <a:chExt cx="4816593" cy="20605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2060500"/>
            </a:xfrm>
            <a:custGeom>
              <a:avLst/>
              <a:gdLst/>
              <a:ahLst/>
              <a:cxnLst/>
              <a:rect l="l" t="t" r="r" b="b"/>
              <a:pathLst>
                <a:path w="4816592" h="2060500">
                  <a:moveTo>
                    <a:pt x="0" y="0"/>
                  </a:moveTo>
                  <a:lnTo>
                    <a:pt x="4816592" y="0"/>
                  </a:lnTo>
                  <a:lnTo>
                    <a:pt x="4816592" y="2060500"/>
                  </a:lnTo>
                  <a:lnTo>
                    <a:pt x="0" y="2060500"/>
                  </a:lnTo>
                  <a:close/>
                </a:path>
              </a:pathLst>
            </a:custGeom>
            <a:gradFill rotWithShape="1">
              <a:gsLst>
                <a:gs pos="0">
                  <a:srgbClr val="3C67BF">
                    <a:alpha val="23000"/>
                  </a:srgbClr>
                </a:gs>
                <a:gs pos="50000">
                  <a:srgbClr val="6B4CAF">
                    <a:alpha val="13225"/>
                  </a:srgbClr>
                </a:gs>
                <a:gs pos="100000">
                  <a:srgbClr val="F7ACFF">
                    <a:alpha val="0"/>
                  </a:srgbClr>
                </a:gs>
              </a:gsLst>
              <a:lin ang="0"/>
            </a:gradFill>
            <a:ln cap="sq">
              <a:noFill/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816593" cy="2098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443958" y="3992808"/>
            <a:ext cx="1256320" cy="1256320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3C67BF">
                    <a:alpha val="96000"/>
                  </a:srgbClr>
                </a:gs>
                <a:gs pos="100000">
                  <a:srgbClr val="F7ACFF">
                    <a:alpha val="0"/>
                  </a:srgbClr>
                </a:gs>
              </a:gsLst>
              <a:lin ang="0"/>
            </a:gradFill>
          </p:spPr>
        </p:sp>
        <p:sp>
          <p:nvSpPr>
            <p:cNvPr id="7" name="TextBox 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443958" y="2872039"/>
            <a:ext cx="262038" cy="262038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5B45B5">
                    <a:alpha val="96000"/>
                  </a:srgbClr>
                </a:gs>
                <a:gs pos="100000">
                  <a:srgbClr val="8875D7">
                    <a:alpha val="96000"/>
                  </a:srgbClr>
                </a:gs>
              </a:gsLst>
              <a:lin ang="0"/>
            </a:gradFill>
          </p:spPr>
        </p:sp>
        <p:sp>
          <p:nvSpPr>
            <p:cNvPr id="10" name="TextBox 10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443958" y="3432423"/>
            <a:ext cx="262038" cy="262038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5B45B5">
                    <a:alpha val="96000"/>
                  </a:srgbClr>
                </a:gs>
                <a:gs pos="100000">
                  <a:srgbClr val="8875D7">
                    <a:alpha val="96000"/>
                  </a:srgbClr>
                </a:gs>
              </a:gsLst>
              <a:lin ang="0"/>
            </a:gradFill>
          </p:spPr>
        </p:sp>
        <p:sp>
          <p:nvSpPr>
            <p:cNvPr id="13" name="TextBox 13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15102279" y="-313682"/>
            <a:ext cx="3185721" cy="3185721"/>
            <a:chOff x="0" y="0"/>
            <a:chExt cx="812800" cy="8128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3C67BF">
                    <a:alpha val="58000"/>
                  </a:srgbClr>
                </a:gs>
                <a:gs pos="100000">
                  <a:srgbClr val="F7ACFF">
                    <a:alpha val="0"/>
                  </a:srgbClr>
                </a:gs>
              </a:gsLst>
              <a:lin ang="0"/>
            </a:gradFill>
          </p:spPr>
        </p:sp>
        <p:sp>
          <p:nvSpPr>
            <p:cNvPr id="16" name="TextBox 16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17403566" y="1871985"/>
            <a:ext cx="884434" cy="884434"/>
            <a:chOff x="0" y="0"/>
            <a:chExt cx="812800" cy="81280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3C67BF">
                    <a:alpha val="96000"/>
                  </a:srgbClr>
                </a:gs>
                <a:gs pos="100000">
                  <a:srgbClr val="F7ACFF">
                    <a:alpha val="96000"/>
                  </a:srgbClr>
                </a:gs>
              </a:gsLst>
              <a:lin ang="0"/>
            </a:gradFill>
          </p:spPr>
        </p:sp>
        <p:sp>
          <p:nvSpPr>
            <p:cNvPr id="19" name="TextBox 19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0" name="Freeform 20"/>
          <p:cNvSpPr/>
          <p:nvPr/>
        </p:nvSpPr>
        <p:spPr>
          <a:xfrm>
            <a:off x="1452645" y="2442455"/>
            <a:ext cx="14594645" cy="226860"/>
          </a:xfrm>
          <a:custGeom>
            <a:avLst/>
            <a:gdLst/>
            <a:ahLst/>
            <a:cxnLst/>
            <a:rect l="l" t="t" r="r" b="b"/>
            <a:pathLst>
              <a:path w="14594645" h="226860">
                <a:moveTo>
                  <a:pt x="0" y="0"/>
                </a:moveTo>
                <a:lnTo>
                  <a:pt x="14594646" y="0"/>
                </a:lnTo>
                <a:lnTo>
                  <a:pt x="14594646" y="226860"/>
                </a:lnTo>
                <a:lnTo>
                  <a:pt x="0" y="2268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21" name="Freeform 21"/>
          <p:cNvSpPr/>
          <p:nvPr/>
        </p:nvSpPr>
        <p:spPr>
          <a:xfrm>
            <a:off x="6778113" y="3246817"/>
            <a:ext cx="4731774" cy="6927453"/>
          </a:xfrm>
          <a:custGeom>
            <a:avLst/>
            <a:gdLst/>
            <a:ahLst/>
            <a:cxnLst/>
            <a:rect l="l" t="t" r="r" b="b"/>
            <a:pathLst>
              <a:path w="4731774" h="6927453">
                <a:moveTo>
                  <a:pt x="0" y="0"/>
                </a:moveTo>
                <a:lnTo>
                  <a:pt x="4731774" y="0"/>
                </a:lnTo>
                <a:lnTo>
                  <a:pt x="4731774" y="6927453"/>
                </a:lnTo>
                <a:lnTo>
                  <a:pt x="0" y="692745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22" name="TextBox 22"/>
          <p:cNvSpPr txBox="1"/>
          <p:nvPr/>
        </p:nvSpPr>
        <p:spPr>
          <a:xfrm>
            <a:off x="2072118" y="2922987"/>
            <a:ext cx="3680478" cy="3238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99"/>
              </a:lnSpc>
            </a:pPr>
            <a:r>
              <a:rPr lang="en-US" sz="2999">
                <a:solidFill>
                  <a:srgbClr val="24096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LinkedList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2072118" y="3483372"/>
            <a:ext cx="3601304" cy="3238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99"/>
              </a:lnSpc>
            </a:pPr>
            <a:r>
              <a:rPr lang="en-US" sz="2999">
                <a:solidFill>
                  <a:srgbClr val="24096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Classes : 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2542360" y="1824562"/>
            <a:ext cx="13504931" cy="6666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99"/>
              </a:lnSpc>
            </a:pPr>
            <a:r>
              <a:rPr lang="en-US" sz="5999">
                <a:solidFill>
                  <a:srgbClr val="24096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Used DATA Structures and class</a:t>
            </a:r>
          </a:p>
        </p:txBody>
      </p:sp>
      <p:sp>
        <p:nvSpPr>
          <p:cNvPr id="25" name="Freeform 21">
            <a:extLst>
              <a:ext uri="{FF2B5EF4-FFF2-40B4-BE49-F238E27FC236}">
                <a16:creationId xmlns:a16="http://schemas.microsoft.com/office/drawing/2014/main" id="{8E270C18-8FD0-0DAE-08A0-7B4AA2911923}"/>
              </a:ext>
            </a:extLst>
          </p:cNvPr>
          <p:cNvSpPr/>
          <p:nvPr/>
        </p:nvSpPr>
        <p:spPr>
          <a:xfrm>
            <a:off x="13985876" y="276870"/>
            <a:ext cx="4052617" cy="1028917"/>
          </a:xfrm>
          <a:custGeom>
            <a:avLst/>
            <a:gdLst/>
            <a:ahLst/>
            <a:cxnLst/>
            <a:rect l="l" t="t" r="r" b="b"/>
            <a:pathLst>
              <a:path w="4052617" h="1028917">
                <a:moveTo>
                  <a:pt x="0" y="0"/>
                </a:moveTo>
                <a:lnTo>
                  <a:pt x="4052616" y="0"/>
                </a:lnTo>
                <a:lnTo>
                  <a:pt x="4052616" y="1028918"/>
                </a:lnTo>
                <a:lnTo>
                  <a:pt x="0" y="102891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2463538"/>
            <a:ext cx="19301544" cy="6320087"/>
            <a:chOff x="0" y="0"/>
            <a:chExt cx="5213525" cy="166455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213525" cy="1664550"/>
            </a:xfrm>
            <a:custGeom>
              <a:avLst/>
              <a:gdLst/>
              <a:ahLst/>
              <a:cxnLst/>
              <a:rect l="l" t="t" r="r" b="b"/>
              <a:pathLst>
                <a:path w="5213525" h="1664550">
                  <a:moveTo>
                    <a:pt x="0" y="0"/>
                  </a:moveTo>
                  <a:lnTo>
                    <a:pt x="5213525" y="0"/>
                  </a:lnTo>
                  <a:lnTo>
                    <a:pt x="5213525" y="1664550"/>
                  </a:lnTo>
                  <a:lnTo>
                    <a:pt x="0" y="1664550"/>
                  </a:lnTo>
                  <a:close/>
                </a:path>
              </a:pathLst>
            </a:custGeom>
            <a:gradFill rotWithShape="1">
              <a:gsLst>
                <a:gs pos="0">
                  <a:srgbClr val="3C67BF">
                    <a:alpha val="23000"/>
                  </a:srgbClr>
                </a:gs>
                <a:gs pos="50000">
                  <a:srgbClr val="6B4CAF">
                    <a:alpha val="13225"/>
                  </a:srgbClr>
                </a:gs>
                <a:gs pos="100000">
                  <a:srgbClr val="F7ACFF">
                    <a:alpha val="0"/>
                  </a:srgbClr>
                </a:gs>
              </a:gsLst>
              <a:lin ang="0"/>
            </a:gra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5213525" cy="17026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443958" y="3992808"/>
            <a:ext cx="1256320" cy="1256320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3C67BF">
                    <a:alpha val="96000"/>
                  </a:srgbClr>
                </a:gs>
                <a:gs pos="100000">
                  <a:srgbClr val="F7ACFF">
                    <a:alpha val="0"/>
                  </a:srgbClr>
                </a:gs>
              </a:gsLst>
              <a:lin ang="0"/>
            </a:gradFill>
          </p:spPr>
        </p:sp>
        <p:sp>
          <p:nvSpPr>
            <p:cNvPr id="7" name="TextBox 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443958" y="2872039"/>
            <a:ext cx="262038" cy="262038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5B45B5">
                    <a:alpha val="96000"/>
                  </a:srgbClr>
                </a:gs>
                <a:gs pos="100000">
                  <a:srgbClr val="8875D7">
                    <a:alpha val="96000"/>
                  </a:srgbClr>
                </a:gs>
              </a:gsLst>
              <a:lin ang="0"/>
            </a:gradFill>
          </p:spPr>
        </p:sp>
        <p:sp>
          <p:nvSpPr>
            <p:cNvPr id="10" name="TextBox 10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5102279" y="-313682"/>
            <a:ext cx="3185721" cy="3185721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3C67BF">
                    <a:alpha val="58000"/>
                  </a:srgbClr>
                </a:gs>
                <a:gs pos="100000">
                  <a:srgbClr val="F7ACFF">
                    <a:alpha val="0"/>
                  </a:srgbClr>
                </a:gs>
              </a:gsLst>
              <a:lin ang="0"/>
            </a:gradFill>
          </p:spPr>
        </p:sp>
        <p:sp>
          <p:nvSpPr>
            <p:cNvPr id="13" name="TextBox 13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17403566" y="1871985"/>
            <a:ext cx="884434" cy="884434"/>
            <a:chOff x="0" y="0"/>
            <a:chExt cx="812800" cy="8128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3C67BF">
                    <a:alpha val="96000"/>
                  </a:srgbClr>
                </a:gs>
                <a:gs pos="100000">
                  <a:srgbClr val="F7ACFF">
                    <a:alpha val="96000"/>
                  </a:srgbClr>
                </a:gs>
              </a:gsLst>
              <a:lin ang="0"/>
            </a:gradFill>
          </p:spPr>
        </p:sp>
        <p:sp>
          <p:nvSpPr>
            <p:cNvPr id="16" name="TextBox 16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7" name="Freeform 17"/>
          <p:cNvSpPr/>
          <p:nvPr/>
        </p:nvSpPr>
        <p:spPr>
          <a:xfrm>
            <a:off x="1028700" y="2172879"/>
            <a:ext cx="14594645" cy="226860"/>
          </a:xfrm>
          <a:custGeom>
            <a:avLst/>
            <a:gdLst/>
            <a:ahLst/>
            <a:cxnLst/>
            <a:rect l="l" t="t" r="r" b="b"/>
            <a:pathLst>
              <a:path w="14594645" h="226860">
                <a:moveTo>
                  <a:pt x="0" y="0"/>
                </a:moveTo>
                <a:lnTo>
                  <a:pt x="14594645" y="0"/>
                </a:lnTo>
                <a:lnTo>
                  <a:pt x="14594645" y="226860"/>
                </a:lnTo>
                <a:lnTo>
                  <a:pt x="0" y="2268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8" name="TextBox 18"/>
          <p:cNvSpPr txBox="1"/>
          <p:nvPr/>
        </p:nvSpPr>
        <p:spPr>
          <a:xfrm>
            <a:off x="1819984" y="2885526"/>
            <a:ext cx="3932612" cy="3428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400"/>
              </a:lnSpc>
            </a:pPr>
            <a:r>
              <a:rPr lang="en-US" sz="3000">
                <a:solidFill>
                  <a:srgbClr val="24096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Procedure : 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2391534" y="1442390"/>
            <a:ext cx="13504931" cy="6666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99"/>
              </a:lnSpc>
            </a:pPr>
            <a:r>
              <a:rPr lang="en-US" sz="5999">
                <a:solidFill>
                  <a:srgbClr val="24096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SQL Table and procedures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2072118" y="3488387"/>
            <a:ext cx="10988266" cy="14350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93726" lvl="1" indent="-296863" algn="l">
              <a:lnSpc>
                <a:spcPts val="3850"/>
              </a:lnSpc>
              <a:buFont typeface="Arial"/>
              <a:buChar char="•"/>
            </a:pPr>
            <a:r>
              <a:rPr lang="en-US" sz="2750">
                <a:solidFill>
                  <a:srgbClr val="240960"/>
                </a:solidFill>
                <a:latin typeface="Canva Sans"/>
                <a:ea typeface="Canva Sans"/>
                <a:cs typeface="Canva Sans"/>
                <a:sym typeface="Canva Sans"/>
              </a:rPr>
              <a:t>calculate_rental_days(bookingId,b_date,r_date)</a:t>
            </a:r>
          </a:p>
          <a:p>
            <a:pPr marL="593726" lvl="1" indent="-296863" algn="l">
              <a:lnSpc>
                <a:spcPts val="3850"/>
              </a:lnSpc>
              <a:buFont typeface="Arial"/>
              <a:buChar char="•"/>
            </a:pPr>
            <a:r>
              <a:rPr lang="en-US" sz="2750">
                <a:solidFill>
                  <a:srgbClr val="240960"/>
                </a:solidFill>
                <a:latin typeface="Canva Sans"/>
                <a:ea typeface="Canva Sans"/>
                <a:cs typeface="Canva Sans"/>
                <a:sym typeface="Canva Sans"/>
              </a:rPr>
              <a:t>IN parameter - book_id</a:t>
            </a:r>
          </a:p>
          <a:p>
            <a:pPr marL="593726" lvl="1" indent="-296863" algn="l">
              <a:lnSpc>
                <a:spcPts val="3850"/>
              </a:lnSpc>
              <a:buFont typeface="Arial"/>
              <a:buChar char="•"/>
            </a:pPr>
            <a:r>
              <a:rPr lang="en-US" sz="2750">
                <a:solidFill>
                  <a:srgbClr val="240960"/>
                </a:solidFill>
                <a:latin typeface="Canva Sans"/>
                <a:ea typeface="Canva Sans"/>
                <a:cs typeface="Canva Sans"/>
                <a:sym typeface="Canva Sans"/>
              </a:rPr>
              <a:t>OUT parameters - b_date &amp; r_date</a:t>
            </a:r>
          </a:p>
        </p:txBody>
      </p:sp>
      <p:grpSp>
        <p:nvGrpSpPr>
          <p:cNvPr id="21" name="Group 21"/>
          <p:cNvGrpSpPr/>
          <p:nvPr/>
        </p:nvGrpSpPr>
        <p:grpSpPr>
          <a:xfrm>
            <a:off x="1452645" y="5335975"/>
            <a:ext cx="262038" cy="262038"/>
            <a:chOff x="0" y="0"/>
            <a:chExt cx="812800" cy="8128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5B45B5">
                    <a:alpha val="96000"/>
                  </a:srgbClr>
                </a:gs>
                <a:gs pos="100000">
                  <a:srgbClr val="8875D7">
                    <a:alpha val="96000"/>
                  </a:srgbClr>
                </a:gs>
              </a:gsLst>
              <a:lin ang="0"/>
            </a:gradFill>
          </p:spPr>
        </p:sp>
        <p:sp>
          <p:nvSpPr>
            <p:cNvPr id="23" name="TextBox 23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4" name="TextBox 24"/>
          <p:cNvSpPr txBox="1"/>
          <p:nvPr/>
        </p:nvSpPr>
        <p:spPr>
          <a:xfrm>
            <a:off x="1819984" y="5363428"/>
            <a:ext cx="3932612" cy="3428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400"/>
              </a:lnSpc>
            </a:pPr>
            <a:r>
              <a:rPr lang="en-US" sz="3000">
                <a:solidFill>
                  <a:srgbClr val="24096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Tables : 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1819984" y="5970610"/>
            <a:ext cx="16025799" cy="24065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93726" lvl="1" indent="-296863" algn="l">
              <a:lnSpc>
                <a:spcPts val="3850"/>
              </a:lnSpc>
              <a:buFont typeface="Arial"/>
              <a:buChar char="•"/>
            </a:pPr>
            <a:r>
              <a:rPr lang="en-US" sz="2750">
                <a:solidFill>
                  <a:srgbClr val="240960"/>
                </a:solidFill>
                <a:latin typeface="Canva Sans"/>
                <a:ea typeface="Canva Sans"/>
                <a:cs typeface="Canva Sans"/>
                <a:sym typeface="Canva Sans"/>
              </a:rPr>
              <a:t>vehicle(v_id int,type varchar,model varchar,year int,price int,isBooked boolean)</a:t>
            </a:r>
          </a:p>
          <a:p>
            <a:pPr marL="593726" lvl="1" indent="-296863" algn="l">
              <a:lnSpc>
                <a:spcPts val="3850"/>
              </a:lnSpc>
              <a:buFont typeface="Arial"/>
              <a:buChar char="•"/>
            </a:pPr>
            <a:r>
              <a:rPr lang="en-US" sz="2750">
                <a:solidFill>
                  <a:srgbClr val="240960"/>
                </a:solidFill>
                <a:latin typeface="Canva Sans"/>
                <a:ea typeface="Canva Sans"/>
                <a:cs typeface="Canva Sans"/>
                <a:sym typeface="Canva Sans"/>
              </a:rPr>
              <a:t>customer(c_id int,name varchar,email varchar,phone varchar,city varchar,password varchar)</a:t>
            </a:r>
          </a:p>
          <a:p>
            <a:pPr marL="593726" lvl="1" indent="-296863" algn="l">
              <a:lnSpc>
                <a:spcPts val="3850"/>
              </a:lnSpc>
              <a:buFont typeface="Arial"/>
              <a:buChar char="•"/>
            </a:pPr>
            <a:r>
              <a:rPr lang="en-US" sz="2750">
                <a:solidFill>
                  <a:srgbClr val="240960"/>
                </a:solidFill>
                <a:latin typeface="Canva Sans"/>
                <a:ea typeface="Canva Sans"/>
                <a:cs typeface="Canva Sans"/>
                <a:sym typeface="Canva Sans"/>
              </a:rPr>
              <a:t>booking(b_id A.I. int,v_id int,c_id int,booking_date date,return_date date)</a:t>
            </a:r>
          </a:p>
          <a:p>
            <a:pPr marL="593726" lvl="1" indent="-296863" algn="l">
              <a:lnSpc>
                <a:spcPts val="3850"/>
              </a:lnSpc>
              <a:buFont typeface="Arial"/>
              <a:buChar char="•"/>
            </a:pPr>
            <a:r>
              <a:rPr lang="en-US" sz="2750">
                <a:solidFill>
                  <a:srgbClr val="240960"/>
                </a:solidFill>
                <a:latin typeface="Canva Sans"/>
                <a:ea typeface="Canva Sans"/>
                <a:cs typeface="Canva Sans"/>
                <a:sym typeface="Canva Sans"/>
              </a:rPr>
              <a:t>bills(bill_id A.I. int,v_id int,c_id int,amount double)</a:t>
            </a:r>
          </a:p>
        </p:txBody>
      </p:sp>
      <p:sp>
        <p:nvSpPr>
          <p:cNvPr id="26" name="Freeform 21">
            <a:extLst>
              <a:ext uri="{FF2B5EF4-FFF2-40B4-BE49-F238E27FC236}">
                <a16:creationId xmlns:a16="http://schemas.microsoft.com/office/drawing/2014/main" id="{01948AAF-9924-D9B5-84B6-759B1A4C5340}"/>
              </a:ext>
            </a:extLst>
          </p:cNvPr>
          <p:cNvSpPr/>
          <p:nvPr/>
        </p:nvSpPr>
        <p:spPr>
          <a:xfrm>
            <a:off x="13985876" y="276870"/>
            <a:ext cx="4052617" cy="1028917"/>
          </a:xfrm>
          <a:custGeom>
            <a:avLst/>
            <a:gdLst/>
            <a:ahLst/>
            <a:cxnLst/>
            <a:rect l="l" t="t" r="r" b="b"/>
            <a:pathLst>
              <a:path w="4052617" h="1028917">
                <a:moveTo>
                  <a:pt x="0" y="0"/>
                </a:moveTo>
                <a:lnTo>
                  <a:pt x="4052616" y="0"/>
                </a:lnTo>
                <a:lnTo>
                  <a:pt x="4052616" y="1028918"/>
                </a:lnTo>
                <a:lnTo>
                  <a:pt x="0" y="102891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2400300"/>
            <a:ext cx="19301544" cy="6320087"/>
            <a:chOff x="0" y="0"/>
            <a:chExt cx="5213525" cy="166455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213525" cy="1664550"/>
            </a:xfrm>
            <a:custGeom>
              <a:avLst/>
              <a:gdLst/>
              <a:ahLst/>
              <a:cxnLst/>
              <a:rect l="l" t="t" r="r" b="b"/>
              <a:pathLst>
                <a:path w="5213525" h="1664550">
                  <a:moveTo>
                    <a:pt x="0" y="0"/>
                  </a:moveTo>
                  <a:lnTo>
                    <a:pt x="5213525" y="0"/>
                  </a:lnTo>
                  <a:lnTo>
                    <a:pt x="5213525" y="1664550"/>
                  </a:lnTo>
                  <a:lnTo>
                    <a:pt x="0" y="1664550"/>
                  </a:lnTo>
                  <a:close/>
                </a:path>
              </a:pathLst>
            </a:custGeom>
            <a:gradFill rotWithShape="1">
              <a:gsLst>
                <a:gs pos="0">
                  <a:srgbClr val="3C67BF">
                    <a:alpha val="23000"/>
                  </a:srgbClr>
                </a:gs>
                <a:gs pos="50000">
                  <a:srgbClr val="6B4CAF">
                    <a:alpha val="13225"/>
                  </a:srgbClr>
                </a:gs>
                <a:gs pos="100000">
                  <a:srgbClr val="F7ACFF">
                    <a:alpha val="0"/>
                  </a:srgbClr>
                </a:gs>
              </a:gsLst>
              <a:lin ang="0"/>
            </a:gra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5213525" cy="17026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102279" y="-313682"/>
            <a:ext cx="3185721" cy="3185721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3C67BF">
                    <a:alpha val="58000"/>
                  </a:srgbClr>
                </a:gs>
                <a:gs pos="100000">
                  <a:srgbClr val="F7ACFF">
                    <a:alpha val="0"/>
                  </a:srgbClr>
                </a:gs>
              </a:gsLst>
              <a:lin ang="0"/>
            </a:gradFill>
          </p:spPr>
        </p:sp>
        <p:sp>
          <p:nvSpPr>
            <p:cNvPr id="7" name="TextBox 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7403566" y="1871985"/>
            <a:ext cx="884434" cy="884434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3C67BF">
                    <a:alpha val="96000"/>
                  </a:srgbClr>
                </a:gs>
                <a:gs pos="100000">
                  <a:srgbClr val="F7ACFF">
                    <a:alpha val="96000"/>
                  </a:srgbClr>
                </a:gs>
              </a:gsLst>
              <a:lin ang="0"/>
            </a:gradFill>
          </p:spPr>
        </p:sp>
        <p:sp>
          <p:nvSpPr>
            <p:cNvPr id="10" name="TextBox 10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1" name="Freeform 11"/>
          <p:cNvSpPr/>
          <p:nvPr/>
        </p:nvSpPr>
        <p:spPr>
          <a:xfrm>
            <a:off x="1028700" y="2172879"/>
            <a:ext cx="14594645" cy="226860"/>
          </a:xfrm>
          <a:custGeom>
            <a:avLst/>
            <a:gdLst/>
            <a:ahLst/>
            <a:cxnLst/>
            <a:rect l="l" t="t" r="r" b="b"/>
            <a:pathLst>
              <a:path w="14594645" h="226860">
                <a:moveTo>
                  <a:pt x="0" y="0"/>
                </a:moveTo>
                <a:lnTo>
                  <a:pt x="14594645" y="0"/>
                </a:lnTo>
                <a:lnTo>
                  <a:pt x="14594645" y="226860"/>
                </a:lnTo>
                <a:lnTo>
                  <a:pt x="0" y="2268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2835204" y="3557061"/>
            <a:ext cx="2283292" cy="1037860"/>
          </a:xfrm>
          <a:custGeom>
            <a:avLst/>
            <a:gdLst/>
            <a:ahLst/>
            <a:cxnLst/>
            <a:rect l="l" t="t" r="r" b="b"/>
            <a:pathLst>
              <a:path w="2283292" h="1037860">
                <a:moveTo>
                  <a:pt x="0" y="0"/>
                </a:moveTo>
                <a:lnTo>
                  <a:pt x="2283291" y="0"/>
                </a:lnTo>
                <a:lnTo>
                  <a:pt x="2283291" y="1037860"/>
                </a:lnTo>
                <a:lnTo>
                  <a:pt x="0" y="103786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13025673" y="4144735"/>
            <a:ext cx="3146618" cy="2797630"/>
          </a:xfrm>
          <a:custGeom>
            <a:avLst/>
            <a:gdLst/>
            <a:ahLst/>
            <a:cxnLst/>
            <a:rect l="l" t="t" r="r" b="b"/>
            <a:pathLst>
              <a:path w="3146618" h="2797630">
                <a:moveTo>
                  <a:pt x="0" y="0"/>
                </a:moveTo>
                <a:lnTo>
                  <a:pt x="3146618" y="0"/>
                </a:lnTo>
                <a:lnTo>
                  <a:pt x="3146618" y="2797630"/>
                </a:lnTo>
                <a:lnTo>
                  <a:pt x="0" y="279763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16172291" y="457144"/>
            <a:ext cx="1045697" cy="1644069"/>
          </a:xfrm>
          <a:custGeom>
            <a:avLst/>
            <a:gdLst/>
            <a:ahLst/>
            <a:cxnLst/>
            <a:rect l="l" t="t" r="r" b="b"/>
            <a:pathLst>
              <a:path w="1045697" h="1644069">
                <a:moveTo>
                  <a:pt x="0" y="0"/>
                </a:moveTo>
                <a:lnTo>
                  <a:pt x="1045697" y="0"/>
                </a:lnTo>
                <a:lnTo>
                  <a:pt x="1045697" y="1644069"/>
                </a:lnTo>
                <a:lnTo>
                  <a:pt x="0" y="164406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>
            <a:off x="3037389" y="6441116"/>
            <a:ext cx="1878921" cy="1544846"/>
          </a:xfrm>
          <a:custGeom>
            <a:avLst/>
            <a:gdLst/>
            <a:ahLst/>
            <a:cxnLst/>
            <a:rect l="l" t="t" r="r" b="b"/>
            <a:pathLst>
              <a:path w="1878921" h="1544846">
                <a:moveTo>
                  <a:pt x="0" y="0"/>
                </a:moveTo>
                <a:lnTo>
                  <a:pt x="1878921" y="0"/>
                </a:lnTo>
                <a:lnTo>
                  <a:pt x="1878921" y="1544846"/>
                </a:lnTo>
                <a:lnTo>
                  <a:pt x="0" y="154484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>
            <a:off x="1527564" y="5143500"/>
            <a:ext cx="1031208" cy="1035812"/>
          </a:xfrm>
          <a:custGeom>
            <a:avLst/>
            <a:gdLst/>
            <a:ahLst/>
            <a:cxnLst/>
            <a:rect l="l" t="t" r="r" b="b"/>
            <a:pathLst>
              <a:path w="1031208" h="1035812">
                <a:moveTo>
                  <a:pt x="0" y="0"/>
                </a:moveTo>
                <a:lnTo>
                  <a:pt x="1031208" y="0"/>
                </a:lnTo>
                <a:lnTo>
                  <a:pt x="1031208" y="1035812"/>
                </a:lnTo>
                <a:lnTo>
                  <a:pt x="0" y="1035812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/>
            </a:stretch>
          </a:blipFill>
        </p:spPr>
      </p:sp>
      <p:sp>
        <p:nvSpPr>
          <p:cNvPr id="17" name="TextBox 17"/>
          <p:cNvSpPr txBox="1"/>
          <p:nvPr/>
        </p:nvSpPr>
        <p:spPr>
          <a:xfrm>
            <a:off x="6034897" y="1619618"/>
            <a:ext cx="13504931" cy="6666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99"/>
              </a:lnSpc>
            </a:pPr>
            <a:r>
              <a:rPr lang="en-US" sz="5999">
                <a:solidFill>
                  <a:srgbClr val="24096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Tools used 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6233877" y="4547296"/>
            <a:ext cx="5334490" cy="19207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93726" lvl="1" indent="-296863" algn="l">
              <a:lnSpc>
                <a:spcPts val="3850"/>
              </a:lnSpc>
              <a:buFont typeface="Arial"/>
              <a:buChar char="•"/>
            </a:pPr>
            <a:r>
              <a:rPr lang="en-US" sz="2750">
                <a:solidFill>
                  <a:srgbClr val="240960"/>
                </a:solidFill>
                <a:latin typeface="Canva Sans"/>
                <a:ea typeface="Canva Sans"/>
                <a:cs typeface="Canva Sans"/>
                <a:sym typeface="Canva Sans"/>
              </a:rPr>
              <a:t>Visual Studio</a:t>
            </a:r>
          </a:p>
          <a:p>
            <a:pPr marL="593726" lvl="1" indent="-296863" algn="l">
              <a:lnSpc>
                <a:spcPts val="3850"/>
              </a:lnSpc>
              <a:buFont typeface="Arial"/>
              <a:buChar char="•"/>
            </a:pPr>
            <a:r>
              <a:rPr lang="en-US" sz="2750">
                <a:solidFill>
                  <a:srgbClr val="240960"/>
                </a:solidFill>
                <a:latin typeface="Canva Sans"/>
                <a:ea typeface="Canva Sans"/>
                <a:cs typeface="Canva Sans"/>
                <a:sym typeface="Canva Sans"/>
              </a:rPr>
              <a:t>XAMPP Control Panel v3.3.0</a:t>
            </a:r>
          </a:p>
          <a:p>
            <a:pPr marL="593726" lvl="1" indent="-296863" algn="l">
              <a:lnSpc>
                <a:spcPts val="3850"/>
              </a:lnSpc>
              <a:buFont typeface="Arial"/>
              <a:buChar char="•"/>
            </a:pPr>
            <a:r>
              <a:rPr lang="en-US" sz="2750">
                <a:solidFill>
                  <a:srgbClr val="240960"/>
                </a:solidFill>
                <a:latin typeface="Canva Sans"/>
                <a:ea typeface="Canva Sans"/>
                <a:cs typeface="Canva Sans"/>
                <a:sym typeface="Canva Sans"/>
              </a:rPr>
              <a:t>Chrome Browser</a:t>
            </a:r>
          </a:p>
          <a:p>
            <a:pPr marL="593726" lvl="1" indent="-296863" algn="l">
              <a:lnSpc>
                <a:spcPts val="3850"/>
              </a:lnSpc>
              <a:buFont typeface="Arial"/>
              <a:buChar char="•"/>
            </a:pPr>
            <a:r>
              <a:rPr lang="en-US" sz="2750">
                <a:solidFill>
                  <a:srgbClr val="240960"/>
                </a:solidFill>
                <a:latin typeface="Canva Sans"/>
                <a:ea typeface="Canva Sans"/>
                <a:cs typeface="Canva Sans"/>
                <a:sym typeface="Canva Sans"/>
              </a:rPr>
              <a:t>mysql-connector-j-9.0.0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" y="1710815"/>
            <a:ext cx="19153451" cy="2240807"/>
            <a:chOff x="0" y="0"/>
            <a:chExt cx="5142747" cy="59017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142747" cy="590171"/>
            </a:xfrm>
            <a:custGeom>
              <a:avLst/>
              <a:gdLst/>
              <a:ahLst/>
              <a:cxnLst/>
              <a:rect l="l" t="t" r="r" b="b"/>
              <a:pathLst>
                <a:path w="5142747" h="590171">
                  <a:moveTo>
                    <a:pt x="0" y="0"/>
                  </a:moveTo>
                  <a:lnTo>
                    <a:pt x="5142747" y="0"/>
                  </a:lnTo>
                  <a:lnTo>
                    <a:pt x="5142747" y="590171"/>
                  </a:lnTo>
                  <a:lnTo>
                    <a:pt x="0" y="590171"/>
                  </a:lnTo>
                  <a:close/>
                </a:path>
              </a:pathLst>
            </a:custGeom>
            <a:gradFill rotWithShape="1">
              <a:gsLst>
                <a:gs pos="0">
                  <a:srgbClr val="3C67BF">
                    <a:alpha val="23000"/>
                  </a:srgbClr>
                </a:gs>
                <a:gs pos="50000">
                  <a:srgbClr val="6B4CAF">
                    <a:alpha val="13225"/>
                  </a:srgbClr>
                </a:gs>
                <a:gs pos="100000">
                  <a:srgbClr val="F7ACFF">
                    <a:alpha val="0"/>
                  </a:srgbClr>
                </a:gs>
              </a:gsLst>
              <a:lin ang="0"/>
            </a:gra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5142747" cy="62827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0" y="9116787"/>
            <a:ext cx="19526368" cy="1168636"/>
            <a:chOff x="0" y="0"/>
            <a:chExt cx="5142747" cy="59017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142747" cy="590171"/>
            </a:xfrm>
            <a:custGeom>
              <a:avLst/>
              <a:gdLst/>
              <a:ahLst/>
              <a:cxnLst/>
              <a:rect l="l" t="t" r="r" b="b"/>
              <a:pathLst>
                <a:path w="5142747" h="590171">
                  <a:moveTo>
                    <a:pt x="0" y="0"/>
                  </a:moveTo>
                  <a:lnTo>
                    <a:pt x="5142747" y="0"/>
                  </a:lnTo>
                  <a:lnTo>
                    <a:pt x="5142747" y="590171"/>
                  </a:lnTo>
                  <a:lnTo>
                    <a:pt x="0" y="590171"/>
                  </a:lnTo>
                  <a:close/>
                </a:path>
              </a:pathLst>
            </a:custGeom>
            <a:gradFill rotWithShape="1">
              <a:gsLst>
                <a:gs pos="0">
                  <a:srgbClr val="3C67BF">
                    <a:alpha val="23000"/>
                  </a:srgbClr>
                </a:gs>
                <a:gs pos="50000">
                  <a:srgbClr val="6B4CAF">
                    <a:alpha val="13225"/>
                  </a:srgbClr>
                </a:gs>
                <a:gs pos="100000">
                  <a:srgbClr val="F7ACFF">
                    <a:alpha val="0"/>
                  </a:srgbClr>
                </a:gs>
              </a:gsLst>
              <a:lin ang="0"/>
            </a:gra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5142747" cy="62827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5439600" y="5494"/>
            <a:ext cx="2848511" cy="1705321"/>
            <a:chOff x="0" y="0"/>
            <a:chExt cx="5142747" cy="590171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5142747" cy="590171"/>
            </a:xfrm>
            <a:custGeom>
              <a:avLst/>
              <a:gdLst/>
              <a:ahLst/>
              <a:cxnLst/>
              <a:rect l="l" t="t" r="r" b="b"/>
              <a:pathLst>
                <a:path w="5142747" h="590171">
                  <a:moveTo>
                    <a:pt x="0" y="0"/>
                  </a:moveTo>
                  <a:lnTo>
                    <a:pt x="5142747" y="0"/>
                  </a:lnTo>
                  <a:lnTo>
                    <a:pt x="5142747" y="590171"/>
                  </a:lnTo>
                  <a:lnTo>
                    <a:pt x="0" y="590171"/>
                  </a:lnTo>
                  <a:close/>
                </a:path>
              </a:pathLst>
            </a:custGeom>
            <a:gradFill rotWithShape="1">
              <a:gsLst>
                <a:gs pos="0">
                  <a:srgbClr val="3C67BF">
                    <a:alpha val="23000"/>
                  </a:srgbClr>
                </a:gs>
                <a:gs pos="50000">
                  <a:srgbClr val="6B4CAF">
                    <a:alpha val="13225"/>
                  </a:srgbClr>
                </a:gs>
                <a:gs pos="100000">
                  <a:srgbClr val="F7ACFF">
                    <a:alpha val="0"/>
                  </a:srgbClr>
                </a:gs>
              </a:gsLst>
              <a:lin ang="0"/>
            </a:gradFill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5142747" cy="62827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028700" y="4380246"/>
            <a:ext cx="4981763" cy="3996239"/>
            <a:chOff x="0" y="0"/>
            <a:chExt cx="1312069" cy="1052507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312069" cy="1052507"/>
            </a:xfrm>
            <a:custGeom>
              <a:avLst/>
              <a:gdLst/>
              <a:ahLst/>
              <a:cxnLst/>
              <a:rect l="l" t="t" r="r" b="b"/>
              <a:pathLst>
                <a:path w="1312069" h="1052507">
                  <a:moveTo>
                    <a:pt x="0" y="0"/>
                  </a:moveTo>
                  <a:lnTo>
                    <a:pt x="1312069" y="0"/>
                  </a:lnTo>
                  <a:lnTo>
                    <a:pt x="1312069" y="1052507"/>
                  </a:lnTo>
                  <a:lnTo>
                    <a:pt x="0" y="105250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gradFill>
                <a:gsLst>
                  <a:gs pos="0">
                    <a:srgbClr val="3C67BF">
                      <a:alpha val="100000"/>
                    </a:srgbClr>
                  </a:gs>
                  <a:gs pos="50000">
                    <a:srgbClr val="6B4CAF">
                      <a:alpha val="57500"/>
                    </a:srgbClr>
                  </a:gs>
                  <a:gs pos="100000">
                    <a:srgbClr val="F7ACFF">
                      <a:alpha val="0"/>
                    </a:srgbClr>
                  </a:gs>
                </a:gsLst>
                <a:lin ang="0"/>
              </a:gra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1312069" cy="109060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9174496" y="4380246"/>
            <a:ext cx="4981763" cy="3996239"/>
            <a:chOff x="0" y="0"/>
            <a:chExt cx="1312069" cy="1052507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312069" cy="1052507"/>
            </a:xfrm>
            <a:custGeom>
              <a:avLst/>
              <a:gdLst/>
              <a:ahLst/>
              <a:cxnLst/>
              <a:rect l="l" t="t" r="r" b="b"/>
              <a:pathLst>
                <a:path w="1312069" h="1052507">
                  <a:moveTo>
                    <a:pt x="0" y="0"/>
                  </a:moveTo>
                  <a:lnTo>
                    <a:pt x="1312069" y="0"/>
                  </a:lnTo>
                  <a:lnTo>
                    <a:pt x="1312069" y="1052507"/>
                  </a:lnTo>
                  <a:lnTo>
                    <a:pt x="0" y="105250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gradFill>
                <a:gsLst>
                  <a:gs pos="0">
                    <a:srgbClr val="3C67BF">
                      <a:alpha val="100000"/>
                    </a:srgbClr>
                  </a:gs>
                  <a:gs pos="50000">
                    <a:srgbClr val="6B4CAF">
                      <a:alpha val="57500"/>
                    </a:srgbClr>
                  </a:gs>
                  <a:gs pos="100000">
                    <a:srgbClr val="F7ACFF">
                      <a:alpha val="0"/>
                    </a:srgbClr>
                  </a:gs>
                </a:gsLst>
                <a:lin ang="0"/>
              </a:gra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38100"/>
              <a:ext cx="1312069" cy="109060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7" name="TextBox 17"/>
          <p:cNvSpPr txBox="1"/>
          <p:nvPr/>
        </p:nvSpPr>
        <p:spPr>
          <a:xfrm>
            <a:off x="1986444" y="5620130"/>
            <a:ext cx="6949927" cy="28356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74979" lvl="1" indent="-237490" algn="l">
              <a:lnSpc>
                <a:spcPts val="2507"/>
              </a:lnSpc>
              <a:buFont typeface="Arial"/>
              <a:buChar char="•"/>
            </a:pPr>
            <a:r>
              <a:rPr lang="en-US" sz="2199">
                <a:solidFill>
                  <a:srgbClr val="24096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Convenience :</a:t>
            </a:r>
            <a:r>
              <a:rPr lang="en-US" sz="2199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 Flexible vehicle choices and easy online booking.</a:t>
            </a:r>
          </a:p>
          <a:p>
            <a:pPr algn="l">
              <a:lnSpc>
                <a:spcPts val="2507"/>
              </a:lnSpc>
            </a:pPr>
            <a:endParaRPr lang="en-US" sz="2199">
              <a:solidFill>
                <a:srgbClr val="24096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74979" lvl="1" indent="-237490" algn="l">
              <a:lnSpc>
                <a:spcPts val="2507"/>
              </a:lnSpc>
              <a:buFont typeface="Arial"/>
              <a:buChar char="•"/>
            </a:pPr>
            <a:r>
              <a:rPr lang="en-US" sz="2199">
                <a:solidFill>
                  <a:srgbClr val="24096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Cost Savings :</a:t>
            </a:r>
            <a:r>
              <a:rPr lang="en-US" sz="2199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 No maintenance or long-term ownership costs.</a:t>
            </a:r>
          </a:p>
          <a:p>
            <a:pPr algn="l">
              <a:lnSpc>
                <a:spcPts val="2507"/>
              </a:lnSpc>
            </a:pPr>
            <a:endParaRPr lang="en-US" sz="2199">
              <a:solidFill>
                <a:srgbClr val="24096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74979" lvl="1" indent="-237490" algn="l">
              <a:lnSpc>
                <a:spcPts val="2507"/>
              </a:lnSpc>
              <a:buFont typeface="Arial"/>
              <a:buChar char="•"/>
            </a:pPr>
            <a:r>
              <a:rPr lang="en-US" sz="2199">
                <a:solidFill>
                  <a:srgbClr val="24096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Travel Freedom :</a:t>
            </a:r>
            <a:r>
              <a:rPr lang="en-US" sz="2199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 Plan trips without relying on public transport schedules.</a:t>
            </a:r>
          </a:p>
          <a:p>
            <a:pPr algn="l">
              <a:lnSpc>
                <a:spcPts val="2507"/>
              </a:lnSpc>
            </a:pPr>
            <a:endParaRPr lang="en-US" sz="2199">
              <a:solidFill>
                <a:srgbClr val="24096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8" name="Group 18"/>
          <p:cNvGrpSpPr/>
          <p:nvPr/>
        </p:nvGrpSpPr>
        <p:grpSpPr>
          <a:xfrm>
            <a:off x="1489743" y="5048224"/>
            <a:ext cx="262038" cy="262038"/>
            <a:chOff x="0" y="0"/>
            <a:chExt cx="812800" cy="8128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5B45B5">
                    <a:alpha val="96000"/>
                  </a:srgbClr>
                </a:gs>
                <a:gs pos="100000">
                  <a:srgbClr val="8875D7">
                    <a:alpha val="96000"/>
                  </a:srgbClr>
                </a:gs>
              </a:gsLst>
              <a:lin ang="0"/>
            </a:gradFill>
          </p:spPr>
        </p:sp>
        <p:sp>
          <p:nvSpPr>
            <p:cNvPr id="20" name="TextBox 20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1" name="TextBox 21"/>
          <p:cNvSpPr txBox="1"/>
          <p:nvPr/>
        </p:nvSpPr>
        <p:spPr>
          <a:xfrm>
            <a:off x="1986444" y="5089643"/>
            <a:ext cx="4024019" cy="3238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99"/>
              </a:lnSpc>
            </a:pPr>
            <a:r>
              <a:rPr lang="en-US" sz="2999">
                <a:solidFill>
                  <a:srgbClr val="24096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Merits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0485333" y="6065243"/>
            <a:ext cx="6773967" cy="6357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74979" lvl="1" indent="-237490" algn="l">
              <a:lnSpc>
                <a:spcPts val="2507"/>
              </a:lnSpc>
              <a:buFont typeface="Arial"/>
              <a:buChar char="•"/>
            </a:pPr>
            <a:r>
              <a:rPr lang="en-US" sz="2199">
                <a:solidFill>
                  <a:srgbClr val="24096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Limited Options: </a:t>
            </a:r>
            <a:r>
              <a:rPr lang="en-US" sz="2199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Small selection of vehicle types and models.</a:t>
            </a:r>
          </a:p>
        </p:txBody>
      </p:sp>
      <p:grpSp>
        <p:nvGrpSpPr>
          <p:cNvPr id="23" name="Group 23"/>
          <p:cNvGrpSpPr/>
          <p:nvPr/>
        </p:nvGrpSpPr>
        <p:grpSpPr>
          <a:xfrm>
            <a:off x="9988631" y="5079130"/>
            <a:ext cx="262038" cy="262038"/>
            <a:chOff x="0" y="0"/>
            <a:chExt cx="812800" cy="812800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5B45B5">
                    <a:alpha val="96000"/>
                  </a:srgbClr>
                </a:gs>
                <a:gs pos="100000">
                  <a:srgbClr val="8875D7">
                    <a:alpha val="96000"/>
                  </a:srgbClr>
                </a:gs>
              </a:gsLst>
              <a:lin ang="0"/>
            </a:gradFill>
          </p:spPr>
        </p:sp>
        <p:sp>
          <p:nvSpPr>
            <p:cNvPr id="25" name="TextBox 25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6" name="TextBox 26"/>
          <p:cNvSpPr txBox="1"/>
          <p:nvPr/>
        </p:nvSpPr>
        <p:spPr>
          <a:xfrm>
            <a:off x="10485333" y="5120548"/>
            <a:ext cx="2869223" cy="3238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99"/>
              </a:lnSpc>
            </a:pPr>
            <a:r>
              <a:rPr lang="en-US" sz="2999">
                <a:solidFill>
                  <a:srgbClr val="24096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Demerits</a:t>
            </a:r>
          </a:p>
        </p:txBody>
      </p:sp>
      <p:grpSp>
        <p:nvGrpSpPr>
          <p:cNvPr id="27" name="Group 27"/>
          <p:cNvGrpSpPr/>
          <p:nvPr/>
        </p:nvGrpSpPr>
        <p:grpSpPr>
          <a:xfrm>
            <a:off x="82681" y="3005603"/>
            <a:ext cx="1892038" cy="1892038"/>
            <a:chOff x="0" y="0"/>
            <a:chExt cx="812800" cy="812800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3C67BF">
                    <a:alpha val="96000"/>
                  </a:srgbClr>
                </a:gs>
                <a:gs pos="100000">
                  <a:srgbClr val="F7ACFF">
                    <a:alpha val="96000"/>
                  </a:srgbClr>
                </a:gs>
              </a:gsLst>
              <a:lin ang="0"/>
            </a:gradFill>
          </p:spPr>
        </p:sp>
        <p:sp>
          <p:nvSpPr>
            <p:cNvPr id="29" name="TextBox 29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0" name="Freeform 30"/>
          <p:cNvSpPr/>
          <p:nvPr/>
        </p:nvSpPr>
        <p:spPr>
          <a:xfrm>
            <a:off x="1443958" y="2781787"/>
            <a:ext cx="14594645" cy="226860"/>
          </a:xfrm>
          <a:custGeom>
            <a:avLst/>
            <a:gdLst/>
            <a:ahLst/>
            <a:cxnLst/>
            <a:rect l="l" t="t" r="r" b="b"/>
            <a:pathLst>
              <a:path w="14594645" h="226860">
                <a:moveTo>
                  <a:pt x="0" y="0"/>
                </a:moveTo>
                <a:lnTo>
                  <a:pt x="14594645" y="0"/>
                </a:lnTo>
                <a:lnTo>
                  <a:pt x="14594645" y="226859"/>
                </a:lnTo>
                <a:lnTo>
                  <a:pt x="0" y="22685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1" name="TextBox 31"/>
          <p:cNvSpPr txBox="1"/>
          <p:nvPr/>
        </p:nvSpPr>
        <p:spPr>
          <a:xfrm>
            <a:off x="5885052" y="2228526"/>
            <a:ext cx="8575676" cy="6666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99"/>
              </a:lnSpc>
            </a:pPr>
            <a:r>
              <a:rPr lang="en-US" sz="5999">
                <a:solidFill>
                  <a:srgbClr val="24096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Merits &amp; Demerits</a:t>
            </a:r>
          </a:p>
        </p:txBody>
      </p:sp>
      <p:sp>
        <p:nvSpPr>
          <p:cNvPr id="32" name="Freeform 21">
            <a:extLst>
              <a:ext uri="{FF2B5EF4-FFF2-40B4-BE49-F238E27FC236}">
                <a16:creationId xmlns:a16="http://schemas.microsoft.com/office/drawing/2014/main" id="{1DEE7AD6-008C-E51B-0CA7-49F5F09FC76B}"/>
              </a:ext>
            </a:extLst>
          </p:cNvPr>
          <p:cNvSpPr/>
          <p:nvPr/>
        </p:nvSpPr>
        <p:spPr>
          <a:xfrm>
            <a:off x="13985876" y="276870"/>
            <a:ext cx="4052617" cy="1028917"/>
          </a:xfrm>
          <a:custGeom>
            <a:avLst/>
            <a:gdLst/>
            <a:ahLst/>
            <a:cxnLst/>
            <a:rect l="l" t="t" r="r" b="b"/>
            <a:pathLst>
              <a:path w="4052617" h="1028917">
                <a:moveTo>
                  <a:pt x="0" y="0"/>
                </a:moveTo>
                <a:lnTo>
                  <a:pt x="4052616" y="0"/>
                </a:lnTo>
                <a:lnTo>
                  <a:pt x="4052616" y="1028918"/>
                </a:lnTo>
                <a:lnTo>
                  <a:pt x="0" y="102891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889840" y="2149955"/>
            <a:ext cx="2999351" cy="2999351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3C67BF">
                    <a:alpha val="58000"/>
                  </a:srgbClr>
                </a:gs>
                <a:gs pos="100000">
                  <a:srgbClr val="F7ACFF">
                    <a:alpha val="58000"/>
                  </a:srgbClr>
                </a:gs>
              </a:gsLst>
              <a:lin ang="0"/>
            </a:gradFill>
          </p:spPr>
        </p:sp>
        <p:sp>
          <p:nvSpPr>
            <p:cNvPr id="4" name="TextBox 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5233203" y="3316034"/>
            <a:ext cx="7055617" cy="15436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828"/>
              </a:lnSpc>
            </a:pPr>
            <a:r>
              <a:rPr lang="en-US" sz="13535">
                <a:solidFill>
                  <a:srgbClr val="24096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Thank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6389516" y="4760679"/>
            <a:ext cx="4990576" cy="15436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828"/>
              </a:lnSpc>
            </a:pPr>
            <a:r>
              <a:rPr lang="en-US" sz="13535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You.</a:t>
            </a:r>
          </a:p>
        </p:txBody>
      </p:sp>
      <p:grpSp>
        <p:nvGrpSpPr>
          <p:cNvPr id="7" name="Group 7"/>
          <p:cNvGrpSpPr/>
          <p:nvPr/>
        </p:nvGrpSpPr>
        <p:grpSpPr>
          <a:xfrm rot="-7357214">
            <a:off x="10690988" y="3451709"/>
            <a:ext cx="1931597" cy="1931597"/>
            <a:chOff x="0" y="0"/>
            <a:chExt cx="812800" cy="8128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3C67BF">
                    <a:alpha val="58000"/>
                  </a:srgbClr>
                </a:gs>
                <a:gs pos="100000">
                  <a:srgbClr val="F7ACFF">
                    <a:alpha val="0"/>
                  </a:srgbClr>
                </a:gs>
              </a:gsLst>
              <a:lin ang="0"/>
            </a:gradFill>
          </p:spPr>
        </p:sp>
        <p:sp>
          <p:nvSpPr>
            <p:cNvPr id="9" name="TextBox 9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0" y="7782769"/>
            <a:ext cx="18520040" cy="1068974"/>
            <a:chOff x="0" y="0"/>
            <a:chExt cx="5075350" cy="28154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5075350" cy="281540"/>
            </a:xfrm>
            <a:custGeom>
              <a:avLst/>
              <a:gdLst/>
              <a:ahLst/>
              <a:cxnLst/>
              <a:rect l="l" t="t" r="r" b="b"/>
              <a:pathLst>
                <a:path w="5075350" h="281540">
                  <a:moveTo>
                    <a:pt x="0" y="0"/>
                  </a:moveTo>
                  <a:lnTo>
                    <a:pt x="5075350" y="0"/>
                  </a:lnTo>
                  <a:lnTo>
                    <a:pt x="5075350" y="281540"/>
                  </a:lnTo>
                  <a:lnTo>
                    <a:pt x="0" y="281540"/>
                  </a:lnTo>
                  <a:close/>
                </a:path>
              </a:pathLst>
            </a:custGeom>
            <a:gradFill rotWithShape="1">
              <a:gsLst>
                <a:gs pos="0">
                  <a:srgbClr val="3C67BF">
                    <a:alpha val="23000"/>
                  </a:srgbClr>
                </a:gs>
                <a:gs pos="50000">
                  <a:srgbClr val="6B4CAF">
                    <a:alpha val="13225"/>
                  </a:srgbClr>
                </a:gs>
                <a:gs pos="100000">
                  <a:srgbClr val="F7ACFF">
                    <a:alpha val="0"/>
                  </a:srgbClr>
                </a:gs>
              </a:gsLst>
              <a:lin ang="0"/>
            </a:gradFill>
          </p:spPr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5075350" cy="31964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3" name="Freeform 21">
            <a:extLst>
              <a:ext uri="{FF2B5EF4-FFF2-40B4-BE49-F238E27FC236}">
                <a16:creationId xmlns:a16="http://schemas.microsoft.com/office/drawing/2014/main" id="{D2DE5CD4-AE5D-9224-87D3-011A2D6BE262}"/>
              </a:ext>
            </a:extLst>
          </p:cNvPr>
          <p:cNvSpPr/>
          <p:nvPr/>
        </p:nvSpPr>
        <p:spPr>
          <a:xfrm>
            <a:off x="13985876" y="276870"/>
            <a:ext cx="4052617" cy="1028917"/>
          </a:xfrm>
          <a:custGeom>
            <a:avLst/>
            <a:gdLst/>
            <a:ahLst/>
            <a:cxnLst/>
            <a:rect l="l" t="t" r="r" b="b"/>
            <a:pathLst>
              <a:path w="4052617" h="1028917">
                <a:moveTo>
                  <a:pt x="0" y="0"/>
                </a:moveTo>
                <a:lnTo>
                  <a:pt x="4052616" y="0"/>
                </a:lnTo>
                <a:lnTo>
                  <a:pt x="4052616" y="1028918"/>
                </a:lnTo>
                <a:lnTo>
                  <a:pt x="0" y="102891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2016665"/>
            <a:ext cx="13653025" cy="6891819"/>
            <a:chOff x="0" y="0"/>
            <a:chExt cx="3727414" cy="181512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727414" cy="1815129"/>
            </a:xfrm>
            <a:custGeom>
              <a:avLst/>
              <a:gdLst/>
              <a:ahLst/>
              <a:cxnLst/>
              <a:rect l="l" t="t" r="r" b="b"/>
              <a:pathLst>
                <a:path w="3727414" h="1815129">
                  <a:moveTo>
                    <a:pt x="0" y="0"/>
                  </a:moveTo>
                  <a:lnTo>
                    <a:pt x="3727414" y="0"/>
                  </a:lnTo>
                  <a:lnTo>
                    <a:pt x="3727414" y="1815129"/>
                  </a:lnTo>
                  <a:lnTo>
                    <a:pt x="0" y="1815129"/>
                  </a:lnTo>
                  <a:close/>
                </a:path>
              </a:pathLst>
            </a:custGeom>
            <a:gradFill rotWithShape="1">
              <a:gsLst>
                <a:gs pos="0">
                  <a:srgbClr val="3C67BF">
                    <a:alpha val="23000"/>
                  </a:srgbClr>
                </a:gs>
                <a:gs pos="50000">
                  <a:srgbClr val="6B4CAF">
                    <a:alpha val="13225"/>
                  </a:srgbClr>
                </a:gs>
                <a:gs pos="100000">
                  <a:srgbClr val="F7ACFF">
                    <a:alpha val="0"/>
                  </a:srgbClr>
                </a:gs>
              </a:gsLst>
              <a:lin ang="0"/>
            </a:gra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3727414" cy="185322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758233" y="2306583"/>
            <a:ext cx="1892038" cy="1892038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3C67BF">
                    <a:alpha val="96000"/>
                  </a:srgbClr>
                </a:gs>
                <a:gs pos="100000">
                  <a:srgbClr val="F7ACFF">
                    <a:alpha val="96000"/>
                  </a:srgbClr>
                </a:gs>
              </a:gsLst>
              <a:lin ang="0"/>
            </a:gradFill>
          </p:spPr>
        </p:sp>
        <p:sp>
          <p:nvSpPr>
            <p:cNvPr id="7" name="TextBox 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400540" y="1693375"/>
            <a:ext cx="1256320" cy="1256320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3C67BF">
                    <a:alpha val="96000"/>
                  </a:srgbClr>
                </a:gs>
                <a:gs pos="100000">
                  <a:srgbClr val="F7ACFF">
                    <a:alpha val="0"/>
                  </a:srgbClr>
                </a:gs>
              </a:gsLst>
              <a:lin ang="0"/>
            </a:gradFill>
          </p:spPr>
        </p:sp>
        <p:sp>
          <p:nvSpPr>
            <p:cNvPr id="10" name="TextBox 10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6939549" y="2212922"/>
            <a:ext cx="1256320" cy="1256320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3C67BF">
                    <a:alpha val="96000"/>
                  </a:srgbClr>
                </a:gs>
                <a:gs pos="100000">
                  <a:srgbClr val="F7ACFF">
                    <a:alpha val="0"/>
                  </a:srgbClr>
                </a:gs>
              </a:gsLst>
              <a:lin ang="0"/>
            </a:gradFill>
          </p:spPr>
        </p:sp>
        <p:sp>
          <p:nvSpPr>
            <p:cNvPr id="13" name="TextBox 13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4" name="Freeform 14"/>
          <p:cNvSpPr/>
          <p:nvPr/>
        </p:nvSpPr>
        <p:spPr>
          <a:xfrm>
            <a:off x="933309" y="364095"/>
            <a:ext cx="8115300" cy="1652570"/>
          </a:xfrm>
          <a:custGeom>
            <a:avLst/>
            <a:gdLst/>
            <a:ahLst/>
            <a:cxnLst/>
            <a:rect l="l" t="t" r="r" b="b"/>
            <a:pathLst>
              <a:path w="8115300" h="1652570">
                <a:moveTo>
                  <a:pt x="0" y="0"/>
                </a:moveTo>
                <a:lnTo>
                  <a:pt x="8115300" y="0"/>
                </a:lnTo>
                <a:lnTo>
                  <a:pt x="8115300" y="1652570"/>
                </a:lnTo>
                <a:lnTo>
                  <a:pt x="0" y="16525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5" name="TextBox 15"/>
          <p:cNvSpPr txBox="1"/>
          <p:nvPr/>
        </p:nvSpPr>
        <p:spPr>
          <a:xfrm>
            <a:off x="5980574" y="4288012"/>
            <a:ext cx="5248060" cy="20364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39"/>
              </a:lnSpc>
            </a:pPr>
            <a:r>
              <a:rPr lang="en-US" sz="2313">
                <a:solidFill>
                  <a:srgbClr val="0075B2"/>
                </a:solidFill>
                <a:latin typeface="Canva Sans"/>
                <a:ea typeface="Canva Sans"/>
                <a:cs typeface="Canva Sans"/>
                <a:sym typeface="Canva Sans"/>
              </a:rPr>
              <a:t>NAME</a:t>
            </a:r>
            <a:r>
              <a:rPr lang="en-US" sz="231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: KAPADIYA PRIYAM M.</a:t>
            </a:r>
          </a:p>
          <a:p>
            <a:pPr algn="l">
              <a:lnSpc>
                <a:spcPts val="3239"/>
              </a:lnSpc>
            </a:pPr>
            <a:r>
              <a:rPr lang="en-US" sz="2313">
                <a:solidFill>
                  <a:srgbClr val="0075B2"/>
                </a:solidFill>
                <a:latin typeface="Canva Sans"/>
                <a:ea typeface="Canva Sans"/>
                <a:cs typeface="Canva Sans"/>
                <a:sym typeface="Canva Sans"/>
              </a:rPr>
              <a:t>ROLL NO</a:t>
            </a:r>
            <a:r>
              <a:rPr lang="en-US" sz="231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: 149</a:t>
            </a:r>
          </a:p>
          <a:p>
            <a:pPr algn="l">
              <a:lnSpc>
                <a:spcPts val="3239"/>
              </a:lnSpc>
            </a:pPr>
            <a:r>
              <a:rPr lang="en-US" sz="2313">
                <a:solidFill>
                  <a:srgbClr val="0075B2"/>
                </a:solidFill>
                <a:latin typeface="Canva Sans"/>
                <a:ea typeface="Canva Sans"/>
                <a:cs typeface="Canva Sans"/>
                <a:sym typeface="Canva Sans"/>
              </a:rPr>
              <a:t>ENROLLMENT NO</a:t>
            </a:r>
            <a:r>
              <a:rPr lang="en-US" sz="231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: 23002170110064</a:t>
            </a:r>
          </a:p>
          <a:p>
            <a:pPr algn="l">
              <a:lnSpc>
                <a:spcPts val="3239"/>
              </a:lnSpc>
            </a:pPr>
            <a:r>
              <a:rPr lang="en-US" sz="2313">
                <a:solidFill>
                  <a:srgbClr val="0075B2"/>
                </a:solidFill>
                <a:latin typeface="Canva Sans"/>
                <a:ea typeface="Canva Sans"/>
                <a:cs typeface="Canva Sans"/>
                <a:sym typeface="Canva Sans"/>
              </a:rPr>
              <a:t>BATCH</a:t>
            </a:r>
            <a:r>
              <a:rPr lang="en-US" sz="231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: D-5</a:t>
            </a:r>
          </a:p>
          <a:p>
            <a:pPr algn="l">
              <a:lnSpc>
                <a:spcPts val="3239"/>
              </a:lnSpc>
            </a:pPr>
            <a:r>
              <a:rPr lang="en-US" sz="2313">
                <a:solidFill>
                  <a:srgbClr val="0075B2"/>
                </a:solidFill>
                <a:latin typeface="Canva Sans"/>
                <a:ea typeface="Canva Sans"/>
                <a:cs typeface="Canva Sans"/>
                <a:sym typeface="Canva Sans"/>
              </a:rPr>
              <a:t>BRANCH</a:t>
            </a:r>
            <a:r>
              <a:rPr lang="en-US" sz="231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: CE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921369" y="6277120"/>
            <a:ext cx="5198171" cy="20364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39"/>
              </a:lnSpc>
            </a:pPr>
            <a:r>
              <a:rPr lang="en-US" sz="2313">
                <a:solidFill>
                  <a:srgbClr val="0075B2"/>
                </a:solidFill>
                <a:latin typeface="Canva Sans"/>
                <a:ea typeface="Canva Sans"/>
                <a:cs typeface="Canva Sans"/>
                <a:sym typeface="Canva Sans"/>
              </a:rPr>
              <a:t>NAME </a:t>
            </a:r>
            <a:r>
              <a:rPr lang="en-US" sz="231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: SHAH ARYA NIRAV.</a:t>
            </a:r>
          </a:p>
          <a:p>
            <a:pPr algn="l">
              <a:lnSpc>
                <a:spcPts val="3239"/>
              </a:lnSpc>
            </a:pPr>
            <a:r>
              <a:rPr lang="en-US" sz="2313">
                <a:solidFill>
                  <a:srgbClr val="0075B2"/>
                </a:solidFill>
                <a:latin typeface="Canva Sans"/>
                <a:ea typeface="Canva Sans"/>
                <a:cs typeface="Canva Sans"/>
                <a:sym typeface="Canva Sans"/>
              </a:rPr>
              <a:t>ROLL NO</a:t>
            </a:r>
            <a:r>
              <a:rPr lang="en-US" sz="231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: 145</a:t>
            </a:r>
          </a:p>
          <a:p>
            <a:pPr algn="l">
              <a:lnSpc>
                <a:spcPts val="3239"/>
              </a:lnSpc>
            </a:pPr>
            <a:r>
              <a:rPr lang="en-US" sz="2313">
                <a:solidFill>
                  <a:srgbClr val="0075B2"/>
                </a:solidFill>
                <a:latin typeface="Canva Sans"/>
                <a:ea typeface="Canva Sans"/>
                <a:cs typeface="Canva Sans"/>
                <a:sym typeface="Canva Sans"/>
              </a:rPr>
              <a:t>ENROLLMENT NO </a:t>
            </a:r>
            <a:r>
              <a:rPr lang="en-US" sz="231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: 23002170210117</a:t>
            </a:r>
          </a:p>
          <a:p>
            <a:pPr algn="l">
              <a:lnSpc>
                <a:spcPts val="3239"/>
              </a:lnSpc>
            </a:pPr>
            <a:r>
              <a:rPr lang="en-US" sz="2313">
                <a:solidFill>
                  <a:srgbClr val="0075B2"/>
                </a:solidFill>
                <a:latin typeface="Canva Sans"/>
                <a:ea typeface="Canva Sans"/>
                <a:cs typeface="Canva Sans"/>
                <a:sym typeface="Canva Sans"/>
              </a:rPr>
              <a:t>BATCH </a:t>
            </a:r>
            <a:r>
              <a:rPr lang="en-US" sz="231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: D-5</a:t>
            </a:r>
          </a:p>
          <a:p>
            <a:pPr algn="l">
              <a:lnSpc>
                <a:spcPts val="3239"/>
              </a:lnSpc>
            </a:pPr>
            <a:r>
              <a:rPr lang="en-US" sz="2313">
                <a:solidFill>
                  <a:srgbClr val="0075B2"/>
                </a:solidFill>
                <a:latin typeface="Canva Sans"/>
                <a:ea typeface="Canva Sans"/>
                <a:cs typeface="Canva Sans"/>
                <a:sym typeface="Canva Sans"/>
              </a:rPr>
              <a:t>BRANCH</a:t>
            </a:r>
            <a:r>
              <a:rPr lang="en-US" sz="231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: IT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1685397" y="2619962"/>
            <a:ext cx="5478512" cy="20364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39"/>
              </a:lnSpc>
            </a:pPr>
            <a:r>
              <a:rPr lang="en-US" sz="2313" dirty="0">
                <a:solidFill>
                  <a:srgbClr val="0075B2"/>
                </a:solidFill>
                <a:latin typeface="Canva Sans"/>
                <a:ea typeface="Canva Sans"/>
                <a:cs typeface="Canva Sans"/>
                <a:sym typeface="Canva Sans"/>
              </a:rPr>
              <a:t>NAME</a:t>
            </a:r>
            <a:r>
              <a:rPr lang="en-US" sz="2313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: SHAH VIDISHA KIRAN.</a:t>
            </a:r>
          </a:p>
          <a:p>
            <a:pPr algn="l">
              <a:lnSpc>
                <a:spcPts val="3239"/>
              </a:lnSpc>
            </a:pPr>
            <a:r>
              <a:rPr lang="en-US" sz="2313" dirty="0">
                <a:solidFill>
                  <a:srgbClr val="0075B2"/>
                </a:solidFill>
                <a:latin typeface="Canva Sans"/>
                <a:ea typeface="Canva Sans"/>
                <a:cs typeface="Canva Sans"/>
                <a:sym typeface="Canva Sans"/>
              </a:rPr>
              <a:t>ROLL NO</a:t>
            </a:r>
            <a:r>
              <a:rPr lang="en-US" sz="2313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: 123</a:t>
            </a:r>
          </a:p>
          <a:p>
            <a:pPr algn="l">
              <a:lnSpc>
                <a:spcPts val="3239"/>
              </a:lnSpc>
            </a:pPr>
            <a:r>
              <a:rPr lang="en-US" sz="2313" dirty="0">
                <a:solidFill>
                  <a:srgbClr val="0075B2"/>
                </a:solidFill>
                <a:latin typeface="Canva Sans"/>
                <a:ea typeface="Canva Sans"/>
                <a:cs typeface="Canva Sans"/>
                <a:sym typeface="Canva Sans"/>
              </a:rPr>
              <a:t>ENROLLMENT NO</a:t>
            </a:r>
            <a:r>
              <a:rPr lang="en-US" sz="2313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: 23002170310012</a:t>
            </a:r>
          </a:p>
          <a:p>
            <a:pPr algn="l">
              <a:lnSpc>
                <a:spcPts val="3239"/>
              </a:lnSpc>
            </a:pPr>
            <a:r>
              <a:rPr lang="en-US" sz="2313" dirty="0">
                <a:solidFill>
                  <a:srgbClr val="0075B2"/>
                </a:solidFill>
                <a:latin typeface="Canva Sans"/>
                <a:ea typeface="Canva Sans"/>
                <a:cs typeface="Canva Sans"/>
                <a:sym typeface="Canva Sans"/>
              </a:rPr>
              <a:t>BATCH</a:t>
            </a:r>
            <a:r>
              <a:rPr lang="en-US" sz="2313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: D-5</a:t>
            </a:r>
          </a:p>
          <a:p>
            <a:pPr algn="l">
              <a:lnSpc>
                <a:spcPts val="3239"/>
              </a:lnSpc>
            </a:pPr>
            <a:r>
              <a:rPr lang="en-US" sz="2313" dirty="0">
                <a:solidFill>
                  <a:srgbClr val="0075B2"/>
                </a:solidFill>
                <a:latin typeface="Canva Sans"/>
                <a:ea typeface="Canva Sans"/>
                <a:cs typeface="Canva Sans"/>
                <a:sym typeface="Canva Sans"/>
              </a:rPr>
              <a:t>BRANCH</a:t>
            </a:r>
            <a:r>
              <a:rPr lang="en-US" sz="2313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: CSD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1685397" y="6277120"/>
            <a:ext cx="5573903" cy="20364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39"/>
              </a:lnSpc>
            </a:pPr>
            <a:r>
              <a:rPr lang="en-US" sz="2313">
                <a:solidFill>
                  <a:srgbClr val="0075B2"/>
                </a:solidFill>
                <a:latin typeface="Canva Sans"/>
                <a:ea typeface="Canva Sans"/>
                <a:cs typeface="Canva Sans"/>
                <a:sym typeface="Canva Sans"/>
              </a:rPr>
              <a:t>NAME</a:t>
            </a:r>
            <a:r>
              <a:rPr lang="en-US" sz="231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:GOYANI KHILAN SANJAYBHAI.</a:t>
            </a:r>
          </a:p>
          <a:p>
            <a:pPr algn="l">
              <a:lnSpc>
                <a:spcPts val="3239"/>
              </a:lnSpc>
            </a:pPr>
            <a:r>
              <a:rPr lang="en-US" sz="2313">
                <a:solidFill>
                  <a:srgbClr val="0075B2"/>
                </a:solidFill>
                <a:latin typeface="Canva Sans"/>
                <a:ea typeface="Canva Sans"/>
                <a:cs typeface="Canva Sans"/>
                <a:sym typeface="Canva Sans"/>
              </a:rPr>
              <a:t>ROLL NO</a:t>
            </a:r>
            <a:r>
              <a:rPr lang="en-US" sz="231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: 139</a:t>
            </a:r>
          </a:p>
          <a:p>
            <a:pPr algn="l">
              <a:lnSpc>
                <a:spcPts val="3239"/>
              </a:lnSpc>
            </a:pPr>
            <a:r>
              <a:rPr lang="en-US" sz="2313">
                <a:solidFill>
                  <a:srgbClr val="0075B2"/>
                </a:solidFill>
                <a:latin typeface="Canva Sans"/>
                <a:ea typeface="Canva Sans"/>
                <a:cs typeface="Canva Sans"/>
                <a:sym typeface="Canva Sans"/>
              </a:rPr>
              <a:t>ENROLLMENT NO</a:t>
            </a:r>
            <a:r>
              <a:rPr lang="en-US" sz="231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: 23002170110047</a:t>
            </a:r>
          </a:p>
          <a:p>
            <a:pPr algn="l">
              <a:lnSpc>
                <a:spcPts val="3239"/>
              </a:lnSpc>
            </a:pPr>
            <a:r>
              <a:rPr lang="en-US" sz="2313">
                <a:solidFill>
                  <a:srgbClr val="0075B2"/>
                </a:solidFill>
                <a:latin typeface="Canva Sans"/>
                <a:ea typeface="Canva Sans"/>
                <a:cs typeface="Canva Sans"/>
                <a:sym typeface="Canva Sans"/>
              </a:rPr>
              <a:t>BATCH</a:t>
            </a:r>
            <a:r>
              <a:rPr lang="en-US" sz="231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: D-5</a:t>
            </a:r>
          </a:p>
          <a:p>
            <a:pPr algn="l">
              <a:lnSpc>
                <a:spcPts val="3239"/>
              </a:lnSpc>
            </a:pPr>
            <a:r>
              <a:rPr lang="en-US" sz="2313">
                <a:solidFill>
                  <a:srgbClr val="0075B2"/>
                </a:solidFill>
                <a:latin typeface="Canva Sans"/>
                <a:ea typeface="Canva Sans"/>
                <a:cs typeface="Canva Sans"/>
                <a:sym typeface="Canva Sans"/>
              </a:rPr>
              <a:t>BRANCH </a:t>
            </a:r>
            <a:r>
              <a:rPr lang="en-US" sz="231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: CE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933309" y="2619962"/>
            <a:ext cx="6205604" cy="20364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39"/>
              </a:lnSpc>
            </a:pPr>
            <a:r>
              <a:rPr lang="en-US" sz="2313">
                <a:solidFill>
                  <a:srgbClr val="0075B2"/>
                </a:solidFill>
                <a:latin typeface="Canva Sans"/>
                <a:ea typeface="Canva Sans"/>
                <a:cs typeface="Canva Sans"/>
                <a:sym typeface="Canva Sans"/>
              </a:rPr>
              <a:t>NAME</a:t>
            </a:r>
            <a:r>
              <a:rPr lang="en-US" sz="231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: HIRANI PRIYA RAMESHCHANDRA.</a:t>
            </a:r>
          </a:p>
          <a:p>
            <a:pPr algn="l">
              <a:lnSpc>
                <a:spcPts val="3239"/>
              </a:lnSpc>
            </a:pPr>
            <a:r>
              <a:rPr lang="en-US" sz="2313">
                <a:solidFill>
                  <a:srgbClr val="0075B2"/>
                </a:solidFill>
                <a:latin typeface="Canva Sans"/>
                <a:ea typeface="Canva Sans"/>
                <a:cs typeface="Canva Sans"/>
                <a:sym typeface="Canva Sans"/>
              </a:rPr>
              <a:t>ROLL NO</a:t>
            </a:r>
            <a:r>
              <a:rPr lang="en-US" sz="231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: 150</a:t>
            </a:r>
          </a:p>
          <a:p>
            <a:pPr algn="l">
              <a:lnSpc>
                <a:spcPts val="3239"/>
              </a:lnSpc>
            </a:pPr>
            <a:r>
              <a:rPr lang="en-US" sz="2313">
                <a:solidFill>
                  <a:srgbClr val="0075B2"/>
                </a:solidFill>
                <a:latin typeface="Canva Sans"/>
                <a:ea typeface="Canva Sans"/>
                <a:cs typeface="Canva Sans"/>
                <a:sym typeface="Canva Sans"/>
              </a:rPr>
              <a:t>ENROLLMENT NO</a:t>
            </a:r>
            <a:r>
              <a:rPr lang="en-US" sz="231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: 23002170110049</a:t>
            </a:r>
          </a:p>
          <a:p>
            <a:pPr algn="l">
              <a:lnSpc>
                <a:spcPts val="3239"/>
              </a:lnSpc>
            </a:pPr>
            <a:r>
              <a:rPr lang="en-US" sz="2313">
                <a:solidFill>
                  <a:srgbClr val="0075B2"/>
                </a:solidFill>
                <a:latin typeface="Canva Sans"/>
                <a:ea typeface="Canva Sans"/>
                <a:cs typeface="Canva Sans"/>
                <a:sym typeface="Canva Sans"/>
              </a:rPr>
              <a:t>BATCH</a:t>
            </a:r>
            <a:r>
              <a:rPr lang="en-US" sz="231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: D-5</a:t>
            </a:r>
          </a:p>
          <a:p>
            <a:pPr algn="l">
              <a:lnSpc>
                <a:spcPts val="3239"/>
              </a:lnSpc>
            </a:pPr>
            <a:r>
              <a:rPr lang="en-US" sz="2313">
                <a:solidFill>
                  <a:srgbClr val="0075B2"/>
                </a:solidFill>
                <a:latin typeface="Canva Sans"/>
                <a:ea typeface="Canva Sans"/>
                <a:cs typeface="Canva Sans"/>
                <a:sym typeface="Canva Sans"/>
              </a:rPr>
              <a:t>BRANCH</a:t>
            </a:r>
            <a:r>
              <a:rPr lang="en-US" sz="231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: CE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443958" y="678594"/>
            <a:ext cx="5611582" cy="9283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691"/>
              </a:lnSpc>
            </a:pPr>
            <a:r>
              <a:rPr lang="en-US" sz="5493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Students name</a:t>
            </a:r>
          </a:p>
        </p:txBody>
      </p:sp>
      <p:sp>
        <p:nvSpPr>
          <p:cNvPr id="21" name="Freeform 21"/>
          <p:cNvSpPr/>
          <p:nvPr/>
        </p:nvSpPr>
        <p:spPr>
          <a:xfrm>
            <a:off x="13985876" y="276870"/>
            <a:ext cx="4052617" cy="1028917"/>
          </a:xfrm>
          <a:custGeom>
            <a:avLst/>
            <a:gdLst/>
            <a:ahLst/>
            <a:cxnLst/>
            <a:rect l="l" t="t" r="r" b="b"/>
            <a:pathLst>
              <a:path w="4052617" h="1028917">
                <a:moveTo>
                  <a:pt x="0" y="0"/>
                </a:moveTo>
                <a:lnTo>
                  <a:pt x="4052616" y="0"/>
                </a:lnTo>
                <a:lnTo>
                  <a:pt x="4052616" y="1028918"/>
                </a:lnTo>
                <a:lnTo>
                  <a:pt x="0" y="102891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275947" y="-496215"/>
            <a:ext cx="11264060" cy="11375654"/>
            <a:chOff x="0" y="0"/>
            <a:chExt cx="2966666" cy="299605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966666" cy="2996057"/>
            </a:xfrm>
            <a:custGeom>
              <a:avLst/>
              <a:gdLst/>
              <a:ahLst/>
              <a:cxnLst/>
              <a:rect l="l" t="t" r="r" b="b"/>
              <a:pathLst>
                <a:path w="2966666" h="2996057">
                  <a:moveTo>
                    <a:pt x="0" y="0"/>
                  </a:moveTo>
                  <a:lnTo>
                    <a:pt x="2966666" y="0"/>
                  </a:lnTo>
                  <a:lnTo>
                    <a:pt x="2966666" y="2996057"/>
                  </a:lnTo>
                  <a:lnTo>
                    <a:pt x="0" y="2996057"/>
                  </a:lnTo>
                  <a:close/>
                </a:path>
              </a:pathLst>
            </a:custGeom>
            <a:gradFill rotWithShape="1">
              <a:gsLst>
                <a:gs pos="0">
                  <a:srgbClr val="F7ACFF">
                    <a:alpha val="0"/>
                  </a:srgbClr>
                </a:gs>
                <a:gs pos="50000">
                  <a:srgbClr val="6B4CAF">
                    <a:alpha val="13225"/>
                  </a:srgbClr>
                </a:gs>
                <a:gs pos="100000">
                  <a:srgbClr val="3C67BF">
                    <a:alpha val="23000"/>
                  </a:srgbClr>
                </a:gs>
              </a:gsLst>
              <a:lin ang="0"/>
            </a:gra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966666" cy="303415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1154546" y="-1328013"/>
            <a:ext cx="5214383" cy="5214383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3C67BF">
                    <a:alpha val="58000"/>
                  </a:srgbClr>
                </a:gs>
                <a:gs pos="100000">
                  <a:srgbClr val="F7ACFF">
                    <a:alpha val="58000"/>
                  </a:srgbClr>
                </a:gs>
              </a:gsLst>
              <a:lin ang="0"/>
            </a:gradFill>
          </p:spPr>
        </p:sp>
        <p:sp>
          <p:nvSpPr>
            <p:cNvPr id="7" name="TextBox 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-908020" y="7636544"/>
            <a:ext cx="4721330" cy="4721330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3C67BF">
                    <a:alpha val="96000"/>
                  </a:srgbClr>
                </a:gs>
                <a:gs pos="100000">
                  <a:srgbClr val="F7ACFF">
                    <a:alpha val="0"/>
                  </a:srgbClr>
                </a:gs>
              </a:gsLst>
              <a:lin ang="0"/>
            </a:gradFill>
          </p:spPr>
        </p:sp>
        <p:sp>
          <p:nvSpPr>
            <p:cNvPr id="10" name="TextBox 10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1" name="Freeform 11"/>
          <p:cNvSpPr/>
          <p:nvPr/>
        </p:nvSpPr>
        <p:spPr>
          <a:xfrm>
            <a:off x="1452645" y="2491253"/>
            <a:ext cx="11455332" cy="178062"/>
          </a:xfrm>
          <a:custGeom>
            <a:avLst/>
            <a:gdLst/>
            <a:ahLst/>
            <a:cxnLst/>
            <a:rect l="l" t="t" r="r" b="b"/>
            <a:pathLst>
              <a:path w="11455332" h="178062">
                <a:moveTo>
                  <a:pt x="0" y="0"/>
                </a:moveTo>
                <a:lnTo>
                  <a:pt x="11455333" y="0"/>
                </a:lnTo>
                <a:lnTo>
                  <a:pt x="11455333" y="178062"/>
                </a:lnTo>
                <a:lnTo>
                  <a:pt x="0" y="1780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2542360" y="1824562"/>
            <a:ext cx="11545476" cy="6666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99"/>
              </a:lnSpc>
            </a:pPr>
            <a:r>
              <a:rPr lang="en-US" sz="5999">
                <a:solidFill>
                  <a:srgbClr val="24096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Project Outline :</a:t>
            </a:r>
          </a:p>
        </p:txBody>
      </p:sp>
      <p:grpSp>
        <p:nvGrpSpPr>
          <p:cNvPr id="13" name="Group 13"/>
          <p:cNvGrpSpPr/>
          <p:nvPr/>
        </p:nvGrpSpPr>
        <p:grpSpPr>
          <a:xfrm>
            <a:off x="2280363" y="3035077"/>
            <a:ext cx="13727274" cy="6223223"/>
            <a:chOff x="0" y="0"/>
            <a:chExt cx="18303033" cy="8297630"/>
          </a:xfrm>
        </p:grpSpPr>
        <p:sp>
          <p:nvSpPr>
            <p:cNvPr id="14" name="Freeform 14"/>
            <p:cNvSpPr/>
            <p:nvPr/>
          </p:nvSpPr>
          <p:spPr>
            <a:xfrm>
              <a:off x="10563" y="12074"/>
              <a:ext cx="18281937" cy="8273482"/>
            </a:xfrm>
            <a:custGeom>
              <a:avLst/>
              <a:gdLst/>
              <a:ahLst/>
              <a:cxnLst/>
              <a:rect l="l" t="t" r="r" b="b"/>
              <a:pathLst>
                <a:path w="18281937" h="8273482">
                  <a:moveTo>
                    <a:pt x="0" y="0"/>
                  </a:moveTo>
                  <a:lnTo>
                    <a:pt x="18281938" y="0"/>
                  </a:lnTo>
                  <a:lnTo>
                    <a:pt x="18281938" y="8273481"/>
                  </a:lnTo>
                  <a:lnTo>
                    <a:pt x="0" y="8273481"/>
                  </a:lnTo>
                  <a:close/>
                </a:path>
              </a:pathLst>
            </a:custGeom>
            <a:gradFill rotWithShape="1">
              <a:gsLst>
                <a:gs pos="0">
                  <a:srgbClr val="3C67BF">
                    <a:alpha val="100000"/>
                  </a:srgbClr>
                </a:gs>
                <a:gs pos="100000">
                  <a:srgbClr val="F7ACFF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15" name="Freeform 15"/>
            <p:cNvSpPr/>
            <p:nvPr/>
          </p:nvSpPr>
          <p:spPr>
            <a:xfrm>
              <a:off x="0" y="0"/>
              <a:ext cx="18303070" cy="8297629"/>
            </a:xfrm>
            <a:custGeom>
              <a:avLst/>
              <a:gdLst/>
              <a:ahLst/>
              <a:cxnLst/>
              <a:rect l="l" t="t" r="r" b="b"/>
              <a:pathLst>
                <a:path w="18303070" h="8297629">
                  <a:moveTo>
                    <a:pt x="10563" y="0"/>
                  </a:moveTo>
                  <a:lnTo>
                    <a:pt x="18292501" y="0"/>
                  </a:lnTo>
                  <a:cubicBezTo>
                    <a:pt x="18298311" y="0"/>
                    <a:pt x="18303070" y="5433"/>
                    <a:pt x="18303070" y="12074"/>
                  </a:cubicBezTo>
                  <a:lnTo>
                    <a:pt x="18303070" y="8285555"/>
                  </a:lnTo>
                  <a:cubicBezTo>
                    <a:pt x="18303070" y="8292196"/>
                    <a:pt x="18298311" y="8297629"/>
                    <a:pt x="18292501" y="8297629"/>
                  </a:cubicBezTo>
                  <a:lnTo>
                    <a:pt x="10563" y="8297629"/>
                  </a:lnTo>
                  <a:cubicBezTo>
                    <a:pt x="4753" y="8297629"/>
                    <a:pt x="0" y="8292196"/>
                    <a:pt x="0" y="8285555"/>
                  </a:cubicBezTo>
                  <a:lnTo>
                    <a:pt x="0" y="12074"/>
                  </a:lnTo>
                  <a:cubicBezTo>
                    <a:pt x="0" y="5433"/>
                    <a:pt x="4753" y="0"/>
                    <a:pt x="10563" y="0"/>
                  </a:cubicBezTo>
                  <a:moveTo>
                    <a:pt x="10563" y="24147"/>
                  </a:moveTo>
                  <a:lnTo>
                    <a:pt x="10563" y="12074"/>
                  </a:lnTo>
                  <a:lnTo>
                    <a:pt x="21126" y="12074"/>
                  </a:lnTo>
                  <a:lnTo>
                    <a:pt x="21126" y="8285555"/>
                  </a:lnTo>
                  <a:lnTo>
                    <a:pt x="10563" y="8285555"/>
                  </a:lnTo>
                  <a:lnTo>
                    <a:pt x="10563" y="8273482"/>
                  </a:lnTo>
                  <a:lnTo>
                    <a:pt x="18292501" y="8273482"/>
                  </a:lnTo>
                  <a:lnTo>
                    <a:pt x="18292501" y="8285555"/>
                  </a:lnTo>
                  <a:lnTo>
                    <a:pt x="18281937" y="8285555"/>
                  </a:lnTo>
                  <a:lnTo>
                    <a:pt x="18281937" y="12074"/>
                  </a:lnTo>
                  <a:lnTo>
                    <a:pt x="18292501" y="12074"/>
                  </a:lnTo>
                  <a:lnTo>
                    <a:pt x="18292501" y="24147"/>
                  </a:lnTo>
                  <a:lnTo>
                    <a:pt x="10563" y="24147"/>
                  </a:lnTo>
                  <a:close/>
                </a:path>
              </a:pathLst>
            </a:custGeom>
            <a:solidFill>
              <a:srgbClr val="2F528F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38100"/>
              <a:ext cx="18303033" cy="825953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596798" lvl="1" indent="-298399" algn="l">
                <a:lnSpc>
                  <a:spcPts val="3564"/>
                </a:lnSpc>
                <a:buFont typeface="Arial"/>
                <a:buChar char="•"/>
              </a:pPr>
              <a:r>
                <a:rPr lang="en-US" sz="3300" spc="29">
                  <a:solidFill>
                    <a:srgbClr val="000000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Purpose of the project</a:t>
              </a:r>
            </a:p>
            <a:p>
              <a:pPr marL="597217" lvl="1" indent="-298609" algn="l">
                <a:lnSpc>
                  <a:spcPts val="3564"/>
                </a:lnSpc>
                <a:buFont typeface="Arial"/>
                <a:buChar char="•"/>
              </a:pPr>
              <a:r>
                <a:rPr lang="en-US" sz="3300" spc="30">
                  <a:solidFill>
                    <a:srgbClr val="000000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ER diagram</a:t>
              </a:r>
            </a:p>
            <a:p>
              <a:pPr marL="597217" lvl="1" indent="-298609" algn="l">
                <a:lnSpc>
                  <a:spcPts val="3564"/>
                </a:lnSpc>
                <a:buFont typeface="Arial"/>
                <a:buChar char="•"/>
              </a:pPr>
              <a:r>
                <a:rPr lang="en-US" sz="3300" spc="30">
                  <a:solidFill>
                    <a:srgbClr val="000000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Class diagram</a:t>
              </a:r>
            </a:p>
            <a:p>
              <a:pPr marL="596798" lvl="1" indent="-298399" algn="l">
                <a:lnSpc>
                  <a:spcPts val="3564"/>
                </a:lnSpc>
                <a:buFont typeface="Arial"/>
                <a:buChar char="•"/>
              </a:pPr>
              <a:r>
                <a:rPr lang="en-US" sz="3300" spc="29">
                  <a:solidFill>
                    <a:srgbClr val="000000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Use case Diagram</a:t>
              </a:r>
            </a:p>
            <a:p>
              <a:pPr marL="597217" lvl="1" indent="-298609" algn="l">
                <a:lnSpc>
                  <a:spcPts val="3564"/>
                </a:lnSpc>
                <a:buFont typeface="Arial"/>
                <a:buChar char="•"/>
              </a:pPr>
              <a:r>
                <a:rPr lang="en-US" sz="3300" spc="30">
                  <a:solidFill>
                    <a:srgbClr val="000000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System design diagram (Flow-chart)</a:t>
              </a:r>
            </a:p>
            <a:p>
              <a:pPr marL="597217" lvl="1" indent="-298609" algn="l">
                <a:lnSpc>
                  <a:spcPts val="3564"/>
                </a:lnSpc>
                <a:buFont typeface="Arial"/>
                <a:buChar char="•"/>
              </a:pPr>
              <a:r>
                <a:rPr lang="en-US" sz="3300" spc="30">
                  <a:solidFill>
                    <a:srgbClr val="000000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Functionalities</a:t>
              </a:r>
            </a:p>
            <a:p>
              <a:pPr marL="597217" lvl="1" indent="-298609" algn="l">
                <a:lnSpc>
                  <a:spcPts val="3564"/>
                </a:lnSpc>
                <a:buFont typeface="Arial"/>
                <a:buChar char="•"/>
              </a:pPr>
              <a:r>
                <a:rPr lang="en-US" sz="3300" spc="30">
                  <a:solidFill>
                    <a:srgbClr val="000000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Used DATA Structures and class</a:t>
              </a:r>
            </a:p>
            <a:p>
              <a:pPr marL="597217" lvl="1" indent="-298609" algn="l">
                <a:lnSpc>
                  <a:spcPts val="3564"/>
                </a:lnSpc>
                <a:buFont typeface="Arial"/>
                <a:buChar char="•"/>
              </a:pPr>
              <a:r>
                <a:rPr lang="en-US" sz="3300" spc="30">
                  <a:solidFill>
                    <a:srgbClr val="000000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Any used Triggers and procedures</a:t>
              </a:r>
            </a:p>
            <a:p>
              <a:pPr marL="597217" lvl="1" indent="-298609" algn="l">
                <a:lnSpc>
                  <a:spcPts val="3564"/>
                </a:lnSpc>
                <a:buFont typeface="Arial"/>
                <a:buChar char="•"/>
              </a:pPr>
              <a:r>
                <a:rPr lang="en-US" sz="3300" spc="30">
                  <a:solidFill>
                    <a:srgbClr val="000000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Tools used </a:t>
              </a:r>
            </a:p>
            <a:p>
              <a:pPr marL="596798" lvl="1" indent="-298399" algn="l">
                <a:lnSpc>
                  <a:spcPts val="3564"/>
                </a:lnSpc>
                <a:buFont typeface="Arial"/>
                <a:buChar char="•"/>
              </a:pPr>
              <a:r>
                <a:rPr lang="en-US" sz="3300" spc="30">
                  <a:solidFill>
                    <a:srgbClr val="000000"/>
                  </a:solidFill>
                  <a:latin typeface="TT Rounds Condensed"/>
                  <a:ea typeface="TT Rounds Condensed"/>
                  <a:cs typeface="TT Rounds Condensed"/>
                  <a:sym typeface="TT Rounds Condensed"/>
                </a:rPr>
                <a:t>Merits &amp; Demerits</a:t>
              </a:r>
            </a:p>
          </p:txBody>
        </p:sp>
      </p:grpSp>
      <p:sp>
        <p:nvSpPr>
          <p:cNvPr id="17" name="Freeform 21">
            <a:extLst>
              <a:ext uri="{FF2B5EF4-FFF2-40B4-BE49-F238E27FC236}">
                <a16:creationId xmlns:a16="http://schemas.microsoft.com/office/drawing/2014/main" id="{68180F3F-85B1-06E5-1043-C5881AB63B89}"/>
              </a:ext>
            </a:extLst>
          </p:cNvPr>
          <p:cNvSpPr/>
          <p:nvPr/>
        </p:nvSpPr>
        <p:spPr>
          <a:xfrm>
            <a:off x="13985876" y="276870"/>
            <a:ext cx="4052617" cy="1028917"/>
          </a:xfrm>
          <a:custGeom>
            <a:avLst/>
            <a:gdLst/>
            <a:ahLst/>
            <a:cxnLst/>
            <a:rect l="l" t="t" r="r" b="b"/>
            <a:pathLst>
              <a:path w="4052617" h="1028917">
                <a:moveTo>
                  <a:pt x="0" y="0"/>
                </a:moveTo>
                <a:lnTo>
                  <a:pt x="4052616" y="0"/>
                </a:lnTo>
                <a:lnTo>
                  <a:pt x="4052616" y="1028918"/>
                </a:lnTo>
                <a:lnTo>
                  <a:pt x="0" y="102891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275947" y="-496215"/>
            <a:ext cx="11264060" cy="11375654"/>
            <a:chOff x="0" y="0"/>
            <a:chExt cx="2966666" cy="299605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966666" cy="2996057"/>
            </a:xfrm>
            <a:custGeom>
              <a:avLst/>
              <a:gdLst/>
              <a:ahLst/>
              <a:cxnLst/>
              <a:rect l="l" t="t" r="r" b="b"/>
              <a:pathLst>
                <a:path w="2966666" h="2996057">
                  <a:moveTo>
                    <a:pt x="0" y="0"/>
                  </a:moveTo>
                  <a:lnTo>
                    <a:pt x="2966666" y="0"/>
                  </a:lnTo>
                  <a:lnTo>
                    <a:pt x="2966666" y="2996057"/>
                  </a:lnTo>
                  <a:lnTo>
                    <a:pt x="0" y="2996057"/>
                  </a:lnTo>
                  <a:close/>
                </a:path>
              </a:pathLst>
            </a:custGeom>
            <a:gradFill rotWithShape="1">
              <a:gsLst>
                <a:gs pos="0">
                  <a:srgbClr val="F7ACFF">
                    <a:alpha val="0"/>
                  </a:srgbClr>
                </a:gs>
                <a:gs pos="50000">
                  <a:srgbClr val="6B4CAF">
                    <a:alpha val="13225"/>
                  </a:srgbClr>
                </a:gs>
                <a:gs pos="100000">
                  <a:srgbClr val="3C67BF">
                    <a:alpha val="23000"/>
                  </a:srgbClr>
                </a:gs>
              </a:gsLst>
              <a:lin ang="0"/>
            </a:gra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966666" cy="303415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1154546" y="-1328013"/>
            <a:ext cx="5214383" cy="5214383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3C67BF">
                    <a:alpha val="58000"/>
                  </a:srgbClr>
                </a:gs>
                <a:gs pos="100000">
                  <a:srgbClr val="F7ACFF">
                    <a:alpha val="58000"/>
                  </a:srgbClr>
                </a:gs>
              </a:gsLst>
              <a:lin ang="0"/>
            </a:gradFill>
          </p:spPr>
        </p:sp>
        <p:sp>
          <p:nvSpPr>
            <p:cNvPr id="7" name="TextBox 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-908020" y="7636544"/>
            <a:ext cx="4721330" cy="4721330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3C67BF">
                    <a:alpha val="96000"/>
                  </a:srgbClr>
                </a:gs>
                <a:gs pos="100000">
                  <a:srgbClr val="F7ACFF">
                    <a:alpha val="0"/>
                  </a:srgbClr>
                </a:gs>
              </a:gsLst>
              <a:lin ang="0"/>
            </a:gradFill>
          </p:spPr>
        </p:sp>
        <p:sp>
          <p:nvSpPr>
            <p:cNvPr id="10" name="TextBox 10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1" name="Freeform 11"/>
          <p:cNvSpPr/>
          <p:nvPr/>
        </p:nvSpPr>
        <p:spPr>
          <a:xfrm>
            <a:off x="1452645" y="2491253"/>
            <a:ext cx="11455332" cy="178062"/>
          </a:xfrm>
          <a:custGeom>
            <a:avLst/>
            <a:gdLst/>
            <a:ahLst/>
            <a:cxnLst/>
            <a:rect l="l" t="t" r="r" b="b"/>
            <a:pathLst>
              <a:path w="11455332" h="178062">
                <a:moveTo>
                  <a:pt x="0" y="0"/>
                </a:moveTo>
                <a:lnTo>
                  <a:pt x="11455333" y="0"/>
                </a:lnTo>
                <a:lnTo>
                  <a:pt x="11455333" y="178062"/>
                </a:lnTo>
                <a:lnTo>
                  <a:pt x="0" y="1780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2014787" y="4457521"/>
            <a:ext cx="10893191" cy="19639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93726" lvl="1" indent="-296863" algn="l">
              <a:lnSpc>
                <a:spcPts val="3135"/>
              </a:lnSpc>
              <a:buFont typeface="Arial"/>
              <a:buChar char="•"/>
            </a:pPr>
            <a:r>
              <a:rPr lang="en-US" sz="2750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Enhances customer experience with online booking and flexible payments.</a:t>
            </a:r>
          </a:p>
          <a:p>
            <a:pPr marL="593726" lvl="1" indent="-296863" algn="l">
              <a:lnSpc>
                <a:spcPts val="3135"/>
              </a:lnSpc>
              <a:buFont typeface="Arial"/>
              <a:buChar char="•"/>
            </a:pPr>
            <a:r>
              <a:rPr lang="en-US" sz="2750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Automates processes and optimizes costs.</a:t>
            </a:r>
          </a:p>
          <a:p>
            <a:pPr marL="593726" lvl="1" indent="-296863" algn="l">
              <a:lnSpc>
                <a:spcPts val="3135"/>
              </a:lnSpc>
              <a:buFont typeface="Arial"/>
              <a:buChar char="•"/>
            </a:pPr>
            <a:r>
              <a:rPr lang="en-US" sz="2750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Supports scalability and manages customer relationships.</a:t>
            </a:r>
          </a:p>
          <a:p>
            <a:pPr marL="593726" lvl="1" indent="-296863" algn="l">
              <a:lnSpc>
                <a:spcPts val="3135"/>
              </a:lnSpc>
              <a:buFont typeface="Arial"/>
              <a:buChar char="•"/>
            </a:pPr>
            <a:r>
              <a:rPr lang="en-US" sz="2750">
                <a:solidFill>
                  <a:srgbClr val="240960"/>
                </a:solidFill>
                <a:latin typeface="Montserrat"/>
                <a:ea typeface="Montserrat"/>
                <a:cs typeface="Montserrat"/>
                <a:sym typeface="Montserrat"/>
              </a:rPr>
              <a:t>Provides reporting and analytics for data-driven decisions.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2542360" y="1824562"/>
            <a:ext cx="11545476" cy="6666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99"/>
              </a:lnSpc>
            </a:pPr>
            <a:r>
              <a:rPr lang="en-US" sz="5999">
                <a:solidFill>
                  <a:srgbClr val="24096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Purpose of the project</a:t>
            </a:r>
          </a:p>
        </p:txBody>
      </p:sp>
      <p:sp>
        <p:nvSpPr>
          <p:cNvPr id="14" name="Freeform 21">
            <a:extLst>
              <a:ext uri="{FF2B5EF4-FFF2-40B4-BE49-F238E27FC236}">
                <a16:creationId xmlns:a16="http://schemas.microsoft.com/office/drawing/2014/main" id="{D9E04803-751B-6349-F7BA-9E27FD653815}"/>
              </a:ext>
            </a:extLst>
          </p:cNvPr>
          <p:cNvSpPr/>
          <p:nvPr/>
        </p:nvSpPr>
        <p:spPr>
          <a:xfrm>
            <a:off x="13985876" y="276870"/>
            <a:ext cx="4052617" cy="1028917"/>
          </a:xfrm>
          <a:custGeom>
            <a:avLst/>
            <a:gdLst/>
            <a:ahLst/>
            <a:cxnLst/>
            <a:rect l="l" t="t" r="r" b="b"/>
            <a:pathLst>
              <a:path w="4052617" h="1028917">
                <a:moveTo>
                  <a:pt x="0" y="0"/>
                </a:moveTo>
                <a:lnTo>
                  <a:pt x="4052616" y="0"/>
                </a:lnTo>
                <a:lnTo>
                  <a:pt x="4052616" y="1028918"/>
                </a:lnTo>
                <a:lnTo>
                  <a:pt x="0" y="102891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275947" y="-496215"/>
            <a:ext cx="11264060" cy="11375654"/>
            <a:chOff x="0" y="0"/>
            <a:chExt cx="2966666" cy="299605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966666" cy="2996057"/>
            </a:xfrm>
            <a:custGeom>
              <a:avLst/>
              <a:gdLst/>
              <a:ahLst/>
              <a:cxnLst/>
              <a:rect l="l" t="t" r="r" b="b"/>
              <a:pathLst>
                <a:path w="2966666" h="2996057">
                  <a:moveTo>
                    <a:pt x="0" y="0"/>
                  </a:moveTo>
                  <a:lnTo>
                    <a:pt x="2966666" y="0"/>
                  </a:lnTo>
                  <a:lnTo>
                    <a:pt x="2966666" y="2996057"/>
                  </a:lnTo>
                  <a:lnTo>
                    <a:pt x="0" y="2996057"/>
                  </a:lnTo>
                  <a:close/>
                </a:path>
              </a:pathLst>
            </a:custGeom>
            <a:gradFill rotWithShape="1">
              <a:gsLst>
                <a:gs pos="0">
                  <a:srgbClr val="F7ACFF">
                    <a:alpha val="0"/>
                  </a:srgbClr>
                </a:gs>
                <a:gs pos="50000">
                  <a:srgbClr val="6B4CAF">
                    <a:alpha val="13225"/>
                  </a:srgbClr>
                </a:gs>
                <a:gs pos="100000">
                  <a:srgbClr val="3C67BF">
                    <a:alpha val="23000"/>
                  </a:srgbClr>
                </a:gs>
              </a:gsLst>
              <a:lin ang="0"/>
            </a:gra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966666" cy="303415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1154546" y="-1328013"/>
            <a:ext cx="5214383" cy="5214383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3C67BF">
                    <a:alpha val="58000"/>
                  </a:srgbClr>
                </a:gs>
                <a:gs pos="100000">
                  <a:srgbClr val="F7ACFF">
                    <a:alpha val="58000"/>
                  </a:srgbClr>
                </a:gs>
              </a:gsLst>
              <a:lin ang="0"/>
            </a:gradFill>
          </p:spPr>
        </p:sp>
        <p:sp>
          <p:nvSpPr>
            <p:cNvPr id="7" name="TextBox 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-908020" y="7636544"/>
            <a:ext cx="4721330" cy="4721330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3C67BF">
                    <a:alpha val="96000"/>
                  </a:srgbClr>
                </a:gs>
                <a:gs pos="100000">
                  <a:srgbClr val="F7ACFF">
                    <a:alpha val="0"/>
                  </a:srgbClr>
                </a:gs>
              </a:gsLst>
              <a:lin ang="0"/>
            </a:gradFill>
          </p:spPr>
        </p:sp>
        <p:sp>
          <p:nvSpPr>
            <p:cNvPr id="10" name="TextBox 10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1" name="Freeform 11"/>
          <p:cNvSpPr/>
          <p:nvPr/>
        </p:nvSpPr>
        <p:spPr>
          <a:xfrm>
            <a:off x="4059837" y="995870"/>
            <a:ext cx="13576646" cy="8262430"/>
          </a:xfrm>
          <a:custGeom>
            <a:avLst/>
            <a:gdLst/>
            <a:ahLst/>
            <a:cxnLst/>
            <a:rect l="l" t="t" r="r" b="b"/>
            <a:pathLst>
              <a:path w="13576646" h="8262430">
                <a:moveTo>
                  <a:pt x="0" y="0"/>
                </a:moveTo>
                <a:lnTo>
                  <a:pt x="13576646" y="0"/>
                </a:lnTo>
                <a:lnTo>
                  <a:pt x="13576646" y="8262430"/>
                </a:lnTo>
                <a:lnTo>
                  <a:pt x="0" y="826243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-865898" y="5522639"/>
            <a:ext cx="7315200" cy="113708"/>
          </a:xfrm>
          <a:custGeom>
            <a:avLst/>
            <a:gdLst/>
            <a:ahLst/>
            <a:cxnLst/>
            <a:rect l="l" t="t" r="r" b="b"/>
            <a:pathLst>
              <a:path w="7315200" h="113708">
                <a:moveTo>
                  <a:pt x="0" y="0"/>
                </a:moveTo>
                <a:lnTo>
                  <a:pt x="7315200" y="0"/>
                </a:lnTo>
                <a:lnTo>
                  <a:pt x="7315200" y="113708"/>
                </a:lnTo>
                <a:lnTo>
                  <a:pt x="0" y="11370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740067" y="4855948"/>
            <a:ext cx="6535880" cy="6666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99"/>
              </a:lnSpc>
            </a:pPr>
            <a:r>
              <a:rPr lang="en-US" sz="5999">
                <a:solidFill>
                  <a:srgbClr val="24096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ER diagram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275947" y="-496215"/>
            <a:ext cx="11264060" cy="11375654"/>
            <a:chOff x="0" y="0"/>
            <a:chExt cx="2966666" cy="299605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966666" cy="2996057"/>
            </a:xfrm>
            <a:custGeom>
              <a:avLst/>
              <a:gdLst/>
              <a:ahLst/>
              <a:cxnLst/>
              <a:rect l="l" t="t" r="r" b="b"/>
              <a:pathLst>
                <a:path w="2966666" h="2996057">
                  <a:moveTo>
                    <a:pt x="0" y="0"/>
                  </a:moveTo>
                  <a:lnTo>
                    <a:pt x="2966666" y="0"/>
                  </a:lnTo>
                  <a:lnTo>
                    <a:pt x="2966666" y="2996057"/>
                  </a:lnTo>
                  <a:lnTo>
                    <a:pt x="0" y="2996057"/>
                  </a:lnTo>
                  <a:close/>
                </a:path>
              </a:pathLst>
            </a:custGeom>
            <a:gradFill rotWithShape="1">
              <a:gsLst>
                <a:gs pos="0">
                  <a:srgbClr val="F7ACFF">
                    <a:alpha val="0"/>
                  </a:srgbClr>
                </a:gs>
                <a:gs pos="50000">
                  <a:srgbClr val="6B4CAF">
                    <a:alpha val="13225"/>
                  </a:srgbClr>
                </a:gs>
                <a:gs pos="100000">
                  <a:srgbClr val="3C67BF">
                    <a:alpha val="23000"/>
                  </a:srgbClr>
                </a:gs>
              </a:gsLst>
              <a:lin ang="0"/>
            </a:gra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966666" cy="303415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1154546" y="-1328013"/>
            <a:ext cx="5214383" cy="5214383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3C67BF">
                    <a:alpha val="58000"/>
                  </a:srgbClr>
                </a:gs>
                <a:gs pos="100000">
                  <a:srgbClr val="F7ACFF">
                    <a:alpha val="58000"/>
                  </a:srgbClr>
                </a:gs>
              </a:gsLst>
              <a:lin ang="0"/>
            </a:gradFill>
          </p:spPr>
        </p:sp>
        <p:sp>
          <p:nvSpPr>
            <p:cNvPr id="7" name="TextBox 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-908020" y="7636544"/>
            <a:ext cx="4721330" cy="4721330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3C67BF">
                    <a:alpha val="96000"/>
                  </a:srgbClr>
                </a:gs>
                <a:gs pos="100000">
                  <a:srgbClr val="F7ACFF">
                    <a:alpha val="0"/>
                  </a:srgbClr>
                </a:gs>
              </a:gsLst>
              <a:lin ang="0"/>
            </a:gradFill>
          </p:spPr>
        </p:sp>
        <p:sp>
          <p:nvSpPr>
            <p:cNvPr id="10" name="TextBox 10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1" name="Freeform 11"/>
          <p:cNvSpPr/>
          <p:nvPr/>
        </p:nvSpPr>
        <p:spPr>
          <a:xfrm>
            <a:off x="185240" y="5506877"/>
            <a:ext cx="7315200" cy="113708"/>
          </a:xfrm>
          <a:custGeom>
            <a:avLst/>
            <a:gdLst/>
            <a:ahLst/>
            <a:cxnLst/>
            <a:rect l="l" t="t" r="r" b="b"/>
            <a:pathLst>
              <a:path w="7315200" h="113708">
                <a:moveTo>
                  <a:pt x="0" y="0"/>
                </a:moveTo>
                <a:lnTo>
                  <a:pt x="7315200" y="0"/>
                </a:lnTo>
                <a:lnTo>
                  <a:pt x="7315200" y="113708"/>
                </a:lnTo>
                <a:lnTo>
                  <a:pt x="0" y="11370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6257629" y="148271"/>
            <a:ext cx="11458666" cy="10138729"/>
          </a:xfrm>
          <a:custGeom>
            <a:avLst/>
            <a:gdLst/>
            <a:ahLst/>
            <a:cxnLst/>
            <a:rect l="l" t="t" r="r" b="b"/>
            <a:pathLst>
              <a:path w="11458666" h="10138729">
                <a:moveTo>
                  <a:pt x="0" y="0"/>
                </a:moveTo>
                <a:lnTo>
                  <a:pt x="11458665" y="0"/>
                </a:lnTo>
                <a:lnTo>
                  <a:pt x="11458665" y="10138729"/>
                </a:lnTo>
                <a:lnTo>
                  <a:pt x="0" y="1013872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964559" y="4840186"/>
            <a:ext cx="6535880" cy="6666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99"/>
              </a:lnSpc>
            </a:pPr>
            <a:r>
              <a:rPr lang="en-US" sz="5999">
                <a:solidFill>
                  <a:srgbClr val="24096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Class diagram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70512" y="138746"/>
            <a:ext cx="1282133" cy="7808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243997" lvl="1" indent="-121998" algn="l">
              <a:lnSpc>
                <a:spcPts val="1582"/>
              </a:lnSpc>
              <a:buFont typeface="Arial"/>
              <a:buChar char="•"/>
            </a:pPr>
            <a:r>
              <a:rPr lang="en-US" sz="1130">
                <a:solidFill>
                  <a:srgbClr val="240960"/>
                </a:solidFill>
                <a:latin typeface="Canva Sans"/>
                <a:ea typeface="Canva Sans"/>
                <a:cs typeface="Canva Sans"/>
                <a:sym typeface="Canva Sans"/>
              </a:rPr>
              <a:t>+ public </a:t>
            </a:r>
          </a:p>
          <a:p>
            <a:pPr marL="243997" lvl="1" indent="-121998" algn="l">
              <a:lnSpc>
                <a:spcPts val="1582"/>
              </a:lnSpc>
              <a:buFont typeface="Arial"/>
              <a:buChar char="•"/>
            </a:pPr>
            <a:r>
              <a:rPr lang="en-US" sz="1130">
                <a:solidFill>
                  <a:srgbClr val="240960"/>
                </a:solidFill>
                <a:latin typeface="Canva Sans"/>
                <a:ea typeface="Canva Sans"/>
                <a:cs typeface="Canva Sans"/>
                <a:sym typeface="Canva Sans"/>
              </a:rPr>
              <a:t>- private </a:t>
            </a:r>
          </a:p>
          <a:p>
            <a:pPr marL="243997" lvl="1" indent="-121998" algn="l">
              <a:lnSpc>
                <a:spcPts val="1582"/>
              </a:lnSpc>
              <a:buFont typeface="Arial"/>
              <a:buChar char="•"/>
            </a:pPr>
            <a:r>
              <a:rPr lang="en-US" sz="1130">
                <a:solidFill>
                  <a:srgbClr val="240960"/>
                </a:solidFill>
                <a:latin typeface="Canva Sans"/>
                <a:ea typeface="Canva Sans"/>
                <a:cs typeface="Canva Sans"/>
                <a:sym typeface="Canva Sans"/>
              </a:rPr>
              <a:t># protected </a:t>
            </a:r>
          </a:p>
          <a:p>
            <a:pPr marL="243997" lvl="1" indent="-121998" algn="l">
              <a:lnSpc>
                <a:spcPts val="1582"/>
              </a:lnSpc>
              <a:buFont typeface="Arial"/>
              <a:buChar char="•"/>
            </a:pPr>
            <a:r>
              <a:rPr lang="en-US" sz="1130">
                <a:solidFill>
                  <a:srgbClr val="240960"/>
                </a:solidFill>
                <a:latin typeface="Canva Sans"/>
                <a:ea typeface="Canva Sans"/>
                <a:cs typeface="Canva Sans"/>
                <a:sym typeface="Canva Sans"/>
              </a:rPr>
              <a:t>~ package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275947" y="-496215"/>
            <a:ext cx="11264060" cy="11375654"/>
            <a:chOff x="0" y="0"/>
            <a:chExt cx="2966666" cy="299605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966666" cy="2996057"/>
            </a:xfrm>
            <a:custGeom>
              <a:avLst/>
              <a:gdLst/>
              <a:ahLst/>
              <a:cxnLst/>
              <a:rect l="l" t="t" r="r" b="b"/>
              <a:pathLst>
                <a:path w="2966666" h="2996057">
                  <a:moveTo>
                    <a:pt x="0" y="0"/>
                  </a:moveTo>
                  <a:lnTo>
                    <a:pt x="2966666" y="0"/>
                  </a:lnTo>
                  <a:lnTo>
                    <a:pt x="2966666" y="2996057"/>
                  </a:lnTo>
                  <a:lnTo>
                    <a:pt x="0" y="2996057"/>
                  </a:lnTo>
                  <a:close/>
                </a:path>
              </a:pathLst>
            </a:custGeom>
            <a:gradFill rotWithShape="1">
              <a:gsLst>
                <a:gs pos="0">
                  <a:srgbClr val="F7ACFF">
                    <a:alpha val="0"/>
                  </a:srgbClr>
                </a:gs>
                <a:gs pos="50000">
                  <a:srgbClr val="6B4CAF">
                    <a:alpha val="13225"/>
                  </a:srgbClr>
                </a:gs>
                <a:gs pos="100000">
                  <a:srgbClr val="3C67BF">
                    <a:alpha val="23000"/>
                  </a:srgbClr>
                </a:gs>
              </a:gsLst>
              <a:lin ang="0"/>
            </a:gra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966666" cy="303415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1154546" y="-1328013"/>
            <a:ext cx="5214383" cy="5214383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3C67BF">
                    <a:alpha val="58000"/>
                  </a:srgbClr>
                </a:gs>
                <a:gs pos="100000">
                  <a:srgbClr val="F7ACFF">
                    <a:alpha val="58000"/>
                  </a:srgbClr>
                </a:gs>
              </a:gsLst>
              <a:lin ang="0"/>
            </a:gradFill>
          </p:spPr>
        </p:sp>
        <p:sp>
          <p:nvSpPr>
            <p:cNvPr id="7" name="TextBox 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-908020" y="7636544"/>
            <a:ext cx="4721330" cy="4721330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3C67BF">
                    <a:alpha val="96000"/>
                  </a:srgbClr>
                </a:gs>
                <a:gs pos="100000">
                  <a:srgbClr val="F7ACFF">
                    <a:alpha val="0"/>
                  </a:srgbClr>
                </a:gs>
              </a:gsLst>
              <a:lin ang="0"/>
            </a:gradFill>
          </p:spPr>
        </p:sp>
        <p:sp>
          <p:nvSpPr>
            <p:cNvPr id="10" name="TextBox 10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1" name="Freeform 11"/>
          <p:cNvSpPr/>
          <p:nvPr/>
        </p:nvSpPr>
        <p:spPr>
          <a:xfrm>
            <a:off x="402237" y="2491253"/>
            <a:ext cx="7315200" cy="113708"/>
          </a:xfrm>
          <a:custGeom>
            <a:avLst/>
            <a:gdLst/>
            <a:ahLst/>
            <a:cxnLst/>
            <a:rect l="l" t="t" r="r" b="b"/>
            <a:pathLst>
              <a:path w="7315200" h="113708">
                <a:moveTo>
                  <a:pt x="0" y="0"/>
                </a:moveTo>
                <a:lnTo>
                  <a:pt x="7315200" y="0"/>
                </a:lnTo>
                <a:lnTo>
                  <a:pt x="7315200" y="113708"/>
                </a:lnTo>
                <a:lnTo>
                  <a:pt x="0" y="11370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2847334" y="-292248"/>
            <a:ext cx="18757435" cy="10871497"/>
          </a:xfrm>
          <a:custGeom>
            <a:avLst/>
            <a:gdLst/>
            <a:ahLst/>
            <a:cxnLst/>
            <a:rect l="l" t="t" r="r" b="b"/>
            <a:pathLst>
              <a:path w="18757435" h="10871497">
                <a:moveTo>
                  <a:pt x="0" y="0"/>
                </a:moveTo>
                <a:lnTo>
                  <a:pt x="18757434" y="0"/>
                </a:lnTo>
                <a:lnTo>
                  <a:pt x="18757434" y="10871496"/>
                </a:lnTo>
                <a:lnTo>
                  <a:pt x="0" y="1087149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419965" y="1824562"/>
            <a:ext cx="11545476" cy="6666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99"/>
              </a:lnSpc>
            </a:pPr>
            <a:r>
              <a:rPr lang="en-US" sz="5999">
                <a:solidFill>
                  <a:srgbClr val="24096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Use case Diagram</a:t>
            </a:r>
          </a:p>
        </p:txBody>
      </p:sp>
      <p:sp>
        <p:nvSpPr>
          <p:cNvPr id="14" name="Freeform 21">
            <a:extLst>
              <a:ext uri="{FF2B5EF4-FFF2-40B4-BE49-F238E27FC236}">
                <a16:creationId xmlns:a16="http://schemas.microsoft.com/office/drawing/2014/main" id="{EB149DD3-DC0D-565F-83A4-A75809302A44}"/>
              </a:ext>
            </a:extLst>
          </p:cNvPr>
          <p:cNvSpPr/>
          <p:nvPr/>
        </p:nvSpPr>
        <p:spPr>
          <a:xfrm>
            <a:off x="13985876" y="276870"/>
            <a:ext cx="4052617" cy="1028917"/>
          </a:xfrm>
          <a:custGeom>
            <a:avLst/>
            <a:gdLst/>
            <a:ahLst/>
            <a:cxnLst/>
            <a:rect l="l" t="t" r="r" b="b"/>
            <a:pathLst>
              <a:path w="4052617" h="1028917">
                <a:moveTo>
                  <a:pt x="0" y="0"/>
                </a:moveTo>
                <a:lnTo>
                  <a:pt x="4052616" y="0"/>
                </a:lnTo>
                <a:lnTo>
                  <a:pt x="4052616" y="1028918"/>
                </a:lnTo>
                <a:lnTo>
                  <a:pt x="0" y="102891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275947" y="-496215"/>
            <a:ext cx="11264060" cy="11375654"/>
            <a:chOff x="0" y="0"/>
            <a:chExt cx="2966666" cy="299605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966666" cy="2996057"/>
            </a:xfrm>
            <a:custGeom>
              <a:avLst/>
              <a:gdLst/>
              <a:ahLst/>
              <a:cxnLst/>
              <a:rect l="l" t="t" r="r" b="b"/>
              <a:pathLst>
                <a:path w="2966666" h="2996057">
                  <a:moveTo>
                    <a:pt x="0" y="0"/>
                  </a:moveTo>
                  <a:lnTo>
                    <a:pt x="2966666" y="0"/>
                  </a:lnTo>
                  <a:lnTo>
                    <a:pt x="2966666" y="2996057"/>
                  </a:lnTo>
                  <a:lnTo>
                    <a:pt x="0" y="2996057"/>
                  </a:lnTo>
                  <a:close/>
                </a:path>
              </a:pathLst>
            </a:custGeom>
            <a:gradFill rotWithShape="1">
              <a:gsLst>
                <a:gs pos="0">
                  <a:srgbClr val="F7ACFF">
                    <a:alpha val="0"/>
                  </a:srgbClr>
                </a:gs>
                <a:gs pos="50000">
                  <a:srgbClr val="6B4CAF">
                    <a:alpha val="13225"/>
                  </a:srgbClr>
                </a:gs>
                <a:gs pos="100000">
                  <a:srgbClr val="3C67BF">
                    <a:alpha val="23000"/>
                  </a:srgbClr>
                </a:gs>
              </a:gsLst>
              <a:lin ang="0"/>
            </a:gra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966666" cy="303415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1154546" y="-1328013"/>
            <a:ext cx="5214383" cy="5214383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3C67BF">
                    <a:alpha val="58000"/>
                  </a:srgbClr>
                </a:gs>
                <a:gs pos="100000">
                  <a:srgbClr val="F7ACFF">
                    <a:alpha val="58000"/>
                  </a:srgbClr>
                </a:gs>
              </a:gsLst>
              <a:lin ang="0"/>
            </a:gradFill>
          </p:spPr>
        </p:sp>
        <p:sp>
          <p:nvSpPr>
            <p:cNvPr id="7" name="TextBox 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-908020" y="7636544"/>
            <a:ext cx="4721330" cy="4721330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3C67BF">
                    <a:alpha val="96000"/>
                  </a:srgbClr>
                </a:gs>
                <a:gs pos="100000">
                  <a:srgbClr val="F7ACFF">
                    <a:alpha val="0"/>
                  </a:srgbClr>
                </a:gs>
              </a:gsLst>
              <a:lin ang="0"/>
            </a:gradFill>
          </p:spPr>
        </p:sp>
        <p:sp>
          <p:nvSpPr>
            <p:cNvPr id="10" name="TextBox 10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1" name="Freeform 11"/>
          <p:cNvSpPr/>
          <p:nvPr/>
        </p:nvSpPr>
        <p:spPr>
          <a:xfrm>
            <a:off x="8675078" y="0"/>
            <a:ext cx="5649277" cy="10287000"/>
          </a:xfrm>
          <a:custGeom>
            <a:avLst/>
            <a:gdLst/>
            <a:ahLst/>
            <a:cxnLst/>
            <a:rect l="l" t="t" r="r" b="b"/>
            <a:pathLst>
              <a:path w="5649277" h="10287000">
                <a:moveTo>
                  <a:pt x="0" y="0"/>
                </a:moveTo>
                <a:lnTo>
                  <a:pt x="5649277" y="0"/>
                </a:lnTo>
                <a:lnTo>
                  <a:pt x="5649277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1542462" y="1919419"/>
            <a:ext cx="5291764" cy="6666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99"/>
              </a:lnSpc>
            </a:pPr>
            <a:r>
              <a:rPr lang="en-US" sz="5999">
                <a:solidFill>
                  <a:srgbClr val="24096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Flow-chart</a:t>
            </a:r>
          </a:p>
        </p:txBody>
      </p:sp>
      <p:sp>
        <p:nvSpPr>
          <p:cNvPr id="13" name="Freeform 13"/>
          <p:cNvSpPr/>
          <p:nvPr/>
        </p:nvSpPr>
        <p:spPr>
          <a:xfrm>
            <a:off x="0" y="2586109"/>
            <a:ext cx="7315200" cy="113708"/>
          </a:xfrm>
          <a:custGeom>
            <a:avLst/>
            <a:gdLst/>
            <a:ahLst/>
            <a:cxnLst/>
            <a:rect l="l" t="t" r="r" b="b"/>
            <a:pathLst>
              <a:path w="7315200" h="113708">
                <a:moveTo>
                  <a:pt x="0" y="0"/>
                </a:moveTo>
                <a:lnTo>
                  <a:pt x="7315200" y="0"/>
                </a:lnTo>
                <a:lnTo>
                  <a:pt x="7315200" y="113708"/>
                </a:lnTo>
                <a:lnTo>
                  <a:pt x="0" y="11370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21">
            <a:extLst>
              <a:ext uri="{FF2B5EF4-FFF2-40B4-BE49-F238E27FC236}">
                <a16:creationId xmlns:a16="http://schemas.microsoft.com/office/drawing/2014/main" id="{B50A1995-E3B3-DF37-EFCF-B0A005E359D9}"/>
              </a:ext>
            </a:extLst>
          </p:cNvPr>
          <p:cNvSpPr/>
          <p:nvPr/>
        </p:nvSpPr>
        <p:spPr>
          <a:xfrm>
            <a:off x="13985876" y="276870"/>
            <a:ext cx="4052617" cy="1028917"/>
          </a:xfrm>
          <a:custGeom>
            <a:avLst/>
            <a:gdLst/>
            <a:ahLst/>
            <a:cxnLst/>
            <a:rect l="l" t="t" r="r" b="b"/>
            <a:pathLst>
              <a:path w="4052617" h="1028917">
                <a:moveTo>
                  <a:pt x="0" y="0"/>
                </a:moveTo>
                <a:lnTo>
                  <a:pt x="4052616" y="0"/>
                </a:lnTo>
                <a:lnTo>
                  <a:pt x="4052616" y="1028918"/>
                </a:lnTo>
                <a:lnTo>
                  <a:pt x="0" y="102891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275947" y="-496215"/>
            <a:ext cx="11264060" cy="11375654"/>
            <a:chOff x="0" y="0"/>
            <a:chExt cx="2966666" cy="299605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966666" cy="2996057"/>
            </a:xfrm>
            <a:custGeom>
              <a:avLst/>
              <a:gdLst/>
              <a:ahLst/>
              <a:cxnLst/>
              <a:rect l="l" t="t" r="r" b="b"/>
              <a:pathLst>
                <a:path w="2966666" h="2996057">
                  <a:moveTo>
                    <a:pt x="0" y="0"/>
                  </a:moveTo>
                  <a:lnTo>
                    <a:pt x="2966666" y="0"/>
                  </a:lnTo>
                  <a:lnTo>
                    <a:pt x="2966666" y="2996057"/>
                  </a:lnTo>
                  <a:lnTo>
                    <a:pt x="0" y="2996057"/>
                  </a:lnTo>
                  <a:close/>
                </a:path>
              </a:pathLst>
            </a:custGeom>
            <a:gradFill rotWithShape="1">
              <a:gsLst>
                <a:gs pos="0">
                  <a:srgbClr val="F7ACFF">
                    <a:alpha val="0"/>
                  </a:srgbClr>
                </a:gs>
                <a:gs pos="50000">
                  <a:srgbClr val="6B4CAF">
                    <a:alpha val="13225"/>
                  </a:srgbClr>
                </a:gs>
                <a:gs pos="100000">
                  <a:srgbClr val="3C67BF">
                    <a:alpha val="23000"/>
                  </a:srgbClr>
                </a:gs>
              </a:gsLst>
              <a:lin ang="0"/>
            </a:gra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966666" cy="303415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1154546" y="-1328013"/>
            <a:ext cx="5214383" cy="5214383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3C67BF">
                    <a:alpha val="58000"/>
                  </a:srgbClr>
                </a:gs>
                <a:gs pos="100000">
                  <a:srgbClr val="F7ACFF">
                    <a:alpha val="58000"/>
                  </a:srgbClr>
                </a:gs>
              </a:gsLst>
              <a:lin ang="0"/>
            </a:gradFill>
          </p:spPr>
        </p:sp>
        <p:sp>
          <p:nvSpPr>
            <p:cNvPr id="7" name="TextBox 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-908020" y="7636544"/>
            <a:ext cx="4721330" cy="4721330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3C67BF">
                    <a:alpha val="96000"/>
                  </a:srgbClr>
                </a:gs>
                <a:gs pos="100000">
                  <a:srgbClr val="F7ACFF">
                    <a:alpha val="0"/>
                  </a:srgbClr>
                </a:gs>
              </a:gsLst>
              <a:lin ang="0"/>
            </a:gradFill>
          </p:spPr>
        </p:sp>
        <p:sp>
          <p:nvSpPr>
            <p:cNvPr id="10" name="TextBox 10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1" name="Freeform 11"/>
          <p:cNvSpPr/>
          <p:nvPr/>
        </p:nvSpPr>
        <p:spPr>
          <a:xfrm>
            <a:off x="1452645" y="2474132"/>
            <a:ext cx="12556784" cy="195183"/>
          </a:xfrm>
          <a:custGeom>
            <a:avLst/>
            <a:gdLst/>
            <a:ahLst/>
            <a:cxnLst/>
            <a:rect l="l" t="t" r="r" b="b"/>
            <a:pathLst>
              <a:path w="12556784" h="195183">
                <a:moveTo>
                  <a:pt x="0" y="0"/>
                </a:moveTo>
                <a:lnTo>
                  <a:pt x="12556784" y="0"/>
                </a:lnTo>
                <a:lnTo>
                  <a:pt x="12556784" y="195183"/>
                </a:lnTo>
                <a:lnTo>
                  <a:pt x="0" y="1951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1452645" y="1196009"/>
            <a:ext cx="16036598" cy="12952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800"/>
              </a:lnSpc>
            </a:pPr>
            <a:r>
              <a:rPr lang="en-US" sz="6000">
                <a:solidFill>
                  <a:srgbClr val="24096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Functionalities of project</a:t>
            </a:r>
          </a:p>
          <a:p>
            <a:pPr algn="just">
              <a:lnSpc>
                <a:spcPts val="4800"/>
              </a:lnSpc>
            </a:pPr>
            <a:r>
              <a:rPr lang="en-US" sz="6000">
                <a:solidFill>
                  <a:srgbClr val="24096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Related with Particular Subject</a:t>
            </a:r>
          </a:p>
        </p:txBody>
      </p:sp>
      <p:graphicFrame>
        <p:nvGraphicFramePr>
          <p:cNvPr id="13" name="Table 13"/>
          <p:cNvGraphicFramePr>
            <a:graphicFrameLocks noGrp="1"/>
          </p:cNvGraphicFramePr>
          <p:nvPr/>
        </p:nvGraphicFramePr>
        <p:xfrm>
          <a:off x="514350" y="3733640"/>
          <a:ext cx="17259300" cy="3902904"/>
        </p:xfrm>
        <a:graphic>
          <a:graphicData uri="http://schemas.openxmlformats.org/drawingml/2006/table">
            <a:tbl>
              <a:tblPr/>
              <a:tblGrid>
                <a:gridCol w="5753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53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53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78199">
                <a:tc>
                  <a:txBody>
                    <a:bodyPr/>
                    <a:lstStyle/>
                    <a:p>
                      <a:pPr algn="ctr">
                        <a:lnSpc>
                          <a:spcPts val="3240"/>
                        </a:lnSpc>
                        <a:defRPr/>
                      </a:pPr>
                      <a:r>
                        <a:rPr lang="en-US" sz="2700" spc="25">
                          <a:solidFill>
                            <a:srgbClr val="FFFFFF"/>
                          </a:solidFill>
                          <a:latin typeface="TT Rounds Condensed Bold"/>
                          <a:ea typeface="TT Rounds Condensed Bold"/>
                          <a:cs typeface="TT Rounds Condensed Bold"/>
                          <a:sym typeface="TT Rounds Condensed Bold"/>
                        </a:rPr>
                        <a:t>Data Structures using JAVA</a:t>
                      </a:r>
                      <a:endParaRPr lang="en-US" sz="1100"/>
                    </a:p>
                  </a:txBody>
                  <a:tcPr marT="91440" marB="91440" anchor="ctr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40"/>
                        </a:lnSpc>
                        <a:defRPr/>
                      </a:pPr>
                      <a:r>
                        <a:rPr lang="en-US" sz="2700" spc="25">
                          <a:solidFill>
                            <a:srgbClr val="FFFFFF"/>
                          </a:solidFill>
                          <a:latin typeface="TT Rounds Condensed Bold"/>
                          <a:ea typeface="TT Rounds Condensed Bold"/>
                          <a:cs typeface="TT Rounds Condensed Bold"/>
                          <a:sym typeface="TT Rounds Condensed Bold"/>
                        </a:rPr>
                        <a:t>JAVA - II</a:t>
                      </a:r>
                      <a:endParaRPr lang="en-US" sz="1100"/>
                    </a:p>
                  </a:txBody>
                  <a:tcPr marT="91440" marB="91440" anchor="ctr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40"/>
                        </a:lnSpc>
                        <a:defRPr/>
                      </a:pPr>
                      <a:r>
                        <a:rPr lang="en-US" sz="2700" spc="25">
                          <a:solidFill>
                            <a:srgbClr val="FFFFFF"/>
                          </a:solidFill>
                          <a:latin typeface="TT Rounds Condensed Bold"/>
                          <a:ea typeface="TT Rounds Condensed Bold"/>
                          <a:cs typeface="TT Rounds Condensed Bold"/>
                          <a:sym typeface="TT Rounds Condensed Bold"/>
                        </a:rPr>
                        <a:t>DATABASE MANAGEMENT </a:t>
                      </a:r>
                      <a:endParaRPr lang="en-US" sz="1100"/>
                    </a:p>
                  </a:txBody>
                  <a:tcPr marT="91440" marB="91440" anchor="ctr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0309">
                <a:tc>
                  <a:txBody>
                    <a:bodyPr/>
                    <a:lstStyle/>
                    <a:p>
                      <a:pPr marL="582930" lvl="1" indent="-291465" algn="l">
                        <a:lnSpc>
                          <a:spcPts val="3240"/>
                        </a:lnSpc>
                        <a:buAutoNum type="arabicPeriod"/>
                        <a:defRPr/>
                      </a:pPr>
                      <a:r>
                        <a:rPr lang="en-US" sz="2700" spc="25">
                          <a:solidFill>
                            <a:srgbClr val="000000"/>
                          </a:solidFill>
                          <a:latin typeface="TT Rounds Condensed"/>
                          <a:ea typeface="TT Rounds Condensed"/>
                          <a:cs typeface="TT Rounds Condensed"/>
                          <a:sym typeface="TT Rounds Condensed"/>
                        </a:rPr>
                        <a:t>Data structures like linked lists store and retrieve vehicle and customer information quickly.</a:t>
                      </a:r>
                      <a:endParaRPr lang="en-US" sz="1100"/>
                    </a:p>
                  </a:txBody>
                  <a:tcPr marT="91440" marB="91440" anchor="ctr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240"/>
                        </a:lnSpc>
                        <a:defRPr/>
                      </a:pPr>
                      <a:r>
                        <a:rPr lang="en-US" sz="2700" spc="25">
                          <a:solidFill>
                            <a:srgbClr val="000000"/>
                          </a:solidFill>
                          <a:latin typeface="TT Rounds Condensed"/>
                          <a:ea typeface="TT Rounds Condensed"/>
                          <a:cs typeface="TT Rounds Condensed"/>
                          <a:sym typeface="TT Rounds Condensed"/>
                        </a:rPr>
                        <a:t>1. Exceptional Handling in Customer and Vehicle Database</a:t>
                      </a:r>
                      <a:endParaRPr lang="en-US" sz="1100"/>
                    </a:p>
                  </a:txBody>
                  <a:tcPr marT="91440" marB="91440" anchor="ctr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240"/>
                        </a:lnSpc>
                        <a:defRPr/>
                      </a:pPr>
                      <a:r>
                        <a:rPr lang="en-US" sz="2700" spc="25">
                          <a:solidFill>
                            <a:srgbClr val="000000"/>
                          </a:solidFill>
                          <a:latin typeface="TT Rounds Condensed"/>
                          <a:ea typeface="TT Rounds Condensed"/>
                          <a:cs typeface="TT Rounds Condensed"/>
                          <a:sym typeface="TT Rounds Condensed"/>
                        </a:rPr>
                        <a:t>1.DML Quries for Customer &amp; vehicle.</a:t>
                      </a:r>
                      <a:endParaRPr lang="en-US" sz="1100"/>
                    </a:p>
                  </a:txBody>
                  <a:tcPr marT="91440" marB="91440" anchor="ctr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4396">
                <a:tc>
                  <a:txBody>
                    <a:bodyPr/>
                    <a:lstStyle/>
                    <a:p>
                      <a:pPr algn="l">
                        <a:lnSpc>
                          <a:spcPts val="3240"/>
                        </a:lnSpc>
                        <a:defRPr/>
                      </a:pPr>
                      <a:r>
                        <a:rPr lang="en-US" sz="2700" spc="25">
                          <a:solidFill>
                            <a:srgbClr val="000000"/>
                          </a:solidFill>
                          <a:latin typeface="TT Rounds Condensed"/>
                          <a:ea typeface="TT Rounds Condensed"/>
                          <a:cs typeface="TT Rounds Condensed"/>
                          <a:sym typeface="TT Rounds Condensed"/>
                        </a:rPr>
                        <a:t>     2. Update vehicle data using LinkedList.</a:t>
                      </a:r>
                      <a:endParaRPr lang="en-US" sz="1100"/>
                    </a:p>
                  </a:txBody>
                  <a:tcPr marT="91440" marB="91440" anchor="ctr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240"/>
                        </a:lnSpc>
                        <a:defRPr/>
                      </a:pPr>
                      <a:r>
                        <a:rPr lang="en-US" sz="2700" spc="25">
                          <a:solidFill>
                            <a:srgbClr val="000000"/>
                          </a:solidFill>
                          <a:latin typeface="TT Rounds Condensed"/>
                          <a:ea typeface="TT Rounds Condensed"/>
                          <a:cs typeface="TT Rounds Condensed"/>
                          <a:sym typeface="TT Rounds Condensed"/>
                        </a:rPr>
                        <a:t>2. jdbc use for connection</a:t>
                      </a:r>
                      <a:endParaRPr lang="en-US" sz="1100"/>
                    </a:p>
                  </a:txBody>
                  <a:tcPr marT="91440" marB="91440" anchor="ctr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240"/>
                        </a:lnSpc>
                        <a:defRPr/>
                      </a:pPr>
                      <a:r>
                        <a:rPr lang="en-US" sz="2700" spc="25">
                          <a:solidFill>
                            <a:srgbClr val="000000"/>
                          </a:solidFill>
                          <a:latin typeface="TT Rounds Condensed"/>
                          <a:ea typeface="TT Rounds Condensed"/>
                          <a:cs typeface="TT Rounds Condensed"/>
                          <a:sym typeface="TT Rounds Condensed"/>
                        </a:rPr>
                        <a:t>2.DDL Quries for Customer &amp; vehicle.</a:t>
                      </a:r>
                      <a:endParaRPr lang="en-US" sz="1100"/>
                    </a:p>
                  </a:txBody>
                  <a:tcPr marT="91440" marB="91440" anchor="ctr">
                    <a:lnL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7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" name="Freeform 21">
            <a:extLst>
              <a:ext uri="{FF2B5EF4-FFF2-40B4-BE49-F238E27FC236}">
                <a16:creationId xmlns:a16="http://schemas.microsoft.com/office/drawing/2014/main" id="{F7D6253D-AB08-36B9-F8FC-101E8FA5D448}"/>
              </a:ext>
            </a:extLst>
          </p:cNvPr>
          <p:cNvSpPr/>
          <p:nvPr/>
        </p:nvSpPr>
        <p:spPr>
          <a:xfrm>
            <a:off x="13985876" y="276870"/>
            <a:ext cx="4052617" cy="1028917"/>
          </a:xfrm>
          <a:custGeom>
            <a:avLst/>
            <a:gdLst/>
            <a:ahLst/>
            <a:cxnLst/>
            <a:rect l="l" t="t" r="r" b="b"/>
            <a:pathLst>
              <a:path w="4052617" h="1028917">
                <a:moveTo>
                  <a:pt x="0" y="0"/>
                </a:moveTo>
                <a:lnTo>
                  <a:pt x="4052616" y="0"/>
                </a:lnTo>
                <a:lnTo>
                  <a:pt x="4052616" y="1028918"/>
                </a:lnTo>
                <a:lnTo>
                  <a:pt x="0" y="102891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473</Words>
  <Application>Microsoft Office PowerPoint</Application>
  <PresentationFormat>Custom</PresentationFormat>
  <Paragraphs>92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Canva Sans Bold</vt:lpstr>
      <vt:lpstr>TT Rounds Condensed</vt:lpstr>
      <vt:lpstr>Canva Sans</vt:lpstr>
      <vt:lpstr>Arial</vt:lpstr>
      <vt:lpstr>Montserrat Bold</vt:lpstr>
      <vt:lpstr>Calibri</vt:lpstr>
      <vt:lpstr>Montserrat</vt:lpstr>
      <vt:lpstr>TT Rounds Condensed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Vehicle</dc:title>
  <cp:lastModifiedBy>priyam kapadiya</cp:lastModifiedBy>
  <cp:revision>2</cp:revision>
  <dcterms:created xsi:type="dcterms:W3CDTF">2006-08-16T00:00:00Z</dcterms:created>
  <dcterms:modified xsi:type="dcterms:W3CDTF">2024-08-28T08:21:27Z</dcterms:modified>
  <dc:identifier>DAGN5Fo1wgc</dc:identifier>
</cp:coreProperties>
</file>