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0f2c88b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0f2c88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d0f2c88b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d0f2c88b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d0f2c88b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d0f2c88b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d0f2c88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d0f2c88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0f2c88b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d0f2c88b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0f2c88b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0f2c88b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Assignment Presentation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27</a:t>
            </a:r>
            <a:endParaRPr/>
          </a:p>
          <a:p>
            <a:pPr indent="0" lvl="0" marL="0" rtl="0" algn="l">
              <a:spcBef>
                <a:spcPts val="0"/>
              </a:spcBef>
              <a:spcAft>
                <a:spcPts val="0"/>
              </a:spcAft>
              <a:buNone/>
            </a:pPr>
            <a:r>
              <a:rPr lang="en"/>
              <a:t>Design Problem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610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Level Block Diagram</a:t>
            </a:r>
            <a:endParaRPr/>
          </a:p>
        </p:txBody>
      </p:sp>
      <p:pic>
        <p:nvPicPr>
          <p:cNvPr id="66" name="Google Shape;66;p14"/>
          <p:cNvPicPr preferRelativeResize="0"/>
          <p:nvPr/>
        </p:nvPicPr>
        <p:blipFill>
          <a:blip r:embed="rId3">
            <a:alphaModFix/>
          </a:blip>
          <a:stretch>
            <a:fillRect/>
          </a:stretch>
        </p:blipFill>
        <p:spPr>
          <a:xfrm>
            <a:off x="965100" y="1058225"/>
            <a:ext cx="6905200" cy="3850975"/>
          </a:xfrm>
          <a:prstGeom prst="rect">
            <a:avLst/>
          </a:prstGeom>
          <a:noFill/>
          <a:ln>
            <a:noFill/>
          </a:ln>
        </p:spPr>
      </p:pic>
      <p:sp>
        <p:nvSpPr>
          <p:cNvPr id="67" name="Google Shape;67;p14"/>
          <p:cNvSpPr/>
          <p:nvPr/>
        </p:nvSpPr>
        <p:spPr>
          <a:xfrm>
            <a:off x="822100" y="1125400"/>
            <a:ext cx="220200" cy="3622800"/>
          </a:xfrm>
          <a:prstGeom prst="leftArrowCallout">
            <a:avLst>
              <a:gd fmla="val 25000" name="adj1"/>
              <a:gd fmla="val 25000" name="adj2"/>
              <a:gd fmla="val 25000" name="adj3"/>
              <a:gd fmla="val 64977" name="adj4"/>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129600" y="2757388"/>
            <a:ext cx="733800" cy="358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i="1" lang="en"/>
              <a:t>INPUT</a:t>
            </a:r>
            <a:endParaRPr b="1" i="1"/>
          </a:p>
        </p:txBody>
      </p:sp>
      <p:sp>
        <p:nvSpPr>
          <p:cNvPr id="69" name="Google Shape;69;p14"/>
          <p:cNvSpPr txBox="1"/>
          <p:nvPr/>
        </p:nvSpPr>
        <p:spPr>
          <a:xfrm>
            <a:off x="5974250" y="4667025"/>
            <a:ext cx="1301100" cy="33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i="1" lang="en"/>
              <a:t>OUTPUT</a:t>
            </a:r>
            <a:endParaRPr b="1" i="1"/>
          </a:p>
        </p:txBody>
      </p:sp>
      <p:sp>
        <p:nvSpPr>
          <p:cNvPr id="70" name="Google Shape;70;p14"/>
          <p:cNvSpPr/>
          <p:nvPr/>
        </p:nvSpPr>
        <p:spPr>
          <a:xfrm rot="10800000">
            <a:off x="5534206" y="4397772"/>
            <a:ext cx="1776900" cy="224100"/>
          </a:xfrm>
          <a:prstGeom prst="upArrowCallout">
            <a:avLst>
              <a:gd fmla="val 25000" name="adj1"/>
              <a:gd fmla="val 63233" name="adj2"/>
              <a:gd fmla="val 25000" name="adj3"/>
              <a:gd fmla="val 64977" name="adj4"/>
            </a:avLst>
          </a:prstGeom>
          <a:solidFill>
            <a:srgbClr val="ADADAD"/>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57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 1 (BCD Up Counter)</a:t>
            </a:r>
            <a:endParaRPr/>
          </a:p>
        </p:txBody>
      </p:sp>
      <p:pic>
        <p:nvPicPr>
          <p:cNvPr id="76" name="Google Shape;76;p15"/>
          <p:cNvPicPr preferRelativeResize="0"/>
          <p:nvPr/>
        </p:nvPicPr>
        <p:blipFill>
          <a:blip r:embed="rId3">
            <a:alphaModFix/>
          </a:blip>
          <a:stretch>
            <a:fillRect/>
          </a:stretch>
        </p:blipFill>
        <p:spPr>
          <a:xfrm>
            <a:off x="952363" y="988150"/>
            <a:ext cx="7239274" cy="393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257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 2 (Button Fence)</a:t>
            </a:r>
            <a:endParaRPr/>
          </a:p>
        </p:txBody>
      </p:sp>
      <p:pic>
        <p:nvPicPr>
          <p:cNvPr id="82" name="Google Shape;82;p16"/>
          <p:cNvPicPr preferRelativeResize="0"/>
          <p:nvPr/>
        </p:nvPicPr>
        <p:blipFill>
          <a:blip r:embed="rId3">
            <a:alphaModFix/>
          </a:blip>
          <a:stretch>
            <a:fillRect/>
          </a:stretch>
        </p:blipFill>
        <p:spPr>
          <a:xfrm>
            <a:off x="311700" y="1153875"/>
            <a:ext cx="8643300" cy="360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679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a:t>
            </a:r>
            <a:r>
              <a:rPr lang="en"/>
              <a:t>Functionalities</a:t>
            </a:r>
            <a:endParaRPr/>
          </a:p>
        </p:txBody>
      </p:sp>
      <p:sp>
        <p:nvSpPr>
          <p:cNvPr id="88" name="Google Shape;88;p17"/>
          <p:cNvSpPr txBox="1"/>
          <p:nvPr>
            <p:ph idx="1" type="body"/>
          </p:nvPr>
        </p:nvSpPr>
        <p:spPr>
          <a:xfrm>
            <a:off x="311700" y="781175"/>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Droid Serif"/>
              <a:buChar char="●"/>
            </a:pPr>
            <a:r>
              <a:rPr lang="en" sz="1400">
                <a:solidFill>
                  <a:srgbClr val="666666"/>
                </a:solidFill>
                <a:latin typeface="Droid Serif"/>
                <a:ea typeface="Droid Serif"/>
                <a:cs typeface="Droid Serif"/>
                <a:sym typeface="Droid Serif"/>
              </a:rPr>
              <a:t>The device can function in three modes:</a:t>
            </a:r>
            <a:endParaRPr sz="1400">
              <a:solidFill>
                <a:srgbClr val="666666"/>
              </a:solidFill>
              <a:latin typeface="Droid Serif"/>
              <a:ea typeface="Droid Serif"/>
              <a:cs typeface="Droid Serif"/>
              <a:sym typeface="Droid Serif"/>
            </a:endParaRPr>
          </a:p>
          <a:p>
            <a:pPr indent="-317500" lvl="1" marL="914400" rtl="0" algn="l">
              <a:spcBef>
                <a:spcPts val="0"/>
              </a:spcBef>
              <a:spcAft>
                <a:spcPts val="0"/>
              </a:spcAft>
              <a:buClr>
                <a:srgbClr val="666666"/>
              </a:buClr>
              <a:buSzPts val="1400"/>
              <a:buFont typeface="Droid Serif"/>
              <a:buAutoNum type="alphaLcPeriod"/>
            </a:pPr>
            <a:r>
              <a:rPr lang="en">
                <a:solidFill>
                  <a:srgbClr val="666666"/>
                </a:solidFill>
                <a:latin typeface="Droid Serif"/>
                <a:ea typeface="Droid Serif"/>
                <a:cs typeface="Droid Serif"/>
                <a:sym typeface="Droid Serif"/>
              </a:rPr>
              <a:t>Mode 0: As a static display that takes input for all displays</a:t>
            </a:r>
            <a:endParaRPr>
              <a:solidFill>
                <a:srgbClr val="666666"/>
              </a:solidFill>
              <a:latin typeface="Droid Serif"/>
              <a:ea typeface="Droid Serif"/>
              <a:cs typeface="Droid Serif"/>
              <a:sym typeface="Droid Serif"/>
            </a:endParaRPr>
          </a:p>
          <a:p>
            <a:pPr indent="-317500" lvl="1" marL="914400" rtl="0" algn="l">
              <a:spcBef>
                <a:spcPts val="0"/>
              </a:spcBef>
              <a:spcAft>
                <a:spcPts val="0"/>
              </a:spcAft>
              <a:buClr>
                <a:srgbClr val="666666"/>
              </a:buClr>
              <a:buSzPts val="1400"/>
              <a:buFont typeface="Droid Serif"/>
              <a:buAutoNum type="alphaLcPeriod"/>
            </a:pPr>
            <a:r>
              <a:rPr lang="en">
                <a:solidFill>
                  <a:srgbClr val="666666"/>
                </a:solidFill>
                <a:latin typeface="Droid Serif"/>
                <a:ea typeface="Droid Serif"/>
                <a:cs typeface="Droid Serif"/>
                <a:sym typeface="Droid Serif"/>
              </a:rPr>
              <a:t>Mode 1: As a counter for a single bank station, with the station id as the input and the token number part as counter</a:t>
            </a:r>
            <a:endParaRPr>
              <a:solidFill>
                <a:srgbClr val="666666"/>
              </a:solidFill>
              <a:latin typeface="Droid Serif"/>
              <a:ea typeface="Droid Serif"/>
              <a:cs typeface="Droid Serif"/>
              <a:sym typeface="Droid Serif"/>
            </a:endParaRPr>
          </a:p>
          <a:p>
            <a:pPr indent="-317500" lvl="1" marL="914400" rtl="0" algn="l">
              <a:spcBef>
                <a:spcPts val="0"/>
              </a:spcBef>
              <a:spcAft>
                <a:spcPts val="0"/>
              </a:spcAft>
              <a:buClr>
                <a:srgbClr val="666666"/>
              </a:buClr>
              <a:buSzPts val="1400"/>
              <a:buFont typeface="Droid Serif"/>
              <a:buAutoNum type="alphaLcPeriod"/>
            </a:pPr>
            <a:r>
              <a:rPr lang="en">
                <a:solidFill>
                  <a:srgbClr val="666666"/>
                </a:solidFill>
                <a:latin typeface="Droid Serif"/>
                <a:ea typeface="Droid Serif"/>
                <a:cs typeface="Droid Serif"/>
                <a:sym typeface="Droid Serif"/>
              </a:rPr>
              <a:t>Mode 2: As a counter for parallel bank stations. In this mode, various stations for the same process can simultaneously use the counter. Depending on the station where the request is initiated, the station id is changed while maintaining a common counter for all stations. This is useful in situations where multiple stations are doing the same job and the token issued to customers includes only his position in queue while the station is read from the display</a:t>
            </a:r>
            <a:endParaRPr>
              <a:solidFill>
                <a:srgbClr val="666666"/>
              </a:solidFill>
              <a:latin typeface="Droid Serif"/>
              <a:ea typeface="Droid Serif"/>
              <a:cs typeface="Droid Serif"/>
              <a:sym typeface="Droid Serif"/>
            </a:endParaRPr>
          </a:p>
          <a:p>
            <a:pPr indent="-317500" lvl="0" marL="457200" rtl="0" algn="l">
              <a:spcBef>
                <a:spcPts val="0"/>
              </a:spcBef>
              <a:spcAft>
                <a:spcPts val="0"/>
              </a:spcAft>
              <a:buClr>
                <a:srgbClr val="666666"/>
              </a:buClr>
              <a:buSzPts val="1400"/>
              <a:buFont typeface="Arial"/>
              <a:buChar char="●"/>
            </a:pPr>
            <a:r>
              <a:rPr b="1" lang="en" sz="1400">
                <a:solidFill>
                  <a:srgbClr val="666666"/>
                </a:solidFill>
                <a:latin typeface="Droid Serif"/>
                <a:ea typeface="Droid Serif"/>
                <a:cs typeface="Droid Serif"/>
                <a:sym typeface="Droid Serif"/>
              </a:rPr>
              <a:t>Can start counting from any value</a:t>
            </a:r>
            <a:r>
              <a:rPr lang="en" sz="1400">
                <a:solidFill>
                  <a:srgbClr val="666666"/>
                </a:solidFill>
                <a:latin typeface="Droid Serif"/>
                <a:ea typeface="Droid Serif"/>
                <a:cs typeface="Droid Serif"/>
                <a:sym typeface="Droid Serif"/>
              </a:rPr>
              <a:t> by loading it from the parallel input and then using the counter functionality as usual</a:t>
            </a:r>
            <a:endParaRPr sz="1400">
              <a:solidFill>
                <a:srgbClr val="666666"/>
              </a:solidFill>
              <a:latin typeface="Droid Serif"/>
              <a:ea typeface="Droid Serif"/>
              <a:cs typeface="Droid Serif"/>
              <a:sym typeface="Droid Serif"/>
            </a:endParaRPr>
          </a:p>
          <a:p>
            <a:pPr indent="-317500" lvl="0" marL="457200" rtl="0" algn="l">
              <a:spcBef>
                <a:spcPts val="0"/>
              </a:spcBef>
              <a:spcAft>
                <a:spcPts val="0"/>
              </a:spcAft>
              <a:buClr>
                <a:srgbClr val="666666"/>
              </a:buClr>
              <a:buSzPts val="1400"/>
              <a:buFont typeface="Arial"/>
              <a:buChar char="●"/>
            </a:pPr>
            <a:r>
              <a:rPr lang="en" sz="1400">
                <a:solidFill>
                  <a:srgbClr val="666666"/>
                </a:solidFill>
                <a:latin typeface="Droid Serif"/>
                <a:ea typeface="Droid Serif"/>
                <a:cs typeface="Droid Serif"/>
                <a:sym typeface="Droid Serif"/>
              </a:rPr>
              <a:t>Can be easily pre programmed to </a:t>
            </a:r>
            <a:r>
              <a:rPr b="1" lang="en" sz="1400">
                <a:solidFill>
                  <a:srgbClr val="666666"/>
                </a:solidFill>
                <a:latin typeface="Droid Serif"/>
                <a:ea typeface="Droid Serif"/>
                <a:cs typeface="Droid Serif"/>
                <a:sym typeface="Droid Serif"/>
              </a:rPr>
              <a:t>display any desired characters</a:t>
            </a:r>
            <a:endParaRPr b="1" sz="1400">
              <a:solidFill>
                <a:srgbClr val="666666"/>
              </a:solidFill>
              <a:latin typeface="Droid Serif"/>
              <a:ea typeface="Droid Serif"/>
              <a:cs typeface="Droid Serif"/>
              <a:sym typeface="Droid Serif"/>
            </a:endParaRPr>
          </a:p>
          <a:p>
            <a:pPr indent="-317500" lvl="0" marL="457200" rtl="0" algn="l">
              <a:spcBef>
                <a:spcPts val="0"/>
              </a:spcBef>
              <a:spcAft>
                <a:spcPts val="0"/>
              </a:spcAft>
              <a:buClr>
                <a:srgbClr val="666666"/>
              </a:buClr>
              <a:buSzPts val="1400"/>
              <a:buFont typeface="Arial"/>
              <a:buChar char="●"/>
            </a:pPr>
            <a:r>
              <a:rPr b="1" lang="en" sz="1400">
                <a:solidFill>
                  <a:srgbClr val="666666"/>
                </a:solidFill>
                <a:latin typeface="Droid Serif"/>
                <a:ea typeface="Droid Serif"/>
                <a:cs typeface="Droid Serif"/>
                <a:sym typeface="Droid Serif"/>
              </a:rPr>
              <a:t>Invalid inputs</a:t>
            </a:r>
            <a:r>
              <a:rPr lang="en" sz="1400">
                <a:solidFill>
                  <a:srgbClr val="666666"/>
                </a:solidFill>
                <a:latin typeface="Droid Serif"/>
                <a:ea typeface="Droid Serif"/>
                <a:cs typeface="Droid Serif"/>
                <a:sym typeface="Droid Serif"/>
              </a:rPr>
              <a:t> to the display are displayed as ‘</a:t>
            </a:r>
            <a:r>
              <a:rPr b="1" lang="en" sz="1400">
                <a:solidFill>
                  <a:srgbClr val="666666"/>
                </a:solidFill>
                <a:latin typeface="Droid Serif"/>
                <a:ea typeface="Droid Serif"/>
                <a:cs typeface="Droid Serif"/>
                <a:sym typeface="Droid Serif"/>
              </a:rPr>
              <a:t>?’</a:t>
            </a:r>
            <a:endParaRPr b="1" sz="1400">
              <a:solidFill>
                <a:srgbClr val="666666"/>
              </a:solidFill>
              <a:latin typeface="Droid Serif"/>
              <a:ea typeface="Droid Serif"/>
              <a:cs typeface="Droid Serif"/>
              <a:sym typeface="Droid Serif"/>
            </a:endParaRPr>
          </a:p>
          <a:p>
            <a:pPr indent="-317500" lvl="0" marL="457200" rtl="0" algn="l">
              <a:spcBef>
                <a:spcPts val="0"/>
              </a:spcBef>
              <a:spcAft>
                <a:spcPts val="0"/>
              </a:spcAft>
              <a:buClr>
                <a:srgbClr val="666666"/>
              </a:buClr>
              <a:buSzPts val="1400"/>
              <a:buFont typeface="Droid Serif"/>
              <a:buChar char="●"/>
            </a:pPr>
            <a:r>
              <a:rPr b="1" lang="en" sz="1400">
                <a:solidFill>
                  <a:srgbClr val="666666"/>
                </a:solidFill>
                <a:latin typeface="Droid Serif"/>
                <a:ea typeface="Droid Serif"/>
                <a:cs typeface="Droid Serif"/>
                <a:sym typeface="Droid Serif"/>
              </a:rPr>
              <a:t>Extra input rejection</a:t>
            </a:r>
            <a:r>
              <a:rPr lang="en" sz="1400">
                <a:solidFill>
                  <a:srgbClr val="666666"/>
                </a:solidFill>
                <a:latin typeface="Droid Serif"/>
                <a:ea typeface="Droid Serif"/>
                <a:cs typeface="Droid Serif"/>
                <a:sym typeface="Droid Serif"/>
              </a:rPr>
              <a:t>: One button press can only give a single count signal by using a fence to detect edges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044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Input/Output</a:t>
            </a:r>
            <a:endParaRPr/>
          </a:p>
        </p:txBody>
      </p:sp>
      <p:pic>
        <p:nvPicPr>
          <p:cNvPr id="94" name="Google Shape;94;p18"/>
          <p:cNvPicPr preferRelativeResize="0"/>
          <p:nvPr/>
        </p:nvPicPr>
        <p:blipFill>
          <a:blip r:embed="rId3">
            <a:alphaModFix/>
          </a:blip>
          <a:stretch>
            <a:fillRect/>
          </a:stretch>
        </p:blipFill>
        <p:spPr>
          <a:xfrm>
            <a:off x="1535675" y="889825"/>
            <a:ext cx="5801074" cy="4027975"/>
          </a:xfrm>
          <a:prstGeom prst="rect">
            <a:avLst/>
          </a:prstGeom>
          <a:noFill/>
          <a:ln>
            <a:noFill/>
          </a:ln>
        </p:spPr>
      </p:pic>
      <p:sp>
        <p:nvSpPr>
          <p:cNvPr id="95" name="Google Shape;95;p18"/>
          <p:cNvSpPr txBox="1"/>
          <p:nvPr/>
        </p:nvSpPr>
        <p:spPr>
          <a:xfrm>
            <a:off x="2376407" y="4326175"/>
            <a:ext cx="13152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Main Circuit</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