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236600"/>
            <a:ext cx="120345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31063"/>
            <a:ext cx="9535795" cy="718185"/>
          </a:xfrm>
          <a:custGeom>
            <a:avLst/>
            <a:gdLst/>
            <a:ahLst/>
            <a:cxnLst/>
            <a:rect l="l" t="t" r="r" b="b"/>
            <a:pathLst>
              <a:path w="9535795" h="718185">
                <a:moveTo>
                  <a:pt x="9535668" y="0"/>
                </a:moveTo>
                <a:lnTo>
                  <a:pt x="0" y="0"/>
                </a:lnTo>
                <a:lnTo>
                  <a:pt x="0" y="717804"/>
                </a:lnTo>
                <a:lnTo>
                  <a:pt x="9535668" y="717804"/>
                </a:lnTo>
                <a:lnTo>
                  <a:pt x="953566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1682" y="2465908"/>
            <a:ext cx="608863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72360" y="3227705"/>
            <a:ext cx="7955915" cy="160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89E1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97216"/>
            <a:ext cx="11987530" cy="6510020"/>
            <a:chOff x="0" y="297216"/>
            <a:chExt cx="11987530" cy="6510020"/>
          </a:xfrm>
        </p:grpSpPr>
        <p:sp>
          <p:nvSpPr>
            <p:cNvPr id="4" name="object 4"/>
            <p:cNvSpPr/>
            <p:nvPr/>
          </p:nvSpPr>
          <p:spPr>
            <a:xfrm>
              <a:off x="979932" y="359664"/>
              <a:ext cx="10711180" cy="6248400"/>
            </a:xfrm>
            <a:custGeom>
              <a:avLst/>
              <a:gdLst/>
              <a:ahLst/>
              <a:cxnLst/>
              <a:rect l="l" t="t" r="r" b="b"/>
              <a:pathLst>
                <a:path w="10711180" h="6248400">
                  <a:moveTo>
                    <a:pt x="10710672" y="0"/>
                  </a:moveTo>
                  <a:lnTo>
                    <a:pt x="0" y="0"/>
                  </a:lnTo>
                  <a:lnTo>
                    <a:pt x="0" y="6248400"/>
                  </a:lnTo>
                  <a:lnTo>
                    <a:pt x="10710672" y="6248400"/>
                  </a:lnTo>
                  <a:lnTo>
                    <a:pt x="10710672" y="0"/>
                  </a:lnTo>
                  <a:close/>
                </a:path>
              </a:pathLst>
            </a:custGeom>
            <a:solidFill>
              <a:srgbClr val="163D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7216"/>
              <a:ext cx="11987021" cy="65097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1395" y="707136"/>
              <a:ext cx="10913745" cy="5610225"/>
            </a:xfrm>
            <a:custGeom>
              <a:avLst/>
              <a:gdLst/>
              <a:ahLst/>
              <a:cxnLst/>
              <a:rect l="l" t="t" r="r" b="b"/>
              <a:pathLst>
                <a:path w="10913745" h="5610225">
                  <a:moveTo>
                    <a:pt x="10913364" y="0"/>
                  </a:moveTo>
                  <a:lnTo>
                    <a:pt x="0" y="0"/>
                  </a:lnTo>
                  <a:lnTo>
                    <a:pt x="0" y="5609844"/>
                  </a:lnTo>
                  <a:lnTo>
                    <a:pt x="10913364" y="5609844"/>
                  </a:lnTo>
                  <a:lnTo>
                    <a:pt x="10913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2815" y="925068"/>
              <a:ext cx="3428999" cy="8823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932" y="848868"/>
              <a:ext cx="2307336" cy="12633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3331" y="876300"/>
              <a:ext cx="1306068" cy="97993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NEXT</a:t>
            </a:r>
            <a:r>
              <a:rPr spc="-275" dirty="0"/>
              <a:t> </a:t>
            </a:r>
            <a:r>
              <a:rPr spc="95" dirty="0"/>
              <a:t>GEN</a:t>
            </a:r>
            <a:r>
              <a:rPr spc="-270" dirty="0"/>
              <a:t> </a:t>
            </a:r>
            <a:r>
              <a:rPr spc="35" dirty="0"/>
              <a:t>EMP</a:t>
            </a:r>
            <a:r>
              <a:rPr spc="-35" dirty="0"/>
              <a:t>L</a:t>
            </a:r>
            <a:r>
              <a:rPr spc="15" dirty="0"/>
              <a:t>O</a:t>
            </a:r>
            <a:r>
              <a:rPr spc="-245" dirty="0"/>
              <a:t>Y</a:t>
            </a:r>
            <a:r>
              <a:rPr spc="5" dirty="0"/>
              <a:t>A</a:t>
            </a:r>
            <a:r>
              <a:rPr spc="-5" dirty="0"/>
              <a:t>B</a:t>
            </a:r>
            <a:r>
              <a:rPr spc="-25" dirty="0"/>
              <a:t>I</a:t>
            </a:r>
            <a:r>
              <a:rPr spc="-65" dirty="0"/>
              <a:t>L</a:t>
            </a:r>
            <a:r>
              <a:rPr spc="-114" dirty="0"/>
              <a:t>ITY</a:t>
            </a:r>
            <a:r>
              <a:rPr spc="-235" dirty="0"/>
              <a:t> </a:t>
            </a:r>
            <a:r>
              <a:rPr spc="50" dirty="0"/>
              <a:t>P</a:t>
            </a:r>
            <a:r>
              <a:rPr spc="5" dirty="0"/>
              <a:t>R</a:t>
            </a:r>
            <a:r>
              <a:rPr spc="55" dirty="0"/>
              <a:t>OGR</a:t>
            </a:r>
            <a:r>
              <a:rPr spc="50" dirty="0"/>
              <a:t>A</a:t>
            </a:r>
            <a:r>
              <a:rPr spc="210" dirty="0"/>
              <a:t>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80282" y="3141344"/>
            <a:ext cx="5111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20" dirty="0">
                <a:latin typeface="Trebuchet MS"/>
                <a:cs typeface="Trebuchet MS"/>
              </a:rPr>
              <a:t>Creating</a:t>
            </a:r>
            <a:r>
              <a:rPr sz="2800" b="1" spc="-295" dirty="0">
                <a:latin typeface="Trebuchet MS"/>
                <a:cs typeface="Trebuchet MS"/>
              </a:rPr>
              <a:t> </a:t>
            </a:r>
            <a:r>
              <a:rPr sz="2800" b="1" spc="-75" dirty="0">
                <a:latin typeface="Trebuchet MS"/>
                <a:cs typeface="Trebuchet MS"/>
              </a:rPr>
              <a:t>a</a:t>
            </a:r>
            <a:r>
              <a:rPr sz="2800" b="1" spc="-295" dirty="0">
                <a:latin typeface="Trebuchet MS"/>
                <a:cs typeface="Trebuchet MS"/>
              </a:rPr>
              <a:t> </a:t>
            </a:r>
            <a:r>
              <a:rPr sz="2800" b="1" spc="-160" dirty="0">
                <a:latin typeface="Trebuchet MS"/>
                <a:cs typeface="Trebuchet MS"/>
              </a:rPr>
              <a:t>future-ready</a:t>
            </a:r>
            <a:r>
              <a:rPr sz="2800" b="1" spc="-27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workforce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70732" y="3058667"/>
            <a:ext cx="131445" cy="675640"/>
          </a:xfrm>
          <a:custGeom>
            <a:avLst/>
            <a:gdLst/>
            <a:ahLst/>
            <a:cxnLst/>
            <a:rect l="l" t="t" r="r" b="b"/>
            <a:pathLst>
              <a:path w="131445" h="675639">
                <a:moveTo>
                  <a:pt x="131063" y="0"/>
                </a:moveTo>
                <a:lnTo>
                  <a:pt x="0" y="0"/>
                </a:lnTo>
                <a:lnTo>
                  <a:pt x="0" y="675131"/>
                </a:lnTo>
                <a:lnTo>
                  <a:pt x="131063" y="675131"/>
                </a:lnTo>
                <a:lnTo>
                  <a:pt x="1310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49476" y="4600194"/>
            <a:ext cx="16567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ea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Mem</a:t>
            </a:r>
            <a:r>
              <a:rPr sz="2000" b="1" spc="5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1072" y="4798417"/>
            <a:ext cx="3958590" cy="1592102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b="1" spc="35" dirty="0">
                <a:latin typeface="Trebuchet MS"/>
                <a:cs typeface="Trebuchet MS"/>
              </a:rPr>
              <a:t>………………………………………...............</a:t>
            </a:r>
            <a:endParaRPr sz="1800" dirty="0">
              <a:latin typeface="Trebuchet MS"/>
              <a:cs typeface="Trebuchet MS"/>
            </a:endParaRPr>
          </a:p>
          <a:p>
            <a:pPr marL="50800" marR="787400">
              <a:lnSpc>
                <a:spcPct val="100000"/>
              </a:lnSpc>
              <a:spcBef>
                <a:spcPts val="180"/>
              </a:spcBef>
            </a:pPr>
            <a:r>
              <a:rPr sz="2000" b="1" spc="-5" dirty="0">
                <a:latin typeface="Calibri"/>
                <a:cs typeface="Calibri"/>
              </a:rPr>
              <a:t>Student Name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lang="en-IN" sz="2000" b="1">
                <a:latin typeface="Calibri"/>
                <a:cs typeface="Calibri"/>
              </a:rPr>
              <a:t>Priyadharshini </a:t>
            </a:r>
            <a:r>
              <a:rPr lang="en-IN" sz="2000" b="1" dirty="0">
                <a:latin typeface="Calibri"/>
                <a:cs typeface="Calibri"/>
              </a:rPr>
              <a:t>M</a:t>
            </a:r>
          </a:p>
          <a:p>
            <a:pPr marL="50800" marR="787400">
              <a:lnSpc>
                <a:spcPct val="100000"/>
              </a:lnSpc>
              <a:spcBef>
                <a:spcPts val="180"/>
              </a:spcBef>
            </a:pP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Student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au613021104</a:t>
            </a:r>
            <a:r>
              <a:rPr lang="en-IN" sz="2000" b="1" dirty="0">
                <a:latin typeface="Calibri"/>
                <a:cs typeface="Calibri"/>
              </a:rPr>
              <a:t>070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0768" y="4608702"/>
            <a:ext cx="1480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College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6468" y="4757404"/>
            <a:ext cx="3958590" cy="8826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6364" marR="5080" indent="-114300">
              <a:lnSpc>
                <a:spcPct val="108100"/>
              </a:lnSpc>
              <a:spcBef>
                <a:spcPts val="320"/>
              </a:spcBef>
            </a:pPr>
            <a:r>
              <a:rPr sz="1800" b="1" spc="35" dirty="0">
                <a:latin typeface="Trebuchet MS"/>
                <a:cs typeface="Trebuchet MS"/>
              </a:rPr>
              <a:t>………………………………………............... </a:t>
            </a:r>
            <a:r>
              <a:rPr sz="1800" b="1" spc="-530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Arial"/>
                <a:cs typeface="Arial"/>
              </a:rPr>
              <a:t>VIVEKANANDHA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COLLEGE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OF 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TECHNOLOGY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FOR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WOMEN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2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53458" y="1026033"/>
            <a:ext cx="1740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0" dirty="0">
                <a:latin typeface="Trebuchet MS"/>
                <a:cs typeface="Trebuchet MS"/>
              </a:rPr>
              <a:t>S</a:t>
            </a:r>
            <a:r>
              <a:rPr sz="2400" b="1" spc="55" dirty="0">
                <a:latin typeface="Trebuchet MS"/>
                <a:cs typeface="Trebuchet MS"/>
              </a:rPr>
              <a:t>i</a:t>
            </a:r>
            <a:r>
              <a:rPr sz="2400" b="1" spc="5" dirty="0">
                <a:latin typeface="Trebuchet MS"/>
                <a:cs typeface="Trebuchet MS"/>
              </a:rPr>
              <a:t>gnU</a:t>
            </a:r>
            <a:r>
              <a:rPr sz="2400" b="1" spc="10" dirty="0">
                <a:latin typeface="Trebuchet MS"/>
                <a:cs typeface="Trebuchet MS"/>
              </a:rPr>
              <a:t>p</a:t>
            </a:r>
            <a:r>
              <a:rPr sz="2400" b="1" spc="-235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P</a:t>
            </a:r>
            <a:r>
              <a:rPr sz="2400" b="1" spc="3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g</a:t>
            </a:r>
            <a:r>
              <a:rPr sz="2400" b="1" spc="-4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195" y="1687067"/>
            <a:ext cx="10363200" cy="49423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2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08575" y="1037082"/>
            <a:ext cx="149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Trebuchet MS"/>
                <a:cs typeface="Trebuchet MS"/>
              </a:rPr>
              <a:t>L</a:t>
            </a:r>
            <a:r>
              <a:rPr sz="2400" b="1" spc="-35" dirty="0">
                <a:latin typeface="Trebuchet MS"/>
                <a:cs typeface="Trebuchet MS"/>
              </a:rPr>
              <a:t>o</a:t>
            </a:r>
            <a:r>
              <a:rPr sz="2400" b="1" spc="-30" dirty="0">
                <a:latin typeface="Trebuchet MS"/>
                <a:cs typeface="Trebuchet MS"/>
              </a:rPr>
              <a:t>gi</a:t>
            </a:r>
            <a:r>
              <a:rPr sz="2400" b="1" spc="-35" dirty="0">
                <a:latin typeface="Trebuchet MS"/>
                <a:cs typeface="Trebuchet MS"/>
              </a:rPr>
              <a:t>n</a:t>
            </a:r>
            <a:r>
              <a:rPr sz="2400" b="1" spc="-254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P</a:t>
            </a:r>
            <a:r>
              <a:rPr sz="2400" b="1" spc="3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g</a:t>
            </a:r>
            <a:r>
              <a:rPr sz="2400" b="1" spc="-4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203" y="1665732"/>
            <a:ext cx="10319004" cy="45962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2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81296" y="1051686"/>
            <a:ext cx="289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rebuchet MS"/>
                <a:cs typeface="Trebuchet MS"/>
              </a:rPr>
              <a:t>F</a:t>
            </a:r>
            <a:r>
              <a:rPr sz="2400" b="1" spc="15" dirty="0">
                <a:latin typeface="Trebuchet MS"/>
                <a:cs typeface="Trebuchet MS"/>
              </a:rPr>
              <a:t>ile</a:t>
            </a:r>
            <a:r>
              <a:rPr sz="2400" b="1" spc="20" dirty="0">
                <a:latin typeface="Trebuchet MS"/>
                <a:cs typeface="Trebuchet MS"/>
              </a:rPr>
              <a:t>s</a:t>
            </a:r>
            <a:r>
              <a:rPr sz="2400" b="1" spc="-2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Uploadin</a:t>
            </a:r>
            <a:r>
              <a:rPr sz="2400" b="1" spc="5" dirty="0">
                <a:latin typeface="Trebuchet MS"/>
                <a:cs typeface="Trebuchet MS"/>
              </a:rPr>
              <a:t>g</a:t>
            </a:r>
            <a:r>
              <a:rPr sz="2400" b="1" spc="-229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P</a:t>
            </a:r>
            <a:r>
              <a:rPr sz="2400" b="1" spc="3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g</a:t>
            </a:r>
            <a:r>
              <a:rPr sz="2400" b="1" spc="-4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3076" y="1694688"/>
            <a:ext cx="7287423" cy="48234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2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70375" y="1055065"/>
            <a:ext cx="2640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rebuchet MS"/>
                <a:cs typeface="Trebuchet MS"/>
              </a:rPr>
              <a:t>F</a:t>
            </a:r>
            <a:r>
              <a:rPr sz="2400" b="1" spc="15" dirty="0">
                <a:latin typeface="Trebuchet MS"/>
                <a:cs typeface="Trebuchet MS"/>
              </a:rPr>
              <a:t>ile</a:t>
            </a:r>
            <a:r>
              <a:rPr sz="2400" b="1" spc="25" dirty="0">
                <a:latin typeface="Trebuchet MS"/>
                <a:cs typeface="Trebuchet MS"/>
              </a:rPr>
              <a:t>s</a:t>
            </a:r>
            <a:r>
              <a:rPr sz="2400" b="1" spc="-240" dirty="0">
                <a:latin typeface="Trebuchet MS"/>
                <a:cs typeface="Trebuchet MS"/>
              </a:rPr>
              <a:t> </a:t>
            </a:r>
            <a:r>
              <a:rPr sz="2400" b="1" spc="145" dirty="0">
                <a:latin typeface="Trebuchet MS"/>
                <a:cs typeface="Trebuchet MS"/>
              </a:rPr>
              <a:t>D</a:t>
            </a:r>
            <a:r>
              <a:rPr sz="2400" b="1" spc="-35" dirty="0">
                <a:latin typeface="Trebuchet MS"/>
                <a:cs typeface="Trebuchet MS"/>
              </a:rPr>
              <a:t>el</a:t>
            </a:r>
            <a:r>
              <a:rPr sz="2400" b="1" spc="-45" dirty="0">
                <a:latin typeface="Trebuchet MS"/>
                <a:cs typeface="Trebuchet MS"/>
              </a:rPr>
              <a:t>e</a:t>
            </a:r>
            <a:r>
              <a:rPr sz="2400" b="1" spc="-50" dirty="0">
                <a:latin typeface="Trebuchet MS"/>
                <a:cs typeface="Trebuchet MS"/>
              </a:rPr>
              <a:t>ting</a:t>
            </a:r>
            <a:r>
              <a:rPr sz="2400" b="1" spc="-240" dirty="0">
                <a:latin typeface="Trebuchet MS"/>
                <a:cs typeface="Trebuchet MS"/>
              </a:rPr>
              <a:t> </a:t>
            </a:r>
            <a:r>
              <a:rPr sz="2400" b="1" spc="-25" dirty="0">
                <a:latin typeface="Trebuchet MS"/>
                <a:cs typeface="Trebuchet MS"/>
              </a:rPr>
              <a:t>P</a:t>
            </a:r>
            <a:r>
              <a:rPr sz="2400" b="1" spc="3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g</a:t>
            </a:r>
            <a:r>
              <a:rPr sz="2400" b="1" spc="-4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1822704"/>
            <a:ext cx="6618732" cy="28294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8482330" cy="290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400" b="1" spc="-45" dirty="0">
                <a:solidFill>
                  <a:srgbClr val="001F5F"/>
                </a:solidFill>
                <a:latin typeface="Trebuchet MS"/>
                <a:cs typeface="Trebuchet MS"/>
              </a:rPr>
              <a:t>ut</a:t>
            </a:r>
            <a:r>
              <a:rPr sz="2400" b="1" spc="-65" dirty="0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sz="2400" b="1" spc="-16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b="1" spc="-4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400" b="1" spc="-2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400" b="1" spc="5" dirty="0">
                <a:solidFill>
                  <a:srgbClr val="001F5F"/>
                </a:solidFill>
                <a:latin typeface="Trebuchet MS"/>
                <a:cs typeface="Trebuchet MS"/>
              </a:rPr>
              <a:t>hancements</a:t>
            </a:r>
            <a:endParaRPr sz="2400">
              <a:latin typeface="Trebuchet MS"/>
              <a:cs typeface="Trebuchet MS"/>
            </a:endParaRPr>
          </a:p>
          <a:p>
            <a:pPr marL="1358900" marR="184785" indent="-287020">
              <a:lnSpc>
                <a:spcPct val="100000"/>
              </a:lnSpc>
              <a:spcBef>
                <a:spcPts val="2530"/>
              </a:spcBef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Ensure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full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responsiveness</a:t>
            </a:r>
            <a:r>
              <a:rPr sz="18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provide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seamless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experience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across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various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devices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screen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sizes.</a:t>
            </a:r>
            <a:endParaRPr sz="1800">
              <a:latin typeface="Arial MT"/>
              <a:cs typeface="Arial MT"/>
            </a:endParaRPr>
          </a:p>
          <a:p>
            <a:pPr marL="1358900" marR="5080" indent="-287020">
              <a:lnSpc>
                <a:spcPct val="100000"/>
              </a:lnSpc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Consider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native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for iOS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-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Android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platforms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offer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tailored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optimized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experience.</a:t>
            </a:r>
            <a:endParaRPr sz="1800">
              <a:latin typeface="Arial MT"/>
              <a:cs typeface="Arial MT"/>
            </a:endParaRPr>
          </a:p>
          <a:p>
            <a:pPr marL="1358900" indent="-287655">
              <a:lnSpc>
                <a:spcPct val="100000"/>
              </a:lnSpc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Optimize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database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queries,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caching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mechanisms,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server-side</a:t>
            </a:r>
            <a:endParaRPr sz="1800">
              <a:latin typeface="Arial MT"/>
              <a:cs typeface="Arial MT"/>
            </a:endParaRPr>
          </a:p>
          <a:p>
            <a:pPr marL="1358900">
              <a:lnSpc>
                <a:spcPct val="100000"/>
              </a:lnSpc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processing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improve overall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800">
              <a:latin typeface="Arial MT"/>
              <a:cs typeface="Arial MT"/>
            </a:endParaRPr>
          </a:p>
          <a:p>
            <a:pPr marL="1358900" marR="11239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Implement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lazy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loading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techniques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efficiently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handle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large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volumes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notes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improve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page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load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times.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9205595" cy="248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solidFill>
                  <a:srgbClr val="001F5F"/>
                </a:solidFill>
                <a:latin typeface="Trebuchet MS"/>
                <a:cs typeface="Trebuchet MS"/>
              </a:rPr>
              <a:t>Conclusion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rebuchet MS"/>
              <a:cs typeface="Trebuchet MS"/>
            </a:endParaRPr>
          </a:p>
          <a:p>
            <a:pPr marL="963930" marR="508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proposed solution aims </a:t>
            </a:r>
            <a:r>
              <a:rPr sz="1800" spc="5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deliver a feature-rich </a:t>
            </a:r>
            <a:r>
              <a:rPr sz="180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scalable notes sharing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</a:t>
            </a:r>
            <a:r>
              <a:rPr sz="1800" spc="-5" dirty="0">
                <a:latin typeface="Arial MT"/>
                <a:cs typeface="Arial MT"/>
              </a:rPr>
              <a:t> application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meets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seeking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platform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collaborative note-taking and knowledge sharing. </a:t>
            </a:r>
            <a:r>
              <a:rPr sz="1800" spc="5" dirty="0">
                <a:latin typeface="Arial MT"/>
                <a:cs typeface="Arial MT"/>
              </a:rPr>
              <a:t>By </a:t>
            </a:r>
            <a:r>
              <a:rPr sz="1800" spc="-5" dirty="0">
                <a:latin typeface="Arial MT"/>
                <a:cs typeface="Arial MT"/>
              </a:rPr>
              <a:t>leveraging Python </a:t>
            </a:r>
            <a:r>
              <a:rPr sz="1800" spc="-10" dirty="0">
                <a:latin typeface="Arial MT"/>
                <a:cs typeface="Arial MT"/>
              </a:rPr>
              <a:t>with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Django</a:t>
            </a:r>
            <a:r>
              <a:rPr sz="1800" spc="4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framework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4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following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best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practices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4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software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development,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 </a:t>
            </a:r>
            <a:r>
              <a:rPr sz="1800" spc="-10" dirty="0">
                <a:latin typeface="Arial MT"/>
                <a:cs typeface="Arial MT"/>
              </a:rPr>
              <a:t>will </a:t>
            </a:r>
            <a:r>
              <a:rPr sz="1800" spc="-5" dirty="0">
                <a:latin typeface="Arial MT"/>
                <a:cs typeface="Arial MT"/>
              </a:rPr>
              <a:t>provide a </a:t>
            </a:r>
            <a:r>
              <a:rPr sz="1800" dirty="0">
                <a:latin typeface="Arial MT"/>
                <a:cs typeface="Arial MT"/>
              </a:rPr>
              <a:t>seamless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secure </a:t>
            </a:r>
            <a:r>
              <a:rPr sz="1800" spc="-5" dirty="0">
                <a:latin typeface="Arial MT"/>
                <a:cs typeface="Arial MT"/>
              </a:rPr>
              <a:t>user experience while enabling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efficient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collaboration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2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94175" y="2797505"/>
            <a:ext cx="2886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14" dirty="0">
                <a:solidFill>
                  <a:srgbClr val="001F5F"/>
                </a:solidFill>
                <a:latin typeface="Trebuchet MS"/>
                <a:cs typeface="Trebuchet MS"/>
              </a:rPr>
              <a:t>Than</a:t>
            </a:r>
            <a:r>
              <a:rPr sz="4400" b="1" spc="-105" dirty="0">
                <a:solidFill>
                  <a:srgbClr val="001F5F"/>
                </a:solidFill>
                <a:latin typeface="Trebuchet MS"/>
                <a:cs typeface="Trebuchet MS"/>
              </a:rPr>
              <a:t>k</a:t>
            </a:r>
            <a:r>
              <a:rPr sz="4400" b="1" spc="-43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4400" b="1" spc="-450" dirty="0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sz="4400" b="1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4400" b="1" spc="-5" dirty="0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sz="4400" b="1" spc="-43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4400" b="1" spc="-325" dirty="0">
                <a:solidFill>
                  <a:srgbClr val="001F5F"/>
                </a:solidFill>
                <a:latin typeface="Trebuchet MS"/>
                <a:cs typeface="Trebuchet MS"/>
              </a:rPr>
              <a:t>!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514" y="1762709"/>
            <a:ext cx="4720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001F5F"/>
                </a:solidFill>
                <a:latin typeface="Calibri"/>
                <a:cs typeface="Calibri"/>
              </a:rPr>
              <a:t>CAPSTONE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r>
              <a:rPr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1F5F"/>
                </a:solidFill>
                <a:latin typeface="Calibri"/>
                <a:cs typeface="Calibri"/>
              </a:rPr>
              <a:t>SHOWCASE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711195"/>
            <a:ext cx="12192000" cy="4147185"/>
            <a:chOff x="0" y="2711195"/>
            <a:chExt cx="12192000" cy="4147185"/>
          </a:xfrm>
        </p:grpSpPr>
        <p:sp>
          <p:nvSpPr>
            <p:cNvPr id="4" name="object 4"/>
            <p:cNvSpPr/>
            <p:nvPr/>
          </p:nvSpPr>
          <p:spPr>
            <a:xfrm>
              <a:off x="0" y="2863595"/>
              <a:ext cx="12192000" cy="3994785"/>
            </a:xfrm>
            <a:custGeom>
              <a:avLst/>
              <a:gdLst/>
              <a:ahLst/>
              <a:cxnLst/>
              <a:rect l="l" t="t" r="r" b="b"/>
              <a:pathLst>
                <a:path w="12192000" h="3994784">
                  <a:moveTo>
                    <a:pt x="12192000" y="0"/>
                  </a:moveTo>
                  <a:lnTo>
                    <a:pt x="0" y="0"/>
                  </a:lnTo>
                  <a:lnTo>
                    <a:pt x="0" y="3994404"/>
                  </a:lnTo>
                  <a:lnTo>
                    <a:pt x="12192000" y="39944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45835" y="2863595"/>
              <a:ext cx="1100455" cy="662940"/>
            </a:xfrm>
            <a:custGeom>
              <a:avLst/>
              <a:gdLst/>
              <a:ahLst/>
              <a:cxnLst/>
              <a:rect l="l" t="t" r="r" b="b"/>
              <a:pathLst>
                <a:path w="1100454" h="662939">
                  <a:moveTo>
                    <a:pt x="1100328" y="0"/>
                  </a:moveTo>
                  <a:lnTo>
                    <a:pt x="0" y="0"/>
                  </a:lnTo>
                  <a:lnTo>
                    <a:pt x="550163" y="662939"/>
                  </a:lnTo>
                  <a:lnTo>
                    <a:pt x="1100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1195"/>
              <a:ext cx="12192000" cy="315595"/>
            </a:xfrm>
            <a:custGeom>
              <a:avLst/>
              <a:gdLst/>
              <a:ahLst/>
              <a:cxnLst/>
              <a:rect l="l" t="t" r="r" b="b"/>
              <a:pathLst>
                <a:path w="12192000" h="315594">
                  <a:moveTo>
                    <a:pt x="958596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58596" y="304800"/>
                  </a:lnTo>
                  <a:lnTo>
                    <a:pt x="958596" y="0"/>
                  </a:lnTo>
                  <a:close/>
                </a:path>
                <a:path w="12192000" h="315594">
                  <a:moveTo>
                    <a:pt x="12192000" y="0"/>
                  </a:moveTo>
                  <a:lnTo>
                    <a:pt x="11233404" y="0"/>
                  </a:lnTo>
                  <a:lnTo>
                    <a:pt x="11233404" y="315468"/>
                  </a:lnTo>
                  <a:lnTo>
                    <a:pt x="12192000" y="31546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6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3396" y="4527803"/>
              <a:ext cx="9665335" cy="664845"/>
            </a:xfrm>
            <a:custGeom>
              <a:avLst/>
              <a:gdLst/>
              <a:ahLst/>
              <a:cxnLst/>
              <a:rect l="l" t="t" r="r" b="b"/>
              <a:pathLst>
                <a:path w="9665335" h="664845">
                  <a:moveTo>
                    <a:pt x="9554464" y="0"/>
                  </a:moveTo>
                  <a:lnTo>
                    <a:pt x="110743" y="0"/>
                  </a:lnTo>
                  <a:lnTo>
                    <a:pt x="67615" y="8695"/>
                  </a:lnTo>
                  <a:lnTo>
                    <a:pt x="32416" y="32416"/>
                  </a:lnTo>
                  <a:lnTo>
                    <a:pt x="8695" y="67615"/>
                  </a:lnTo>
                  <a:lnTo>
                    <a:pt x="0" y="110744"/>
                  </a:lnTo>
                  <a:lnTo>
                    <a:pt x="0" y="553720"/>
                  </a:lnTo>
                  <a:lnTo>
                    <a:pt x="8695" y="596848"/>
                  </a:lnTo>
                  <a:lnTo>
                    <a:pt x="32416" y="632047"/>
                  </a:lnTo>
                  <a:lnTo>
                    <a:pt x="67615" y="655768"/>
                  </a:lnTo>
                  <a:lnTo>
                    <a:pt x="110743" y="664464"/>
                  </a:lnTo>
                  <a:lnTo>
                    <a:pt x="9554464" y="664464"/>
                  </a:lnTo>
                  <a:lnTo>
                    <a:pt x="9597592" y="655768"/>
                  </a:lnTo>
                  <a:lnTo>
                    <a:pt x="9632791" y="632047"/>
                  </a:lnTo>
                  <a:lnTo>
                    <a:pt x="9656512" y="596848"/>
                  </a:lnTo>
                  <a:lnTo>
                    <a:pt x="9665208" y="553720"/>
                  </a:lnTo>
                  <a:lnTo>
                    <a:pt x="9665208" y="110744"/>
                  </a:lnTo>
                  <a:lnTo>
                    <a:pt x="9656512" y="67615"/>
                  </a:lnTo>
                  <a:lnTo>
                    <a:pt x="9632791" y="32416"/>
                  </a:lnTo>
                  <a:lnTo>
                    <a:pt x="9597592" y="8695"/>
                  </a:lnTo>
                  <a:lnTo>
                    <a:pt x="9554464" y="0"/>
                  </a:lnTo>
                  <a:close/>
                </a:path>
              </a:pathLst>
            </a:custGeom>
            <a:solidFill>
              <a:srgbClr val="E9D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22194" y="3912234"/>
            <a:ext cx="6546850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Title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Notes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Sharing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Web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Application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using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Django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Framework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6964" y="5617870"/>
            <a:ext cx="74136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Abstract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endParaRPr sz="20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Modelling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Conclusion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9429" y="1520444"/>
            <a:ext cx="9608185" cy="11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1F5F"/>
                </a:solidFill>
                <a:latin typeface="Trebuchet MS"/>
                <a:cs typeface="Trebuchet MS"/>
              </a:rPr>
              <a:t>Abstract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rebuchet MS"/>
              <a:cs typeface="Trebuchet MS"/>
            </a:endParaRPr>
          </a:p>
          <a:p>
            <a:pPr marL="166560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project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aims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feature-rich  notes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sharing</a:t>
            </a:r>
            <a:r>
              <a:rPr sz="1800" spc="50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2360" y="2953639"/>
            <a:ext cx="643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320" algn="l"/>
                <a:tab pos="2680970" algn="l"/>
                <a:tab pos="3439160" algn="l"/>
                <a:tab pos="4004310" algn="l"/>
                <a:tab pos="4900295" algn="l"/>
                <a:tab pos="6037580" algn="l"/>
              </a:tabLst>
            </a:pPr>
            <a:r>
              <a:rPr sz="1800" dirty="0">
                <a:latin typeface="Arial MT"/>
                <a:cs typeface="Arial MT"/>
              </a:rPr>
              <a:t>cust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miz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5" dirty="0">
                <a:latin typeface="Arial MT"/>
                <a:cs typeface="Arial MT"/>
              </a:rPr>
              <a:t>le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terfac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,	</a:t>
            </a: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cre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te,	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g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ze,	</a:t>
            </a:r>
            <a:r>
              <a:rPr sz="1800" spc="-10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2360" y="2597023"/>
            <a:ext cx="737044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63905" algn="l"/>
                <a:tab pos="1684655" algn="l"/>
                <a:tab pos="2271395" algn="l"/>
                <a:tab pos="2795270" algn="l"/>
                <a:tab pos="3725545" algn="l"/>
                <a:tab pos="5063490" algn="l"/>
                <a:tab pos="6122670" algn="l"/>
                <a:tab pos="6583045" algn="l"/>
              </a:tabLst>
            </a:pPr>
            <a:r>
              <a:rPr sz="1800" spc="-5" dirty="0">
                <a:latin typeface="Arial MT"/>
                <a:cs typeface="Arial MT"/>
              </a:rPr>
              <a:t>using	Python	and	</a:t>
            </a:r>
            <a:r>
              <a:rPr sz="1800" dirty="0">
                <a:latin typeface="Arial MT"/>
                <a:cs typeface="Arial MT"/>
              </a:rPr>
              <a:t>the	</a:t>
            </a:r>
            <a:r>
              <a:rPr sz="1800" spc="-5" dirty="0">
                <a:latin typeface="Arial MT"/>
                <a:cs typeface="Arial MT"/>
              </a:rPr>
              <a:t>Django	</a:t>
            </a:r>
            <a:r>
              <a:rPr sz="1800" dirty="0">
                <a:latin typeface="Arial MT"/>
                <a:cs typeface="Arial MT"/>
              </a:rPr>
              <a:t>framework.	</a:t>
            </a:r>
            <a:r>
              <a:rPr sz="1800" spc="-5" dirty="0">
                <a:latin typeface="Arial MT"/>
                <a:cs typeface="Arial MT"/>
              </a:rPr>
              <a:t>Through	an	intuitive</a:t>
            </a:r>
            <a:endParaRPr sz="1800">
              <a:latin typeface="Arial MT"/>
              <a:cs typeface="Arial MT"/>
            </a:endParaRPr>
          </a:p>
          <a:p>
            <a:pPr marL="661543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share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44836" y="2597023"/>
            <a:ext cx="58483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>
              <a:lnSpc>
                <a:spcPct val="114999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and  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tes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pc="-20" dirty="0"/>
              <a:t>effortlessly. </a:t>
            </a:r>
            <a:r>
              <a:rPr spc="-5" dirty="0"/>
              <a:t>Leveraging advanced collaboration tools </a:t>
            </a:r>
            <a:r>
              <a:rPr dirty="0"/>
              <a:t>such </a:t>
            </a:r>
            <a:r>
              <a:rPr spc="-5" dirty="0"/>
              <a:t>as real-time editing </a:t>
            </a:r>
            <a:r>
              <a:rPr dirty="0"/>
              <a:t> </a:t>
            </a:r>
            <a:r>
              <a:rPr spc="-5" dirty="0"/>
              <a:t>and commenting, </a:t>
            </a:r>
            <a:r>
              <a:rPr dirty="0"/>
              <a:t>the </a:t>
            </a:r>
            <a:r>
              <a:rPr spc="-5" dirty="0"/>
              <a:t>platform facilitates interactive </a:t>
            </a:r>
            <a:r>
              <a:rPr dirty="0"/>
              <a:t>learning </a:t>
            </a:r>
            <a:r>
              <a:rPr spc="-5" dirty="0"/>
              <a:t>experiences </a:t>
            </a:r>
            <a:r>
              <a:rPr spc="-10" dirty="0"/>
              <a:t>and </a:t>
            </a:r>
            <a:r>
              <a:rPr spc="-5" dirty="0"/>
              <a:t> knowledge</a:t>
            </a:r>
            <a:r>
              <a:rPr dirty="0"/>
              <a:t> </a:t>
            </a:r>
            <a:r>
              <a:rPr spc="-5" dirty="0"/>
              <a:t>exchange.</a:t>
            </a:r>
            <a:r>
              <a:rPr dirty="0"/>
              <a:t> With</a:t>
            </a:r>
            <a:r>
              <a:rPr spc="5" dirty="0"/>
              <a:t> </a:t>
            </a:r>
            <a:r>
              <a:rPr spc="-5" dirty="0"/>
              <a:t>emphasis</a:t>
            </a:r>
            <a:r>
              <a:rPr dirty="0"/>
              <a:t> on</a:t>
            </a:r>
            <a:r>
              <a:rPr spc="5" dirty="0"/>
              <a:t> </a:t>
            </a:r>
            <a:r>
              <a:rPr spc="-5" dirty="0"/>
              <a:t>performance</a:t>
            </a:r>
            <a:r>
              <a:rPr dirty="0"/>
              <a:t> </a:t>
            </a:r>
            <a:r>
              <a:rPr spc="-5" dirty="0"/>
              <a:t>optimization</a:t>
            </a:r>
            <a:r>
              <a:rPr dirty="0"/>
              <a:t> </a:t>
            </a:r>
            <a:r>
              <a:rPr spc="-10" dirty="0"/>
              <a:t>and </a:t>
            </a:r>
            <a:r>
              <a:rPr spc="-5" dirty="0"/>
              <a:t> </a:t>
            </a:r>
            <a:r>
              <a:rPr spc="-15" dirty="0"/>
              <a:t>scalability, </a:t>
            </a:r>
            <a:r>
              <a:rPr dirty="0"/>
              <a:t>the </a:t>
            </a:r>
            <a:r>
              <a:rPr spc="-5" dirty="0"/>
              <a:t>application caters </a:t>
            </a:r>
            <a:r>
              <a:rPr dirty="0"/>
              <a:t>to the </a:t>
            </a:r>
            <a:r>
              <a:rPr spc="-5" dirty="0"/>
              <a:t>needs of diverse user communities, </a:t>
            </a:r>
            <a:r>
              <a:rPr dirty="0"/>
              <a:t> from</a:t>
            </a:r>
            <a:r>
              <a:rPr spc="-5" dirty="0"/>
              <a:t> students </a:t>
            </a:r>
            <a:r>
              <a:rPr dirty="0"/>
              <a:t>to</a:t>
            </a:r>
            <a:r>
              <a:rPr spc="-5" dirty="0"/>
              <a:t> professionals.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9740" y="1414653"/>
            <a:ext cx="8438515" cy="21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sz="2400" b="1" spc="-16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b="1" spc="5" dirty="0">
                <a:solidFill>
                  <a:srgbClr val="001F5F"/>
                </a:solidFill>
                <a:latin typeface="Trebuchet MS"/>
                <a:cs typeface="Trebuchet MS"/>
              </a:rPr>
              <a:t>oble</a:t>
            </a:r>
            <a:r>
              <a:rPr sz="2400" b="1" spc="15" dirty="0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sz="2400" b="1" spc="-2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400" b="1" spc="-3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5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400" b="1" spc="-114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35" dirty="0">
                <a:solidFill>
                  <a:srgbClr val="001F5F"/>
                </a:solidFill>
                <a:latin typeface="Trebuchet MS"/>
                <a:cs typeface="Trebuchet MS"/>
              </a:rPr>
              <a:t>ement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rebuchet MS"/>
              <a:cs typeface="Trebuchet MS"/>
            </a:endParaRPr>
          </a:p>
          <a:p>
            <a:pPr marL="2080895" marR="5080" algn="just">
              <a:lnSpc>
                <a:spcPct val="114999"/>
              </a:lnSpc>
              <a:spcBef>
                <a:spcPts val="5"/>
              </a:spcBef>
            </a:pPr>
            <a:r>
              <a:rPr sz="1800" b="1" spc="-10" dirty="0">
                <a:latin typeface="Arial"/>
                <a:cs typeface="Arial"/>
              </a:rPr>
              <a:t>Real-Time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Collaboration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Feature</a:t>
            </a:r>
            <a:r>
              <a:rPr sz="1800" b="1" dirty="0">
                <a:latin typeface="Arial"/>
                <a:cs typeface="Arial"/>
              </a:rPr>
              <a:t> 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Integrate</a:t>
            </a:r>
            <a:r>
              <a:rPr sz="1800" dirty="0">
                <a:latin typeface="Arial MT"/>
                <a:cs typeface="Arial MT"/>
              </a:rPr>
              <a:t> real-time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collaboration features into the application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enable multiple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edit and </a:t>
            </a:r>
            <a:r>
              <a:rPr sz="1800" dirty="0">
                <a:latin typeface="Arial MT"/>
                <a:cs typeface="Arial MT"/>
              </a:rPr>
              <a:t>view </a:t>
            </a:r>
            <a:r>
              <a:rPr sz="1800" spc="-5" dirty="0">
                <a:latin typeface="Arial MT"/>
                <a:cs typeface="Arial MT"/>
              </a:rPr>
              <a:t>notes </a:t>
            </a:r>
            <a:r>
              <a:rPr sz="1800" spc="-15" dirty="0">
                <a:latin typeface="Arial MT"/>
                <a:cs typeface="Arial MT"/>
              </a:rPr>
              <a:t>simultaneously, </a:t>
            </a:r>
            <a:r>
              <a:rPr sz="1800" spc="-5" dirty="0">
                <a:latin typeface="Arial MT"/>
                <a:cs typeface="Arial MT"/>
              </a:rPr>
              <a:t>fostering </a:t>
            </a:r>
            <a:r>
              <a:rPr sz="1800" dirty="0">
                <a:latin typeface="Arial MT"/>
                <a:cs typeface="Arial MT"/>
              </a:rPr>
              <a:t>better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teamwork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15" dirty="0"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236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sz="2400" b="1" spc="-16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b="1" spc="-14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b="1" spc="-85" dirty="0">
                <a:solidFill>
                  <a:srgbClr val="001F5F"/>
                </a:solidFill>
                <a:latin typeface="Trebuchet MS"/>
                <a:cs typeface="Trebuchet MS"/>
              </a:rPr>
              <a:t>j</a:t>
            </a:r>
            <a:r>
              <a:rPr sz="2400" b="1" spc="-25" dirty="0">
                <a:solidFill>
                  <a:srgbClr val="001F5F"/>
                </a:solidFill>
                <a:latin typeface="Trebuchet MS"/>
                <a:cs typeface="Trebuchet MS"/>
              </a:rPr>
              <a:t>ec</a:t>
            </a: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2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b="1" spc="-30" dirty="0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sz="2400" b="1" spc="-114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400" b="1" spc="-5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b="1" spc="-100" dirty="0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sz="2400" b="1" spc="-5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b="1" spc="-6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400" b="1" spc="-55" dirty="0">
                <a:solidFill>
                  <a:srgbClr val="001F5F"/>
                </a:solidFill>
                <a:latin typeface="Trebuchet MS"/>
                <a:cs typeface="Trebuchet MS"/>
              </a:rPr>
              <a:t>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686" y="1934336"/>
            <a:ext cx="7912734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 proposed solution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aims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to develop a robust notes sharing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web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application using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Python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 Django framework. This application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will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facilitate seamless sharing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 collaboration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among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users,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providing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user-friendly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interface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robust </a:t>
            </a:r>
            <a:r>
              <a:rPr sz="1600" spc="-4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measures.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Our</a:t>
            </a:r>
            <a:r>
              <a:rPr sz="1600" spc="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sz="16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Sharing</a:t>
            </a:r>
            <a:r>
              <a:rPr sz="16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Web</a:t>
            </a:r>
            <a:r>
              <a:rPr sz="16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sz="16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built</a:t>
            </a:r>
            <a:r>
              <a:rPr sz="16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16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sz="1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sz="1600" spc="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6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sz="16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framework</a:t>
            </a:r>
            <a:r>
              <a:rPr sz="1600" spc="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has</a:t>
            </a:r>
            <a:r>
              <a:rPr sz="16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laid </a:t>
            </a:r>
            <a:r>
              <a:rPr sz="1600" spc="-4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 strong foundation for collaborative note-taking and sharing. </a:t>
            </a:r>
            <a:r>
              <a:rPr sz="1600" spc="-20" dirty="0">
                <a:solidFill>
                  <a:srgbClr val="0D0D0D"/>
                </a:solidFill>
                <a:latin typeface="Arial MT"/>
                <a:cs typeface="Arial MT"/>
              </a:rPr>
              <a:t>However,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ensure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its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continued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relevance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competitiveness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in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ever-evolving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landscape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digital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collaboration tools, 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we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propose several future enhancements aimed at enriching user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experience,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enhancing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 functionality,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optimizing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10221595" cy="309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sz="2400" b="1" spc="-16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b="1" spc="30" dirty="0">
                <a:solidFill>
                  <a:srgbClr val="001F5F"/>
                </a:solidFill>
                <a:latin typeface="Trebuchet MS"/>
                <a:cs typeface="Trebuchet MS"/>
              </a:rPr>
              <a:t>opose</a:t>
            </a:r>
            <a:r>
              <a:rPr sz="2400" b="1" spc="3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400" b="1" spc="-2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400" b="1" spc="-30" dirty="0">
                <a:solidFill>
                  <a:srgbClr val="001F5F"/>
                </a:solidFill>
                <a:latin typeface="Trebuchet MS"/>
                <a:cs typeface="Trebuchet MS"/>
              </a:rPr>
              <a:t>oluti</a:t>
            </a:r>
            <a:r>
              <a:rPr sz="2400" b="1" spc="-3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b="1" spc="-3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 marL="1141095" marR="5080" indent="-287020" algn="just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proposed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solution aims to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develop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robust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notes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sharing web application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using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Python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with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Django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framework. This application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will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facilitate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seamless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sharing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collaboration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on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notes among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sz="17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providing</a:t>
            </a:r>
            <a:r>
              <a:rPr sz="17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user-friendly</a:t>
            </a:r>
            <a:r>
              <a:rPr sz="17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interface</a:t>
            </a:r>
            <a:r>
              <a:rPr sz="17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7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security</a:t>
            </a:r>
            <a:r>
              <a:rPr sz="17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measures.</a:t>
            </a:r>
            <a:endParaRPr sz="1700">
              <a:latin typeface="Calibri"/>
              <a:cs typeface="Calibri"/>
            </a:endParaRPr>
          </a:p>
          <a:p>
            <a:pPr marL="1141095" indent="-287020" algn="just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Implement</a:t>
            </a:r>
            <a:r>
              <a:rPr sz="1700" spc="2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1700" spc="25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secure</a:t>
            </a:r>
            <a:r>
              <a:rPr sz="1700" spc="2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user</a:t>
            </a:r>
            <a:r>
              <a:rPr sz="1700" spc="2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authentication</a:t>
            </a:r>
            <a:r>
              <a:rPr sz="1700" spc="2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system</a:t>
            </a:r>
            <a:r>
              <a:rPr sz="1700" spc="25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sz="1700" spc="2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sz="1700" spc="2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1700" spc="2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sign</a:t>
            </a:r>
            <a:r>
              <a:rPr sz="1700" spc="2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up,</a:t>
            </a:r>
            <a:r>
              <a:rPr sz="1700" spc="2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log</a:t>
            </a:r>
            <a:r>
              <a:rPr sz="1700" spc="25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in,</a:t>
            </a:r>
            <a:r>
              <a:rPr sz="1700" spc="25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700" spc="2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manage</a:t>
            </a:r>
            <a:r>
              <a:rPr sz="1700" spc="2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endParaRPr sz="1700">
              <a:latin typeface="Calibri"/>
              <a:cs typeface="Calibri"/>
            </a:endParaRPr>
          </a:p>
          <a:p>
            <a:pPr marL="1141095" algn="just">
              <a:lnSpc>
                <a:spcPct val="100000"/>
              </a:lnSpc>
            </a:pP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accounts</a:t>
            </a:r>
            <a:r>
              <a:rPr sz="17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securely.</a:t>
            </a:r>
            <a:endParaRPr sz="1700">
              <a:latin typeface="Calibri"/>
              <a:cs typeface="Calibri"/>
            </a:endParaRPr>
          </a:p>
          <a:p>
            <a:pPr marL="1141095" marR="7620" indent="-287020" algn="just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create,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edit,</a:t>
            </a:r>
            <a:r>
              <a:rPr sz="17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delete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notes.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Rich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text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editing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capabilities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be</a:t>
            </a:r>
            <a:r>
              <a:rPr sz="1700" spc="3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integrated</a:t>
            </a:r>
            <a:r>
              <a:rPr sz="1700" spc="3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sz="17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note-taking</a:t>
            </a:r>
            <a:r>
              <a:rPr sz="17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experience.</a:t>
            </a:r>
            <a:endParaRPr sz="1700">
              <a:latin typeface="Calibri"/>
              <a:cs typeface="Calibri"/>
            </a:endParaRPr>
          </a:p>
          <a:p>
            <a:pPr marL="1141095" marR="5080" indent="-287020" algn="just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Enable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to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share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their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notes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17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other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real-time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collaboration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notes.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Implement</a:t>
            </a:r>
            <a:r>
              <a:rPr sz="17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features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sz="17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version</a:t>
            </a:r>
            <a:r>
              <a:rPr sz="17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control</a:t>
            </a:r>
            <a:r>
              <a:rPr sz="17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track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changes</a:t>
            </a:r>
            <a:r>
              <a:rPr sz="17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7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revisions.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2625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echn</a:t>
            </a:r>
            <a:r>
              <a:rPr sz="2400" b="1" spc="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b="1" spc="20" dirty="0">
                <a:solidFill>
                  <a:srgbClr val="001F5F"/>
                </a:solidFill>
                <a:latin typeface="Trebuchet MS"/>
                <a:cs typeface="Trebuchet MS"/>
              </a:rPr>
              <a:t>logies</a:t>
            </a:r>
            <a:r>
              <a:rPr sz="2400" b="1" spc="-25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20" dirty="0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sz="2400" b="1" spc="55" dirty="0">
                <a:solidFill>
                  <a:srgbClr val="001F5F"/>
                </a:solidFill>
                <a:latin typeface="Trebuchet MS"/>
                <a:cs typeface="Trebuchet MS"/>
              </a:rPr>
              <a:t>sed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4336" y="3015995"/>
            <a:ext cx="3395783" cy="26473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6332" y="3113532"/>
            <a:ext cx="4191000" cy="24048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76042" y="2319908"/>
            <a:ext cx="1173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25" dirty="0">
                <a:latin typeface="Trebuchet MS"/>
                <a:cs typeface="Trebuchet MS"/>
              </a:rPr>
              <a:t>F</a:t>
            </a:r>
            <a:r>
              <a:rPr sz="2200" b="1" spc="-150" dirty="0">
                <a:latin typeface="Trebuchet MS"/>
                <a:cs typeface="Trebuchet MS"/>
              </a:rPr>
              <a:t>r</a:t>
            </a:r>
            <a:r>
              <a:rPr sz="2200" b="1" spc="-45" dirty="0">
                <a:latin typeface="Trebuchet MS"/>
                <a:cs typeface="Trebuchet MS"/>
              </a:rPr>
              <a:t>on</a:t>
            </a:r>
            <a:r>
              <a:rPr sz="2200" b="1" spc="-40" dirty="0">
                <a:latin typeface="Trebuchet MS"/>
                <a:cs typeface="Trebuchet MS"/>
              </a:rPr>
              <a:t>t</a:t>
            </a:r>
            <a:r>
              <a:rPr sz="2200" b="1" spc="-30" dirty="0">
                <a:latin typeface="Trebuchet MS"/>
                <a:cs typeface="Trebuchet MS"/>
              </a:rPr>
              <a:t>end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4921" y="2319908"/>
            <a:ext cx="11271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rebuchet MS"/>
                <a:cs typeface="Trebuchet MS"/>
              </a:rPr>
              <a:t>Backend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2778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001F5F"/>
                </a:solidFill>
                <a:latin typeface="Trebuchet MS"/>
                <a:cs typeface="Trebuchet MS"/>
              </a:rPr>
              <a:t>Modelling</a:t>
            </a:r>
            <a:r>
              <a:rPr sz="2400" b="1" spc="-2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001F5F"/>
                </a:solidFill>
                <a:latin typeface="Trebuchet MS"/>
                <a:cs typeface="Trebuchet MS"/>
              </a:rPr>
              <a:t>&amp;</a:t>
            </a:r>
            <a:r>
              <a:rPr sz="2400" b="1" spc="-2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45" dirty="0">
                <a:solidFill>
                  <a:srgbClr val="001F5F"/>
                </a:solidFill>
                <a:latin typeface="Trebuchet MS"/>
                <a:cs typeface="Trebuchet MS"/>
              </a:rPr>
              <a:t>Res</a:t>
            </a:r>
            <a:r>
              <a:rPr sz="2400" b="1" spc="40" dirty="0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sz="2400" b="1" spc="35" dirty="0">
                <a:solidFill>
                  <a:srgbClr val="001F5F"/>
                </a:solidFill>
                <a:latin typeface="Trebuchet MS"/>
                <a:cs typeface="Trebuchet MS"/>
              </a:rPr>
              <a:t>lts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8140" y="1992883"/>
            <a:ext cx="7687309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  <a:tab pos="1188720" algn="l"/>
                <a:tab pos="1878330" algn="l"/>
                <a:tab pos="2644775" algn="l"/>
                <a:tab pos="2996565" algn="l"/>
                <a:tab pos="3415665" algn="l"/>
                <a:tab pos="4227830" algn="l"/>
                <a:tab pos="5563235" algn="l"/>
                <a:tab pos="6532880" algn="l"/>
                <a:tab pos="6906259" algn="l"/>
              </a:tabLst>
            </a:pPr>
            <a:r>
              <a:rPr sz="1600" b="1" spc="5" dirty="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sz="1600" b="1" spc="-30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1600" b="1" spc="-15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600" b="1" spc="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:</a:t>
            </a:r>
            <a:r>
              <a:rPr sz="1600" b="1" dirty="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U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ti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ize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sz="1600" spc="-25" dirty="0">
                <a:solidFill>
                  <a:srgbClr val="0D0D0D"/>
                </a:solidFill>
                <a:latin typeface="Arial MT"/>
                <a:cs typeface="Arial MT"/>
              </a:rPr>
              <a:t>y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thon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prima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y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ro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g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mming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langua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g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ba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c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kend  development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due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simplicity,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versatility,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extensive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libraries.</a:t>
            </a:r>
            <a:endParaRPr sz="1600">
              <a:latin typeface="Arial MT"/>
              <a:cs typeface="Arial MT"/>
            </a:endParaRPr>
          </a:p>
          <a:p>
            <a:pPr marL="299085" marR="69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Django</a:t>
            </a:r>
            <a:r>
              <a:rPr sz="1600" b="1" spc="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Framework:</a:t>
            </a:r>
            <a:r>
              <a:rPr sz="1600" b="1" spc="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Leverage</a:t>
            </a:r>
            <a:r>
              <a:rPr sz="16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framework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rapid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development, </a:t>
            </a:r>
            <a:r>
              <a:rPr sz="1600" spc="-4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built-in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features,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scalability.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HTML/CSS/JavaScript:</a:t>
            </a:r>
            <a:r>
              <a:rPr sz="1600" b="1" spc="5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1600" spc="5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these</a:t>
            </a:r>
            <a:r>
              <a:rPr sz="1600" spc="5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technologies</a:t>
            </a:r>
            <a:r>
              <a:rPr sz="1600" spc="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600" spc="5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frontend</a:t>
            </a:r>
            <a:r>
              <a:rPr sz="1600" spc="5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sz="1600" spc="5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create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intuitive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interactive user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  <a:p>
            <a:pPr marL="299085" marR="5715" indent="-287020" algn="just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SQLite/PostgreSQL: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Employ SQLite during development for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its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simplicity and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switch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PostgreSQL</a:t>
            </a:r>
            <a:r>
              <a:rPr sz="16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production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better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scalability</a:t>
            </a:r>
            <a:r>
              <a:rPr sz="16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  <a:p>
            <a:pPr marL="299085" marR="5715" indent="-287020" algn="just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RESTful </a:t>
            </a:r>
            <a:r>
              <a:rPr sz="1600" b="1" spc="-10" dirty="0">
                <a:solidFill>
                  <a:srgbClr val="0D0D0D"/>
                </a:solidFill>
                <a:latin typeface="Arial"/>
                <a:cs typeface="Arial"/>
              </a:rPr>
              <a:t>API: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Develop a RESTful API to facilitate communication between the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frontend and backend, enabling seamless integration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other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platforms and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services.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8140" y="5638901"/>
            <a:ext cx="2922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Trebuchet MS"/>
                <a:cs typeface="Trebuchet MS"/>
              </a:rPr>
              <a:t>Res</a:t>
            </a:r>
            <a:r>
              <a:rPr sz="2000" spc="40" dirty="0">
                <a:latin typeface="Trebuchet MS"/>
                <a:cs typeface="Trebuchet MS"/>
              </a:rPr>
              <a:t>u</a:t>
            </a:r>
            <a:r>
              <a:rPr sz="2000" spc="-100" dirty="0">
                <a:latin typeface="Trebuchet MS"/>
                <a:cs typeface="Trebuchet MS"/>
              </a:rPr>
              <a:t>l</a:t>
            </a:r>
            <a:r>
              <a:rPr sz="2000" spc="-145" dirty="0">
                <a:latin typeface="Trebuchet MS"/>
                <a:cs typeface="Trebuchet MS"/>
              </a:rPr>
              <a:t>t</a:t>
            </a:r>
            <a:r>
              <a:rPr sz="2000" spc="160" dirty="0">
                <a:latin typeface="Trebuchet MS"/>
                <a:cs typeface="Trebuchet MS"/>
              </a:rPr>
              <a:t>s</a:t>
            </a:r>
            <a:r>
              <a:rPr sz="2000" spc="23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Wingdings"/>
                <a:cs typeface="Wingdings"/>
              </a:rPr>
              <a:t>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n</a:t>
            </a:r>
            <a:r>
              <a:rPr sz="2000" spc="-50" dirty="0">
                <a:latin typeface="Trebuchet MS"/>
                <a:cs typeface="Trebuchet MS"/>
              </a:rPr>
              <a:t>e</a:t>
            </a:r>
            <a:r>
              <a:rPr sz="2000" spc="-155" dirty="0">
                <a:latin typeface="Trebuchet MS"/>
                <a:cs typeface="Trebuchet MS"/>
              </a:rPr>
              <a:t>x</a:t>
            </a:r>
            <a:r>
              <a:rPr sz="2000" spc="-120" dirty="0">
                <a:latin typeface="Trebuchet MS"/>
                <a:cs typeface="Trebuchet MS"/>
              </a:rPr>
              <a:t>t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s</a:t>
            </a:r>
            <a:r>
              <a:rPr sz="2000" spc="30" dirty="0">
                <a:latin typeface="Trebuchet MS"/>
                <a:cs typeface="Trebuchet MS"/>
              </a:rPr>
              <a:t>l</a:t>
            </a:r>
            <a:r>
              <a:rPr sz="2000" spc="10" dirty="0">
                <a:latin typeface="Trebuchet MS"/>
                <a:cs typeface="Trebuchet MS"/>
              </a:rPr>
              <a:t>ides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2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82361" y="1024509"/>
            <a:ext cx="159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latin typeface="Trebuchet MS"/>
                <a:cs typeface="Trebuchet MS"/>
              </a:rPr>
              <a:t>Ho</a:t>
            </a:r>
            <a:r>
              <a:rPr sz="2400" b="1" spc="10" dirty="0">
                <a:latin typeface="Trebuchet MS"/>
                <a:cs typeface="Trebuchet MS"/>
              </a:rPr>
              <a:t>me</a:t>
            </a:r>
            <a:r>
              <a:rPr sz="2400" b="1" spc="-24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P</a:t>
            </a:r>
            <a:r>
              <a:rPr sz="2400" b="1" spc="3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g</a:t>
            </a:r>
            <a:r>
              <a:rPr sz="2400" b="1" spc="-4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5938" y="1631823"/>
            <a:ext cx="9554845" cy="4001770"/>
            <a:chOff x="1285938" y="1631823"/>
            <a:chExt cx="9554845" cy="40017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399" y="1641348"/>
              <a:ext cx="9535668" cy="39822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90700" y="1636585"/>
              <a:ext cx="9545320" cy="3992245"/>
            </a:xfrm>
            <a:custGeom>
              <a:avLst/>
              <a:gdLst/>
              <a:ahLst/>
              <a:cxnLst/>
              <a:rect l="l" t="t" r="r" b="b"/>
              <a:pathLst>
                <a:path w="9545320" h="3992245">
                  <a:moveTo>
                    <a:pt x="0" y="3991737"/>
                  </a:moveTo>
                  <a:lnTo>
                    <a:pt x="9545193" y="3991737"/>
                  </a:lnTo>
                  <a:lnTo>
                    <a:pt x="9545193" y="0"/>
                  </a:lnTo>
                  <a:lnTo>
                    <a:pt x="0" y="0"/>
                  </a:lnTo>
                  <a:lnTo>
                    <a:pt x="0" y="3991737"/>
                  </a:lnTo>
                  <a:close/>
                </a:path>
              </a:pathLst>
            </a:custGeom>
            <a:ln w="9525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741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Times New Roman</vt:lpstr>
      <vt:lpstr>Trebuchet MS</vt:lpstr>
      <vt:lpstr>Wingdings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Govarthni Rajavel</cp:lastModifiedBy>
  <cp:revision>2</cp:revision>
  <dcterms:created xsi:type="dcterms:W3CDTF">2024-04-09T08:24:12Z</dcterms:created>
  <dcterms:modified xsi:type="dcterms:W3CDTF">2024-04-09T08:43:26Z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2024-04-09T00:00:00Z</vt:filetime>
  </property>
</Properties>
</file>