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367" r:id="rId5"/>
    <p:sldId id="368" r:id="rId6"/>
    <p:sldId id="369" r:id="rId7"/>
    <p:sldId id="370" r:id="rId8"/>
    <p:sldId id="371" r:id="rId9"/>
    <p:sldId id="372" r:id="rId10"/>
    <p:sldId id="373" r:id="rId11"/>
    <p:sldId id="374" r:id="rId12"/>
    <p:sldId id="375" r:id="rId13"/>
    <p:sldId id="376" r:id="rId14"/>
    <p:sldId id="377" r:id="rId15"/>
    <p:sldId id="349" r:id="rId16"/>
    <p:sldId id="378" r:id="rId17"/>
    <p:sldId id="34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snapToGrid="0">
      <p:cViewPr varScale="1">
        <p:scale>
          <a:sx n="93" d="100"/>
          <a:sy n="93" d="100"/>
        </p:scale>
        <p:origin x="108" y="19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 Abhani" userId="S::jabhani@edunetfoundation.org::ca04df89-0ae3-4252-8fc1-fed567591859" providerId="AD" clId="Web-{EE469058-AAB2-7207-427F-628BD67318CA}"/>
    <pc:docChg chg="addSld delSld">
      <pc:chgData name="Jay Abhani" userId="S::jabhani@edunetfoundation.org::ca04df89-0ae3-4252-8fc1-fed567591859" providerId="AD" clId="Web-{EE469058-AAB2-7207-427F-628BD67318CA}" dt="2024-04-10T12:54:15.225" v="1"/>
      <pc:docMkLst>
        <pc:docMk/>
      </pc:docMkLst>
      <pc:sldChg chg="add del replId">
        <pc:chgData name="Jay Abhani" userId="S::jabhani@edunetfoundation.org::ca04df89-0ae3-4252-8fc1-fed567591859" providerId="AD" clId="Web-{EE469058-AAB2-7207-427F-628BD67318CA}" dt="2024-04-10T12:54:15.225" v="1"/>
        <pc:sldMkLst>
          <pc:docMk/>
          <pc:sldMk cId="2480127656" sldId="379"/>
        </pc:sldMkLst>
      </pc:sldChg>
    </pc:docChg>
  </pc:docChgLst>
  <pc:docChgLst>
    <pc:chgData name="Rashmi Mishra" userId="S::rmishra@edunetfoundation.org::6469e6c3-66fa-4f4f-9c10-a71ac4161bf2" providerId="AD" clId="Web-{6650A404-D67C-24D4-A22C-A8BBCB97859F}"/>
    <pc:docChg chg="modSld">
      <pc:chgData name="Rashmi Mishra" userId="S::rmishra@edunetfoundation.org::6469e6c3-66fa-4f4f-9c10-a71ac4161bf2" providerId="AD" clId="Web-{6650A404-D67C-24D4-A22C-A8BBCB97859F}" dt="2023-09-20T09:44:07.072" v="0" actId="1076"/>
      <pc:docMkLst>
        <pc:docMk/>
      </pc:docMkLst>
      <pc:sldChg chg="modSp">
        <pc:chgData name="Rashmi Mishra" userId="S::rmishra@edunetfoundation.org::6469e6c3-66fa-4f4f-9c10-a71ac4161bf2" providerId="AD" clId="Web-{6650A404-D67C-24D4-A22C-A8BBCB97859F}" dt="2023-09-20T09:44:07.072" v="0" actId="1076"/>
        <pc:sldMkLst>
          <pc:docMk/>
          <pc:sldMk cId="312414391" sldId="378"/>
        </pc:sldMkLst>
        <pc:picChg chg="mod">
          <ac:chgData name="Rashmi Mishra" userId="S::rmishra@edunetfoundation.org::6469e6c3-66fa-4f4f-9c10-a71ac4161bf2" providerId="AD" clId="Web-{6650A404-D67C-24D4-A22C-A8BBCB97859F}" dt="2023-09-20T09:44:07.072" v="0" actId="1076"/>
          <ac:picMkLst>
            <pc:docMk/>
            <pc:sldMk cId="312414391" sldId="378"/>
            <ac:picMk id="2" creationId="{E349563B-B43C-CCAE-CB75-01877219252D}"/>
          </ac:picMkLst>
        </pc:picChg>
      </pc:sldChg>
    </pc:docChg>
  </pc:docChgLst>
  <pc:docChgLst>
    <pc:chgData name="Vidhi Pandya" userId="S::vidhi@edunetfoundation.org::afc5408a-5f15-4e07-a0b0-8fcc6c67ff5a" providerId="AD" clId="Web-{4F2E40CE-514B-2BC0-A5DF-E06B385B3BE7}"/>
    <pc:docChg chg="modSld">
      <pc:chgData name="Vidhi Pandya" userId="S::vidhi@edunetfoundation.org::afc5408a-5f15-4e07-a0b0-8fcc6c67ff5a" providerId="AD" clId="Web-{4F2E40CE-514B-2BC0-A5DF-E06B385B3BE7}" dt="2023-10-18T09:44:36.201" v="48" actId="1076"/>
      <pc:docMkLst>
        <pc:docMk/>
      </pc:docMkLst>
      <pc:sldChg chg="addSp delSp modSp">
        <pc:chgData name="Vidhi Pandya" userId="S::vidhi@edunetfoundation.org::afc5408a-5f15-4e07-a0b0-8fcc6c67ff5a" providerId="AD" clId="Web-{4F2E40CE-514B-2BC0-A5DF-E06B385B3BE7}" dt="2023-10-18T09:44:36.201" v="48" actId="1076"/>
        <pc:sldMkLst>
          <pc:docMk/>
          <pc:sldMk cId="2370717497" sldId="367"/>
        </pc:sldMkLst>
        <pc:spChg chg="mod">
          <ac:chgData name="Vidhi Pandya" userId="S::vidhi@edunetfoundation.org::afc5408a-5f15-4e07-a0b0-8fcc6c67ff5a" providerId="AD" clId="Web-{4F2E40CE-514B-2BC0-A5DF-E06B385B3BE7}" dt="2023-10-18T09:42:27.965" v="28" actId="1076"/>
          <ac:spMkLst>
            <pc:docMk/>
            <pc:sldMk cId="2370717497" sldId="367"/>
            <ac:spMk id="5" creationId="{1BFECF01-5B37-F500-F5BF-94F4716E2D91}"/>
          </ac:spMkLst>
        </pc:spChg>
        <pc:grpChg chg="add del mod">
          <ac:chgData name="Vidhi Pandya" userId="S::vidhi@edunetfoundation.org::afc5408a-5f15-4e07-a0b0-8fcc6c67ff5a" providerId="AD" clId="Web-{4F2E40CE-514B-2BC0-A5DF-E06B385B3BE7}" dt="2023-10-18T09:44:15.794" v="46"/>
          <ac:grpSpMkLst>
            <pc:docMk/>
            <pc:sldMk cId="2370717497" sldId="367"/>
            <ac:grpSpMk id="6" creationId="{EBB721ED-22E4-6DB0-5857-C0300ED9B39A}"/>
          </ac:grpSpMkLst>
        </pc:grpChg>
        <pc:picChg chg="mod">
          <ac:chgData name="Vidhi Pandya" userId="S::vidhi@edunetfoundation.org::afc5408a-5f15-4e07-a0b0-8fcc6c67ff5a" providerId="AD" clId="Web-{4F2E40CE-514B-2BC0-A5DF-E06B385B3BE7}" dt="2023-10-18T09:37:09.711" v="4" actId="1076"/>
          <ac:picMkLst>
            <pc:docMk/>
            <pc:sldMk cId="2370717497" sldId="367"/>
            <ac:picMk id="3" creationId="{E15EB3E8-4D66-E74C-AA85-D6FA3DDF1FCB}"/>
          </ac:picMkLst>
        </pc:picChg>
        <pc:picChg chg="add del mod">
          <ac:chgData name="Vidhi Pandya" userId="S::vidhi@edunetfoundation.org::afc5408a-5f15-4e07-a0b0-8fcc6c67ff5a" providerId="AD" clId="Web-{4F2E40CE-514B-2BC0-A5DF-E06B385B3BE7}" dt="2023-10-18T09:42:25.543" v="27"/>
          <ac:picMkLst>
            <pc:docMk/>
            <pc:sldMk cId="2370717497" sldId="367"/>
            <ac:picMk id="4" creationId="{E1AF8BD4-622A-53C9-B4C9-DF3A65047BE1}"/>
          </ac:picMkLst>
        </pc:picChg>
        <pc:picChg chg="mod topLvl">
          <ac:chgData name="Vidhi Pandya" userId="S::vidhi@edunetfoundation.org::afc5408a-5f15-4e07-a0b0-8fcc6c67ff5a" providerId="AD" clId="Web-{4F2E40CE-514B-2BC0-A5DF-E06B385B3BE7}" dt="2023-10-18T09:44:36.185" v="47" actId="1076"/>
          <ac:picMkLst>
            <pc:docMk/>
            <pc:sldMk cId="2370717497" sldId="367"/>
            <ac:picMk id="8" creationId="{C5DCF4E0-0C65-1FEB-0A76-8E20240537A0}"/>
          </ac:picMkLst>
        </pc:picChg>
        <pc:picChg chg="add mod">
          <ac:chgData name="Vidhi Pandya" userId="S::vidhi@edunetfoundation.org::afc5408a-5f15-4e07-a0b0-8fcc6c67ff5a" providerId="AD" clId="Web-{4F2E40CE-514B-2BC0-A5DF-E06B385B3BE7}" dt="2023-10-18T09:44:36.201" v="48" actId="1076"/>
          <ac:picMkLst>
            <pc:docMk/>
            <pc:sldMk cId="2370717497" sldId="367"/>
            <ac:picMk id="9" creationId="{517146C1-F52A-4937-FB9E-853075CAE646}"/>
          </ac:picMkLst>
        </pc:picChg>
        <pc:picChg chg="del">
          <ac:chgData name="Vidhi Pandya" userId="S::vidhi@edunetfoundation.org::afc5408a-5f15-4e07-a0b0-8fcc6c67ff5a" providerId="AD" clId="Web-{4F2E40CE-514B-2BC0-A5DF-E06B385B3BE7}" dt="2023-10-18T09:36:32.570" v="2"/>
          <ac:picMkLst>
            <pc:docMk/>
            <pc:sldMk cId="2370717497" sldId="367"/>
            <ac:picMk id="11" creationId="{4954FDD9-FF0B-C2F3-8CBA-8430CF9EF277}"/>
          </ac:picMkLst>
        </pc:picChg>
        <pc:picChg chg="del">
          <ac:chgData name="Vidhi Pandya" userId="S::vidhi@edunetfoundation.org::afc5408a-5f15-4e07-a0b0-8fcc6c67ff5a" providerId="AD" clId="Web-{4F2E40CE-514B-2BC0-A5DF-E06B385B3BE7}" dt="2023-10-18T09:37:59.227" v="5"/>
          <ac:picMkLst>
            <pc:docMk/>
            <pc:sldMk cId="2370717497" sldId="367"/>
            <ac:picMk id="20" creationId="{4C1401D8-FA66-1261-CD90-51590003DB53}"/>
          </ac:picMkLst>
        </pc:picChg>
        <pc:picChg chg="del">
          <ac:chgData name="Vidhi Pandya" userId="S::vidhi@edunetfoundation.org::afc5408a-5f15-4e07-a0b0-8fcc6c67ff5a" providerId="AD" clId="Web-{4F2E40CE-514B-2BC0-A5DF-E06B385B3BE7}" dt="2023-10-18T09:36:38.476" v="3"/>
          <ac:picMkLst>
            <pc:docMk/>
            <pc:sldMk cId="2370717497" sldId="367"/>
            <ac:picMk id="22" creationId="{7EE3A363-7C08-0337-B159-84F504E87478}"/>
          </ac:picMkLst>
        </pc:picChg>
        <pc:cxnChg chg="del mod">
          <ac:chgData name="Vidhi Pandya" userId="S::vidhi@edunetfoundation.org::afc5408a-5f15-4e07-a0b0-8fcc6c67ff5a" providerId="AD" clId="Web-{4F2E40CE-514B-2BC0-A5DF-E06B385B3BE7}" dt="2023-10-18T09:44:12.591" v="45"/>
          <ac:cxnSpMkLst>
            <pc:docMk/>
            <pc:sldMk cId="2370717497" sldId="367"/>
            <ac:cxnSpMk id="15" creationId="{81703E3D-DC42-4972-13BC-75B3433F0AAC}"/>
          </ac:cxnSpMkLst>
        </pc:cxnChg>
        <pc:cxnChg chg="add del">
          <ac:chgData name="Vidhi Pandya" userId="S::vidhi@edunetfoundation.org::afc5408a-5f15-4e07-a0b0-8fcc6c67ff5a" providerId="AD" clId="Web-{4F2E40CE-514B-2BC0-A5DF-E06B385B3BE7}" dt="2023-10-18T09:44:09.232" v="44"/>
          <ac:cxnSpMkLst>
            <pc:docMk/>
            <pc:sldMk cId="2370717497" sldId="367"/>
            <ac:cxnSpMk id="18" creationId="{42864786-7EB9-0435-2B7E-A519DAC0B2C3}"/>
          </ac:cxnSpMkLst>
        </pc:cxnChg>
        <pc:cxnChg chg="add del topLvl">
          <ac:chgData name="Vidhi Pandya" userId="S::vidhi@edunetfoundation.org::afc5408a-5f15-4e07-a0b0-8fcc6c67ff5a" providerId="AD" clId="Web-{4F2E40CE-514B-2BC0-A5DF-E06B385B3BE7}" dt="2023-10-18T09:44:15.794" v="46"/>
          <ac:cxnSpMkLst>
            <pc:docMk/>
            <pc:sldMk cId="2370717497" sldId="367"/>
            <ac:cxnSpMk id="21" creationId="{A3B6D403-A251-4241-C8B1-03F23979813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30-04-2024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mExacrTHUek"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kaggle.com/c/fake-news/data"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11681"/>
            <a:ext cx="9144000" cy="5143500"/>
          </a:xfrm>
          <a:prstGeom prst="rect">
            <a:avLst/>
          </a:prstGeom>
        </p:spPr>
      </p:pic>
      <p:sp>
        <p:nvSpPr>
          <p:cNvPr id="5" name="Rectangle: Rounded Corners 4">
            <a:extLst>
              <a:ext uri="{FF2B5EF4-FFF2-40B4-BE49-F238E27FC236}">
                <a16:creationId xmlns:a16="http://schemas.microsoft.com/office/drawing/2014/main" xmlns=""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6262557" y="1374495"/>
            <a:ext cx="1232810" cy="493626"/>
          </a:xfrm>
          <a:prstGeom prst="rect">
            <a:avLst/>
          </a:prstGeom>
          <a:noFill/>
          <a:ln>
            <a:noFill/>
          </a:ln>
        </p:spPr>
      </p:pic>
      <p:sp>
        <p:nvSpPr>
          <p:cNvPr id="7" name="TextBox 6">
            <a:extLst>
              <a:ext uri="{FF2B5EF4-FFF2-40B4-BE49-F238E27FC236}">
                <a16:creationId xmlns:a16="http://schemas.microsoft.com/office/drawing/2014/main" xmlns="" id="{5FD0626E-7FFA-F384-1DF5-056574800B20}"/>
              </a:ext>
            </a:extLst>
          </p:cNvPr>
          <p:cNvSpPr txBox="1"/>
          <p:nvPr/>
        </p:nvSpPr>
        <p:spPr>
          <a:xfrm>
            <a:off x="1311965" y="1988479"/>
            <a:ext cx="6520068" cy="2462213"/>
          </a:xfrm>
          <a:prstGeom prst="rect">
            <a:avLst/>
          </a:prstGeom>
          <a:noFill/>
        </p:spPr>
        <p:txBody>
          <a:bodyPr wrap="square">
            <a:spAutoFit/>
          </a:bodyPr>
          <a:lstStyle/>
          <a:p>
            <a:pPr algn="ctr"/>
            <a:r>
              <a:rPr lang="en-IN" sz="2800" dirty="0"/>
              <a:t>fake news detection</a:t>
            </a:r>
            <a:endParaRPr lang="en-US" sz="2800" dirty="0"/>
          </a:p>
          <a:p>
            <a:endParaRPr lang="en-US" sz="1400" dirty="0" smtClean="0"/>
          </a:p>
          <a:p>
            <a:r>
              <a:rPr lang="en-US" dirty="0" smtClean="0"/>
              <a:t> </a:t>
            </a:r>
            <a:r>
              <a:rPr lang="en-US" b="1" dirty="0" smtClean="0"/>
              <a:t>Team Members: </a:t>
            </a:r>
            <a:r>
              <a:rPr lang="en-US" dirty="0" smtClean="0"/>
              <a:t>                                                                             </a:t>
            </a:r>
            <a:r>
              <a:rPr lang="en-US" b="1" dirty="0" smtClean="0"/>
              <a:t>Guide:            </a:t>
            </a:r>
            <a:r>
              <a:rPr lang="en-US" dirty="0" smtClean="0"/>
              <a:t>Priyam Rabari                                                                           Abdul </a:t>
            </a:r>
            <a:r>
              <a:rPr lang="en-US" dirty="0"/>
              <a:t>Aziz </a:t>
            </a:r>
            <a:r>
              <a:rPr lang="en-US" dirty="0" err="1" smtClean="0"/>
              <a:t>Md</a:t>
            </a:r>
            <a:endParaRPr lang="en-US" dirty="0"/>
          </a:p>
          <a:p>
            <a:r>
              <a:rPr lang="en-US" dirty="0"/>
              <a:t> </a:t>
            </a:r>
            <a:r>
              <a:rPr lang="en-US" dirty="0" smtClean="0"/>
              <a:t>                                                                                                 Master Trainer</a:t>
            </a:r>
          </a:p>
          <a:p>
            <a:r>
              <a:rPr lang="en-US" dirty="0"/>
              <a:t> </a:t>
            </a:r>
            <a:r>
              <a:rPr lang="en-US" dirty="0" smtClean="0"/>
              <a:t>                                                                                                 </a:t>
            </a:r>
            <a:r>
              <a:rPr lang="en-US" dirty="0" err="1" smtClean="0"/>
              <a:t>Edunet</a:t>
            </a:r>
            <a:r>
              <a:rPr lang="en-US" dirty="0" smtClean="0"/>
              <a:t> Foundation</a:t>
            </a:r>
            <a:endParaRPr lang="en-US" dirty="0"/>
          </a:p>
          <a:p>
            <a:endParaRPr lang="en-US" dirty="0"/>
          </a:p>
          <a:p>
            <a:r>
              <a:rPr lang="en-US" sz="1400" dirty="0"/>
              <a:t>			</a:t>
            </a:r>
          </a:p>
          <a:p>
            <a:pPr algn="ctr"/>
            <a:endParaRPr lang="en-US" dirty="0"/>
          </a:p>
          <a:p>
            <a:pPr algn="ctr"/>
            <a:endParaRPr lang="en-US" sz="1400" dirty="0"/>
          </a:p>
        </p:txBody>
      </p:sp>
      <p:pic>
        <p:nvPicPr>
          <p:cNvPr id="9" name="Picture 8" descr="A light bulb with a circuit board&#10;&#10;Description automatically generated">
            <a:extLst>
              <a:ext uri="{FF2B5EF4-FFF2-40B4-BE49-F238E27FC236}">
                <a16:creationId xmlns:a16="http://schemas.microsoft.com/office/drawing/2014/main" xmlns="" id="{517146C1-F52A-4937-FB9E-853075CAE646}"/>
              </a:ext>
            </a:extLst>
          </p:cNvPr>
          <p:cNvPicPr>
            <a:picLocks noChangeAspect="1"/>
          </p:cNvPicPr>
          <p:nvPr/>
        </p:nvPicPr>
        <p:blipFill>
          <a:blip r:embed="rId5"/>
          <a:stretch>
            <a:fillRect/>
          </a:stretch>
        </p:blipFill>
        <p:spPr>
          <a:xfrm>
            <a:off x="1680892" y="1267993"/>
            <a:ext cx="757328" cy="720486"/>
          </a:xfrm>
          <a:prstGeom prst="rect">
            <a:avLst/>
          </a:prstGeom>
        </p:spPr>
      </p:pic>
    </p:spTree>
    <p:extLst>
      <p:ext uri="{BB962C8B-B14F-4D97-AF65-F5344CB8AC3E}">
        <p14:creationId xmlns:p14="http://schemas.microsoft.com/office/powerpoint/2010/main" val="2370717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360637" y="1255850"/>
            <a:ext cx="8422725" cy="1323439"/>
          </a:xfrm>
          <a:prstGeom prst="rect">
            <a:avLst/>
          </a:prstGeom>
        </p:spPr>
        <p:txBody>
          <a:bodyPr wrap="square">
            <a:spAutoFit/>
          </a:bodyPr>
          <a:lstStyle/>
          <a:p>
            <a:pPr algn="just"/>
            <a:r>
              <a:rPr lang="en-GB" sz="1600" dirty="0">
                <a:solidFill>
                  <a:srgbClr val="0D0D0D"/>
                </a:solidFill>
                <a:latin typeface="Times New Roman" panose="02020603050405020304" pitchFamily="18" charset="0"/>
                <a:cs typeface="Times New Roman" panose="02020603050405020304" pitchFamily="18" charset="0"/>
              </a:rPr>
              <a:t>In conclusion, our project represents a significant step forward in the fight against fake news. By combining advanced technologies with a robust system architecture, we have developed a reliable solution for detecting misinformation and promoting information integrity. Moving forward, we remain committed to enhancing our system's capabilities, addressing emerging challenges, and collaborating with stakeholders to combat the spread of fake news effectively.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784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557212" y="1255850"/>
            <a:ext cx="8029575" cy="1569660"/>
          </a:xfrm>
          <a:prstGeom prst="rect">
            <a:avLst/>
          </a:prstGeom>
        </p:spPr>
        <p:txBody>
          <a:bodyPr wrap="square">
            <a:spAutoFit/>
          </a:bodyPr>
          <a:lstStyle/>
          <a:p>
            <a:pPr marL="285750" indent="-285750" algn="just">
              <a:buFont typeface="Wingdings" panose="05000000000000000000" pitchFamily="2" charset="2"/>
              <a:buChar char="§"/>
            </a:pPr>
            <a:r>
              <a:rPr lang="en-GB" sz="1600" dirty="0">
                <a:solidFill>
                  <a:srgbClr val="0D0D0D"/>
                </a:solidFill>
                <a:latin typeface="Söhne"/>
              </a:rPr>
              <a:t>Integration of advanced deep learning techniques for improved detection accuracy.</a:t>
            </a:r>
          </a:p>
          <a:p>
            <a:pPr marL="285750" indent="-285750" algn="just">
              <a:buFont typeface="Wingdings" panose="05000000000000000000" pitchFamily="2" charset="2"/>
              <a:buChar char="§"/>
            </a:pPr>
            <a:r>
              <a:rPr lang="en-GB" sz="1600" dirty="0">
                <a:solidFill>
                  <a:srgbClr val="0D0D0D"/>
                </a:solidFill>
                <a:latin typeface="Söhne"/>
              </a:rPr>
              <a:t>Expansion of language support to detect fake news in multiple languages.</a:t>
            </a:r>
          </a:p>
          <a:p>
            <a:pPr marL="285750" indent="-285750" algn="just">
              <a:buFont typeface="Wingdings" panose="05000000000000000000" pitchFamily="2" charset="2"/>
              <a:buChar char="§"/>
            </a:pPr>
            <a:r>
              <a:rPr lang="en-GB" sz="1600" dirty="0">
                <a:solidFill>
                  <a:srgbClr val="0D0D0D"/>
                </a:solidFill>
                <a:latin typeface="Söhne"/>
              </a:rPr>
              <a:t>Collaboration with social media platforms and news organizations to implement real-time detection and mitigation strategies.</a:t>
            </a:r>
          </a:p>
          <a:p>
            <a:pPr marL="285750" indent="-285750" algn="just">
              <a:buFont typeface="Wingdings" panose="05000000000000000000" pitchFamily="2" charset="2"/>
              <a:buChar char="§"/>
            </a:pPr>
            <a:r>
              <a:rPr lang="en-GB" sz="1600" dirty="0">
                <a:solidFill>
                  <a:srgbClr val="0D0D0D"/>
                </a:solidFill>
                <a:latin typeface="Söhne"/>
              </a:rPr>
              <a:t>Continued research and development to stay ahead of evolving misinformation tactics and ensure the long-term effectiveness of our fake news detection system.</a:t>
            </a:r>
          </a:p>
        </p:txBody>
      </p:sp>
    </p:spTree>
    <p:extLst>
      <p:ext uri="{BB962C8B-B14F-4D97-AF65-F5344CB8AC3E}">
        <p14:creationId xmlns:p14="http://schemas.microsoft.com/office/powerpoint/2010/main" val="705114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5" name="Rectangle 4"/>
          <p:cNvSpPr/>
          <p:nvPr/>
        </p:nvSpPr>
        <p:spPr>
          <a:xfrm>
            <a:off x="770496" y="1110172"/>
            <a:ext cx="4450257" cy="954107"/>
          </a:xfrm>
          <a:prstGeom prst="rect">
            <a:avLst/>
          </a:prstGeom>
        </p:spPr>
        <p:txBody>
          <a:bodyPr wrap="none">
            <a:spAutoFit/>
          </a:bodyPr>
          <a:lstStyle/>
          <a:p>
            <a:pPr marL="285750" indent="-285750">
              <a:buFont typeface="Wingdings" panose="05000000000000000000" pitchFamily="2" charset="2"/>
              <a:buChar char="Ø"/>
            </a:pPr>
            <a:r>
              <a:rPr lang="en-IN" u="sng" dirty="0">
                <a:solidFill>
                  <a:srgbClr val="1155CC"/>
                </a:solidFill>
                <a:latin typeface="Arial" panose="020B0604020202020204" pitchFamily="34" charset="0"/>
                <a:hlinkClick r:id="rId3"/>
              </a:rPr>
              <a:t>https://</a:t>
            </a:r>
            <a:r>
              <a:rPr lang="en-IN" u="sng" dirty="0" smtClean="0">
                <a:solidFill>
                  <a:srgbClr val="1155CC"/>
                </a:solidFill>
                <a:latin typeface="Arial" panose="020B0604020202020204" pitchFamily="34" charset="0"/>
                <a:hlinkClick r:id="rId3"/>
              </a:rPr>
              <a:t>www.youtube.com/watch?v=mExacrTHUek</a:t>
            </a:r>
            <a:endParaRPr lang="en-IN" u="sng" dirty="0" smtClean="0">
              <a:solidFill>
                <a:srgbClr val="1155CC"/>
              </a:solidFill>
              <a:latin typeface="Arial" panose="020B0604020202020204" pitchFamily="34" charset="0"/>
            </a:endParaRPr>
          </a:p>
          <a:p>
            <a:endParaRPr lang="en-IN" u="sng" dirty="0" smtClean="0">
              <a:solidFill>
                <a:srgbClr val="1155CC"/>
              </a:solidFill>
              <a:latin typeface="Arial" panose="020B0604020202020204" pitchFamily="34" charset="0"/>
            </a:endParaRPr>
          </a:p>
          <a:p>
            <a:pPr marL="285750" indent="-285750">
              <a:buFont typeface="Wingdings" panose="05000000000000000000" pitchFamily="2" charset="2"/>
              <a:buChar char="Ø"/>
            </a:pPr>
            <a:r>
              <a:rPr lang="en-IN" dirty="0">
                <a:hlinkClick r:id="rId4"/>
              </a:rPr>
              <a:t>https://</a:t>
            </a:r>
            <a:r>
              <a:rPr lang="en-IN" dirty="0" smtClean="0">
                <a:hlinkClick r:id="rId4"/>
              </a:rPr>
              <a:t>www.kaggle.com/c/fake-news/data</a:t>
            </a:r>
            <a:endParaRPr lang="en-IN" dirty="0" smtClean="0"/>
          </a:p>
          <a:p>
            <a:endParaRPr lang="en-IN" dirty="0"/>
          </a:p>
        </p:txBody>
      </p:sp>
    </p:spTree>
    <p:extLst>
      <p:ext uri="{BB962C8B-B14F-4D97-AF65-F5344CB8AC3E}">
        <p14:creationId xmlns:p14="http://schemas.microsoft.com/office/powerpoint/2010/main" val="3709190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2062"/>
            <a:ext cx="9143999" cy="4397339"/>
          </a:xfrm>
          <a:prstGeom prst="rect">
            <a:avLst/>
          </a:prstGeom>
        </p:spPr>
      </p:pic>
    </p:spTree>
    <p:extLst>
      <p:ext uri="{BB962C8B-B14F-4D97-AF65-F5344CB8AC3E}">
        <p14:creationId xmlns:p14="http://schemas.microsoft.com/office/powerpoint/2010/main" val="312414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xmlns=""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Abstract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Problem Statement</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Aims, Objective &amp; Proposed System/Solution</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System Design/Architecture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System Development Approach (Technology Used) </a:t>
            </a: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Algorithm &amp; Deployment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Conclusion</a:t>
            </a: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Future Scope</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References</a:t>
            </a: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Video of the Project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00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485775" y="1332050"/>
            <a:ext cx="8172450" cy="1323439"/>
          </a:xfrm>
          <a:prstGeom prst="rect">
            <a:avLst/>
          </a:prstGeom>
        </p:spPr>
        <p:txBody>
          <a:bodyPr wrap="square">
            <a:spAutoFit/>
          </a:bodyPr>
          <a:lstStyle/>
          <a:p>
            <a:pPr marL="285750"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In an era where misinformation spreads rapidly through various media channels, the need for effective fake news detection has become paramount. This project aims to develop a comprehensive approach leveraging technology to combat misinformation and promote information integrity. Through this </a:t>
            </a:r>
            <a:r>
              <a:rPr lang="en-GB" sz="1600" dirty="0" err="1">
                <a:solidFill>
                  <a:srgbClr val="0D0D0D"/>
                </a:solidFill>
                <a:latin typeface="Times New Roman" panose="02020603050405020304" pitchFamily="18" charset="0"/>
                <a:cs typeface="Times New Roman" panose="02020603050405020304" pitchFamily="18" charset="0"/>
              </a:rPr>
              <a:t>endeavor</a:t>
            </a:r>
            <a:r>
              <a:rPr lang="en-GB" sz="1600" dirty="0">
                <a:solidFill>
                  <a:srgbClr val="0D0D0D"/>
                </a:solidFill>
                <a:latin typeface="Times New Roman" panose="02020603050405020304" pitchFamily="18" charset="0"/>
                <a:cs typeface="Times New Roman" panose="02020603050405020304" pitchFamily="18" charset="0"/>
              </a:rPr>
              <a:t>, we seek to enhance the trustworthiness of online information and contribute to the fight against fake news.</a:t>
            </a:r>
            <a:endParaRPr lang="en-IN" sz="16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1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652462" y="1389200"/>
            <a:ext cx="7839075" cy="1323439"/>
          </a:xfrm>
          <a:prstGeom prst="rect">
            <a:avLst/>
          </a:prstGeom>
        </p:spPr>
        <p:txBody>
          <a:bodyPr wrap="square">
            <a:spAutoFit/>
          </a:bodyPr>
          <a:lstStyle/>
          <a:p>
            <a:pPr marL="285750"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Fake news, defined as deliberately false or misleading information presented as news, poses significant challenges to society. It undermines public trust, distorts public discourse, and can even have real-world consequences. The sheer volume and rapid dissemination of fake news make it difficult to discern fact from fiction, highlighting the urgent need for reliable fake news detection methods.</a:t>
            </a:r>
            <a:endParaRPr lang="en-IN" sz="16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69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628650" y="1246079"/>
            <a:ext cx="7600950" cy="2308324"/>
          </a:xfrm>
          <a:prstGeom prst="rect">
            <a:avLst/>
          </a:prstGeom>
        </p:spPr>
        <p:txBody>
          <a:bodyPr wrap="square">
            <a:spAutoFit/>
          </a:bodyPr>
          <a:lstStyle/>
          <a:p>
            <a:pPr marL="285750" indent="-285750" algn="just">
              <a:buFont typeface="Arial" panose="020B0604020202020204" pitchFamily="34" charset="0"/>
              <a:buChar char="•"/>
            </a:pPr>
            <a:r>
              <a:rPr lang="en-GB" sz="1600" b="1" dirty="0">
                <a:solidFill>
                  <a:srgbClr val="0D0D0D"/>
                </a:solidFill>
                <a:latin typeface="Times New Roman" panose="02020603050405020304" pitchFamily="18" charset="0"/>
                <a:cs typeface="Times New Roman" panose="02020603050405020304" pitchFamily="18" charset="0"/>
              </a:rPr>
              <a:t>Aims:</a:t>
            </a:r>
          </a:p>
          <a:p>
            <a:pPr marL="285750" lvl="1"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Develop an effective system for detecting fake news.</a:t>
            </a:r>
          </a:p>
          <a:p>
            <a:pPr marL="285750" lvl="1"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Improve the credibility of online information.</a:t>
            </a:r>
          </a:p>
          <a:p>
            <a:pPr marL="285750" lvl="1"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Empower users to make informed decisions about the information they consume.</a:t>
            </a:r>
          </a:p>
          <a:p>
            <a:pPr marL="285750" lvl="1" indent="-285750" algn="just">
              <a:buFont typeface="Arial" panose="020B0604020202020204" pitchFamily="34" charset="0"/>
              <a:buChar char="•"/>
            </a:pPr>
            <a:endParaRPr lang="en-GB" sz="16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600" b="1" dirty="0">
                <a:solidFill>
                  <a:srgbClr val="0D0D0D"/>
                </a:solidFill>
                <a:latin typeface="Times New Roman" panose="02020603050405020304" pitchFamily="18" charset="0"/>
                <a:cs typeface="Times New Roman" panose="02020603050405020304" pitchFamily="18" charset="0"/>
              </a:rPr>
              <a:t>Objectives:</a:t>
            </a:r>
          </a:p>
          <a:p>
            <a:pPr marL="285750" lvl="1"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Collect and </a:t>
            </a:r>
            <a:r>
              <a:rPr lang="en-GB" sz="1600" dirty="0" err="1">
                <a:solidFill>
                  <a:srgbClr val="0D0D0D"/>
                </a:solidFill>
                <a:latin typeface="Times New Roman" panose="02020603050405020304" pitchFamily="18" charset="0"/>
                <a:cs typeface="Times New Roman" panose="02020603050405020304" pitchFamily="18" charset="0"/>
              </a:rPr>
              <a:t>analyze</a:t>
            </a:r>
            <a:r>
              <a:rPr lang="en-GB" sz="1600" dirty="0">
                <a:solidFill>
                  <a:srgbClr val="0D0D0D"/>
                </a:solidFill>
                <a:latin typeface="Times New Roman" panose="02020603050405020304" pitchFamily="18" charset="0"/>
                <a:cs typeface="Times New Roman" panose="02020603050405020304" pitchFamily="18" charset="0"/>
              </a:rPr>
              <a:t> large datasets of news articles and associated metadata.</a:t>
            </a:r>
          </a:p>
          <a:p>
            <a:pPr marL="285750" lvl="1"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Implement machine learning algorithms to identify patterns indicative of fake news.</a:t>
            </a:r>
          </a:p>
          <a:p>
            <a:pPr marL="285750" lvl="1"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Develop a user-friendly interface for interacting with the fake news detection system.</a:t>
            </a:r>
          </a:p>
        </p:txBody>
      </p:sp>
    </p:spTree>
    <p:extLst>
      <p:ext uri="{BB962C8B-B14F-4D97-AF65-F5344CB8AC3E}">
        <p14:creationId xmlns:p14="http://schemas.microsoft.com/office/powerpoint/2010/main" val="2773291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504825" y="1351100"/>
            <a:ext cx="8134350" cy="1323439"/>
          </a:xfrm>
          <a:prstGeom prst="rect">
            <a:avLst/>
          </a:prstGeom>
        </p:spPr>
        <p:txBody>
          <a:bodyPr wrap="square">
            <a:spAutoFit/>
          </a:bodyPr>
          <a:lstStyle/>
          <a:p>
            <a:pPr marL="285750"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Our proposed solution involves leveraging natural language processing (NLP) techniques, machine learning algorithms, and semantic analysis to detect fake news with high accuracy. By examining various features such as language style, source credibility, and content consistency, our system aims to differentiate between reliable and unreliable information sources.</a:t>
            </a:r>
            <a:endParaRPr lang="en-IN" sz="16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0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2" name="Rectangle 1"/>
          <p:cNvSpPr/>
          <p:nvPr/>
        </p:nvSpPr>
        <p:spPr>
          <a:xfrm>
            <a:off x="595312" y="1341438"/>
            <a:ext cx="7953375" cy="2308324"/>
          </a:xfrm>
          <a:prstGeom prst="rect">
            <a:avLst/>
          </a:prstGeom>
        </p:spPr>
        <p:txBody>
          <a:bodyPr wrap="square">
            <a:spAutoFit/>
          </a:bodyPr>
          <a:lstStyle/>
          <a:p>
            <a:pPr marL="285750"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Our fake news detection system consists of several interconnected components:</a:t>
            </a:r>
          </a:p>
          <a:p>
            <a:pPr marL="285750"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Data Collection Module: Collects news articles from various sources and </a:t>
            </a:r>
            <a:r>
              <a:rPr lang="en-GB" sz="1600" dirty="0" err="1">
                <a:solidFill>
                  <a:srgbClr val="0D0D0D"/>
                </a:solidFill>
                <a:latin typeface="Times New Roman" panose="02020603050405020304" pitchFamily="18" charset="0"/>
                <a:cs typeface="Times New Roman" panose="02020603050405020304" pitchFamily="18" charset="0"/>
              </a:rPr>
              <a:t>preprocesses</a:t>
            </a:r>
            <a:r>
              <a:rPr lang="en-GB" sz="1600" dirty="0">
                <a:solidFill>
                  <a:srgbClr val="0D0D0D"/>
                </a:solidFill>
                <a:latin typeface="Times New Roman" panose="02020603050405020304" pitchFamily="18" charset="0"/>
                <a:cs typeface="Times New Roman" panose="02020603050405020304" pitchFamily="18" charset="0"/>
              </a:rPr>
              <a:t> them for analysis.</a:t>
            </a:r>
          </a:p>
          <a:p>
            <a:pPr marL="285750"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Feature Extraction Module: Extracts relevant features from the textual content of news articles.</a:t>
            </a:r>
          </a:p>
          <a:p>
            <a:pPr marL="285750"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Machine Learning Model: Trained on </a:t>
            </a:r>
            <a:r>
              <a:rPr lang="en-GB" sz="1600" dirty="0" err="1">
                <a:solidFill>
                  <a:srgbClr val="0D0D0D"/>
                </a:solidFill>
                <a:latin typeface="Times New Roman" panose="02020603050405020304" pitchFamily="18" charset="0"/>
                <a:cs typeface="Times New Roman" panose="02020603050405020304" pitchFamily="18" charset="0"/>
              </a:rPr>
              <a:t>labeled</a:t>
            </a:r>
            <a:r>
              <a:rPr lang="en-GB" sz="1600" dirty="0">
                <a:solidFill>
                  <a:srgbClr val="0D0D0D"/>
                </a:solidFill>
                <a:latin typeface="Times New Roman" panose="02020603050405020304" pitchFamily="18" charset="0"/>
                <a:cs typeface="Times New Roman" panose="02020603050405020304" pitchFamily="18" charset="0"/>
              </a:rPr>
              <a:t> datasets to classify news articles as either real or fake.</a:t>
            </a:r>
          </a:p>
          <a:p>
            <a:pPr marL="285750"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User Interface: Provides an intuitive interface for users to interact with the system and receive detection results.</a:t>
            </a:r>
          </a:p>
        </p:txBody>
      </p:sp>
    </p:spTree>
    <p:extLst>
      <p:ext uri="{BB962C8B-B14F-4D97-AF65-F5344CB8AC3E}">
        <p14:creationId xmlns:p14="http://schemas.microsoft.com/office/powerpoint/2010/main" val="167368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178E5F-86A5-ECAF-68D6-5878ABFD3AE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476249" y="1265375"/>
            <a:ext cx="8486775" cy="3293209"/>
          </a:xfrm>
          <a:prstGeom prst="rect">
            <a:avLst/>
          </a:prstGeom>
        </p:spPr>
        <p:txBody>
          <a:bodyPr wrap="square">
            <a:spAutoFit/>
          </a:bodyPr>
          <a:lstStyle/>
          <a:p>
            <a:pPr marL="285750"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Programming Languages: </a:t>
            </a:r>
            <a:r>
              <a:rPr lang="en-GB" sz="1600" dirty="0" smtClean="0">
                <a:solidFill>
                  <a:srgbClr val="0D0D0D"/>
                </a:solidFill>
                <a:latin typeface="Times New Roman" panose="02020603050405020304" pitchFamily="18" charset="0"/>
                <a:cs typeface="Times New Roman" panose="02020603050405020304" pitchFamily="18" charset="0"/>
              </a:rPr>
              <a:t>Python</a:t>
            </a:r>
            <a:endParaRPr lang="en-GB" sz="16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Frameworks/Libraries: </a:t>
            </a:r>
            <a:r>
              <a:rPr lang="en-GB" sz="1600" dirty="0" err="1">
                <a:solidFill>
                  <a:srgbClr val="0D0D0D"/>
                </a:solidFill>
                <a:latin typeface="Times New Roman" panose="02020603050405020304" pitchFamily="18" charset="0"/>
                <a:cs typeface="Times New Roman" panose="02020603050405020304" pitchFamily="18" charset="0"/>
              </a:rPr>
              <a:t>TensorFlow</a:t>
            </a:r>
            <a:r>
              <a:rPr lang="en-GB" sz="1600" dirty="0">
                <a:solidFill>
                  <a:srgbClr val="0D0D0D"/>
                </a:solidFill>
                <a:latin typeface="Times New Roman" panose="02020603050405020304" pitchFamily="18" charset="0"/>
                <a:cs typeface="Times New Roman" panose="02020603050405020304" pitchFamily="18" charset="0"/>
              </a:rPr>
              <a:t>, </a:t>
            </a:r>
            <a:r>
              <a:rPr lang="en-GB" sz="1600" dirty="0" err="1" smtClean="0">
                <a:solidFill>
                  <a:srgbClr val="0D0D0D"/>
                </a:solidFill>
                <a:latin typeface="Times New Roman" panose="02020603050405020304" pitchFamily="18" charset="0"/>
                <a:cs typeface="Times New Roman" panose="02020603050405020304" pitchFamily="18" charset="0"/>
              </a:rPr>
              <a:t>Scikit</a:t>
            </a:r>
            <a:r>
              <a:rPr lang="en-GB" sz="1600" dirty="0" smtClean="0">
                <a:solidFill>
                  <a:srgbClr val="0D0D0D"/>
                </a:solidFill>
                <a:latin typeface="Times New Roman" panose="02020603050405020304" pitchFamily="18" charset="0"/>
                <a:cs typeface="Times New Roman" panose="02020603050405020304" pitchFamily="18" charset="0"/>
              </a:rPr>
              <a:t>-learn,</a:t>
            </a:r>
            <a:r>
              <a:rPr lang="en-IN" sz="1600" dirty="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numpy</a:t>
            </a:r>
            <a:r>
              <a:rPr lang="en-IN" sz="1600" dirty="0" smtClean="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pandas,</a:t>
            </a:r>
            <a:r>
              <a:rPr lang="en-IN" sz="1600" dirty="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nltk</a:t>
            </a:r>
            <a:r>
              <a:rPr lang="en-IN" sz="1600" dirty="0" smtClean="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streamlit</a:t>
            </a:r>
            <a:r>
              <a:rPr lang="en-IN" sz="1600" dirty="0" smtClean="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re</a:t>
            </a:r>
            <a:endParaRPr lang="en-GB" sz="16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600" dirty="0" smtClean="0">
                <a:solidFill>
                  <a:srgbClr val="0D0D0D"/>
                </a:solidFill>
                <a:latin typeface="Times New Roman" panose="02020603050405020304" pitchFamily="18" charset="0"/>
                <a:cs typeface="Times New Roman" panose="02020603050405020304" pitchFamily="18" charset="0"/>
              </a:rPr>
              <a:t>Database: train.csv</a:t>
            </a:r>
          </a:p>
          <a:p>
            <a:pPr algn="just"/>
            <a:endParaRPr lang="en-GB" sz="1600" dirty="0" smtClean="0">
              <a:solidFill>
                <a:srgbClr val="0D0D0D"/>
              </a:solidFill>
              <a:latin typeface="Times New Roman" panose="02020603050405020304" pitchFamily="18" charset="0"/>
              <a:cs typeface="Times New Roman" panose="02020603050405020304" pitchFamily="18" charset="0"/>
            </a:endParaRPr>
          </a:p>
          <a:p>
            <a:pPr marL="285750" lvl="3" indent="-2857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Our </a:t>
            </a:r>
            <a:r>
              <a:rPr lang="en-GB" sz="1600" dirty="0">
                <a:latin typeface="Times New Roman" panose="02020603050405020304" pitchFamily="18" charset="0"/>
                <a:cs typeface="Times New Roman" panose="02020603050405020304" pitchFamily="18" charset="0"/>
              </a:rPr>
              <a:t>choice of technologies reflects the need for a comprehensive and versatile development environment. Python serves as the primary programming language due to its extensive ecosystem of libraries and frameworks suitable for machine learning, data analysis, and web development. We leverage </a:t>
            </a:r>
            <a:r>
              <a:rPr lang="en-GB" sz="1600" dirty="0" err="1">
                <a:latin typeface="Times New Roman" panose="02020603050405020304" pitchFamily="18" charset="0"/>
                <a:cs typeface="Times New Roman" panose="02020603050405020304" pitchFamily="18" charset="0"/>
              </a:rPr>
              <a:t>TensorFlow</a:t>
            </a:r>
            <a:r>
              <a:rPr lang="en-GB" sz="1600" dirty="0">
                <a:latin typeface="Times New Roman" panose="02020603050405020304" pitchFamily="18" charset="0"/>
                <a:cs typeface="Times New Roman" panose="02020603050405020304" pitchFamily="18" charset="0"/>
              </a:rPr>
              <a:t> and </a:t>
            </a:r>
            <a:r>
              <a:rPr lang="en-GB" sz="1600" dirty="0" err="1">
                <a:latin typeface="Times New Roman" panose="02020603050405020304" pitchFamily="18" charset="0"/>
                <a:cs typeface="Times New Roman" panose="02020603050405020304" pitchFamily="18" charset="0"/>
              </a:rPr>
              <a:t>Scikit</a:t>
            </a:r>
            <a:r>
              <a:rPr lang="en-GB" sz="1600" dirty="0">
                <a:latin typeface="Times New Roman" panose="02020603050405020304" pitchFamily="18" charset="0"/>
                <a:cs typeface="Times New Roman" panose="02020603050405020304" pitchFamily="18" charset="0"/>
              </a:rPr>
              <a:t>-learn for machine learning tasks, </a:t>
            </a:r>
            <a:r>
              <a:rPr lang="en-GB" sz="1600" dirty="0" err="1">
                <a:latin typeface="Times New Roman" panose="02020603050405020304" pitchFamily="18" charset="0"/>
                <a:cs typeface="Times New Roman" panose="02020603050405020304" pitchFamily="18" charset="0"/>
              </a:rPr>
              <a:t>NumPy</a:t>
            </a:r>
            <a:r>
              <a:rPr lang="en-GB" sz="1600" dirty="0">
                <a:latin typeface="Times New Roman" panose="02020603050405020304" pitchFamily="18" charset="0"/>
                <a:cs typeface="Times New Roman" panose="02020603050405020304" pitchFamily="18" charset="0"/>
              </a:rPr>
              <a:t> and pandas for data manipulation and analysis, NLTK for natural language processing, </a:t>
            </a:r>
            <a:r>
              <a:rPr lang="en-GB" sz="1600" dirty="0" err="1">
                <a:latin typeface="Times New Roman" panose="02020603050405020304" pitchFamily="18" charset="0"/>
                <a:cs typeface="Times New Roman" panose="02020603050405020304" pitchFamily="18" charset="0"/>
              </a:rPr>
              <a:t>Streamlit</a:t>
            </a:r>
            <a:r>
              <a:rPr lang="en-GB" sz="1600" dirty="0">
                <a:latin typeface="Times New Roman" panose="02020603050405020304" pitchFamily="18" charset="0"/>
                <a:cs typeface="Times New Roman" panose="02020603050405020304" pitchFamily="18" charset="0"/>
              </a:rPr>
              <a:t> for building interactive web applications, and </a:t>
            </a: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dataset used for training and evaluation is stored in a CSV format named train.csv, providing a structured foundation for model development and testing. This diverse toolset enables us to efficiently implement and deploy our fake news detection system, leveraging the strengths of each technology to achieve our objectives.</a:t>
            </a:r>
            <a:r>
              <a:rPr lang="en-GB" sz="1600" dirty="0" smtClean="0">
                <a:solidFill>
                  <a:srgbClr val="0D0D0D"/>
                </a:solidFill>
                <a:latin typeface="Times New Roman" panose="02020603050405020304" pitchFamily="18" charset="0"/>
                <a:cs typeface="Times New Roman" panose="02020603050405020304" pitchFamily="18" charset="0"/>
              </a:rPr>
              <a:t>.</a:t>
            </a:r>
            <a:endParaRPr lang="en-IN" sz="16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987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6545A-A71E-998F-6939-7CE2A36128CE}"/>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461962" y="1189175"/>
            <a:ext cx="8220075" cy="1815882"/>
          </a:xfrm>
          <a:prstGeom prst="rect">
            <a:avLst/>
          </a:prstGeom>
        </p:spPr>
        <p:txBody>
          <a:bodyPr wrap="square">
            <a:spAutoFit/>
          </a:bodyPr>
          <a:lstStyle/>
          <a:p>
            <a:pPr marL="285750" indent="-285750" algn="just">
              <a:buFont typeface="Arial" panose="020B0604020202020204" pitchFamily="34" charset="0"/>
              <a:buChar char="•"/>
            </a:pPr>
            <a:r>
              <a:rPr lang="en-GB" sz="1600" dirty="0" smtClean="0">
                <a:solidFill>
                  <a:srgbClr val="0D0D0D"/>
                </a:solidFill>
                <a:latin typeface="Times New Roman" panose="02020603050405020304" pitchFamily="18" charset="0"/>
                <a:cs typeface="Times New Roman" panose="02020603050405020304" pitchFamily="18" charset="0"/>
              </a:rPr>
              <a:t>Algorithm: Support Vector Machine (SVM)</a:t>
            </a:r>
          </a:p>
          <a:p>
            <a:pPr marL="285750" indent="-285750" algn="just">
              <a:buFont typeface="Arial" panose="020B0604020202020204" pitchFamily="34" charset="0"/>
              <a:buChar char="•"/>
            </a:pPr>
            <a:r>
              <a:rPr lang="en-GB" sz="1600" dirty="0" smtClean="0">
                <a:solidFill>
                  <a:srgbClr val="0D0D0D"/>
                </a:solidFill>
                <a:latin typeface="Times New Roman" panose="02020603050405020304" pitchFamily="18" charset="0"/>
                <a:cs typeface="Times New Roman" panose="02020603050405020304" pitchFamily="18" charset="0"/>
              </a:rPr>
              <a:t>Deployment: Docker containers deployed on a cloud-based infrastructure</a:t>
            </a:r>
          </a:p>
          <a:p>
            <a:pPr marL="285750" indent="-285750" algn="just">
              <a:buFont typeface="Arial" panose="020B0604020202020204" pitchFamily="34" charset="0"/>
              <a:buChar char="•"/>
            </a:pPr>
            <a:r>
              <a:rPr lang="en-GB" sz="1600" dirty="0" smtClean="0">
                <a:solidFill>
                  <a:srgbClr val="0D0D0D"/>
                </a:solidFill>
                <a:latin typeface="Times New Roman" panose="02020603050405020304" pitchFamily="18" charset="0"/>
                <a:cs typeface="Times New Roman" panose="02020603050405020304" pitchFamily="18" charset="0"/>
              </a:rPr>
              <a:t>We employ the Support Vector Machine (SVM) algorithm for fake news detection due to its ability to handle high-dimensional data and nonlinear relationships effectively. The trained SVM model is deployed within Docker containers, offering portability, scalability, and ease of management. By hosting our system on a cloud-based infrastructure, we ensure reliable performance and accessibility across diverse computing environments.</a:t>
            </a:r>
            <a:endParaRPr lang="en-IN" sz="16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684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201</TotalTime>
  <Words>794</Words>
  <Application>Microsoft Office PowerPoint</Application>
  <PresentationFormat>On-screen Show (16:9)</PresentationFormat>
  <Paragraphs>71</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Times New Roman</vt:lpstr>
      <vt:lpstr>Wingdings</vt:lpstr>
      <vt:lpstr>Simple Light</vt:lpstr>
      <vt:lpstr>PowerPoint Presentation</vt:lpstr>
      <vt:lpstr>PowerPoint Presentation</vt:lpstr>
      <vt:lpstr>Abstract</vt:lpstr>
      <vt:lpstr>Problem Statement</vt:lpstr>
      <vt:lpstr>Aim and Objective</vt:lpstr>
      <vt:lpstr>Proposed Solution</vt:lpstr>
      <vt:lpstr>System Architecture</vt:lpstr>
      <vt:lpstr>System Deployment Approach</vt:lpstr>
      <vt:lpstr>Algorithm &amp; Deployment</vt:lpstr>
      <vt:lpstr>Conclusion</vt:lpstr>
      <vt:lpstr>Future Scope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171</cp:revision>
  <dcterms:modified xsi:type="dcterms:W3CDTF">2024-04-30T04:30:57Z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