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svg" ContentType="image/svg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8" r:id="rId4"/>
  </p:sldMasterIdLst>
  <p:notesMasterIdLst>
    <p:notesMasterId r:id="rId28"/>
  </p:notesMasterIdLst>
  <p:handoutMasterIdLst>
    <p:handoutMasterId r:id="rId29"/>
  </p:handoutMasterIdLst>
  <p:sldIdLst>
    <p:sldId id="295" r:id="rId5"/>
    <p:sldId id="296" r:id="rId6"/>
    <p:sldId id="261" r:id="rId7"/>
    <p:sldId id="301" r:id="rId8"/>
    <p:sldId id="298" r:id="rId9"/>
    <p:sldId id="303" r:id="rId10"/>
    <p:sldId id="304" r:id="rId11"/>
    <p:sldId id="302" r:id="rId12"/>
    <p:sldId id="306" r:id="rId13"/>
    <p:sldId id="308" r:id="rId14"/>
    <p:sldId id="305" r:id="rId15"/>
    <p:sldId id="307" r:id="rId16"/>
    <p:sldId id="299" r:id="rId17"/>
    <p:sldId id="309" r:id="rId18"/>
    <p:sldId id="312" r:id="rId19"/>
    <p:sldId id="313" r:id="rId20"/>
    <p:sldId id="314" r:id="rId21"/>
    <p:sldId id="315" r:id="rId22"/>
    <p:sldId id="316" r:id="rId23"/>
    <p:sldId id="318" r:id="rId24"/>
    <p:sldId id="317" r:id="rId25"/>
    <p:sldId id="297" r:id="rId26"/>
    <p:sldId id="25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pPr/>
              <a:t>4/2/2022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pPr/>
              <a:t>4/2/2022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14.svg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6C0F-87AA-4C3C-B210-D3352AFAB76D}" type="datetimeFigureOut">
              <a:rPr lang="en-IN" smtClean="0"/>
              <a:pPr/>
              <a:t>02-04-2022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B6B0-1D2F-46CC-98DB-EB8213BC7C5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xmlns="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xmlns="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xmlns="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xmlns="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xmlns="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xmlns="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xmlns="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4208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xmlns="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6463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5032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xmlns="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xmlns="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xmlns="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xmlns="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xmlns="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xmlns="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xmlns="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xmlns="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xmlns="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9298DCF7-7DC1-4618-8133-F63847B0AF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653A6567-233D-4A3B-B52B-DE7E5E35A1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64D564EB-CA78-42C6-AD76-3C4E7B3AEA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1CFFBB3A-BDCF-4878-8D04-E8BB9A050E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1487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xmlns="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xmlns="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xmlns="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xmlns="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xmlns="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xmlns="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xmlns="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xmlns="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6D8D9106-8780-461D-9091-E074B0A3C9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61950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xmlns="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xmlns="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xmlns="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xmlns="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xmlns="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xmlns="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xmlns="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xmlns="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798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xmlns="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B38B0D13-BD5F-460B-B337-F4A934202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BE72876B-D3DA-4462-9E24-3354D8D02A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14A539B6-6E3F-41BA-ACE2-76E8BB6516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xmlns="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xmlns="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AE202E03-5C65-4305-B969-65220AD410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xmlns="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xmlns="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xmlns="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xmlns="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xmlns="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xmlns="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xmlns="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xmlns="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xmlns="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xmlns="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693348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xmlns="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xmlns="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xmlns="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xmlns="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xmlns="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xmlns="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xmlns="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xmlns="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xmlns="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xmlns="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xmlns="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xmlns="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xmlns="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xmlns="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xmlns="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xmlns="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xmlns="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xmlns="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xmlns="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xmlns="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xmlns="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xmlns="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63234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xmlns="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xmlns="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xmlns="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xmlns="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xmlns="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463D7850-C2A6-43CE-BBE4-8E81A0A593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BAD3E03-2E3B-440C-9105-6F9D33006D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xmlns="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F67EE-69B0-4BFB-AC2B-05A09BA57F66}" type="datetimeFigureOut">
              <a:rPr lang="en-IN" smtClean="0"/>
              <a:pPr/>
              <a:t>02-04-2022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0ED8-7531-4105-8EE1-1CAA6DE7EEE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688" r:id="rId15"/>
    <p:sldLayoutId id="2147483694" r:id="rId16"/>
    <p:sldLayoutId id="2147483676" r:id="rId17"/>
    <p:sldLayoutId id="2147483699" r:id="rId18"/>
    <p:sldLayoutId id="2147483700" r:id="rId19"/>
    <p:sldLayoutId id="2147483692" r:id="rId20"/>
    <p:sldLayoutId id="2147483696" r:id="rId2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teinspector.com/images/investing/stock-tracking-screen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DF38B8D-9D47-4F50-BD30-5E8B817B2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006" y="2590935"/>
            <a:ext cx="5166130" cy="1019997"/>
          </a:xfrm>
        </p:spPr>
        <p:txBody>
          <a:bodyPr>
            <a:noAutofit/>
          </a:bodyPr>
          <a:lstStyle/>
          <a:p>
            <a:r>
              <a:rPr lang="en-US" sz="2400" b="1" spc="1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 Price Prediction using LSTM and News Sentiment Analysis</a:t>
            </a:r>
            <a:endParaRPr lang="en-IN" sz="2400" b="1" spc="15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21DE0E34-3C65-4522-94EF-288261244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08006" y="3837435"/>
            <a:ext cx="3779981" cy="2272283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IN" sz="2000" b="1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Divyam</a:t>
            </a:r>
            <a:r>
              <a:rPr lang="en-IN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Gupta</a:t>
            </a:r>
          </a:p>
          <a:p>
            <a:pPr>
              <a:spcBef>
                <a:spcPts val="400"/>
              </a:spcBef>
            </a:pPr>
            <a:r>
              <a:rPr lang="en-IN" sz="2000" b="1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Rishabh</a:t>
            </a:r>
            <a:r>
              <a:rPr lang="en-IN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IN" sz="2000" b="1" dirty="0" err="1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Tiwari</a:t>
            </a:r>
            <a:endParaRPr lang="en-IN" sz="2000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endParaRPr lang="en-IN" dirty="0">
              <a:latin typeface="+mj-lt"/>
            </a:endParaRPr>
          </a:p>
          <a:p>
            <a:r>
              <a:rPr lang="en-IN" sz="2000" b="1" dirty="0">
                <a:solidFill>
                  <a:schemeClr val="bg1"/>
                </a:solidFill>
                <a:latin typeface="+mj-lt"/>
              </a:rPr>
              <a:t>Mentor: Dr. </a:t>
            </a:r>
            <a:r>
              <a:rPr lang="en-IN" sz="2000" b="1" dirty="0" err="1">
                <a:solidFill>
                  <a:schemeClr val="bg1"/>
                </a:solidFill>
                <a:latin typeface="+mj-lt"/>
              </a:rPr>
              <a:t>Swati</a:t>
            </a:r>
            <a:r>
              <a:rPr lang="en-IN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+mj-lt"/>
              </a:rPr>
              <a:t>Srivastava</a:t>
            </a:r>
            <a:endParaRPr lang="en-IN" sz="20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8" name="Picture 4" descr="GLA University - Wikipedia">
            <a:extLst>
              <a:ext uri="{FF2B5EF4-FFF2-40B4-BE49-F238E27FC236}">
                <a16:creationId xmlns:a16="http://schemas.microsoft.com/office/drawing/2014/main" xmlns="" id="{A43FF9B9-B75D-4296-B595-6180E43FB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4096" y="1677352"/>
            <a:ext cx="28575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62195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65DD0A-D8FA-400A-8362-70F54AA8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/>
              <a:t>Model Testing On Infosys stocks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68135802-B159-4238-BEB8-84B6F15CA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0035" y="1490960"/>
            <a:ext cx="6507199" cy="468600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229461-C0C1-4018-A288-F1B29C77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AA2D9B-BA79-4188-8D28-F3B43E82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5EF84B-7E32-4215-98BF-374E97E8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998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IN" dirty="0"/>
              <a:t>STM Prediction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8385055-D605-45EB-9ED2-197A9FF38F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64165" y="1690688"/>
            <a:ext cx="8863670" cy="431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9276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DA6F4D-020E-4842-B0CB-D6051CB1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/>
              <a:t>Mean Square Error (MSE)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99EAE8-9DCF-4D1A-9CAA-183D32C64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The MSE of an estimator measures the squares of the errors.</a:t>
            </a:r>
          </a:p>
          <a:p>
            <a:r>
              <a:rPr lang="en-US" sz="2000" dirty="0">
                <a:ea typeface="Times New Roman" panose="02020603050405020304" pitchFamily="18" charset="0"/>
              </a:rPr>
              <a:t>The MSE is a measure of the quality of an estimator. It is a positive value that decreases as the error approaches zero.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346D18-A8DF-4375-9713-71947F97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9A1A80E-6FC2-4B5E-AA3D-8917AD43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0BD4F1-77FC-4D93-A313-45F4657B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701AED3-D1FB-4BEF-A0E7-C39FA3E07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905" y="3429000"/>
            <a:ext cx="5131272" cy="12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8860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760" y="0"/>
            <a:ext cx="11130746" cy="1325563"/>
          </a:xfrm>
        </p:spPr>
        <p:txBody>
          <a:bodyPr/>
          <a:lstStyle/>
          <a:p>
            <a:r>
              <a:rPr lang="en-IN" dirty="0">
                <a:cs typeface="Times New Roman" panose="02020603050405020304" pitchFamily="18" charset="0"/>
              </a:rPr>
              <a:t>News </a:t>
            </a:r>
            <a:r>
              <a:rPr lang="en-IN" dirty="0" smtClean="0">
                <a:cs typeface="Times New Roman" panose="02020603050405020304" pitchFamily="18" charset="0"/>
              </a:rPr>
              <a:t>dataset for Sentiment Analysis ( Source -KAGGLE)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7" name="Picture 3" descr="C:\Users\DIVYAM GUPTA\Pictures\Screenshots\Screenshot (68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76102"/>
            <a:ext cx="11077302" cy="51075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0" y="339634"/>
            <a:ext cx="9144000" cy="1319349"/>
          </a:xfrm>
        </p:spPr>
        <p:txBody>
          <a:bodyPr>
            <a:normAutofit/>
          </a:bodyPr>
          <a:lstStyle/>
          <a:p>
            <a:r>
              <a:rPr sz="2800" smtClean="0"/>
              <a:t>SENTIMENT ANALYSIS</a:t>
            </a:r>
            <a:endParaRPr lang="en-US" sz="28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744583" y="1776549"/>
            <a:ext cx="10842171" cy="4349931"/>
          </a:xfrm>
        </p:spPr>
        <p:txBody>
          <a:bodyPr>
            <a:normAutofit/>
          </a:bodyPr>
          <a:lstStyle/>
          <a:p>
            <a:pPr lvl="1"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Sentiment Analysis is contextual mining of text which identifies and extracts subjective information in source material, and helping a business to understand the social sentiment.</a:t>
            </a:r>
          </a:p>
          <a:p>
            <a:pPr lvl="1" algn="just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It is the most common text classification tool that analyses an incoming message and tells whether the underlying sentiment is positive, negative our neutral.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APPLICATION OF SENTIMENT ANALYSIS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 For Data cleaning process , firstly we had removed all the punctuation marks , small words and </a:t>
            </a:r>
            <a:r>
              <a:rPr lang="en-US" sz="2800" dirty="0" err="1" smtClean="0"/>
              <a:t>all,as</a:t>
            </a:r>
            <a:r>
              <a:rPr lang="en-US" sz="2800" dirty="0" smtClean="0"/>
              <a:t> by this there will be no affect on sentiments , it remains same.</a:t>
            </a:r>
          </a:p>
          <a:p>
            <a:r>
              <a:rPr lang="en-US" sz="2800" dirty="0" smtClean="0"/>
              <a:t> </a:t>
            </a:r>
            <a:r>
              <a:rPr lang="en-US" sz="2800" dirty="0" smtClean="0"/>
              <a:t>Merged top 25 headlines of same day so that it concludes  all day report to one sentiment. </a:t>
            </a:r>
          </a:p>
          <a:p>
            <a:r>
              <a:rPr lang="en-US" sz="2800" dirty="0" smtClean="0"/>
              <a:t>Implemented Bag of words through count </a:t>
            </a:r>
            <a:r>
              <a:rPr lang="en-US" sz="2800" dirty="0" err="1" smtClean="0"/>
              <a:t>vectoriser</a:t>
            </a:r>
            <a:r>
              <a:rPr lang="en-US" sz="2800" dirty="0" smtClean="0"/>
              <a:t> in training the model, with </a:t>
            </a:r>
            <a:r>
              <a:rPr lang="en-US" sz="2800" dirty="0" err="1" smtClean="0"/>
              <a:t>ngram</a:t>
            </a:r>
            <a:r>
              <a:rPr lang="en-US" sz="2800" dirty="0" smtClean="0"/>
              <a:t> range of 1, so that we have taken all sentiments word by word .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WORDS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evaluation of movie review text is a classification problem often called sentiment analysis. A popular technique for developing sentiment analysis models is to use a bag-of-words model that </a:t>
            </a:r>
            <a:r>
              <a:rPr lang="en-US" b="1" dirty="0" smtClean="0"/>
              <a:t>transforms documents into vectors where each word in the document is assigned a </a:t>
            </a:r>
            <a:r>
              <a:rPr lang="en-US" b="1" dirty="0" smtClean="0"/>
              <a:t>score</a:t>
            </a:r>
          </a:p>
          <a:p>
            <a:r>
              <a:rPr lang="en-US" dirty="0" smtClean="0"/>
              <a:t>The bag-of-words model is </a:t>
            </a:r>
            <a:r>
              <a:rPr lang="en-US" b="1" dirty="0" smtClean="0"/>
              <a:t>a way of representing text data when modeling text with machine learning algorithms</a:t>
            </a:r>
            <a:r>
              <a:rPr lang="en-US" dirty="0" smtClean="0"/>
              <a:t>. The bag-of-words model is simple to understand and implement and has seen great success in problems such as language modeling and document classification.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Random forest is a </a:t>
            </a:r>
            <a:r>
              <a:rPr lang="en-US" b="1" i="1" dirty="0" smtClean="0"/>
              <a:t>Supervised Machine Learning Algorithm</a:t>
            </a:r>
            <a:r>
              <a:rPr lang="en-US" dirty="0" smtClean="0"/>
              <a:t> that is </a:t>
            </a:r>
            <a:r>
              <a:rPr lang="en-US" b="1" i="1" dirty="0" smtClean="0"/>
              <a:t>used widely in Classification and Regression problems</a:t>
            </a:r>
            <a:r>
              <a:rPr lang="en-US" dirty="0" smtClean="0"/>
              <a:t>. It builds decision trees on different samples and takes their majority vote for classification and average in case of regression.</a:t>
            </a:r>
          </a:p>
          <a:p>
            <a:r>
              <a:rPr lang="en-US" dirty="0" smtClean="0"/>
              <a:t>One of the most important features of the Random Forest Algorithm is that it can handle the data set containing </a:t>
            </a:r>
            <a:r>
              <a:rPr lang="en-US" b="1" i="1" dirty="0" smtClean="0"/>
              <a:t>continuous variables</a:t>
            </a:r>
            <a:r>
              <a:rPr lang="en-US" dirty="0" smtClean="0"/>
              <a:t> as in the case of regression and </a:t>
            </a:r>
            <a:r>
              <a:rPr lang="en-US" b="1" i="1" dirty="0" smtClean="0"/>
              <a:t>categorical variables</a:t>
            </a:r>
            <a:r>
              <a:rPr lang="en-US" dirty="0" smtClean="0"/>
              <a:t> as in the case of classification. It performs better results for classification problems.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Accuracy , F1 Score , 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Precision- </a:t>
            </a:r>
            <a:r>
              <a:rPr lang="en-US" sz="2000" dirty="0" smtClean="0"/>
              <a:t>Out of all the positive predicted, what percentage is truly positive</a:t>
            </a:r>
            <a:r>
              <a:rPr lang="en-US" sz="2000" dirty="0" smtClean="0"/>
              <a:t>.</a:t>
            </a:r>
          </a:p>
          <a:p>
            <a:r>
              <a:rPr lang="en-US" dirty="0" smtClean="0"/>
              <a:t>Recall-</a:t>
            </a:r>
            <a:r>
              <a:rPr lang="en-US" sz="1600" dirty="0" smtClean="0"/>
              <a:t> </a:t>
            </a:r>
            <a:r>
              <a:rPr lang="en-US" sz="2000" dirty="0" smtClean="0"/>
              <a:t>Out </a:t>
            </a:r>
            <a:r>
              <a:rPr lang="en-US" sz="2000" dirty="0" smtClean="0"/>
              <a:t>of the total positive, what percentage are predicted positive. It is the same as TPR (true positive rate).</a:t>
            </a:r>
            <a:endParaRPr lang="en-US" sz="2000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is the harmonic mean of precision and recall. It takes both false positive and false negatives into account. Therefore, it performs well on an imbalanced dataset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is a matrix of size 2×2 for binary classification with actual values on one axis and predicted on another.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DIVYAM GUPTA\Pictures\Screenshots\Screenshot (66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0891" y="222069"/>
            <a:ext cx="10907486" cy="6635931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705" y="338644"/>
            <a:ext cx="5111750" cy="120491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6705" y="1903412"/>
            <a:ext cx="5233278" cy="2953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dirty="0">
                <a:solidFill>
                  <a:schemeClr val="tx1"/>
                </a:solidFill>
              </a:rPr>
              <a:t>To predict the closing price of a company based on its previous stock movement and recent 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dirty="0">
                <a:solidFill>
                  <a:schemeClr val="tx1"/>
                </a:solidFill>
              </a:rPr>
              <a:t>Creating a Website for the end user to interact with our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To determine the future value of a company stock or other financial instruments traded on an exchange</a:t>
            </a:r>
            <a:endParaRPr lang="en-ZA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8533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News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use of News API is to search through every article published by over 80,000 news sources and blogs in the last 4 years. Think of us as Google News that you can interact with </a:t>
            </a:r>
            <a:r>
              <a:rPr lang="en-US" dirty="0" smtClean="0"/>
              <a:t>programmatically.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returns a JSON object with the results in an array we can iterate over.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From News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we have fetched news headlines from the dataset and  our model is trained for news API , this results in predicting the sentiment of headlines resulted in 1 and 0 </a:t>
            </a:r>
          </a:p>
          <a:p>
            <a:r>
              <a:rPr lang="en-US" dirty="0" smtClean="0"/>
              <a:t>0 stand for neutral or negative sentiments which </a:t>
            </a:r>
            <a:r>
              <a:rPr lang="en-US" dirty="0" err="1" smtClean="0"/>
              <a:t>which</a:t>
            </a:r>
            <a:r>
              <a:rPr lang="en-US" dirty="0" smtClean="0"/>
              <a:t> will decrease the stock price or remains same .</a:t>
            </a:r>
          </a:p>
          <a:p>
            <a:r>
              <a:rPr lang="en-US" dirty="0" smtClean="0"/>
              <a:t>1 stands for positive sentiment which will increase the stock price 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73" y="335691"/>
            <a:ext cx="5111750" cy="65560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1086" y="2246041"/>
            <a:ext cx="5111750" cy="1325295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</a:rPr>
              <a:t> To predict the stock prices of a company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</a:rPr>
              <a:t> Analysing the risk in the market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</a:rPr>
              <a:t> Getting to know the market mood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778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626268"/>
            <a:ext cx="4082142" cy="58578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dirty="0"/>
              <a:t>Machine Learning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HTML and CSS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 err="1"/>
              <a:t>Django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 dirty="0"/>
              <a:t>To build an algorithm for training and prediction.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Popular algorithm for time-series forecasting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 dirty="0"/>
              <a:t>For developing a frontend for user to interact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 dirty="0"/>
              <a:t>For connecting the UI with the ML backend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87A9023-BFDE-4F8A-B3FC-A2334ACBB57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755446" y="1212056"/>
            <a:ext cx="2554785" cy="432467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FC4E8A9B-3A61-4840-81FA-3668C1A49970}"/>
              </a:ext>
            </a:extLst>
          </p:cNvPr>
          <p:cNvCxnSpPr>
            <a:stCxn id="3" idx="3"/>
          </p:cNvCxnSpPr>
          <p:nvPr/>
        </p:nvCxnSpPr>
        <p:spPr>
          <a:xfrm flipV="1">
            <a:off x="2290082" y="1736521"/>
            <a:ext cx="2111453" cy="179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9F89D844-86EB-4D2D-9137-A1A568A2AD57}"/>
              </a:ext>
            </a:extLst>
          </p:cNvPr>
          <p:cNvCxnSpPr/>
          <p:nvPr/>
        </p:nvCxnSpPr>
        <p:spPr>
          <a:xfrm flipV="1">
            <a:off x="2815011" y="2808783"/>
            <a:ext cx="2111453" cy="179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7CEE724A-DA91-4F2A-B7CE-ABCBBCE56435}"/>
              </a:ext>
            </a:extLst>
          </p:cNvPr>
          <p:cNvCxnSpPr/>
          <p:nvPr/>
        </p:nvCxnSpPr>
        <p:spPr>
          <a:xfrm flipV="1">
            <a:off x="3462564" y="3902901"/>
            <a:ext cx="2111453" cy="179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D295668-7BB9-4100-8D32-0C25D797554A}"/>
              </a:ext>
            </a:extLst>
          </p:cNvPr>
          <p:cNvCxnSpPr/>
          <p:nvPr/>
        </p:nvCxnSpPr>
        <p:spPr>
          <a:xfrm flipV="1">
            <a:off x="4015656" y="4967289"/>
            <a:ext cx="2111453" cy="179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35D5A1-009B-4343-8115-C7984E722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64" y="318782"/>
            <a:ext cx="3598878" cy="503341"/>
          </a:xfrm>
        </p:spPr>
        <p:txBody>
          <a:bodyPr>
            <a:no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7A47F1C-2E43-4739-A2D0-152767FA88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47732" y="1006680"/>
            <a:ext cx="5083872" cy="585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225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 Term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01FD8CE-550F-41B1-9B63-E74CBF8BD220}"/>
              </a:ext>
            </a:extLst>
          </p:cNvPr>
          <p:cNvSpPr txBox="1"/>
          <p:nvPr/>
        </p:nvSpPr>
        <p:spPr>
          <a:xfrm>
            <a:off x="1208014" y="2105635"/>
            <a:ext cx="66524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+mj-lt"/>
              </a:rPr>
              <a:t>LSTMs </a:t>
            </a:r>
            <a:r>
              <a:rPr lang="en-US" sz="2000" i="0" dirty="0">
                <a:solidFill>
                  <a:srgbClr val="202124"/>
                </a:solidFill>
                <a:effectLst/>
                <a:latin typeface="+mj-lt"/>
              </a:rPr>
              <a:t>are very powerful in sequence prediction problems 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+mj-lt"/>
              </a:rPr>
              <a:t>because they're able to store past information.</a:t>
            </a:r>
            <a:endParaRPr lang="en-IN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A form of RNN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4"/>
                </a:solidFill>
                <a:latin typeface="+mj-lt"/>
              </a:rPr>
              <a:t>T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+mj-lt"/>
              </a:rPr>
              <a:t>he same network is trained through sequence of inputs across “time”</a:t>
            </a:r>
            <a:endParaRPr lang="en-IN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Has Feedback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Fixes the vanishing gradient problem of RNN</a:t>
            </a:r>
          </a:p>
        </p:txBody>
      </p:sp>
      <p:pic>
        <p:nvPicPr>
          <p:cNvPr id="1026" name="Picture 2" descr="Long short-term memory - Wikipedia">
            <a:extLst>
              <a:ext uri="{FF2B5EF4-FFF2-40B4-BE49-F238E27FC236}">
                <a16:creationId xmlns:a16="http://schemas.microsoft.com/office/drawing/2014/main" xmlns="" id="{17C200E7-9C00-4842-92C2-96094A918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19307" y="4003765"/>
            <a:ext cx="4269487" cy="234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Problem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7B4C196-15EE-44D3-86E3-F6BEA57A1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809" y="1600428"/>
            <a:ext cx="9752381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97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 Optimizer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01FD8CE-550F-41B1-9B63-E74CBF8BD220}"/>
              </a:ext>
            </a:extLst>
          </p:cNvPr>
          <p:cNvSpPr txBox="1"/>
          <p:nvPr/>
        </p:nvSpPr>
        <p:spPr>
          <a:xfrm>
            <a:off x="1208014" y="2105635"/>
            <a:ext cx="66524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Adaptive Moment Estimation is an algorithm for optimization technique for gradient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Adam combines the best properties of the </a:t>
            </a:r>
            <a:r>
              <a:rPr lang="en-US" sz="2000" b="1" dirty="0" err="1">
                <a:latin typeface="+mj-lt"/>
              </a:rPr>
              <a:t>AdaGrad</a:t>
            </a:r>
            <a:r>
              <a:rPr lang="en-US" sz="2000" dirty="0">
                <a:latin typeface="+mj-lt"/>
              </a:rPr>
              <a:t> and </a:t>
            </a:r>
            <a:r>
              <a:rPr lang="en-US" sz="2000" b="1" dirty="0" err="1">
                <a:latin typeface="+mj-lt"/>
              </a:rPr>
              <a:t>RMSProp</a:t>
            </a:r>
            <a:r>
              <a:rPr lang="en-US" sz="2000" dirty="0">
                <a:latin typeface="+mj-lt"/>
              </a:rPr>
              <a:t> algorithms to provide an optimization algorithm that can handle sparse gradients on noisy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We control the rate of gradient descent in such a way that there is minimum oscillation when it reaches the global minimum while taking big enough steps (step-size) so as to pass the local minima hurdles along the way</a:t>
            </a:r>
            <a:endParaRPr lang="en-IN" sz="20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EAA68C6-C63F-45CC-83E1-992A9C5309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74136" y="3251444"/>
            <a:ext cx="2609850" cy="277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3470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martArt Placeholder 6" descr="Capture.PNG"/>
          <p:cNvPicPr>
            <a:picLocks noGrp="1" noChangeAspect="1"/>
          </p:cNvPicPr>
          <p:nvPr>
            <p:ph type="dgm" sz="quarter" idx="15"/>
          </p:nvPr>
        </p:nvPicPr>
        <p:blipFill>
          <a:blip r:embed="rId2"/>
          <a:stretch>
            <a:fillRect/>
          </a:stretch>
        </p:blipFill>
        <p:spPr>
          <a:xfrm>
            <a:off x="2881223" y="1885632"/>
            <a:ext cx="6045053" cy="394843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 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3497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 Of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5F3963C-E28B-457C-ABE1-F7120D5A1F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15736" y="1690688"/>
            <a:ext cx="9798341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039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1031</TotalTime>
  <Words>718</Words>
  <Application>Microsoft Office PowerPoint</Application>
  <PresentationFormat>Custom</PresentationFormat>
  <Paragraphs>102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Stock Price Prediction using LSTM and News Sentiment Analysis</vt:lpstr>
      <vt:lpstr>Objective</vt:lpstr>
      <vt:lpstr>Technology</vt:lpstr>
      <vt:lpstr>Proposed Model</vt:lpstr>
      <vt:lpstr>Long Short Term Memory</vt:lpstr>
      <vt:lpstr>Gradient Problem</vt:lpstr>
      <vt:lpstr>Adam Optimizer</vt:lpstr>
      <vt:lpstr>Numeric Dataset</vt:lpstr>
      <vt:lpstr>Graphical Representation Of DataSet</vt:lpstr>
      <vt:lpstr>Model Testing On Infosys stocks</vt:lpstr>
      <vt:lpstr>LSTM Prediction</vt:lpstr>
      <vt:lpstr>Mean Square Error (MSE)</vt:lpstr>
      <vt:lpstr>News dataset for Sentiment Analysis ( Source -KAGGLE)</vt:lpstr>
      <vt:lpstr>SENTIMENT ANALYSIS</vt:lpstr>
      <vt:lpstr>APPLICATION OF SENTIMENT ANALYSIS</vt:lpstr>
      <vt:lpstr>BAG OF WORDS </vt:lpstr>
      <vt:lpstr>RANDOM FOREST CLASSIFIER</vt:lpstr>
      <vt:lpstr>Accuracy , F1 Score , Confusion Matrix</vt:lpstr>
      <vt:lpstr>Slide 19</vt:lpstr>
      <vt:lpstr>Python News API</vt:lpstr>
      <vt:lpstr>Prediction From News API</vt:lpstr>
      <vt:lpstr>Applications</vt:lpstr>
      <vt:lpstr>Thank YOU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Master</dc:title>
  <dc:creator>rohan bhardwaj</dc:creator>
  <cp:lastModifiedBy>DIVYAM GUPTA</cp:lastModifiedBy>
  <cp:revision>48</cp:revision>
  <dcterms:created xsi:type="dcterms:W3CDTF">2021-10-20T12:50:44Z</dcterms:created>
  <dcterms:modified xsi:type="dcterms:W3CDTF">2022-04-02T07:17:01Z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