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88" r:id="rId3"/>
    <p:sldId id="287" r:id="rId4"/>
    <p:sldId id="290" r:id="rId5"/>
    <p:sldId id="275" r:id="rId6"/>
    <p:sldId id="294" r:id="rId7"/>
    <p:sldId id="293" r:id="rId8"/>
    <p:sldId id="291" r:id="rId9"/>
    <p:sldId id="295" r:id="rId10"/>
    <p:sldId id="28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F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DB0BC7-426F-4925-876C-02213A52CC77}"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2F875-A2DE-4672-B328-716A58A6153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97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B0BC7-426F-4925-876C-02213A52CC77}"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2F875-A2DE-4672-B328-716A58A6153D}" type="slidenum">
              <a:rPr lang="en-IN" smtClean="0"/>
              <a:t>‹#›</a:t>
            </a:fld>
            <a:endParaRPr lang="en-IN"/>
          </a:p>
        </p:txBody>
      </p:sp>
    </p:spTree>
    <p:extLst>
      <p:ext uri="{BB962C8B-B14F-4D97-AF65-F5344CB8AC3E}">
        <p14:creationId xmlns:p14="http://schemas.microsoft.com/office/powerpoint/2010/main" val="361210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B0BC7-426F-4925-876C-02213A52CC77}"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2F875-A2DE-4672-B328-716A58A6153D}" type="slidenum">
              <a:rPr lang="en-IN" smtClean="0"/>
              <a:t>‹#›</a:t>
            </a:fld>
            <a:endParaRPr lang="en-IN"/>
          </a:p>
        </p:txBody>
      </p:sp>
    </p:spTree>
    <p:extLst>
      <p:ext uri="{BB962C8B-B14F-4D97-AF65-F5344CB8AC3E}">
        <p14:creationId xmlns:p14="http://schemas.microsoft.com/office/powerpoint/2010/main" val="363126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B0BC7-426F-4925-876C-02213A52CC77}"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2F875-A2DE-4672-B328-716A58A6153D}" type="slidenum">
              <a:rPr lang="en-IN" smtClean="0"/>
              <a:t>‹#›</a:t>
            </a:fld>
            <a:endParaRPr lang="en-IN"/>
          </a:p>
        </p:txBody>
      </p:sp>
    </p:spTree>
    <p:extLst>
      <p:ext uri="{BB962C8B-B14F-4D97-AF65-F5344CB8AC3E}">
        <p14:creationId xmlns:p14="http://schemas.microsoft.com/office/powerpoint/2010/main" val="164349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B0BC7-426F-4925-876C-02213A52CC77}"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2F875-A2DE-4672-B328-716A58A6153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57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B0BC7-426F-4925-876C-02213A52CC77}"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2F875-A2DE-4672-B328-716A58A6153D}" type="slidenum">
              <a:rPr lang="en-IN" smtClean="0"/>
              <a:t>‹#›</a:t>
            </a:fld>
            <a:endParaRPr lang="en-IN"/>
          </a:p>
        </p:txBody>
      </p:sp>
    </p:spTree>
    <p:extLst>
      <p:ext uri="{BB962C8B-B14F-4D97-AF65-F5344CB8AC3E}">
        <p14:creationId xmlns:p14="http://schemas.microsoft.com/office/powerpoint/2010/main" val="260296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B0BC7-426F-4925-876C-02213A52CC77}"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C2F875-A2DE-4672-B328-716A58A6153D}" type="slidenum">
              <a:rPr lang="en-IN" smtClean="0"/>
              <a:t>‹#›</a:t>
            </a:fld>
            <a:endParaRPr lang="en-IN"/>
          </a:p>
        </p:txBody>
      </p:sp>
    </p:spTree>
    <p:extLst>
      <p:ext uri="{BB962C8B-B14F-4D97-AF65-F5344CB8AC3E}">
        <p14:creationId xmlns:p14="http://schemas.microsoft.com/office/powerpoint/2010/main" val="305710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B0BC7-426F-4925-876C-02213A52CC77}"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C2F875-A2DE-4672-B328-716A58A6153D}" type="slidenum">
              <a:rPr lang="en-IN" smtClean="0"/>
              <a:t>‹#›</a:t>
            </a:fld>
            <a:endParaRPr lang="en-IN"/>
          </a:p>
        </p:txBody>
      </p:sp>
    </p:spTree>
    <p:extLst>
      <p:ext uri="{BB962C8B-B14F-4D97-AF65-F5344CB8AC3E}">
        <p14:creationId xmlns:p14="http://schemas.microsoft.com/office/powerpoint/2010/main" val="126093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DB0BC7-426F-4925-876C-02213A52CC77}" type="datetimeFigureOut">
              <a:rPr lang="en-IN" smtClean="0"/>
              <a:t>18-06-2024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3C2F875-A2DE-4672-B328-716A58A6153D}" type="slidenum">
              <a:rPr lang="en-IN" smtClean="0"/>
              <a:t>‹#›</a:t>
            </a:fld>
            <a:endParaRPr lang="en-IN"/>
          </a:p>
        </p:txBody>
      </p:sp>
    </p:spTree>
    <p:extLst>
      <p:ext uri="{BB962C8B-B14F-4D97-AF65-F5344CB8AC3E}">
        <p14:creationId xmlns:p14="http://schemas.microsoft.com/office/powerpoint/2010/main" val="8771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DB0BC7-426F-4925-876C-02213A52CC77}" type="datetimeFigureOut">
              <a:rPr lang="en-IN" smtClean="0"/>
              <a:t>18-06-2024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C2F875-A2DE-4672-B328-716A58A6153D}" type="slidenum">
              <a:rPr lang="en-IN" smtClean="0"/>
              <a:t>‹#›</a:t>
            </a:fld>
            <a:endParaRPr lang="en-IN"/>
          </a:p>
        </p:txBody>
      </p:sp>
    </p:spTree>
    <p:extLst>
      <p:ext uri="{BB962C8B-B14F-4D97-AF65-F5344CB8AC3E}">
        <p14:creationId xmlns:p14="http://schemas.microsoft.com/office/powerpoint/2010/main" val="166042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B0BC7-426F-4925-876C-02213A52CC77}"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C2F875-A2DE-4672-B328-716A58A6153D}" type="slidenum">
              <a:rPr lang="en-IN" smtClean="0"/>
              <a:t>‹#›</a:t>
            </a:fld>
            <a:endParaRPr lang="en-IN"/>
          </a:p>
        </p:txBody>
      </p:sp>
    </p:spTree>
    <p:extLst>
      <p:ext uri="{BB962C8B-B14F-4D97-AF65-F5344CB8AC3E}">
        <p14:creationId xmlns:p14="http://schemas.microsoft.com/office/powerpoint/2010/main" val="388606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DB0BC7-426F-4925-876C-02213A52CC77}" type="datetimeFigureOut">
              <a:rPr lang="en-IN" smtClean="0"/>
              <a:t>18-06-2024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C2F875-A2DE-4672-B328-716A58A6153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39313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4CD3-F252-FE28-3C18-246A24C6A857}"/>
              </a:ext>
            </a:extLst>
          </p:cNvPr>
          <p:cNvSpPr>
            <a:spLocks noGrp="1"/>
          </p:cNvSpPr>
          <p:nvPr>
            <p:ph type="ctrTitle"/>
          </p:nvPr>
        </p:nvSpPr>
        <p:spPr>
          <a:xfrm>
            <a:off x="4993005" y="976253"/>
            <a:ext cx="6658854" cy="3343957"/>
          </a:xfrm>
          <a:noFill/>
        </p:spPr>
        <p:txBody>
          <a:bodyPr>
            <a:normAutofit/>
          </a:bodyPr>
          <a:lstStyle/>
          <a:p>
            <a:pPr algn="l"/>
            <a:r>
              <a:rPr lang="en-IN" sz="4400" b="1" dirty="0">
                <a:solidFill>
                  <a:schemeClr val="tx2"/>
                </a:solidFill>
                <a:latin typeface="Aharoni" panose="02010803020104030203" pitchFamily="2" charset="-79"/>
                <a:cs typeface="Aharoni" panose="02010803020104030203" pitchFamily="2" charset="-79"/>
              </a:rPr>
              <a:t>Lead Scoring Case Study</a:t>
            </a:r>
          </a:p>
        </p:txBody>
      </p:sp>
      <p:pic>
        <p:nvPicPr>
          <p:cNvPr id="4" name="Picture 3" descr="Pen placed on top of a signature line">
            <a:extLst>
              <a:ext uri="{FF2B5EF4-FFF2-40B4-BE49-F238E27FC236}">
                <a16:creationId xmlns:a16="http://schemas.microsoft.com/office/drawing/2014/main" id="{0BDDD38B-A0D3-0816-B390-D87DE0116775}"/>
              </a:ext>
            </a:extLst>
          </p:cNvPr>
          <p:cNvPicPr>
            <a:picLocks noChangeAspect="1"/>
          </p:cNvPicPr>
          <p:nvPr/>
        </p:nvPicPr>
        <p:blipFill rotWithShape="1">
          <a:blip r:embed="rId2"/>
          <a:srcRect l="50648" r="754" b="-1"/>
          <a:stretch/>
        </p:blipFill>
        <p:spPr>
          <a:xfrm>
            <a:off x="20" y="10"/>
            <a:ext cx="4992985" cy="6292610"/>
          </a:xfrm>
          <a:prstGeom prst="rect">
            <a:avLst/>
          </a:prstGeom>
        </p:spPr>
      </p:pic>
      <p:sp>
        <p:nvSpPr>
          <p:cNvPr id="5" name="TextBox 4">
            <a:extLst>
              <a:ext uri="{FF2B5EF4-FFF2-40B4-BE49-F238E27FC236}">
                <a16:creationId xmlns:a16="http://schemas.microsoft.com/office/drawing/2014/main" id="{0013B637-C988-A82C-9652-1E40F7B0C6C7}"/>
              </a:ext>
            </a:extLst>
          </p:cNvPr>
          <p:cNvSpPr txBox="1"/>
          <p:nvPr/>
        </p:nvSpPr>
        <p:spPr>
          <a:xfrm>
            <a:off x="4993005" y="4476738"/>
            <a:ext cx="3689445" cy="1815882"/>
          </a:xfrm>
          <a:prstGeom prst="rect">
            <a:avLst/>
          </a:prstGeom>
          <a:noFill/>
        </p:spPr>
        <p:txBody>
          <a:bodyPr wrap="square" rtlCol="0">
            <a:spAutoFit/>
          </a:bodyPr>
          <a:lstStyle/>
          <a:p>
            <a:r>
              <a:rPr lang="en-IN" sz="2800" dirty="0">
                <a:solidFill>
                  <a:schemeClr val="tx2"/>
                </a:solidFill>
                <a:latin typeface="Aharoni" panose="02010803020104030203" pitchFamily="2" charset="-79"/>
                <a:cs typeface="Aharoni" panose="02010803020104030203" pitchFamily="2" charset="-79"/>
              </a:rPr>
              <a:t>Group Members</a:t>
            </a:r>
          </a:p>
          <a:p>
            <a:pPr marL="457200" indent="-457200">
              <a:buFont typeface="Arial" panose="020B0604020202020204" pitchFamily="34" charset="0"/>
              <a:buChar char="•"/>
            </a:pPr>
            <a:r>
              <a:rPr lang="en-IN" sz="2800" dirty="0">
                <a:solidFill>
                  <a:schemeClr val="tx2"/>
                </a:solidFill>
                <a:latin typeface="Aharoni" panose="02010803020104030203" pitchFamily="2" charset="-79"/>
                <a:cs typeface="Aharoni" panose="02010803020104030203" pitchFamily="2" charset="-79"/>
              </a:rPr>
              <a:t>Priya Nayak</a:t>
            </a:r>
          </a:p>
          <a:p>
            <a:pPr marL="457200" indent="-457200">
              <a:buFont typeface="Arial" panose="020B0604020202020204" pitchFamily="34" charset="0"/>
              <a:buChar char="•"/>
            </a:pPr>
            <a:r>
              <a:rPr lang="en-IN" sz="2800" dirty="0">
                <a:solidFill>
                  <a:schemeClr val="tx2"/>
                </a:solidFill>
                <a:latin typeface="Aharoni" panose="02010803020104030203" pitchFamily="2" charset="-79"/>
                <a:cs typeface="Aharoni" panose="02010803020104030203" pitchFamily="2" charset="-79"/>
              </a:rPr>
              <a:t>Puneet Bhasin</a:t>
            </a:r>
          </a:p>
          <a:p>
            <a:pPr marL="457200" indent="-457200">
              <a:buFont typeface="Arial" panose="020B0604020202020204" pitchFamily="34" charset="0"/>
              <a:buChar char="•"/>
            </a:pPr>
            <a:r>
              <a:rPr lang="en-IN" sz="2800" dirty="0">
                <a:solidFill>
                  <a:schemeClr val="tx2"/>
                </a:solidFill>
                <a:latin typeface="Aharoni" panose="02010803020104030203" pitchFamily="2" charset="-79"/>
                <a:cs typeface="Aharoni" panose="02010803020104030203" pitchFamily="2" charset="-79"/>
              </a:rPr>
              <a:t>Rahul Chanchlani</a:t>
            </a:r>
          </a:p>
        </p:txBody>
      </p:sp>
      <p:pic>
        <p:nvPicPr>
          <p:cNvPr id="8" name="Picture 7">
            <a:extLst>
              <a:ext uri="{FF2B5EF4-FFF2-40B4-BE49-F238E27FC236}">
                <a16:creationId xmlns:a16="http://schemas.microsoft.com/office/drawing/2014/main" id="{96C7BEA6-C4D8-36AC-A22C-2F92B94B79C8}"/>
              </a:ext>
            </a:extLst>
          </p:cNvPr>
          <p:cNvPicPr>
            <a:picLocks noChangeAspect="1"/>
          </p:cNvPicPr>
          <p:nvPr/>
        </p:nvPicPr>
        <p:blipFill>
          <a:blip r:embed="rId3"/>
          <a:stretch>
            <a:fillRect/>
          </a:stretch>
        </p:blipFill>
        <p:spPr>
          <a:xfrm>
            <a:off x="5811579" y="255892"/>
            <a:ext cx="5021705" cy="3173108"/>
          </a:xfrm>
          <a:prstGeom prst="rect">
            <a:avLst/>
          </a:prstGeom>
        </p:spPr>
      </p:pic>
    </p:spTree>
    <p:extLst>
      <p:ext uri="{BB962C8B-B14F-4D97-AF65-F5344CB8AC3E}">
        <p14:creationId xmlns:p14="http://schemas.microsoft.com/office/powerpoint/2010/main" val="4204589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BFAA5-37AD-F676-17B5-204EDBA10BC1}"/>
              </a:ext>
            </a:extLst>
          </p:cNvPr>
          <p:cNvSpPr txBox="1"/>
          <p:nvPr/>
        </p:nvSpPr>
        <p:spPr>
          <a:xfrm>
            <a:off x="0" y="-119270"/>
            <a:ext cx="9614452" cy="1631216"/>
          </a:xfrm>
          <a:prstGeom prst="rect">
            <a:avLst/>
          </a:prstGeom>
          <a:noFill/>
        </p:spPr>
        <p:txBody>
          <a:bodyPr wrap="square" rtlCol="0">
            <a:spAutoFit/>
          </a:bodyPr>
          <a:lstStyle/>
          <a:p>
            <a:r>
              <a:rPr lang="en-IN" sz="5000" dirty="0">
                <a:solidFill>
                  <a:schemeClr val="tx2"/>
                </a:solidFill>
                <a:latin typeface="Aharoni" panose="02010803020104030203" pitchFamily="2" charset="-79"/>
                <a:cs typeface="Aharoni" panose="02010803020104030203" pitchFamily="2" charset="-79"/>
              </a:rPr>
              <a:t>Conclusion</a:t>
            </a:r>
          </a:p>
          <a:p>
            <a:r>
              <a:rPr lang="en-IN" sz="5000" dirty="0">
                <a:solidFill>
                  <a:srgbClr val="FF0000"/>
                </a:solidFill>
              </a:rPr>
              <a:t> </a:t>
            </a:r>
          </a:p>
        </p:txBody>
      </p:sp>
      <p:sp>
        <p:nvSpPr>
          <p:cNvPr id="6" name="TextBox 5">
            <a:extLst>
              <a:ext uri="{FF2B5EF4-FFF2-40B4-BE49-F238E27FC236}">
                <a16:creationId xmlns:a16="http://schemas.microsoft.com/office/drawing/2014/main" id="{31CF9C25-F53E-22EB-AE7F-CFE16E1C9877}"/>
              </a:ext>
            </a:extLst>
          </p:cNvPr>
          <p:cNvSpPr txBox="1"/>
          <p:nvPr/>
        </p:nvSpPr>
        <p:spPr>
          <a:xfrm>
            <a:off x="25712" y="1166842"/>
            <a:ext cx="12085983" cy="4524315"/>
          </a:xfrm>
          <a:prstGeom prst="rect">
            <a:avLst/>
          </a:prstGeom>
          <a:noFill/>
        </p:spPr>
        <p:txBody>
          <a:bodyPr wrap="square" rtlCol="0">
            <a:spAutoFit/>
          </a:bodyPr>
          <a:lstStyle/>
          <a:p>
            <a:r>
              <a:rPr lang="en-IN" dirty="0">
                <a:solidFill>
                  <a:srgbClr val="002060"/>
                </a:solidFill>
              </a:rPr>
              <a:t>Based on the model that is created and its performance, it is concluded that the variables that mattered the most in the potential buyers are as below:</a:t>
            </a:r>
          </a:p>
          <a:p>
            <a:endParaRPr lang="en-IN" dirty="0">
              <a:solidFill>
                <a:srgbClr val="002060"/>
              </a:solidFill>
            </a:endParaRPr>
          </a:p>
          <a:p>
            <a:pPr marL="285750" indent="-285750">
              <a:buFont typeface="Wingdings" panose="05000000000000000000" pitchFamily="2" charset="2"/>
              <a:buChar char="Ø"/>
            </a:pPr>
            <a:r>
              <a:rPr lang="en-IN" dirty="0">
                <a:solidFill>
                  <a:srgbClr val="002060"/>
                </a:solidFill>
              </a:rPr>
              <a:t>Total number of visits</a:t>
            </a:r>
          </a:p>
          <a:p>
            <a:pPr marL="285750" indent="-285750">
              <a:buFont typeface="Wingdings" panose="05000000000000000000" pitchFamily="2" charset="2"/>
              <a:buChar char="Ø"/>
            </a:pPr>
            <a:r>
              <a:rPr lang="en-IN" dirty="0">
                <a:solidFill>
                  <a:srgbClr val="002060"/>
                </a:solidFill>
              </a:rPr>
              <a:t>Total time spend by the customer on the Website.</a:t>
            </a:r>
          </a:p>
          <a:p>
            <a:pPr marL="285750" indent="-285750">
              <a:buFont typeface="Wingdings" panose="05000000000000000000" pitchFamily="2" charset="2"/>
              <a:buChar char="Ø"/>
            </a:pPr>
            <a:r>
              <a:rPr lang="en-IN" dirty="0">
                <a:solidFill>
                  <a:srgbClr val="002060"/>
                </a:solidFill>
              </a:rPr>
              <a:t>When the lead origin is Lead add format</a:t>
            </a:r>
          </a:p>
          <a:p>
            <a:pPr marL="285750" indent="-285750">
              <a:buFont typeface="Wingdings" panose="05000000000000000000" pitchFamily="2" charset="2"/>
              <a:buChar char="Ø"/>
            </a:pPr>
            <a:r>
              <a:rPr lang="en-IN" dirty="0">
                <a:solidFill>
                  <a:srgbClr val="002060"/>
                </a:solidFill>
              </a:rPr>
              <a:t>When the lead source was:</a:t>
            </a:r>
          </a:p>
          <a:p>
            <a:pPr marL="742950" lvl="1" indent="-285750">
              <a:buFont typeface="Wingdings" panose="05000000000000000000" pitchFamily="2" charset="2"/>
              <a:buChar char="§"/>
            </a:pPr>
            <a:r>
              <a:rPr lang="en-IN" dirty="0">
                <a:solidFill>
                  <a:srgbClr val="002060"/>
                </a:solidFill>
              </a:rPr>
              <a:t>Olark Chat</a:t>
            </a:r>
          </a:p>
          <a:p>
            <a:pPr marL="742950" lvl="1" indent="-285750">
              <a:buFont typeface="Wingdings" panose="05000000000000000000" pitchFamily="2" charset="2"/>
              <a:buChar char="§"/>
            </a:pPr>
            <a:r>
              <a:rPr lang="en-IN" dirty="0" err="1">
                <a:solidFill>
                  <a:srgbClr val="002060"/>
                </a:solidFill>
              </a:rPr>
              <a:t>Welingak</a:t>
            </a:r>
            <a:r>
              <a:rPr lang="en-IN" dirty="0">
                <a:solidFill>
                  <a:srgbClr val="002060"/>
                </a:solidFill>
              </a:rPr>
              <a:t> Website</a:t>
            </a:r>
          </a:p>
          <a:p>
            <a:pPr marL="285750" indent="-285750">
              <a:buFont typeface="Wingdings" panose="05000000000000000000" pitchFamily="2" charset="2"/>
              <a:buChar char="Ø"/>
            </a:pPr>
            <a:r>
              <a:rPr lang="en-IN" dirty="0">
                <a:solidFill>
                  <a:srgbClr val="002060"/>
                </a:solidFill>
              </a:rPr>
              <a:t>When the last activity was:</a:t>
            </a:r>
          </a:p>
          <a:p>
            <a:pPr marL="742950" lvl="1" indent="-285750">
              <a:buFont typeface="Wingdings" panose="05000000000000000000" pitchFamily="2" charset="2"/>
              <a:buChar char="§"/>
            </a:pPr>
            <a:r>
              <a:rPr lang="en-IN" dirty="0">
                <a:solidFill>
                  <a:srgbClr val="002060"/>
                </a:solidFill>
              </a:rPr>
              <a:t>Phone Conversation</a:t>
            </a:r>
          </a:p>
          <a:p>
            <a:pPr marL="285750" indent="-285750">
              <a:buFont typeface="Wingdings" panose="05000000000000000000" pitchFamily="2" charset="2"/>
              <a:buChar char="Ø"/>
            </a:pPr>
            <a:endParaRPr lang="en-IN" dirty="0">
              <a:solidFill>
                <a:srgbClr val="002060"/>
              </a:solidFill>
            </a:endParaRPr>
          </a:p>
          <a:p>
            <a:pPr marL="285750" indent="-285750">
              <a:buFont typeface="Wingdings" panose="05000000000000000000" pitchFamily="2" charset="2"/>
              <a:buChar char="Ø"/>
            </a:pPr>
            <a:r>
              <a:rPr lang="en-IN" dirty="0">
                <a:solidFill>
                  <a:srgbClr val="002060"/>
                </a:solidFill>
              </a:rPr>
              <a:t>When the current occupation stands out as Student</a:t>
            </a:r>
          </a:p>
          <a:p>
            <a:pPr marL="285750" indent="-285750">
              <a:buFont typeface="Wingdings" panose="05000000000000000000" pitchFamily="2" charset="2"/>
              <a:buChar char="Ø"/>
            </a:pPr>
            <a:endParaRPr lang="en-IN" dirty="0">
              <a:solidFill>
                <a:srgbClr val="002060"/>
              </a:solidFill>
            </a:endParaRPr>
          </a:p>
          <a:p>
            <a:r>
              <a:rPr lang="en-IN" dirty="0">
                <a:solidFill>
                  <a:srgbClr val="002060"/>
                </a:solidFill>
              </a:rPr>
              <a:t>Keeping  all the above points into consideration X Education can convert most of the leads and convince the potential buyers to buy their courses.</a:t>
            </a:r>
          </a:p>
        </p:txBody>
      </p:sp>
    </p:spTree>
    <p:extLst>
      <p:ext uri="{BB962C8B-B14F-4D97-AF65-F5344CB8AC3E}">
        <p14:creationId xmlns:p14="http://schemas.microsoft.com/office/powerpoint/2010/main" val="215920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BFAA5-37AD-F676-17B5-204EDBA10BC1}"/>
              </a:ext>
            </a:extLst>
          </p:cNvPr>
          <p:cNvSpPr txBox="1"/>
          <p:nvPr/>
        </p:nvSpPr>
        <p:spPr>
          <a:xfrm>
            <a:off x="0" y="-160213"/>
            <a:ext cx="9614452" cy="861774"/>
          </a:xfrm>
          <a:prstGeom prst="rect">
            <a:avLst/>
          </a:prstGeom>
          <a:noFill/>
        </p:spPr>
        <p:txBody>
          <a:bodyPr wrap="square" rtlCol="0">
            <a:spAutoFit/>
          </a:bodyPr>
          <a:lstStyle/>
          <a:p>
            <a:r>
              <a:rPr lang="en-IN" sz="5000" dirty="0">
                <a:solidFill>
                  <a:schemeClr val="tx2"/>
                </a:solidFill>
                <a:latin typeface="Aharoni" panose="02010803020104030203" pitchFamily="2" charset="-79"/>
                <a:cs typeface="Aharoni" panose="02010803020104030203" pitchFamily="2" charset="-79"/>
              </a:rPr>
              <a:t>Problem Statement</a:t>
            </a:r>
          </a:p>
        </p:txBody>
      </p:sp>
      <p:sp>
        <p:nvSpPr>
          <p:cNvPr id="4" name="TextBox 3">
            <a:extLst>
              <a:ext uri="{FF2B5EF4-FFF2-40B4-BE49-F238E27FC236}">
                <a16:creationId xmlns:a16="http://schemas.microsoft.com/office/drawing/2014/main" id="{108B565E-4ACD-DEAC-E931-BB2CAE32FA6B}"/>
              </a:ext>
            </a:extLst>
          </p:cNvPr>
          <p:cNvSpPr txBox="1"/>
          <p:nvPr/>
        </p:nvSpPr>
        <p:spPr>
          <a:xfrm>
            <a:off x="0" y="807957"/>
            <a:ext cx="12192000" cy="5047536"/>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solidFill>
                  <a:schemeClr val="tx2"/>
                </a:solidFill>
              </a:rPr>
              <a:t>X Education sells online courses to industry professionals.</a:t>
            </a:r>
          </a:p>
          <a:p>
            <a:pPr marL="285750" indent="-285750">
              <a:buFont typeface="Wingdings" panose="05000000000000000000" pitchFamily="2" charset="2"/>
              <a:buChar char="Ø"/>
            </a:pPr>
            <a:r>
              <a:rPr lang="en-IN" sz="2400" dirty="0">
                <a:solidFill>
                  <a:schemeClr val="tx2"/>
                </a:solidFill>
              </a:rPr>
              <a:t>X Education gets a lot of leads, its lead conversion rate is very poor. For example, if, say, they acquire 100 leads in a day, only about 30 of them are converted.</a:t>
            </a:r>
          </a:p>
          <a:p>
            <a:pPr marL="285750" indent="-285750">
              <a:buFont typeface="Wingdings" panose="05000000000000000000" pitchFamily="2" charset="2"/>
              <a:buChar char="Ø"/>
            </a:pPr>
            <a:r>
              <a:rPr lang="en-IN" sz="2400" dirty="0">
                <a:solidFill>
                  <a:schemeClr val="tx2"/>
                </a:solidFill>
              </a:rPr>
              <a:t>To make this process more efficient, the company wishes to identify the most potential leads, also known as </a:t>
            </a:r>
            <a:r>
              <a:rPr lang="en-IN" sz="2400" b="1" dirty="0">
                <a:solidFill>
                  <a:schemeClr val="tx2"/>
                </a:solidFill>
              </a:rPr>
              <a:t>‘Hot Leads’</a:t>
            </a:r>
            <a:r>
              <a:rPr lang="en-IN" sz="2400" dirty="0">
                <a:solidFill>
                  <a:schemeClr val="tx2"/>
                </a:solidFill>
              </a:rPr>
              <a:t>.</a:t>
            </a:r>
          </a:p>
          <a:p>
            <a:pPr marL="285750" indent="-285750">
              <a:buFont typeface="Wingdings" panose="05000000000000000000" pitchFamily="2" charset="2"/>
              <a:buChar char="Ø"/>
            </a:pPr>
            <a:r>
              <a:rPr lang="en-IN" sz="2400" dirty="0">
                <a:solidFill>
                  <a:schemeClr val="tx2"/>
                </a:solidFill>
              </a:rPr>
              <a:t>If they successfully identify this set of leads, the lead conversion rate should go up as the sales team will now be focusing more on communicating with the potential leads rather than making calls to everyone.</a:t>
            </a:r>
          </a:p>
          <a:p>
            <a:pPr marL="285750" indent="-285750">
              <a:buFont typeface="Wingdings" panose="05000000000000000000" pitchFamily="2" charset="2"/>
              <a:buChar char="Ø"/>
            </a:pPr>
            <a:endParaRPr lang="en-IN" dirty="0">
              <a:solidFill>
                <a:schemeClr val="tx2"/>
              </a:solidFill>
            </a:endParaRPr>
          </a:p>
          <a:p>
            <a:r>
              <a:rPr lang="en-IN" sz="3200" b="1" dirty="0">
                <a:solidFill>
                  <a:schemeClr val="tx2"/>
                </a:solidFill>
              </a:rPr>
              <a:t>Business Objective</a:t>
            </a:r>
            <a:r>
              <a:rPr lang="en-IN" sz="3200" dirty="0">
                <a:solidFill>
                  <a:schemeClr val="tx2"/>
                </a:solidFill>
              </a:rPr>
              <a:t>:</a:t>
            </a:r>
          </a:p>
          <a:p>
            <a:pPr marL="285750" indent="-285750">
              <a:buFont typeface="Wingdings" panose="05000000000000000000" pitchFamily="2" charset="2"/>
              <a:buChar char="Ø"/>
            </a:pPr>
            <a:r>
              <a:rPr lang="en-IN" sz="2400" dirty="0">
                <a:solidFill>
                  <a:schemeClr val="tx2"/>
                </a:solidFill>
              </a:rPr>
              <a:t>X education wants to know most promising leads.</a:t>
            </a:r>
          </a:p>
          <a:p>
            <a:pPr marL="285750" indent="-285750">
              <a:buFont typeface="Wingdings" panose="05000000000000000000" pitchFamily="2" charset="2"/>
              <a:buChar char="Ø"/>
            </a:pPr>
            <a:r>
              <a:rPr lang="en-IN" sz="2400" dirty="0">
                <a:solidFill>
                  <a:schemeClr val="tx2"/>
                </a:solidFill>
              </a:rPr>
              <a:t>For that they want to build a Model which identifies the hot leads.</a:t>
            </a:r>
          </a:p>
          <a:p>
            <a:pPr marL="285750" indent="-285750">
              <a:buFont typeface="Wingdings" panose="05000000000000000000" pitchFamily="2" charset="2"/>
              <a:buChar char="Ø"/>
            </a:pPr>
            <a:r>
              <a:rPr lang="en-IN" sz="2400" dirty="0">
                <a:solidFill>
                  <a:schemeClr val="tx2"/>
                </a:solidFill>
              </a:rPr>
              <a:t>Deployment of the model for the future use</a:t>
            </a:r>
          </a:p>
        </p:txBody>
      </p:sp>
    </p:spTree>
    <p:extLst>
      <p:ext uri="{BB962C8B-B14F-4D97-AF65-F5344CB8AC3E}">
        <p14:creationId xmlns:p14="http://schemas.microsoft.com/office/powerpoint/2010/main" val="173043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BFAA5-37AD-F676-17B5-204EDBA10BC1}"/>
              </a:ext>
            </a:extLst>
          </p:cNvPr>
          <p:cNvSpPr txBox="1"/>
          <p:nvPr/>
        </p:nvSpPr>
        <p:spPr>
          <a:xfrm>
            <a:off x="0" y="-119270"/>
            <a:ext cx="9614452" cy="861774"/>
          </a:xfrm>
          <a:prstGeom prst="rect">
            <a:avLst/>
          </a:prstGeom>
          <a:noFill/>
        </p:spPr>
        <p:txBody>
          <a:bodyPr wrap="square" rtlCol="0">
            <a:spAutoFit/>
          </a:bodyPr>
          <a:lstStyle/>
          <a:p>
            <a:r>
              <a:rPr lang="en-IN" sz="5000" dirty="0">
                <a:solidFill>
                  <a:schemeClr val="tx2"/>
                </a:solidFill>
                <a:latin typeface="Aharoni" panose="02010803020104030203" pitchFamily="2" charset="-79"/>
                <a:cs typeface="Aharoni" panose="02010803020104030203" pitchFamily="2" charset="-79"/>
              </a:rPr>
              <a:t>Solution Framework</a:t>
            </a:r>
          </a:p>
        </p:txBody>
      </p:sp>
      <p:sp>
        <p:nvSpPr>
          <p:cNvPr id="4" name="TextBox 3">
            <a:extLst>
              <a:ext uri="{FF2B5EF4-FFF2-40B4-BE49-F238E27FC236}">
                <a16:creationId xmlns:a16="http://schemas.microsoft.com/office/drawing/2014/main" id="{108B565E-4ACD-DEAC-E931-BB2CAE32FA6B}"/>
              </a:ext>
            </a:extLst>
          </p:cNvPr>
          <p:cNvSpPr txBox="1"/>
          <p:nvPr/>
        </p:nvSpPr>
        <p:spPr>
          <a:xfrm>
            <a:off x="0" y="889843"/>
            <a:ext cx="12192000" cy="526297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solidFill>
                  <a:srgbClr val="002060"/>
                </a:solidFill>
              </a:rPr>
              <a:t>Data cleaning and data manipulation</a:t>
            </a:r>
          </a:p>
          <a:p>
            <a:pPr marL="800100" lvl="1" indent="-342900">
              <a:buFont typeface="+mj-lt"/>
              <a:buAutoNum type="arabicPeriod"/>
            </a:pPr>
            <a:r>
              <a:rPr lang="en-IN" sz="2400" dirty="0">
                <a:solidFill>
                  <a:srgbClr val="002060"/>
                </a:solidFill>
              </a:rPr>
              <a:t>Check and handle NA values and missing values</a:t>
            </a:r>
          </a:p>
          <a:p>
            <a:pPr marL="800100" lvl="1" indent="-342900">
              <a:buFont typeface="+mj-lt"/>
              <a:buAutoNum type="arabicPeriod"/>
            </a:pPr>
            <a:r>
              <a:rPr lang="en-IN" sz="2400" dirty="0">
                <a:solidFill>
                  <a:srgbClr val="002060"/>
                </a:solidFill>
              </a:rPr>
              <a:t>Drop columns, if it contains large number of missing values and not useful for the analysis</a:t>
            </a:r>
          </a:p>
          <a:p>
            <a:pPr marL="800100" lvl="1" indent="-342900">
              <a:buFont typeface="+mj-lt"/>
              <a:buAutoNum type="arabicPeriod"/>
            </a:pPr>
            <a:r>
              <a:rPr lang="en-IN" sz="2400" dirty="0">
                <a:solidFill>
                  <a:srgbClr val="002060"/>
                </a:solidFill>
              </a:rPr>
              <a:t>Imputation of the values, if necessary</a:t>
            </a:r>
          </a:p>
          <a:p>
            <a:pPr marL="800100" lvl="1" indent="-342900">
              <a:buFont typeface="+mj-lt"/>
              <a:buAutoNum type="arabicPeriod"/>
            </a:pPr>
            <a:endParaRPr lang="en-IN" sz="2400" dirty="0">
              <a:solidFill>
                <a:srgbClr val="002060"/>
              </a:solidFill>
            </a:endParaRPr>
          </a:p>
          <a:p>
            <a:pPr marL="285750" indent="-285750">
              <a:buFont typeface="Wingdings" panose="05000000000000000000" pitchFamily="2" charset="2"/>
              <a:buChar char="Ø"/>
            </a:pPr>
            <a:r>
              <a:rPr lang="en-IN" sz="2400" dirty="0">
                <a:solidFill>
                  <a:srgbClr val="002060"/>
                </a:solidFill>
              </a:rPr>
              <a:t>EDA</a:t>
            </a:r>
          </a:p>
          <a:p>
            <a:pPr marL="742950" lvl="1" indent="-285750">
              <a:buFont typeface="Wingdings" panose="05000000000000000000" pitchFamily="2" charset="2"/>
              <a:buChar char="Ø"/>
            </a:pPr>
            <a:r>
              <a:rPr lang="en-IN" sz="2400" dirty="0">
                <a:solidFill>
                  <a:srgbClr val="002060"/>
                </a:solidFill>
              </a:rPr>
              <a:t>Univariate data analysis: value count, distribution of variable etc</a:t>
            </a:r>
          </a:p>
          <a:p>
            <a:pPr marL="742950" lvl="1" indent="-285750">
              <a:buFont typeface="Wingdings" panose="05000000000000000000" pitchFamily="2" charset="2"/>
              <a:buChar char="Ø"/>
            </a:pPr>
            <a:r>
              <a:rPr lang="en-IN" sz="2400" dirty="0">
                <a:solidFill>
                  <a:srgbClr val="002060"/>
                </a:solidFill>
              </a:rPr>
              <a:t>Bivariate data analysis: correlation coefficients and pattern between the variables etc</a:t>
            </a:r>
          </a:p>
          <a:p>
            <a:pPr lvl="1"/>
            <a:endParaRPr lang="en-IN" sz="2400" dirty="0">
              <a:solidFill>
                <a:srgbClr val="002060"/>
              </a:solidFill>
            </a:endParaRPr>
          </a:p>
          <a:p>
            <a:pPr marL="285750" indent="-285750">
              <a:buFont typeface="Wingdings" panose="05000000000000000000" pitchFamily="2" charset="2"/>
              <a:buChar char="Ø"/>
            </a:pPr>
            <a:r>
              <a:rPr lang="en-IN" sz="2400" dirty="0">
                <a:solidFill>
                  <a:srgbClr val="002060"/>
                </a:solidFill>
              </a:rPr>
              <a:t>Feature Scaling &amp; Dummy Variables (encoding of the data)</a:t>
            </a:r>
          </a:p>
          <a:p>
            <a:pPr marL="285750" indent="-285750">
              <a:buFont typeface="Wingdings" panose="05000000000000000000" pitchFamily="2" charset="2"/>
              <a:buChar char="Ø"/>
            </a:pPr>
            <a:r>
              <a:rPr lang="en-IN" sz="2400" dirty="0">
                <a:solidFill>
                  <a:srgbClr val="002060"/>
                </a:solidFill>
              </a:rPr>
              <a:t>Classification technique: Logistic Regression used for the Model building and Prediction</a:t>
            </a:r>
          </a:p>
          <a:p>
            <a:pPr marL="285750" indent="-285750">
              <a:buFont typeface="Wingdings" panose="05000000000000000000" pitchFamily="2" charset="2"/>
              <a:buChar char="Ø"/>
            </a:pPr>
            <a:r>
              <a:rPr lang="en-IN" sz="2400" dirty="0">
                <a:solidFill>
                  <a:srgbClr val="002060"/>
                </a:solidFill>
              </a:rPr>
              <a:t>Validation of the model</a:t>
            </a:r>
          </a:p>
          <a:p>
            <a:pPr marL="285750" indent="-285750">
              <a:buFont typeface="Wingdings" panose="05000000000000000000" pitchFamily="2" charset="2"/>
              <a:buChar char="Ø"/>
            </a:pPr>
            <a:r>
              <a:rPr lang="en-IN" sz="2400" dirty="0">
                <a:solidFill>
                  <a:srgbClr val="002060"/>
                </a:solidFill>
              </a:rPr>
              <a:t>Model presentation</a:t>
            </a:r>
          </a:p>
          <a:p>
            <a:pPr marL="285750" indent="-285750">
              <a:buFont typeface="Wingdings" panose="05000000000000000000" pitchFamily="2" charset="2"/>
              <a:buChar char="Ø"/>
            </a:pPr>
            <a:r>
              <a:rPr lang="en-IN" sz="2400" dirty="0">
                <a:solidFill>
                  <a:srgbClr val="002060"/>
                </a:solidFill>
              </a:rPr>
              <a:t>Conclusion</a:t>
            </a:r>
          </a:p>
        </p:txBody>
      </p:sp>
    </p:spTree>
    <p:extLst>
      <p:ext uri="{BB962C8B-B14F-4D97-AF65-F5344CB8AC3E}">
        <p14:creationId xmlns:p14="http://schemas.microsoft.com/office/powerpoint/2010/main" val="279725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3" name="Rectangle 32">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4" name="Straight Connector 3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CBFAA5-37AD-F676-17B5-204EDBA10BC1}"/>
              </a:ext>
            </a:extLst>
          </p:cNvPr>
          <p:cNvSpPr txBox="1"/>
          <p:nvPr/>
        </p:nvSpPr>
        <p:spPr>
          <a:xfrm>
            <a:off x="609459" y="-237171"/>
            <a:ext cx="10909073" cy="105765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5100" spc="-50" dirty="0">
                <a:solidFill>
                  <a:schemeClr val="tx2"/>
                </a:solidFill>
                <a:latin typeface="+mj-lt"/>
                <a:ea typeface="+mj-ea"/>
                <a:cs typeface="+mj-cs"/>
              </a:rPr>
              <a:t>Distribution of Target Variable - Converted </a:t>
            </a:r>
            <a:r>
              <a:rPr lang="en-US" sz="5100" spc="-50" dirty="0">
                <a:solidFill>
                  <a:schemeClr val="tx1">
                    <a:lumMod val="85000"/>
                    <a:lumOff val="15000"/>
                  </a:schemeClr>
                </a:solidFill>
                <a:latin typeface="+mj-lt"/>
                <a:ea typeface="+mj-ea"/>
                <a:cs typeface="+mj-cs"/>
              </a:rPr>
              <a:t> </a:t>
            </a:r>
          </a:p>
        </p:txBody>
      </p:sp>
      <p:pic>
        <p:nvPicPr>
          <p:cNvPr id="7" name="Picture 6">
            <a:extLst>
              <a:ext uri="{FF2B5EF4-FFF2-40B4-BE49-F238E27FC236}">
                <a16:creationId xmlns:a16="http://schemas.microsoft.com/office/drawing/2014/main" id="{78645FFB-DC75-FD03-F2D2-B9BAFF93BE0D}"/>
              </a:ext>
            </a:extLst>
          </p:cNvPr>
          <p:cNvPicPr>
            <a:picLocks noChangeAspect="1"/>
          </p:cNvPicPr>
          <p:nvPr/>
        </p:nvPicPr>
        <p:blipFill>
          <a:blip r:embed="rId2"/>
          <a:stretch>
            <a:fillRect/>
          </a:stretch>
        </p:blipFill>
        <p:spPr>
          <a:xfrm>
            <a:off x="185244" y="965020"/>
            <a:ext cx="5505267" cy="4685026"/>
          </a:xfrm>
          <a:prstGeom prst="rect">
            <a:avLst/>
          </a:prstGeom>
        </p:spPr>
      </p:pic>
      <p:sp>
        <p:nvSpPr>
          <p:cNvPr id="36" name="Rectangle 35">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7022BC-161C-B601-59C0-53B22136CD5C}"/>
              </a:ext>
            </a:extLst>
          </p:cNvPr>
          <p:cNvPicPr>
            <a:picLocks noChangeAspect="1"/>
          </p:cNvPicPr>
          <p:nvPr/>
        </p:nvPicPr>
        <p:blipFill>
          <a:blip r:embed="rId3"/>
          <a:stretch>
            <a:fillRect/>
          </a:stretch>
        </p:blipFill>
        <p:spPr>
          <a:xfrm>
            <a:off x="7352031" y="949703"/>
            <a:ext cx="3884655" cy="4434909"/>
          </a:xfrm>
          <a:prstGeom prst="rect">
            <a:avLst/>
          </a:prstGeom>
        </p:spPr>
      </p:pic>
      <p:cxnSp>
        <p:nvCxnSpPr>
          <p:cNvPr id="37" name="Straight Connector 36">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9" name="Rectangle 38">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extBox 7">
            <a:extLst>
              <a:ext uri="{FF2B5EF4-FFF2-40B4-BE49-F238E27FC236}">
                <a16:creationId xmlns:a16="http://schemas.microsoft.com/office/drawing/2014/main" id="{32410B41-ED1E-CB10-4ABC-45117BE95B50}"/>
              </a:ext>
            </a:extLst>
          </p:cNvPr>
          <p:cNvSpPr txBox="1"/>
          <p:nvPr/>
        </p:nvSpPr>
        <p:spPr>
          <a:xfrm>
            <a:off x="4019967" y="5683288"/>
            <a:ext cx="4148920" cy="461665"/>
          </a:xfrm>
          <a:prstGeom prst="rect">
            <a:avLst/>
          </a:prstGeom>
          <a:noFill/>
        </p:spPr>
        <p:txBody>
          <a:bodyPr wrap="square" rtlCol="0">
            <a:spAutoFit/>
          </a:bodyPr>
          <a:lstStyle/>
          <a:p>
            <a:pPr algn="ctr"/>
            <a:r>
              <a:rPr lang="en-IN" sz="2400" dirty="0">
                <a:solidFill>
                  <a:schemeClr val="tx2"/>
                </a:solidFill>
              </a:rPr>
              <a:t>Before EDA Analysis</a:t>
            </a:r>
          </a:p>
        </p:txBody>
      </p:sp>
    </p:spTree>
    <p:extLst>
      <p:ext uri="{BB962C8B-B14F-4D97-AF65-F5344CB8AC3E}">
        <p14:creationId xmlns:p14="http://schemas.microsoft.com/office/powerpoint/2010/main" val="374819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BFAA5-37AD-F676-17B5-204EDBA10BC1}"/>
              </a:ext>
            </a:extLst>
          </p:cNvPr>
          <p:cNvSpPr txBox="1"/>
          <p:nvPr/>
        </p:nvSpPr>
        <p:spPr>
          <a:xfrm>
            <a:off x="0" y="-119270"/>
            <a:ext cx="9614452" cy="861774"/>
          </a:xfrm>
          <a:prstGeom prst="rect">
            <a:avLst/>
          </a:prstGeom>
          <a:noFill/>
        </p:spPr>
        <p:txBody>
          <a:bodyPr wrap="square" rtlCol="0">
            <a:spAutoFit/>
          </a:bodyPr>
          <a:lstStyle/>
          <a:p>
            <a:r>
              <a:rPr lang="en-IN" sz="5000" dirty="0">
                <a:solidFill>
                  <a:schemeClr val="tx2"/>
                </a:solidFill>
                <a:latin typeface="Aharoni" panose="02010803020104030203" pitchFamily="2" charset="-79"/>
                <a:cs typeface="Aharoni" panose="02010803020104030203" pitchFamily="2" charset="-79"/>
              </a:rPr>
              <a:t>Missing Value Imputation</a:t>
            </a:r>
          </a:p>
        </p:txBody>
      </p:sp>
      <p:sp>
        <p:nvSpPr>
          <p:cNvPr id="4" name="TextBox 3">
            <a:extLst>
              <a:ext uri="{FF2B5EF4-FFF2-40B4-BE49-F238E27FC236}">
                <a16:creationId xmlns:a16="http://schemas.microsoft.com/office/drawing/2014/main" id="{108B565E-4ACD-DEAC-E931-BB2CAE32FA6B}"/>
              </a:ext>
            </a:extLst>
          </p:cNvPr>
          <p:cNvSpPr txBox="1"/>
          <p:nvPr/>
        </p:nvSpPr>
        <p:spPr>
          <a:xfrm>
            <a:off x="0" y="742504"/>
            <a:ext cx="12192000" cy="461665"/>
          </a:xfrm>
          <a:prstGeom prst="rect">
            <a:avLst/>
          </a:prstGeom>
          <a:noFill/>
        </p:spPr>
        <p:txBody>
          <a:bodyPr wrap="square" rtlCol="0">
            <a:spAutoFit/>
          </a:bodyPr>
          <a:lstStyle/>
          <a:p>
            <a:pPr marL="342900" indent="-342900">
              <a:buFont typeface="Wingdings" panose="05000000000000000000" pitchFamily="2" charset="2"/>
              <a:buChar char="Ø"/>
            </a:pPr>
            <a:endParaRPr lang="en-IN" sz="2400" dirty="0">
              <a:solidFill>
                <a:srgbClr val="002060"/>
              </a:solidFill>
            </a:endParaRPr>
          </a:p>
        </p:txBody>
      </p:sp>
      <p:pic>
        <p:nvPicPr>
          <p:cNvPr id="5" name="Picture 4">
            <a:extLst>
              <a:ext uri="{FF2B5EF4-FFF2-40B4-BE49-F238E27FC236}">
                <a16:creationId xmlns:a16="http://schemas.microsoft.com/office/drawing/2014/main" id="{F86C5EB3-CD79-F11A-BC43-7F3C14C2D643}"/>
              </a:ext>
            </a:extLst>
          </p:cNvPr>
          <p:cNvPicPr>
            <a:picLocks noChangeAspect="1"/>
          </p:cNvPicPr>
          <p:nvPr/>
        </p:nvPicPr>
        <p:blipFill>
          <a:blip r:embed="rId2"/>
          <a:stretch>
            <a:fillRect/>
          </a:stretch>
        </p:blipFill>
        <p:spPr>
          <a:xfrm rot="5400000">
            <a:off x="699023" y="191480"/>
            <a:ext cx="5546537" cy="6648585"/>
          </a:xfrm>
          <a:prstGeom prst="rect">
            <a:avLst/>
          </a:prstGeom>
        </p:spPr>
      </p:pic>
      <p:sp>
        <p:nvSpPr>
          <p:cNvPr id="6" name="TextBox 5">
            <a:extLst>
              <a:ext uri="{FF2B5EF4-FFF2-40B4-BE49-F238E27FC236}">
                <a16:creationId xmlns:a16="http://schemas.microsoft.com/office/drawing/2014/main" id="{94D5929B-A2B1-DA43-7032-96FB67BE4C59}"/>
              </a:ext>
            </a:extLst>
          </p:cNvPr>
          <p:cNvSpPr txBox="1"/>
          <p:nvPr/>
        </p:nvSpPr>
        <p:spPr>
          <a:xfrm>
            <a:off x="6944583" y="2059785"/>
            <a:ext cx="5615908" cy="3354765"/>
          </a:xfrm>
          <a:prstGeom prst="rect">
            <a:avLst/>
          </a:prstGeom>
          <a:noFill/>
        </p:spPr>
        <p:txBody>
          <a:bodyPr wrap="square" rtlCol="0">
            <a:spAutoFit/>
          </a:bodyPr>
          <a:lstStyle/>
          <a:p>
            <a:r>
              <a:rPr lang="en-IN" sz="2000" b="1" dirty="0">
                <a:solidFill>
                  <a:schemeClr val="tx2"/>
                </a:solidFill>
              </a:rPr>
              <a:t>Features dropped due to Missing Values &gt; 35%</a:t>
            </a:r>
          </a:p>
          <a:p>
            <a:pPr marL="742950" lvl="1" indent="-285750">
              <a:buFont typeface="Arial" panose="020B0604020202020204" pitchFamily="34" charset="0"/>
              <a:buChar char="•"/>
            </a:pPr>
            <a:r>
              <a:rPr lang="en-IN" sz="2000" dirty="0">
                <a:solidFill>
                  <a:schemeClr val="tx2"/>
                </a:solidFill>
              </a:rPr>
              <a:t>Lead Quality - 51.59% </a:t>
            </a:r>
          </a:p>
          <a:p>
            <a:pPr marL="742950" lvl="1" indent="-285750">
              <a:buFont typeface="Arial" panose="020B0604020202020204" pitchFamily="34" charset="0"/>
              <a:buChar char="•"/>
            </a:pPr>
            <a:r>
              <a:rPr lang="en-IN" sz="2000" dirty="0" err="1">
                <a:solidFill>
                  <a:schemeClr val="tx2"/>
                </a:solidFill>
              </a:rPr>
              <a:t>Asymmetrique</a:t>
            </a:r>
            <a:r>
              <a:rPr lang="en-IN" sz="2000" dirty="0">
                <a:solidFill>
                  <a:schemeClr val="tx2"/>
                </a:solidFill>
              </a:rPr>
              <a:t> Activity Index - 45.65%</a:t>
            </a:r>
          </a:p>
          <a:p>
            <a:pPr marL="742950" lvl="1" indent="-285750">
              <a:buFont typeface="Arial" panose="020B0604020202020204" pitchFamily="34" charset="0"/>
              <a:buChar char="•"/>
            </a:pPr>
            <a:r>
              <a:rPr lang="en-IN" sz="2000" dirty="0" err="1">
                <a:solidFill>
                  <a:schemeClr val="tx2"/>
                </a:solidFill>
              </a:rPr>
              <a:t>Asymmetrique</a:t>
            </a:r>
            <a:r>
              <a:rPr lang="en-IN" sz="2000" dirty="0">
                <a:solidFill>
                  <a:schemeClr val="tx2"/>
                </a:solidFill>
              </a:rPr>
              <a:t> Profile Score - 45.65%</a:t>
            </a:r>
          </a:p>
          <a:p>
            <a:pPr marL="742950" lvl="1" indent="-285750">
              <a:buFont typeface="Arial" panose="020B0604020202020204" pitchFamily="34" charset="0"/>
              <a:buChar char="•"/>
            </a:pPr>
            <a:r>
              <a:rPr lang="en-IN" sz="2000" dirty="0" err="1">
                <a:solidFill>
                  <a:schemeClr val="tx2"/>
                </a:solidFill>
              </a:rPr>
              <a:t>Asymmetrique</a:t>
            </a:r>
            <a:r>
              <a:rPr lang="en-IN" sz="2000" dirty="0">
                <a:solidFill>
                  <a:schemeClr val="tx2"/>
                </a:solidFill>
              </a:rPr>
              <a:t> Profile Index - 45.65%</a:t>
            </a:r>
          </a:p>
          <a:p>
            <a:pPr marL="742950" lvl="1" indent="-285750">
              <a:buFont typeface="Arial" panose="020B0604020202020204" pitchFamily="34" charset="0"/>
              <a:buChar char="•"/>
            </a:pPr>
            <a:r>
              <a:rPr lang="en-IN" sz="2000" dirty="0" err="1">
                <a:solidFill>
                  <a:schemeClr val="tx2"/>
                </a:solidFill>
              </a:rPr>
              <a:t>Asymmetrique</a:t>
            </a:r>
            <a:r>
              <a:rPr lang="en-IN" sz="2000" dirty="0">
                <a:solidFill>
                  <a:schemeClr val="tx2"/>
                </a:solidFill>
              </a:rPr>
              <a:t> Activity Score - 45.65%</a:t>
            </a:r>
          </a:p>
          <a:p>
            <a:pPr marL="742950" lvl="1" indent="-285750">
              <a:buFont typeface="Arial" panose="020B0604020202020204" pitchFamily="34" charset="0"/>
              <a:buChar char="•"/>
            </a:pPr>
            <a:r>
              <a:rPr lang="en-IN" sz="2000" dirty="0">
                <a:solidFill>
                  <a:schemeClr val="tx2"/>
                </a:solidFill>
              </a:rPr>
              <a:t>Tags – 36.29%</a:t>
            </a:r>
          </a:p>
          <a:p>
            <a:pPr marL="285750" indent="-285750">
              <a:buFont typeface="Arial" panose="020B0604020202020204" pitchFamily="34" charset="0"/>
              <a:buChar char="•"/>
            </a:pPr>
            <a:endParaRPr lang="en-IN" dirty="0">
              <a:solidFill>
                <a:schemeClr val="tx2"/>
              </a:solidFill>
            </a:endParaRPr>
          </a:p>
          <a:p>
            <a:pPr marL="285750" indent="-285750">
              <a:buFont typeface="Arial" panose="020B0604020202020204" pitchFamily="34" charset="0"/>
              <a:buChar char="•"/>
            </a:pPr>
            <a:endParaRPr lang="en-IN" dirty="0">
              <a:solidFill>
                <a:schemeClr val="tx2"/>
              </a:solidFill>
            </a:endParaRPr>
          </a:p>
          <a:p>
            <a:pPr marL="285750" indent="-285750">
              <a:buFont typeface="Arial" panose="020B0604020202020204" pitchFamily="34" charset="0"/>
              <a:buChar char="•"/>
            </a:pPr>
            <a:endParaRPr lang="en-IN" dirty="0">
              <a:solidFill>
                <a:schemeClr val="tx2"/>
              </a:solidFill>
            </a:endParaRPr>
          </a:p>
          <a:p>
            <a:pPr marL="285750" indent="-285750">
              <a:buFont typeface="Arial" panose="020B0604020202020204" pitchFamily="34" charset="0"/>
              <a:buChar char="•"/>
            </a:pPr>
            <a:endParaRPr lang="en-IN" dirty="0">
              <a:solidFill>
                <a:schemeClr val="tx2"/>
              </a:solidFill>
            </a:endParaRPr>
          </a:p>
        </p:txBody>
      </p:sp>
    </p:spTree>
    <p:extLst>
      <p:ext uri="{BB962C8B-B14F-4D97-AF65-F5344CB8AC3E}">
        <p14:creationId xmlns:p14="http://schemas.microsoft.com/office/powerpoint/2010/main" val="399633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BFAA5-37AD-F676-17B5-204EDBA10BC1}"/>
              </a:ext>
            </a:extLst>
          </p:cNvPr>
          <p:cNvSpPr txBox="1"/>
          <p:nvPr/>
        </p:nvSpPr>
        <p:spPr>
          <a:xfrm>
            <a:off x="0" y="-119270"/>
            <a:ext cx="9614452" cy="861774"/>
          </a:xfrm>
          <a:prstGeom prst="rect">
            <a:avLst/>
          </a:prstGeom>
          <a:noFill/>
        </p:spPr>
        <p:txBody>
          <a:bodyPr wrap="square" rtlCol="0">
            <a:spAutoFit/>
          </a:bodyPr>
          <a:lstStyle/>
          <a:p>
            <a:r>
              <a:rPr lang="en-IN" sz="5000" dirty="0">
                <a:solidFill>
                  <a:schemeClr val="tx2"/>
                </a:solidFill>
                <a:latin typeface="Aharoni" panose="02010803020104030203" pitchFamily="2" charset="-79"/>
                <a:cs typeface="Aharoni" panose="02010803020104030203" pitchFamily="2" charset="-79"/>
              </a:rPr>
              <a:t>Data Cleaning</a:t>
            </a:r>
          </a:p>
        </p:txBody>
      </p:sp>
      <p:sp>
        <p:nvSpPr>
          <p:cNvPr id="4" name="TextBox 3">
            <a:extLst>
              <a:ext uri="{FF2B5EF4-FFF2-40B4-BE49-F238E27FC236}">
                <a16:creationId xmlns:a16="http://schemas.microsoft.com/office/drawing/2014/main" id="{108B565E-4ACD-DEAC-E931-BB2CAE32FA6B}"/>
              </a:ext>
            </a:extLst>
          </p:cNvPr>
          <p:cNvSpPr txBox="1"/>
          <p:nvPr/>
        </p:nvSpPr>
        <p:spPr>
          <a:xfrm>
            <a:off x="-1" y="1889321"/>
            <a:ext cx="5390866" cy="4401205"/>
          </a:xfrm>
          <a:prstGeom prst="rect">
            <a:avLst/>
          </a:prstGeom>
          <a:noFill/>
        </p:spPr>
        <p:txBody>
          <a:bodyPr wrap="square" rtlCol="0">
            <a:spAutoFit/>
          </a:bodyPr>
          <a:lstStyle/>
          <a:p>
            <a:pPr marL="800100" lvl="1" indent="-342900">
              <a:buFont typeface="Wingdings" panose="05000000000000000000" pitchFamily="2" charset="2"/>
              <a:buChar char="Ø"/>
            </a:pPr>
            <a:r>
              <a:rPr lang="en-IN" sz="2000" dirty="0">
                <a:solidFill>
                  <a:srgbClr val="002060"/>
                </a:solidFill>
              </a:rPr>
              <a:t>Do Not Call</a:t>
            </a:r>
          </a:p>
          <a:p>
            <a:pPr marL="800100" lvl="1" indent="-342900">
              <a:buFont typeface="Wingdings" panose="05000000000000000000" pitchFamily="2" charset="2"/>
              <a:buChar char="Ø"/>
            </a:pPr>
            <a:r>
              <a:rPr lang="en-IN" sz="2000" dirty="0">
                <a:solidFill>
                  <a:srgbClr val="002060"/>
                </a:solidFill>
              </a:rPr>
              <a:t>Search</a:t>
            </a:r>
          </a:p>
          <a:p>
            <a:pPr marL="800100" lvl="1" indent="-342900">
              <a:buFont typeface="Wingdings" panose="05000000000000000000" pitchFamily="2" charset="2"/>
              <a:buChar char="Ø"/>
            </a:pPr>
            <a:r>
              <a:rPr lang="en-IN" sz="2000" dirty="0">
                <a:solidFill>
                  <a:srgbClr val="002060"/>
                </a:solidFill>
              </a:rPr>
              <a:t>Magazine</a:t>
            </a:r>
          </a:p>
          <a:p>
            <a:pPr marL="800100" lvl="1" indent="-342900">
              <a:buFont typeface="Wingdings" panose="05000000000000000000" pitchFamily="2" charset="2"/>
              <a:buChar char="Ø"/>
            </a:pPr>
            <a:r>
              <a:rPr lang="en-IN" sz="2000" dirty="0">
                <a:solidFill>
                  <a:srgbClr val="002060"/>
                </a:solidFill>
              </a:rPr>
              <a:t>Newspaper Article</a:t>
            </a:r>
          </a:p>
          <a:p>
            <a:pPr marL="800100" lvl="1" indent="-342900">
              <a:buFont typeface="Wingdings" panose="05000000000000000000" pitchFamily="2" charset="2"/>
              <a:buChar char="Ø"/>
            </a:pPr>
            <a:r>
              <a:rPr lang="en-IN" sz="2000" dirty="0">
                <a:solidFill>
                  <a:srgbClr val="002060"/>
                </a:solidFill>
              </a:rPr>
              <a:t>X Education Forums</a:t>
            </a:r>
          </a:p>
          <a:p>
            <a:pPr marL="800100" lvl="1" indent="-342900">
              <a:buFont typeface="Wingdings" panose="05000000000000000000" pitchFamily="2" charset="2"/>
              <a:buChar char="Ø"/>
            </a:pPr>
            <a:r>
              <a:rPr lang="en-IN" sz="2000" dirty="0">
                <a:solidFill>
                  <a:srgbClr val="002060"/>
                </a:solidFill>
              </a:rPr>
              <a:t>What matters most to you in choosing a course</a:t>
            </a:r>
          </a:p>
          <a:p>
            <a:pPr marL="800100" lvl="1" indent="-342900">
              <a:buFont typeface="Wingdings" panose="05000000000000000000" pitchFamily="2" charset="2"/>
              <a:buChar char="Ø"/>
            </a:pPr>
            <a:r>
              <a:rPr lang="en-IN" sz="2000" dirty="0">
                <a:solidFill>
                  <a:srgbClr val="002060"/>
                </a:solidFill>
              </a:rPr>
              <a:t>Newspaper</a:t>
            </a:r>
          </a:p>
          <a:p>
            <a:pPr marL="800100" lvl="1" indent="-342900">
              <a:buFont typeface="Wingdings" panose="05000000000000000000" pitchFamily="2" charset="2"/>
              <a:buChar char="Ø"/>
            </a:pPr>
            <a:r>
              <a:rPr lang="en-IN" sz="2000" dirty="0">
                <a:solidFill>
                  <a:srgbClr val="002060"/>
                </a:solidFill>
              </a:rPr>
              <a:t>Digital Advertisement</a:t>
            </a:r>
          </a:p>
          <a:p>
            <a:pPr marL="800100" lvl="1" indent="-342900">
              <a:buFont typeface="Wingdings" panose="05000000000000000000" pitchFamily="2" charset="2"/>
              <a:buChar char="Ø"/>
            </a:pPr>
            <a:r>
              <a:rPr lang="en-IN" sz="2000" dirty="0">
                <a:solidFill>
                  <a:srgbClr val="002060"/>
                </a:solidFill>
              </a:rPr>
              <a:t>Through Recommendations</a:t>
            </a:r>
          </a:p>
          <a:p>
            <a:pPr marL="800100" lvl="1" indent="-342900">
              <a:buFont typeface="Wingdings" panose="05000000000000000000" pitchFamily="2" charset="2"/>
              <a:buChar char="Ø"/>
            </a:pPr>
            <a:r>
              <a:rPr lang="en-IN" sz="2000" dirty="0">
                <a:solidFill>
                  <a:srgbClr val="002060"/>
                </a:solidFill>
              </a:rPr>
              <a:t>Receive More Updates About Our Courses</a:t>
            </a:r>
          </a:p>
          <a:p>
            <a:pPr marL="800100" lvl="1" indent="-342900">
              <a:buFont typeface="Wingdings" panose="05000000000000000000" pitchFamily="2" charset="2"/>
              <a:buChar char="Ø"/>
            </a:pPr>
            <a:r>
              <a:rPr lang="en-IN" sz="2000" dirty="0">
                <a:solidFill>
                  <a:srgbClr val="002060"/>
                </a:solidFill>
              </a:rPr>
              <a:t>Update me on Supply Chain Content</a:t>
            </a:r>
          </a:p>
          <a:p>
            <a:pPr marL="800100" lvl="1" indent="-342900">
              <a:buFont typeface="Wingdings" panose="05000000000000000000" pitchFamily="2" charset="2"/>
              <a:buChar char="Ø"/>
            </a:pPr>
            <a:r>
              <a:rPr lang="en-IN" sz="2000" dirty="0">
                <a:solidFill>
                  <a:srgbClr val="002060"/>
                </a:solidFill>
              </a:rPr>
              <a:t>Get updates on DM Content</a:t>
            </a:r>
          </a:p>
          <a:p>
            <a:pPr marL="800100" lvl="1" indent="-342900">
              <a:buFont typeface="Wingdings" panose="05000000000000000000" pitchFamily="2" charset="2"/>
              <a:buChar char="Ø"/>
            </a:pPr>
            <a:r>
              <a:rPr lang="en-IN" sz="2000" dirty="0">
                <a:solidFill>
                  <a:srgbClr val="002060"/>
                </a:solidFill>
              </a:rPr>
              <a:t>I agree to pay the amount through cheque</a:t>
            </a:r>
          </a:p>
        </p:txBody>
      </p:sp>
      <p:sp>
        <p:nvSpPr>
          <p:cNvPr id="3" name="TextBox 2">
            <a:extLst>
              <a:ext uri="{FF2B5EF4-FFF2-40B4-BE49-F238E27FC236}">
                <a16:creationId xmlns:a16="http://schemas.microsoft.com/office/drawing/2014/main" id="{CFD8BDEF-4969-A9D0-3E4F-6DBEBD0744AA}"/>
              </a:ext>
            </a:extLst>
          </p:cNvPr>
          <p:cNvSpPr txBox="1"/>
          <p:nvPr/>
        </p:nvSpPr>
        <p:spPr>
          <a:xfrm>
            <a:off x="0" y="879483"/>
            <a:ext cx="6096000" cy="1246495"/>
          </a:xfrm>
          <a:prstGeom prst="rect">
            <a:avLst/>
          </a:prstGeom>
          <a:noFill/>
        </p:spPr>
        <p:txBody>
          <a:bodyPr wrap="square" rtlCol="0">
            <a:spAutoFit/>
          </a:bodyPr>
          <a:lstStyle/>
          <a:p>
            <a:r>
              <a:rPr lang="en-IN" sz="1900" dirty="0">
                <a:solidFill>
                  <a:srgbClr val="002060"/>
                </a:solidFill>
              </a:rPr>
              <a:t>Dropping the below columns wherein one level is dominating over the other by a huge margin. E.g. dropping 'Do Not Call' column as there are 9238 No and only 2 Yes.</a:t>
            </a:r>
          </a:p>
          <a:p>
            <a:endParaRPr lang="en-IN" dirty="0"/>
          </a:p>
        </p:txBody>
      </p:sp>
      <p:sp>
        <p:nvSpPr>
          <p:cNvPr id="5" name="TextBox 4">
            <a:extLst>
              <a:ext uri="{FF2B5EF4-FFF2-40B4-BE49-F238E27FC236}">
                <a16:creationId xmlns:a16="http://schemas.microsoft.com/office/drawing/2014/main" id="{4DC0C3F9-7325-9D83-AF4D-432D9B058F45}"/>
              </a:ext>
            </a:extLst>
          </p:cNvPr>
          <p:cNvSpPr txBox="1"/>
          <p:nvPr/>
        </p:nvSpPr>
        <p:spPr>
          <a:xfrm>
            <a:off x="7151031" y="263930"/>
            <a:ext cx="4926842" cy="1862048"/>
          </a:xfrm>
          <a:prstGeom prst="rect">
            <a:avLst/>
          </a:prstGeom>
          <a:noFill/>
        </p:spPr>
        <p:txBody>
          <a:bodyPr wrap="square" rtlCol="0">
            <a:spAutoFit/>
          </a:bodyPr>
          <a:lstStyle/>
          <a:p>
            <a:r>
              <a:rPr lang="en-IN" sz="1900" dirty="0">
                <a:solidFill>
                  <a:schemeClr val="tx2"/>
                </a:solidFill>
              </a:rPr>
              <a:t>Dropping the below columns due to domination of level ‘Select’ which will yield no necessary input for machine to learn</a:t>
            </a:r>
          </a:p>
          <a:p>
            <a:pPr lvl="1"/>
            <a:endParaRPr lang="en-IN" dirty="0">
              <a:solidFill>
                <a:schemeClr val="tx2"/>
              </a:solidFill>
            </a:endParaRPr>
          </a:p>
          <a:p>
            <a:pPr marL="742950" lvl="1" indent="-285750">
              <a:buFont typeface="Wingdings" panose="05000000000000000000" pitchFamily="2" charset="2"/>
              <a:buChar char="Ø"/>
            </a:pPr>
            <a:r>
              <a:rPr lang="en-IN" sz="2000" dirty="0">
                <a:solidFill>
                  <a:schemeClr val="tx2"/>
                </a:solidFill>
              </a:rPr>
              <a:t>Lead Profile</a:t>
            </a:r>
          </a:p>
          <a:p>
            <a:pPr marL="742950" lvl="1" indent="-285750">
              <a:buFont typeface="Wingdings" panose="05000000000000000000" pitchFamily="2" charset="2"/>
              <a:buChar char="Ø"/>
            </a:pPr>
            <a:r>
              <a:rPr lang="en-IN" sz="2000" dirty="0">
                <a:solidFill>
                  <a:schemeClr val="tx2"/>
                </a:solidFill>
              </a:rPr>
              <a:t>How did you hear about X Education</a:t>
            </a:r>
          </a:p>
        </p:txBody>
      </p:sp>
      <p:pic>
        <p:nvPicPr>
          <p:cNvPr id="7" name="Picture 6">
            <a:extLst>
              <a:ext uri="{FF2B5EF4-FFF2-40B4-BE49-F238E27FC236}">
                <a16:creationId xmlns:a16="http://schemas.microsoft.com/office/drawing/2014/main" id="{5DAE8CA6-4B4A-1906-BEBC-641EA12E8D44}"/>
              </a:ext>
            </a:extLst>
          </p:cNvPr>
          <p:cNvPicPr>
            <a:picLocks noChangeAspect="1"/>
          </p:cNvPicPr>
          <p:nvPr/>
        </p:nvPicPr>
        <p:blipFill>
          <a:blip r:embed="rId2"/>
          <a:stretch>
            <a:fillRect/>
          </a:stretch>
        </p:blipFill>
        <p:spPr>
          <a:xfrm>
            <a:off x="6801137" y="2187779"/>
            <a:ext cx="3271257" cy="4102747"/>
          </a:xfrm>
          <a:prstGeom prst="rect">
            <a:avLst/>
          </a:prstGeom>
        </p:spPr>
      </p:pic>
      <p:sp>
        <p:nvSpPr>
          <p:cNvPr id="8" name="TextBox 7">
            <a:extLst>
              <a:ext uri="{FF2B5EF4-FFF2-40B4-BE49-F238E27FC236}">
                <a16:creationId xmlns:a16="http://schemas.microsoft.com/office/drawing/2014/main" id="{67456660-C982-772B-2B14-45143A6E2954}"/>
              </a:ext>
            </a:extLst>
          </p:cNvPr>
          <p:cNvSpPr txBox="1"/>
          <p:nvPr/>
        </p:nvSpPr>
        <p:spPr>
          <a:xfrm>
            <a:off x="9908274" y="5890416"/>
            <a:ext cx="2169599" cy="400110"/>
          </a:xfrm>
          <a:prstGeom prst="rect">
            <a:avLst/>
          </a:prstGeom>
          <a:noFill/>
        </p:spPr>
        <p:txBody>
          <a:bodyPr wrap="square" rtlCol="0">
            <a:spAutoFit/>
          </a:bodyPr>
          <a:lstStyle/>
          <a:p>
            <a:r>
              <a:rPr lang="en-IN" sz="2000" b="1" dirty="0">
                <a:solidFill>
                  <a:schemeClr val="tx2"/>
                </a:solidFill>
              </a:rPr>
              <a:t>Post Data Cleaning</a:t>
            </a:r>
          </a:p>
        </p:txBody>
      </p:sp>
    </p:spTree>
    <p:extLst>
      <p:ext uri="{BB962C8B-B14F-4D97-AF65-F5344CB8AC3E}">
        <p14:creationId xmlns:p14="http://schemas.microsoft.com/office/powerpoint/2010/main" val="342802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BFAA5-37AD-F676-17B5-204EDBA10BC1}"/>
              </a:ext>
            </a:extLst>
          </p:cNvPr>
          <p:cNvSpPr txBox="1"/>
          <p:nvPr/>
        </p:nvSpPr>
        <p:spPr>
          <a:xfrm>
            <a:off x="-1" y="-119270"/>
            <a:ext cx="10904561" cy="861774"/>
          </a:xfrm>
          <a:prstGeom prst="rect">
            <a:avLst/>
          </a:prstGeom>
          <a:noFill/>
        </p:spPr>
        <p:txBody>
          <a:bodyPr wrap="square" rtlCol="0">
            <a:spAutoFit/>
          </a:bodyPr>
          <a:lstStyle/>
          <a:p>
            <a:r>
              <a:rPr lang="en-IN" sz="5000" dirty="0">
                <a:solidFill>
                  <a:schemeClr val="tx2"/>
                </a:solidFill>
                <a:latin typeface="Aharoni" panose="02010803020104030203" pitchFamily="2" charset="-79"/>
                <a:cs typeface="Aharoni" panose="02010803020104030203" pitchFamily="2" charset="-79"/>
              </a:rPr>
              <a:t>Data Conversion &amp; Model Building</a:t>
            </a:r>
          </a:p>
        </p:txBody>
      </p:sp>
      <p:sp>
        <p:nvSpPr>
          <p:cNvPr id="4" name="TextBox 3">
            <a:extLst>
              <a:ext uri="{FF2B5EF4-FFF2-40B4-BE49-F238E27FC236}">
                <a16:creationId xmlns:a16="http://schemas.microsoft.com/office/drawing/2014/main" id="{108B565E-4ACD-DEAC-E931-BB2CAE32FA6B}"/>
              </a:ext>
            </a:extLst>
          </p:cNvPr>
          <p:cNvSpPr txBox="1"/>
          <p:nvPr/>
        </p:nvSpPr>
        <p:spPr>
          <a:xfrm>
            <a:off x="0" y="1465835"/>
            <a:ext cx="12192000" cy="4154984"/>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rgbClr val="002060"/>
                </a:solidFill>
              </a:rPr>
              <a:t>Numerical Variables are Normalised</a:t>
            </a:r>
          </a:p>
          <a:p>
            <a:pPr marL="342900" indent="-342900">
              <a:buFont typeface="Wingdings" panose="05000000000000000000" pitchFamily="2" charset="2"/>
              <a:buChar char="Ø"/>
            </a:pPr>
            <a:r>
              <a:rPr lang="en-IN" sz="2400" dirty="0">
                <a:solidFill>
                  <a:srgbClr val="002060"/>
                </a:solidFill>
              </a:rPr>
              <a:t>Dummy Variables are created for object type variables</a:t>
            </a:r>
          </a:p>
          <a:p>
            <a:pPr marL="342900" indent="-342900">
              <a:buFont typeface="Wingdings" panose="05000000000000000000" pitchFamily="2" charset="2"/>
              <a:buChar char="Ø"/>
            </a:pPr>
            <a:r>
              <a:rPr lang="en-IN" sz="2400" dirty="0">
                <a:solidFill>
                  <a:srgbClr val="002060"/>
                </a:solidFill>
              </a:rPr>
              <a:t>Splitting the Data into Training and Test Sets</a:t>
            </a:r>
          </a:p>
          <a:p>
            <a:pPr marL="342900" indent="-342900">
              <a:buFont typeface="Wingdings" panose="05000000000000000000" pitchFamily="2" charset="2"/>
              <a:buChar char="Ø"/>
            </a:pPr>
            <a:r>
              <a:rPr lang="en-IN" sz="2400" dirty="0">
                <a:solidFill>
                  <a:srgbClr val="002060"/>
                </a:solidFill>
              </a:rPr>
              <a:t>The first basic step for regression is performing a train-test split, we have chosen 70:30 ratio.</a:t>
            </a:r>
          </a:p>
          <a:p>
            <a:pPr marL="342900" indent="-342900">
              <a:buFont typeface="Wingdings" panose="05000000000000000000" pitchFamily="2" charset="2"/>
              <a:buChar char="Ø"/>
            </a:pPr>
            <a:r>
              <a:rPr lang="en-IN" sz="2400" dirty="0">
                <a:solidFill>
                  <a:srgbClr val="002060"/>
                </a:solidFill>
              </a:rPr>
              <a:t>Used RFE for Feature Selection</a:t>
            </a:r>
          </a:p>
          <a:p>
            <a:pPr marL="342900" indent="-342900">
              <a:buFont typeface="Wingdings" panose="05000000000000000000" pitchFamily="2" charset="2"/>
              <a:buChar char="Ø"/>
            </a:pPr>
            <a:r>
              <a:rPr lang="en-IN" sz="2400" dirty="0">
                <a:solidFill>
                  <a:srgbClr val="002060"/>
                </a:solidFill>
              </a:rPr>
              <a:t>Running RFE with 15 variables as output</a:t>
            </a:r>
          </a:p>
          <a:p>
            <a:pPr marL="342900" indent="-342900">
              <a:buFont typeface="Wingdings" panose="05000000000000000000" pitchFamily="2" charset="2"/>
              <a:buChar char="Ø"/>
            </a:pPr>
            <a:r>
              <a:rPr lang="en-IN" sz="2400" dirty="0">
                <a:solidFill>
                  <a:srgbClr val="002060"/>
                </a:solidFill>
              </a:rPr>
              <a:t>Building Model by removing the variable whose p-value is greater than 0.05 and VIF is greater than 5</a:t>
            </a:r>
          </a:p>
          <a:p>
            <a:pPr marL="342900" indent="-342900">
              <a:buFont typeface="Wingdings" panose="05000000000000000000" pitchFamily="2" charset="2"/>
              <a:buChar char="Ø"/>
            </a:pPr>
            <a:r>
              <a:rPr lang="en-IN" sz="2400" dirty="0">
                <a:solidFill>
                  <a:srgbClr val="002060"/>
                </a:solidFill>
              </a:rPr>
              <a:t>Model Evaluation &amp; Predictions on Training set &amp; Test set </a:t>
            </a:r>
          </a:p>
          <a:p>
            <a:pPr marL="342900" indent="-342900">
              <a:buFont typeface="Wingdings" panose="05000000000000000000" pitchFamily="2" charset="2"/>
              <a:buChar char="Ø"/>
            </a:pPr>
            <a:r>
              <a:rPr lang="en-IN" sz="2400" dirty="0">
                <a:solidFill>
                  <a:srgbClr val="002060"/>
                </a:solidFill>
              </a:rPr>
              <a:t>Checking the Model Performance using the metrics like Accuracy, Sensitivity-Specificity view &amp; Precision-Recall View</a:t>
            </a:r>
          </a:p>
        </p:txBody>
      </p:sp>
    </p:spTree>
    <p:extLst>
      <p:ext uri="{BB962C8B-B14F-4D97-AF65-F5344CB8AC3E}">
        <p14:creationId xmlns:p14="http://schemas.microsoft.com/office/powerpoint/2010/main" val="178404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BFAA5-37AD-F676-17B5-204EDBA10BC1}"/>
              </a:ext>
            </a:extLst>
          </p:cNvPr>
          <p:cNvSpPr txBox="1"/>
          <p:nvPr/>
        </p:nvSpPr>
        <p:spPr>
          <a:xfrm>
            <a:off x="0" y="-119270"/>
            <a:ext cx="12091916" cy="707886"/>
          </a:xfrm>
          <a:prstGeom prst="rect">
            <a:avLst/>
          </a:prstGeom>
          <a:noFill/>
        </p:spPr>
        <p:txBody>
          <a:bodyPr wrap="square" rtlCol="0">
            <a:spAutoFit/>
          </a:bodyPr>
          <a:lstStyle/>
          <a:p>
            <a:r>
              <a:rPr lang="en-IN" sz="4000" dirty="0">
                <a:solidFill>
                  <a:schemeClr val="tx2"/>
                </a:solidFill>
                <a:latin typeface="Aharoni" panose="02010803020104030203" pitchFamily="2" charset="-79"/>
                <a:cs typeface="Aharoni" panose="02010803020104030203" pitchFamily="2" charset="-79"/>
              </a:rPr>
              <a:t>Model Performance: Sensitivity-Specificity View</a:t>
            </a:r>
          </a:p>
        </p:txBody>
      </p:sp>
      <p:pic>
        <p:nvPicPr>
          <p:cNvPr id="5" name="Picture 4">
            <a:extLst>
              <a:ext uri="{FF2B5EF4-FFF2-40B4-BE49-F238E27FC236}">
                <a16:creationId xmlns:a16="http://schemas.microsoft.com/office/drawing/2014/main" id="{9966461C-9D8A-D341-F916-D77DD09105A0}"/>
              </a:ext>
            </a:extLst>
          </p:cNvPr>
          <p:cNvPicPr>
            <a:picLocks noChangeAspect="1"/>
          </p:cNvPicPr>
          <p:nvPr/>
        </p:nvPicPr>
        <p:blipFill>
          <a:blip r:embed="rId2"/>
          <a:stretch>
            <a:fillRect/>
          </a:stretch>
        </p:blipFill>
        <p:spPr>
          <a:xfrm>
            <a:off x="0" y="1037564"/>
            <a:ext cx="4312693" cy="4201593"/>
          </a:xfrm>
          <a:prstGeom prst="rect">
            <a:avLst/>
          </a:prstGeom>
        </p:spPr>
      </p:pic>
      <p:pic>
        <p:nvPicPr>
          <p:cNvPr id="7" name="Picture 6">
            <a:extLst>
              <a:ext uri="{FF2B5EF4-FFF2-40B4-BE49-F238E27FC236}">
                <a16:creationId xmlns:a16="http://schemas.microsoft.com/office/drawing/2014/main" id="{B87E9A94-81F3-71DD-B3E1-F63B16E255D5}"/>
              </a:ext>
            </a:extLst>
          </p:cNvPr>
          <p:cNvPicPr>
            <a:picLocks noChangeAspect="1"/>
          </p:cNvPicPr>
          <p:nvPr/>
        </p:nvPicPr>
        <p:blipFill>
          <a:blip r:embed="rId3"/>
          <a:stretch>
            <a:fillRect/>
          </a:stretch>
        </p:blipFill>
        <p:spPr>
          <a:xfrm>
            <a:off x="4572464" y="2093202"/>
            <a:ext cx="4899081" cy="3855014"/>
          </a:xfrm>
          <a:prstGeom prst="rect">
            <a:avLst/>
          </a:prstGeom>
        </p:spPr>
      </p:pic>
      <p:sp>
        <p:nvSpPr>
          <p:cNvPr id="8" name="TextBox 7">
            <a:extLst>
              <a:ext uri="{FF2B5EF4-FFF2-40B4-BE49-F238E27FC236}">
                <a16:creationId xmlns:a16="http://schemas.microsoft.com/office/drawing/2014/main" id="{72D73268-6385-12BC-162A-26875CD84F97}"/>
              </a:ext>
            </a:extLst>
          </p:cNvPr>
          <p:cNvSpPr txBox="1"/>
          <p:nvPr/>
        </p:nvSpPr>
        <p:spPr>
          <a:xfrm>
            <a:off x="798394" y="5318773"/>
            <a:ext cx="2715904" cy="523220"/>
          </a:xfrm>
          <a:prstGeom prst="rect">
            <a:avLst/>
          </a:prstGeom>
          <a:noFill/>
        </p:spPr>
        <p:txBody>
          <a:bodyPr wrap="square" rtlCol="0">
            <a:spAutoFit/>
          </a:bodyPr>
          <a:lstStyle/>
          <a:p>
            <a:pPr algn="ctr"/>
            <a:r>
              <a:rPr lang="en-IN" sz="2800" b="1" dirty="0">
                <a:solidFill>
                  <a:schemeClr val="tx2"/>
                </a:solidFill>
              </a:rPr>
              <a:t>ROC Curve</a:t>
            </a:r>
          </a:p>
        </p:txBody>
      </p:sp>
      <p:sp>
        <p:nvSpPr>
          <p:cNvPr id="9" name="TextBox 8">
            <a:extLst>
              <a:ext uri="{FF2B5EF4-FFF2-40B4-BE49-F238E27FC236}">
                <a16:creationId xmlns:a16="http://schemas.microsoft.com/office/drawing/2014/main" id="{98AEEBDC-419D-B41E-2FE1-A4BCA610EDBC}"/>
              </a:ext>
            </a:extLst>
          </p:cNvPr>
          <p:cNvSpPr txBox="1"/>
          <p:nvPr/>
        </p:nvSpPr>
        <p:spPr>
          <a:xfrm>
            <a:off x="4991551" y="1077539"/>
            <a:ext cx="4012442" cy="1015663"/>
          </a:xfrm>
          <a:prstGeom prst="rect">
            <a:avLst/>
          </a:prstGeom>
          <a:noFill/>
        </p:spPr>
        <p:txBody>
          <a:bodyPr wrap="square" rtlCol="0">
            <a:spAutoFit/>
          </a:bodyPr>
          <a:lstStyle/>
          <a:p>
            <a:r>
              <a:rPr lang="en-IN" sz="2000" b="1" dirty="0">
                <a:solidFill>
                  <a:schemeClr val="tx2"/>
                </a:solidFill>
              </a:rPr>
              <a:t>Ideal Cut-off/Threshold: 0.42</a:t>
            </a:r>
          </a:p>
          <a:p>
            <a:r>
              <a:rPr lang="en-IN" sz="2000" b="1" dirty="0">
                <a:solidFill>
                  <a:schemeClr val="tx2"/>
                </a:solidFill>
              </a:rPr>
              <a:t>Ideal Cut off is the probability where all the three metrics intersect</a:t>
            </a:r>
          </a:p>
        </p:txBody>
      </p:sp>
      <p:sp>
        <p:nvSpPr>
          <p:cNvPr id="10" name="TextBox 9">
            <a:extLst>
              <a:ext uri="{FF2B5EF4-FFF2-40B4-BE49-F238E27FC236}">
                <a16:creationId xmlns:a16="http://schemas.microsoft.com/office/drawing/2014/main" id="{DBF8F3FC-723E-F842-BBAE-5A1F2FB37B68}"/>
              </a:ext>
            </a:extLst>
          </p:cNvPr>
          <p:cNvSpPr txBox="1"/>
          <p:nvPr/>
        </p:nvSpPr>
        <p:spPr>
          <a:xfrm>
            <a:off x="9682852" y="1646230"/>
            <a:ext cx="2620371" cy="3693319"/>
          </a:xfrm>
          <a:prstGeom prst="rect">
            <a:avLst/>
          </a:prstGeom>
          <a:noFill/>
        </p:spPr>
        <p:txBody>
          <a:bodyPr wrap="square" rtlCol="0">
            <a:spAutoFit/>
          </a:bodyPr>
          <a:lstStyle/>
          <a:p>
            <a:r>
              <a:rPr lang="en-IN" b="1" dirty="0">
                <a:solidFill>
                  <a:schemeClr val="tx2"/>
                </a:solidFill>
              </a:rPr>
              <a:t>MODEL PERFORMANCE</a:t>
            </a:r>
          </a:p>
          <a:p>
            <a:endParaRPr lang="en-IN" dirty="0">
              <a:solidFill>
                <a:schemeClr val="tx2"/>
              </a:solidFill>
            </a:endParaRPr>
          </a:p>
          <a:p>
            <a:r>
              <a:rPr lang="en-IN" b="1" dirty="0">
                <a:solidFill>
                  <a:schemeClr val="tx2"/>
                </a:solidFill>
              </a:rPr>
              <a:t>Accuracy</a:t>
            </a:r>
          </a:p>
          <a:p>
            <a:r>
              <a:rPr lang="en-IN" dirty="0">
                <a:solidFill>
                  <a:schemeClr val="tx2"/>
                </a:solidFill>
              </a:rPr>
              <a:t>- Training Set - 79.08</a:t>
            </a:r>
          </a:p>
          <a:p>
            <a:r>
              <a:rPr lang="en-IN" dirty="0">
                <a:solidFill>
                  <a:schemeClr val="tx2"/>
                </a:solidFill>
              </a:rPr>
              <a:t>- Test Set - 78.45</a:t>
            </a:r>
          </a:p>
          <a:p>
            <a:endParaRPr lang="en-IN" dirty="0">
              <a:solidFill>
                <a:schemeClr val="tx2"/>
              </a:solidFill>
            </a:endParaRPr>
          </a:p>
          <a:p>
            <a:r>
              <a:rPr lang="en-IN" b="1" dirty="0">
                <a:solidFill>
                  <a:schemeClr val="tx2"/>
                </a:solidFill>
              </a:rPr>
              <a:t>Sensitivity</a:t>
            </a:r>
          </a:p>
          <a:p>
            <a:r>
              <a:rPr lang="en-IN" dirty="0">
                <a:solidFill>
                  <a:schemeClr val="tx2"/>
                </a:solidFill>
              </a:rPr>
              <a:t>- Training Set - 79.33</a:t>
            </a:r>
          </a:p>
          <a:p>
            <a:r>
              <a:rPr lang="en-IN" dirty="0">
                <a:solidFill>
                  <a:schemeClr val="tx2"/>
                </a:solidFill>
              </a:rPr>
              <a:t>- Test Set - 77.95</a:t>
            </a:r>
          </a:p>
          <a:p>
            <a:endParaRPr lang="en-IN" dirty="0">
              <a:solidFill>
                <a:schemeClr val="tx2"/>
              </a:solidFill>
            </a:endParaRPr>
          </a:p>
          <a:p>
            <a:r>
              <a:rPr lang="en-IN" b="1" dirty="0">
                <a:solidFill>
                  <a:schemeClr val="tx2"/>
                </a:solidFill>
              </a:rPr>
              <a:t>Specificity</a:t>
            </a:r>
          </a:p>
          <a:p>
            <a:r>
              <a:rPr lang="en-IN" dirty="0">
                <a:solidFill>
                  <a:schemeClr val="tx2"/>
                </a:solidFill>
              </a:rPr>
              <a:t>- Training Set - 78.84</a:t>
            </a:r>
          </a:p>
          <a:p>
            <a:r>
              <a:rPr lang="en-IN" dirty="0">
                <a:solidFill>
                  <a:schemeClr val="tx2"/>
                </a:solidFill>
              </a:rPr>
              <a:t>- Test Set - 78.91</a:t>
            </a:r>
          </a:p>
        </p:txBody>
      </p:sp>
    </p:spTree>
    <p:extLst>
      <p:ext uri="{BB962C8B-B14F-4D97-AF65-F5344CB8AC3E}">
        <p14:creationId xmlns:p14="http://schemas.microsoft.com/office/powerpoint/2010/main" val="78472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BFAA5-37AD-F676-17B5-204EDBA10BC1}"/>
              </a:ext>
            </a:extLst>
          </p:cNvPr>
          <p:cNvSpPr txBox="1"/>
          <p:nvPr/>
        </p:nvSpPr>
        <p:spPr>
          <a:xfrm>
            <a:off x="0" y="-119270"/>
            <a:ext cx="12091916" cy="707886"/>
          </a:xfrm>
          <a:prstGeom prst="rect">
            <a:avLst/>
          </a:prstGeom>
          <a:noFill/>
        </p:spPr>
        <p:txBody>
          <a:bodyPr wrap="square" rtlCol="0">
            <a:spAutoFit/>
          </a:bodyPr>
          <a:lstStyle/>
          <a:p>
            <a:r>
              <a:rPr lang="en-IN" sz="4000" dirty="0">
                <a:solidFill>
                  <a:schemeClr val="tx2"/>
                </a:solidFill>
                <a:latin typeface="Aharoni" panose="02010803020104030203" pitchFamily="2" charset="-79"/>
                <a:cs typeface="Aharoni" panose="02010803020104030203" pitchFamily="2" charset="-79"/>
              </a:rPr>
              <a:t>Model Performance: Precision-Recall View</a:t>
            </a:r>
          </a:p>
        </p:txBody>
      </p:sp>
      <p:pic>
        <p:nvPicPr>
          <p:cNvPr id="5" name="Picture 4">
            <a:extLst>
              <a:ext uri="{FF2B5EF4-FFF2-40B4-BE49-F238E27FC236}">
                <a16:creationId xmlns:a16="http://schemas.microsoft.com/office/drawing/2014/main" id="{9966461C-9D8A-D341-F916-D77DD09105A0}"/>
              </a:ext>
            </a:extLst>
          </p:cNvPr>
          <p:cNvPicPr>
            <a:picLocks noChangeAspect="1"/>
          </p:cNvPicPr>
          <p:nvPr/>
        </p:nvPicPr>
        <p:blipFill>
          <a:blip r:embed="rId2"/>
          <a:stretch>
            <a:fillRect/>
          </a:stretch>
        </p:blipFill>
        <p:spPr>
          <a:xfrm>
            <a:off x="0" y="1037564"/>
            <a:ext cx="4312693" cy="4201593"/>
          </a:xfrm>
          <a:prstGeom prst="rect">
            <a:avLst/>
          </a:prstGeom>
        </p:spPr>
      </p:pic>
      <p:sp>
        <p:nvSpPr>
          <p:cNvPr id="8" name="TextBox 7">
            <a:extLst>
              <a:ext uri="{FF2B5EF4-FFF2-40B4-BE49-F238E27FC236}">
                <a16:creationId xmlns:a16="http://schemas.microsoft.com/office/drawing/2014/main" id="{72D73268-6385-12BC-162A-26875CD84F97}"/>
              </a:ext>
            </a:extLst>
          </p:cNvPr>
          <p:cNvSpPr txBox="1"/>
          <p:nvPr/>
        </p:nvSpPr>
        <p:spPr>
          <a:xfrm>
            <a:off x="798394" y="5318773"/>
            <a:ext cx="2715904" cy="523220"/>
          </a:xfrm>
          <a:prstGeom prst="rect">
            <a:avLst/>
          </a:prstGeom>
          <a:noFill/>
        </p:spPr>
        <p:txBody>
          <a:bodyPr wrap="square" rtlCol="0">
            <a:spAutoFit/>
          </a:bodyPr>
          <a:lstStyle/>
          <a:p>
            <a:pPr algn="ctr"/>
            <a:r>
              <a:rPr lang="en-IN" sz="2800" b="1" dirty="0">
                <a:solidFill>
                  <a:schemeClr val="tx2"/>
                </a:solidFill>
              </a:rPr>
              <a:t>ROC Curve</a:t>
            </a:r>
          </a:p>
        </p:txBody>
      </p:sp>
      <p:sp>
        <p:nvSpPr>
          <p:cNvPr id="9" name="TextBox 8">
            <a:extLst>
              <a:ext uri="{FF2B5EF4-FFF2-40B4-BE49-F238E27FC236}">
                <a16:creationId xmlns:a16="http://schemas.microsoft.com/office/drawing/2014/main" id="{98AEEBDC-419D-B41E-2FE1-A4BCA610EDBC}"/>
              </a:ext>
            </a:extLst>
          </p:cNvPr>
          <p:cNvSpPr txBox="1"/>
          <p:nvPr/>
        </p:nvSpPr>
        <p:spPr>
          <a:xfrm>
            <a:off x="4938038" y="944970"/>
            <a:ext cx="4012442" cy="1015663"/>
          </a:xfrm>
          <a:prstGeom prst="rect">
            <a:avLst/>
          </a:prstGeom>
          <a:noFill/>
        </p:spPr>
        <p:txBody>
          <a:bodyPr wrap="square" rtlCol="0">
            <a:spAutoFit/>
          </a:bodyPr>
          <a:lstStyle/>
          <a:p>
            <a:r>
              <a:rPr lang="en-IN" sz="2000" b="1" dirty="0">
                <a:solidFill>
                  <a:schemeClr val="tx2"/>
                </a:solidFill>
              </a:rPr>
              <a:t>Ideal Cut-off/Threshold: 0.44</a:t>
            </a:r>
          </a:p>
          <a:p>
            <a:r>
              <a:rPr lang="en-IN" sz="2000" b="1" dirty="0">
                <a:solidFill>
                  <a:schemeClr val="tx2"/>
                </a:solidFill>
              </a:rPr>
              <a:t>Ideal Cut off is the probability where all the three metrics intersect</a:t>
            </a:r>
          </a:p>
        </p:txBody>
      </p:sp>
      <p:sp>
        <p:nvSpPr>
          <p:cNvPr id="10" name="TextBox 9">
            <a:extLst>
              <a:ext uri="{FF2B5EF4-FFF2-40B4-BE49-F238E27FC236}">
                <a16:creationId xmlns:a16="http://schemas.microsoft.com/office/drawing/2014/main" id="{DBF8F3FC-723E-F842-BBAE-5A1F2FB37B68}"/>
              </a:ext>
            </a:extLst>
          </p:cNvPr>
          <p:cNvSpPr txBox="1"/>
          <p:nvPr/>
        </p:nvSpPr>
        <p:spPr>
          <a:xfrm>
            <a:off x="9682852" y="1646230"/>
            <a:ext cx="2620371" cy="3693319"/>
          </a:xfrm>
          <a:prstGeom prst="rect">
            <a:avLst/>
          </a:prstGeom>
          <a:noFill/>
        </p:spPr>
        <p:txBody>
          <a:bodyPr wrap="square" rtlCol="0">
            <a:spAutoFit/>
          </a:bodyPr>
          <a:lstStyle/>
          <a:p>
            <a:r>
              <a:rPr lang="en-IN" b="1" dirty="0">
                <a:solidFill>
                  <a:schemeClr val="tx2"/>
                </a:solidFill>
              </a:rPr>
              <a:t>MODEL PERFORMANCE</a:t>
            </a:r>
          </a:p>
          <a:p>
            <a:endParaRPr lang="en-IN" dirty="0">
              <a:solidFill>
                <a:schemeClr val="tx2"/>
              </a:solidFill>
            </a:endParaRPr>
          </a:p>
          <a:p>
            <a:r>
              <a:rPr lang="en-IN" b="1" dirty="0">
                <a:solidFill>
                  <a:schemeClr val="tx2"/>
                </a:solidFill>
              </a:rPr>
              <a:t>Accuracy</a:t>
            </a:r>
          </a:p>
          <a:p>
            <a:r>
              <a:rPr lang="en-IN" dirty="0">
                <a:solidFill>
                  <a:schemeClr val="tx2"/>
                </a:solidFill>
              </a:rPr>
              <a:t>- Training Set - 78.95</a:t>
            </a:r>
          </a:p>
          <a:p>
            <a:r>
              <a:rPr lang="en-IN" dirty="0">
                <a:solidFill>
                  <a:schemeClr val="tx2"/>
                </a:solidFill>
              </a:rPr>
              <a:t>- Test Set - 78.66</a:t>
            </a:r>
          </a:p>
          <a:p>
            <a:endParaRPr lang="en-IN" b="1" dirty="0">
              <a:solidFill>
                <a:schemeClr val="tx2"/>
              </a:solidFill>
            </a:endParaRPr>
          </a:p>
          <a:p>
            <a:r>
              <a:rPr lang="en-IN" b="1" dirty="0">
                <a:solidFill>
                  <a:schemeClr val="tx2"/>
                </a:solidFill>
              </a:rPr>
              <a:t>Precision</a:t>
            </a:r>
          </a:p>
          <a:p>
            <a:r>
              <a:rPr lang="en-IN" dirty="0">
                <a:solidFill>
                  <a:schemeClr val="tx2"/>
                </a:solidFill>
              </a:rPr>
              <a:t>- Training Set - 78.40</a:t>
            </a:r>
          </a:p>
          <a:p>
            <a:r>
              <a:rPr lang="en-IN" dirty="0">
                <a:solidFill>
                  <a:schemeClr val="tx2"/>
                </a:solidFill>
              </a:rPr>
              <a:t>- Test Set - 78.28</a:t>
            </a:r>
          </a:p>
          <a:p>
            <a:endParaRPr lang="en-IN" b="1" dirty="0">
              <a:solidFill>
                <a:schemeClr val="tx2"/>
              </a:solidFill>
            </a:endParaRPr>
          </a:p>
          <a:p>
            <a:r>
              <a:rPr lang="en-IN" b="1" dirty="0">
                <a:solidFill>
                  <a:schemeClr val="tx2"/>
                </a:solidFill>
              </a:rPr>
              <a:t>Recall</a:t>
            </a:r>
          </a:p>
          <a:p>
            <a:r>
              <a:rPr lang="en-IN" dirty="0">
                <a:solidFill>
                  <a:schemeClr val="tx2"/>
                </a:solidFill>
              </a:rPr>
              <a:t>- Training Set - 77.71</a:t>
            </a:r>
          </a:p>
          <a:p>
            <a:r>
              <a:rPr lang="en-IN" dirty="0">
                <a:solidFill>
                  <a:schemeClr val="tx2"/>
                </a:solidFill>
              </a:rPr>
              <a:t>- Test Set - 76.75</a:t>
            </a:r>
          </a:p>
        </p:txBody>
      </p:sp>
      <p:pic>
        <p:nvPicPr>
          <p:cNvPr id="4" name="Picture 3">
            <a:extLst>
              <a:ext uri="{FF2B5EF4-FFF2-40B4-BE49-F238E27FC236}">
                <a16:creationId xmlns:a16="http://schemas.microsoft.com/office/drawing/2014/main" id="{41DFCA56-C06F-B79E-EFAC-6A81D6B3CBD3}"/>
              </a:ext>
            </a:extLst>
          </p:cNvPr>
          <p:cNvPicPr>
            <a:picLocks noChangeAspect="1"/>
          </p:cNvPicPr>
          <p:nvPr/>
        </p:nvPicPr>
        <p:blipFill>
          <a:blip r:embed="rId3"/>
          <a:stretch>
            <a:fillRect/>
          </a:stretch>
        </p:blipFill>
        <p:spPr>
          <a:xfrm>
            <a:off x="4531057" y="2012748"/>
            <a:ext cx="4826405" cy="3628125"/>
          </a:xfrm>
          <a:prstGeom prst="rect">
            <a:avLst/>
          </a:prstGeom>
        </p:spPr>
      </p:pic>
    </p:spTree>
    <p:extLst>
      <p:ext uri="{BB962C8B-B14F-4D97-AF65-F5344CB8AC3E}">
        <p14:creationId xmlns:p14="http://schemas.microsoft.com/office/powerpoint/2010/main" val="1375156541"/>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0A0C838-E392-4AE3-B475-83099770D19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Credit EDA Assignment_Rahul Chanchlani</Template>
  <TotalTime>193</TotalTime>
  <Words>749</Words>
  <Application>Microsoft Office PowerPoint</Application>
  <PresentationFormat>Widescreen</PresentationFormat>
  <Paragraphs>122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Aharoni</vt:lpstr>
      <vt:lpstr>Arial</vt:lpstr>
      <vt:lpstr>Calibri</vt:lpstr>
      <vt:lpstr>Calibri Light</vt:lpstr>
      <vt:lpstr>Wingdings</vt:lpstr>
      <vt:lpstr>Retrospect</vt:lpstr>
      <vt:lpstr>Lead Scoring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Chanchlani</dc:creator>
  <cp:lastModifiedBy>Rahul Chanchlani</cp:lastModifiedBy>
  <cp:revision>5</cp:revision>
  <dcterms:created xsi:type="dcterms:W3CDTF">2024-06-18T12:04:25Z</dcterms:created>
  <dcterms:modified xsi:type="dcterms:W3CDTF">2024-06-18T15:27:56Z</dcterms:modified>
</cp:coreProperties>
</file>