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2313" y="3579621"/>
            <a:ext cx="2087372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8482"/>
            <a:ext cx="10358120" cy="361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482" y="2488768"/>
            <a:ext cx="14331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0" dirty="0">
                <a:latin typeface="Trebuchet MS"/>
                <a:cs typeface="Trebuchet MS"/>
              </a:rPr>
              <a:t>S</a:t>
            </a:r>
            <a:r>
              <a:rPr sz="6000" spc="300" dirty="0">
                <a:latin typeface="Trebuchet MS"/>
                <a:cs typeface="Trebuchet MS"/>
              </a:rPr>
              <a:t>VM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Kumar Sundram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58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S</a:t>
            </a:r>
            <a:r>
              <a:rPr sz="4400" spc="220" dirty="0">
                <a:latin typeface="Trebuchet MS"/>
                <a:cs typeface="Trebuchet MS"/>
              </a:rPr>
              <a:t>VM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205085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“Support </a:t>
            </a:r>
            <a:r>
              <a:rPr sz="2000" spc="-20" dirty="0">
                <a:latin typeface="Carlito"/>
                <a:cs typeface="Carlito"/>
              </a:rPr>
              <a:t>Vector </a:t>
            </a:r>
            <a:r>
              <a:rPr sz="2000" dirty="0">
                <a:latin typeface="Carlito"/>
                <a:cs typeface="Carlito"/>
              </a:rPr>
              <a:t>Machine” </a:t>
            </a:r>
            <a:r>
              <a:rPr sz="2000" spc="-5" dirty="0">
                <a:latin typeface="Carlito"/>
                <a:cs typeface="Carlito"/>
              </a:rPr>
              <a:t>(SVM) is </a:t>
            </a:r>
            <a:r>
              <a:rPr sz="2000" dirty="0">
                <a:latin typeface="Carlito"/>
                <a:cs typeface="Carlito"/>
              </a:rPr>
              <a:t>a supervised machine learning </a:t>
            </a:r>
            <a:r>
              <a:rPr sz="2000" spc="-5" dirty="0">
                <a:latin typeface="Carlito"/>
                <a:cs typeface="Carlito"/>
              </a:rPr>
              <a:t>algorithm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can be used 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both classification or </a:t>
            </a:r>
            <a:r>
              <a:rPr sz="2000" spc="-10" dirty="0">
                <a:latin typeface="Carlito"/>
                <a:cs typeface="Carlito"/>
              </a:rPr>
              <a:t>regression </a:t>
            </a:r>
            <a:r>
              <a:rPr sz="2000" spc="-5" dirty="0">
                <a:latin typeface="Carlito"/>
                <a:cs typeface="Carlito"/>
              </a:rPr>
              <a:t>challenges. </a:t>
            </a:r>
            <a:r>
              <a:rPr sz="2000" spc="-30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is mostly used in classification  </a:t>
            </a:r>
            <a:r>
              <a:rPr sz="2000" spc="-10" dirty="0">
                <a:latin typeface="Carlito"/>
                <a:cs typeface="Carlito"/>
              </a:rPr>
              <a:t>problems.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this algorithm,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item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10" dirty="0">
                <a:latin typeface="Carlito"/>
                <a:cs typeface="Carlito"/>
              </a:rPr>
              <a:t>point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n-dimensional space </a:t>
            </a:r>
            <a:r>
              <a:rPr sz="2000" spc="-10" dirty="0">
                <a:latin typeface="Carlito"/>
                <a:cs typeface="Carlito"/>
              </a:rPr>
              <a:t>(where </a:t>
            </a:r>
            <a:r>
              <a:rPr sz="2000" dirty="0">
                <a:latin typeface="Carlito"/>
                <a:cs typeface="Carlito"/>
              </a:rPr>
              <a:t>n </a:t>
            </a:r>
            <a:r>
              <a:rPr sz="2000" spc="-5" dirty="0">
                <a:latin typeface="Carlito"/>
                <a:cs typeface="Carlito"/>
              </a:rPr>
              <a:t>is 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features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have)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15" dirty="0">
                <a:latin typeface="Carlito"/>
                <a:cs typeface="Carlito"/>
              </a:rPr>
              <a:t>feature </a:t>
            </a:r>
            <a:r>
              <a:rPr sz="2000" spc="-5" dirty="0">
                <a:latin typeface="Carlito"/>
                <a:cs typeface="Carlito"/>
              </a:rPr>
              <a:t>being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particular  </a:t>
            </a:r>
            <a:r>
              <a:rPr sz="2000" spc="-10" dirty="0">
                <a:latin typeface="Carlito"/>
                <a:cs typeface="Carlito"/>
              </a:rPr>
              <a:t>coordinate. </a:t>
            </a:r>
            <a:r>
              <a:rPr sz="2000" spc="-5" dirty="0">
                <a:latin typeface="Carlito"/>
                <a:cs typeface="Carlito"/>
              </a:rPr>
              <a:t>Then, </a:t>
            </a:r>
            <a:r>
              <a:rPr sz="2000" spc="-10" dirty="0">
                <a:latin typeface="Carlito"/>
                <a:cs typeface="Carlito"/>
              </a:rPr>
              <a:t>we perform </a:t>
            </a:r>
            <a:r>
              <a:rPr sz="2000" spc="-5" dirty="0">
                <a:latin typeface="Carlito"/>
                <a:cs typeface="Carlito"/>
              </a:rPr>
              <a:t>classification by finding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hyper-plane that </a:t>
            </a:r>
            <a:r>
              <a:rPr sz="2000" spc="-15" dirty="0">
                <a:latin typeface="Carlito"/>
                <a:cs typeface="Carlito"/>
              </a:rPr>
              <a:t>differentiate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 </a:t>
            </a:r>
            <a:r>
              <a:rPr sz="2000" spc="-5" dirty="0">
                <a:latin typeface="Carlito"/>
                <a:cs typeface="Carlito"/>
              </a:rPr>
              <a:t>classes very well (look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below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snapshot).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2311" y="3827507"/>
            <a:ext cx="3639259" cy="2599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92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How </a:t>
            </a:r>
            <a:r>
              <a:rPr sz="4400" spc="-135" dirty="0">
                <a:latin typeface="Trebuchet MS"/>
                <a:cs typeface="Trebuchet MS"/>
              </a:rPr>
              <a:t>does </a:t>
            </a:r>
            <a:r>
              <a:rPr sz="4400" spc="-290" dirty="0">
                <a:latin typeface="Trebuchet MS"/>
                <a:cs typeface="Trebuchet MS"/>
              </a:rPr>
              <a:t>it</a:t>
            </a:r>
            <a:r>
              <a:rPr sz="4400" spc="-76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work?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4142" y="3601592"/>
            <a:ext cx="4153241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811782"/>
            <a:ext cx="10212705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Identify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right </a:t>
            </a:r>
            <a:r>
              <a:rPr sz="2000" b="1" spc="-5" dirty="0">
                <a:latin typeface="Carlito"/>
                <a:cs typeface="Carlito"/>
              </a:rPr>
              <a:t>hyper-plane </a:t>
            </a:r>
            <a:r>
              <a:rPr sz="2000" b="1" dirty="0">
                <a:latin typeface="Carlito"/>
                <a:cs typeface="Carlito"/>
              </a:rPr>
              <a:t>(Scenario-1): </a:t>
            </a:r>
            <a:r>
              <a:rPr sz="2000" spc="-10" dirty="0">
                <a:latin typeface="Carlito"/>
                <a:cs typeface="Carlito"/>
              </a:rPr>
              <a:t>Here, we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three hyper-planes </a:t>
            </a:r>
            <a:r>
              <a:rPr sz="2000" dirty="0">
                <a:latin typeface="Carlito"/>
                <a:cs typeface="Carlito"/>
              </a:rPr>
              <a:t>(A, B and </a:t>
            </a:r>
            <a:r>
              <a:rPr sz="2000" spc="-5" dirty="0">
                <a:latin typeface="Carlito"/>
                <a:cs typeface="Carlito"/>
              </a:rPr>
              <a:t>C). </a:t>
            </a:r>
            <a:r>
              <a:rPr sz="2000" spc="-50" dirty="0">
                <a:latin typeface="Carlito"/>
                <a:cs typeface="Carlito"/>
              </a:rPr>
              <a:t>Now,  </a:t>
            </a:r>
            <a:r>
              <a:rPr sz="2000" spc="-5" dirty="0">
                <a:latin typeface="Carlito"/>
                <a:cs typeface="Carlito"/>
              </a:rPr>
              <a:t>identify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right hyper-plane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classify </a:t>
            </a:r>
            <a:r>
              <a:rPr sz="2000" spc="-15" dirty="0">
                <a:latin typeface="Carlito"/>
                <a:cs typeface="Carlito"/>
              </a:rPr>
              <a:t>star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circle.</a:t>
            </a:r>
            <a:endParaRPr sz="2000">
              <a:latin typeface="Carlito"/>
              <a:cs typeface="Carlito"/>
            </a:endParaRPr>
          </a:p>
          <a:p>
            <a:pPr marL="241300" marR="27051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remember </a:t>
            </a:r>
            <a:r>
              <a:rPr sz="2000" dirty="0">
                <a:latin typeface="Carlito"/>
                <a:cs typeface="Carlito"/>
              </a:rPr>
              <a:t>a thumb rule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identify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right hyper-plane: “Select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hyper-plane 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segregates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25" dirty="0">
                <a:latin typeface="Carlito"/>
                <a:cs typeface="Carlito"/>
              </a:rPr>
              <a:t>better”.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10" dirty="0">
                <a:latin typeface="Carlito"/>
                <a:cs typeface="Carlito"/>
              </a:rPr>
              <a:t>scenario, </a:t>
            </a:r>
            <a:r>
              <a:rPr sz="2000" spc="-5" dirty="0">
                <a:latin typeface="Carlito"/>
                <a:cs typeface="Carlito"/>
              </a:rPr>
              <a:t>hyper-plane “B” has </a:t>
            </a:r>
            <a:r>
              <a:rPr sz="2000" spc="-15" dirty="0">
                <a:latin typeface="Carlito"/>
                <a:cs typeface="Carlito"/>
              </a:rPr>
              <a:t>excellently  </a:t>
            </a:r>
            <a:r>
              <a:rPr sz="2000" spc="-10" dirty="0">
                <a:latin typeface="Carlito"/>
                <a:cs typeface="Carlito"/>
              </a:rPr>
              <a:t>performed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job.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92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How </a:t>
            </a:r>
            <a:r>
              <a:rPr sz="4400" spc="-135" dirty="0">
                <a:latin typeface="Trebuchet MS"/>
                <a:cs typeface="Trebuchet MS"/>
              </a:rPr>
              <a:t>does </a:t>
            </a:r>
            <a:r>
              <a:rPr sz="4400" spc="-290" dirty="0">
                <a:latin typeface="Trebuchet MS"/>
                <a:cs typeface="Trebuchet MS"/>
              </a:rPr>
              <a:t>it</a:t>
            </a:r>
            <a:r>
              <a:rPr sz="4400" spc="-76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work?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992441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rlito"/>
                <a:cs typeface="Carlito"/>
              </a:rPr>
              <a:t>Identify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right hyper-plane (Scenario-2): </a:t>
            </a:r>
            <a:r>
              <a:rPr sz="1800" spc="-10" dirty="0">
                <a:latin typeface="Carlito"/>
                <a:cs typeface="Carlito"/>
              </a:rPr>
              <a:t>Here, we have three </a:t>
            </a:r>
            <a:r>
              <a:rPr sz="1800" spc="-5" dirty="0">
                <a:latin typeface="Carlito"/>
                <a:cs typeface="Carlito"/>
              </a:rPr>
              <a:t>hyper-planes </a:t>
            </a:r>
            <a:r>
              <a:rPr sz="1800" dirty="0">
                <a:latin typeface="Carlito"/>
                <a:cs typeface="Carlito"/>
              </a:rPr>
              <a:t>(A, B and </a:t>
            </a:r>
            <a:r>
              <a:rPr sz="1800" spc="-5" dirty="0">
                <a:latin typeface="Carlito"/>
                <a:cs typeface="Carlito"/>
              </a:rPr>
              <a:t>C) </a:t>
            </a:r>
            <a:r>
              <a:rPr sz="1800" dirty="0">
                <a:latin typeface="Carlito"/>
                <a:cs typeface="Carlito"/>
              </a:rPr>
              <a:t>and all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are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latin typeface="Carlito"/>
                <a:cs typeface="Carlito"/>
              </a:rPr>
              <a:t>segregating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classes well. </a:t>
            </a:r>
            <a:r>
              <a:rPr sz="1800" spc="-45" dirty="0">
                <a:latin typeface="Carlito"/>
                <a:cs typeface="Carlito"/>
              </a:rPr>
              <a:t>Now, </a:t>
            </a:r>
            <a:r>
              <a:rPr sz="1800" spc="-10" dirty="0">
                <a:latin typeface="Carlito"/>
                <a:cs typeface="Carlito"/>
              </a:rPr>
              <a:t>How can we </a:t>
            </a:r>
            <a:r>
              <a:rPr sz="1800" spc="-5" dirty="0">
                <a:latin typeface="Carlito"/>
                <a:cs typeface="Carlito"/>
              </a:rPr>
              <a:t>identify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right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hyper-plane?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ts val="1939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Here, </a:t>
            </a:r>
            <a:r>
              <a:rPr sz="1800" spc="-5" dirty="0">
                <a:latin typeface="Carlito"/>
                <a:cs typeface="Carlito"/>
              </a:rPr>
              <a:t>maximizing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distances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spc="-10" dirty="0">
                <a:latin typeface="Carlito"/>
                <a:cs typeface="Carlito"/>
              </a:rPr>
              <a:t>nearest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point (either class)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hyper-plane will help us </a:t>
            </a:r>
            <a:r>
              <a:rPr sz="1800" spc="-10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decide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right hyper-plane. This </a:t>
            </a:r>
            <a:r>
              <a:rPr sz="1800" spc="-10" dirty="0">
                <a:latin typeface="Carlito"/>
                <a:cs typeface="Carlito"/>
              </a:rPr>
              <a:t>distance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called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Margin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302758"/>
            <a:ext cx="993330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130810" indent="-2286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see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margin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hyper-plane </a:t>
            </a:r>
            <a:r>
              <a:rPr sz="1800" dirty="0">
                <a:latin typeface="Carlito"/>
                <a:cs typeface="Carlito"/>
              </a:rPr>
              <a:t>C </a:t>
            </a:r>
            <a:r>
              <a:rPr sz="1800" spc="-5" dirty="0">
                <a:latin typeface="Carlito"/>
                <a:cs typeface="Carlito"/>
              </a:rPr>
              <a:t>is high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compared to </a:t>
            </a:r>
            <a:r>
              <a:rPr sz="1800" spc="-5" dirty="0">
                <a:latin typeface="Carlito"/>
                <a:cs typeface="Carlito"/>
              </a:rPr>
              <a:t>both </a:t>
            </a:r>
            <a:r>
              <a:rPr sz="1800" dirty="0">
                <a:latin typeface="Carlito"/>
                <a:cs typeface="Carlito"/>
              </a:rPr>
              <a:t>A and B. </a:t>
            </a:r>
            <a:r>
              <a:rPr sz="1800" spc="-5" dirty="0">
                <a:latin typeface="Carlito"/>
                <a:cs typeface="Carlito"/>
              </a:rPr>
              <a:t>Hence,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name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right hyper-plane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C. Another lightning reason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selecting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hyper-plane with higher margin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ts val="1920"/>
              </a:lnSpc>
            </a:pPr>
            <a:r>
              <a:rPr sz="1800" spc="-5" dirty="0">
                <a:latin typeface="Carlito"/>
                <a:cs typeface="Carlito"/>
              </a:rPr>
              <a:t>robustness.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select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hyper-plane having </a:t>
            </a:r>
            <a:r>
              <a:rPr sz="1800" spc="-10" dirty="0">
                <a:latin typeface="Carlito"/>
                <a:cs typeface="Carlito"/>
              </a:rPr>
              <a:t>low </a:t>
            </a:r>
            <a:r>
              <a:rPr sz="1800" spc="-5" dirty="0">
                <a:latin typeface="Carlito"/>
                <a:cs typeface="Carlito"/>
              </a:rPr>
              <a:t>margin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there is high chance of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miss-classification.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2936" y="3247984"/>
            <a:ext cx="2712297" cy="1902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6535" y="3303945"/>
            <a:ext cx="2712884" cy="1902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92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How </a:t>
            </a:r>
            <a:r>
              <a:rPr sz="4400" spc="-135" dirty="0">
                <a:latin typeface="Trebuchet MS"/>
                <a:cs typeface="Trebuchet MS"/>
              </a:rPr>
              <a:t>does </a:t>
            </a:r>
            <a:r>
              <a:rPr sz="4400" spc="-290" dirty="0">
                <a:latin typeface="Trebuchet MS"/>
                <a:cs typeface="Trebuchet MS"/>
              </a:rPr>
              <a:t>it</a:t>
            </a:r>
            <a:r>
              <a:rPr sz="4400" spc="-76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work?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476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Identify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right </a:t>
            </a:r>
            <a:r>
              <a:rPr sz="2000" b="1" spc="-5" dirty="0">
                <a:latin typeface="Carlito"/>
                <a:cs typeface="Carlito"/>
              </a:rPr>
              <a:t>hyper-plane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(Scenario-3):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23866"/>
            <a:ext cx="9930765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Some of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hyper-plane </a:t>
            </a:r>
            <a:r>
              <a:rPr sz="2000" b="1" dirty="0">
                <a:latin typeface="Carlito"/>
                <a:cs typeface="Carlito"/>
              </a:rPr>
              <a:t>B </a:t>
            </a:r>
            <a:r>
              <a:rPr sz="2000" dirty="0">
                <a:latin typeface="Carlito"/>
                <a:cs typeface="Carlito"/>
              </a:rPr>
              <a:t>as it </a:t>
            </a:r>
            <a:r>
              <a:rPr sz="2000" spc="-5" dirty="0">
                <a:latin typeface="Carlito"/>
                <a:cs typeface="Carlito"/>
              </a:rPr>
              <a:t>has higher margin </a:t>
            </a:r>
            <a:r>
              <a:rPr sz="2000" spc="-10" dirty="0">
                <a:latin typeface="Carlito"/>
                <a:cs typeface="Carlito"/>
              </a:rPr>
              <a:t>compared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A. </a:t>
            </a:r>
            <a:r>
              <a:rPr sz="2000" dirty="0">
                <a:latin typeface="Carlito"/>
                <a:cs typeface="Carlito"/>
              </a:rPr>
              <a:t>But,  </a:t>
            </a:r>
            <a:r>
              <a:rPr sz="2000" spc="-10" dirty="0">
                <a:latin typeface="Carlito"/>
                <a:cs typeface="Carlito"/>
              </a:rPr>
              <a:t>here </a:t>
            </a:r>
            <a:r>
              <a:rPr sz="2000" dirty="0">
                <a:latin typeface="Carlito"/>
                <a:cs typeface="Carlito"/>
              </a:rPr>
              <a:t>is the </a:t>
            </a:r>
            <a:r>
              <a:rPr sz="2000" spc="-10" dirty="0">
                <a:latin typeface="Carlito"/>
                <a:cs typeface="Carlito"/>
              </a:rPr>
              <a:t>catch, </a:t>
            </a:r>
            <a:r>
              <a:rPr sz="2000" spc="-5" dirty="0">
                <a:latin typeface="Carlito"/>
                <a:cs typeface="Carlito"/>
              </a:rPr>
              <a:t>SVM selects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hyper-plane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classifies </a:t>
            </a:r>
            <a:r>
              <a:rPr sz="2000" dirty="0">
                <a:latin typeface="Carlito"/>
                <a:cs typeface="Carlito"/>
              </a:rPr>
              <a:t>the classes </a:t>
            </a:r>
            <a:r>
              <a:rPr sz="2000" spc="-10" dirty="0">
                <a:latin typeface="Carlito"/>
                <a:cs typeface="Carlito"/>
              </a:rPr>
              <a:t>accurately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prior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10"/>
              </a:lnSpc>
            </a:pPr>
            <a:r>
              <a:rPr sz="2000" spc="-10" dirty="0">
                <a:latin typeface="Carlito"/>
                <a:cs typeface="Carlito"/>
              </a:rPr>
              <a:t>to maximizing </a:t>
            </a:r>
            <a:r>
              <a:rPr sz="2000" spc="-5" dirty="0">
                <a:latin typeface="Carlito"/>
                <a:cs typeface="Carlito"/>
              </a:rPr>
              <a:t>margin. </a:t>
            </a:r>
            <a:r>
              <a:rPr sz="2000" spc="-10" dirty="0">
                <a:latin typeface="Carlito"/>
                <a:cs typeface="Carlito"/>
              </a:rPr>
              <a:t>Here, </a:t>
            </a:r>
            <a:r>
              <a:rPr sz="2000" spc="-5" dirty="0">
                <a:latin typeface="Carlito"/>
                <a:cs typeface="Carlito"/>
              </a:rPr>
              <a:t>hyper-plane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classification </a:t>
            </a:r>
            <a:r>
              <a:rPr sz="2000" spc="-10" dirty="0">
                <a:latin typeface="Carlito"/>
                <a:cs typeface="Carlito"/>
              </a:rPr>
              <a:t>error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5" dirty="0">
                <a:latin typeface="Carlito"/>
                <a:cs typeface="Carlito"/>
              </a:rPr>
              <a:t>has classified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all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20" dirty="0">
                <a:latin typeface="Carlito"/>
                <a:cs typeface="Carlito"/>
              </a:rPr>
              <a:t>correctly. </a:t>
            </a:r>
            <a:r>
              <a:rPr sz="2000" spc="-15" dirty="0">
                <a:latin typeface="Carlito"/>
                <a:cs typeface="Carlito"/>
              </a:rPr>
              <a:t>Therefore,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right hyper-plane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b="1" spc="5" dirty="0">
                <a:latin typeface="Carlito"/>
                <a:cs typeface="Carlito"/>
              </a:rPr>
              <a:t>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9588" y="2521239"/>
            <a:ext cx="3552011" cy="2389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92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How </a:t>
            </a:r>
            <a:r>
              <a:rPr sz="4400" spc="-135" dirty="0">
                <a:latin typeface="Trebuchet MS"/>
                <a:cs typeface="Trebuchet MS"/>
              </a:rPr>
              <a:t>does </a:t>
            </a:r>
            <a:r>
              <a:rPr sz="4400" spc="-290" dirty="0">
                <a:latin typeface="Trebuchet MS"/>
                <a:cs typeface="Trebuchet MS"/>
              </a:rPr>
              <a:t>it</a:t>
            </a:r>
            <a:r>
              <a:rPr sz="4400" spc="-76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work?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18159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Can we classify two classes </a:t>
            </a:r>
            <a:r>
              <a:rPr sz="2000" b="1" dirty="0">
                <a:latin typeface="Carlito"/>
                <a:cs typeface="Carlito"/>
              </a:rPr>
              <a:t>(Scenario-4)?: </a:t>
            </a:r>
            <a:r>
              <a:rPr sz="2000" spc="-35" dirty="0">
                <a:latin typeface="Carlito"/>
                <a:cs typeface="Carlito"/>
              </a:rPr>
              <a:t>Below, </a:t>
            </a:r>
            <a:r>
              <a:rPr sz="2000" dirty="0">
                <a:latin typeface="Carlito"/>
                <a:cs typeface="Carlito"/>
              </a:rPr>
              <a:t>I am unable </a:t>
            </a:r>
            <a:r>
              <a:rPr sz="2000" spc="-15" dirty="0">
                <a:latin typeface="Carlito"/>
                <a:cs typeface="Carlito"/>
              </a:rPr>
              <a:t>to segregate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classes using 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straight </a:t>
            </a:r>
            <a:r>
              <a:rPr sz="2000" spc="-5" dirty="0">
                <a:latin typeface="Carlito"/>
                <a:cs typeface="Carlito"/>
              </a:rPr>
              <a:t>line,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one of </a:t>
            </a:r>
            <a:r>
              <a:rPr sz="2000" spc="-15" dirty="0">
                <a:latin typeface="Carlito"/>
                <a:cs typeface="Carlito"/>
              </a:rPr>
              <a:t>star </a:t>
            </a:r>
            <a:r>
              <a:rPr sz="2000" spc="-5" dirty="0">
                <a:latin typeface="Carlito"/>
                <a:cs typeface="Carlito"/>
              </a:rPr>
              <a:t>lies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territory </a:t>
            </a:r>
            <a:r>
              <a:rPr sz="2000" spc="-5" dirty="0">
                <a:latin typeface="Carlito"/>
                <a:cs typeface="Carlito"/>
              </a:rPr>
              <a:t>of other(circle) </a:t>
            </a:r>
            <a:r>
              <a:rPr sz="2000" dirty="0">
                <a:latin typeface="Carlito"/>
                <a:cs typeface="Carlito"/>
              </a:rPr>
              <a:t>class as an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outlier.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98185"/>
            <a:ext cx="1010983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already mentioned, one </a:t>
            </a:r>
            <a:r>
              <a:rPr sz="2000" spc="-15" dirty="0">
                <a:latin typeface="Carlito"/>
                <a:cs typeface="Carlito"/>
              </a:rPr>
              <a:t>star at </a:t>
            </a:r>
            <a:r>
              <a:rPr sz="2000" dirty="0">
                <a:latin typeface="Carlito"/>
                <a:cs typeface="Carlito"/>
              </a:rPr>
              <a:t>other end is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outlier </a:t>
            </a:r>
            <a:r>
              <a:rPr sz="2000" spc="-15" dirty="0">
                <a:latin typeface="Carlito"/>
                <a:cs typeface="Carlito"/>
              </a:rPr>
              <a:t>for star </a:t>
            </a:r>
            <a:r>
              <a:rPr sz="2000" spc="-5" dirty="0">
                <a:latin typeface="Carlito"/>
                <a:cs typeface="Carlito"/>
              </a:rPr>
              <a:t>class. SVM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feature to  </a:t>
            </a:r>
            <a:r>
              <a:rPr sz="2000" spc="-5" dirty="0">
                <a:latin typeface="Carlito"/>
                <a:cs typeface="Carlito"/>
              </a:rPr>
              <a:t>ignore </a:t>
            </a:r>
            <a:r>
              <a:rPr sz="2000" spc="-10" dirty="0">
                <a:latin typeface="Carlito"/>
                <a:cs typeface="Carlito"/>
              </a:rPr>
              <a:t>outliers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find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hyper-plane that has </a:t>
            </a:r>
            <a:r>
              <a:rPr sz="2000" spc="-10" dirty="0">
                <a:latin typeface="Carlito"/>
                <a:cs typeface="Carlito"/>
              </a:rPr>
              <a:t>maximum </a:t>
            </a:r>
            <a:r>
              <a:rPr sz="2000" spc="-5" dirty="0">
                <a:latin typeface="Carlito"/>
                <a:cs typeface="Carlito"/>
              </a:rPr>
              <a:t>margin. Hence,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45" dirty="0">
                <a:latin typeface="Carlito"/>
                <a:cs typeface="Carlito"/>
              </a:rPr>
              <a:t>say, </a:t>
            </a:r>
            <a:r>
              <a:rPr sz="2000" spc="-5" dirty="0">
                <a:latin typeface="Carlito"/>
                <a:cs typeface="Carlito"/>
              </a:rPr>
              <a:t>SVM </a:t>
            </a:r>
            <a:r>
              <a:rPr sz="2000" dirty="0">
                <a:latin typeface="Carlito"/>
                <a:cs typeface="Carlito"/>
              </a:rPr>
              <a:t>is  </a:t>
            </a:r>
            <a:r>
              <a:rPr sz="2000" spc="-15" dirty="0">
                <a:latin typeface="Carlito"/>
                <a:cs typeface="Carlito"/>
              </a:rPr>
              <a:t>robust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outliers.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374392"/>
            <a:ext cx="4648200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0323" y="2374392"/>
            <a:ext cx="4399787" cy="2962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92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rebuchet MS"/>
                <a:cs typeface="Trebuchet MS"/>
              </a:rPr>
              <a:t>How </a:t>
            </a:r>
            <a:r>
              <a:rPr sz="4400" spc="-135" dirty="0">
                <a:latin typeface="Trebuchet MS"/>
                <a:cs typeface="Trebuchet MS"/>
              </a:rPr>
              <a:t>does </a:t>
            </a:r>
            <a:r>
              <a:rPr sz="4400" spc="-290" dirty="0">
                <a:latin typeface="Trebuchet MS"/>
                <a:cs typeface="Trebuchet MS"/>
              </a:rPr>
              <a:t>it</a:t>
            </a:r>
            <a:r>
              <a:rPr sz="4400" spc="-76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work?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05649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rlito"/>
                <a:cs typeface="Carlito"/>
              </a:rPr>
              <a:t>Find the </a:t>
            </a:r>
            <a:r>
              <a:rPr sz="2000" b="1" spc="-5" dirty="0">
                <a:latin typeface="Carlito"/>
                <a:cs typeface="Carlito"/>
              </a:rPr>
              <a:t>hyper-plane </a:t>
            </a:r>
            <a:r>
              <a:rPr sz="2000" b="1" spc="-15" dirty="0">
                <a:latin typeface="Carlito"/>
                <a:cs typeface="Carlito"/>
              </a:rPr>
              <a:t>to segregate to </a:t>
            </a:r>
            <a:r>
              <a:rPr sz="2000" b="1" spc="-5" dirty="0">
                <a:latin typeface="Carlito"/>
                <a:cs typeface="Carlito"/>
              </a:rPr>
              <a:t>classes </a:t>
            </a:r>
            <a:r>
              <a:rPr sz="2000" b="1" dirty="0">
                <a:latin typeface="Carlito"/>
                <a:cs typeface="Carlito"/>
              </a:rPr>
              <a:t>(Scenario-5):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5" dirty="0">
                <a:latin typeface="Carlito"/>
                <a:cs typeface="Carlito"/>
              </a:rPr>
              <a:t>scenario </a:t>
            </a:r>
            <a:r>
              <a:rPr sz="2000" spc="-35" dirty="0">
                <a:latin typeface="Carlito"/>
                <a:cs typeface="Carlito"/>
              </a:rPr>
              <a:t>below,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can’t </a:t>
            </a:r>
            <a:r>
              <a:rPr sz="2000" spc="-20" dirty="0">
                <a:latin typeface="Carlito"/>
                <a:cs typeface="Carlito"/>
              </a:rPr>
              <a:t>have  </a:t>
            </a:r>
            <a:r>
              <a:rPr sz="2000" spc="-5" dirty="0">
                <a:latin typeface="Carlito"/>
                <a:cs typeface="Carlito"/>
              </a:rPr>
              <a:t>linear hyper-plane between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classes, </a:t>
            </a:r>
            <a:r>
              <a:rPr sz="2000" spc="-5" dirty="0">
                <a:latin typeface="Carlito"/>
                <a:cs typeface="Carlito"/>
              </a:rPr>
              <a:t>so how does SVM </a:t>
            </a:r>
            <a:r>
              <a:rPr sz="2000" dirty="0">
                <a:latin typeface="Carlito"/>
                <a:cs typeface="Carlito"/>
              </a:rPr>
              <a:t>classify these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classes? Till  </a:t>
            </a:r>
            <a:r>
              <a:rPr sz="2000" spc="-45" dirty="0">
                <a:latin typeface="Carlito"/>
                <a:cs typeface="Carlito"/>
              </a:rPr>
              <a:t>now,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spc="-10" dirty="0">
                <a:latin typeface="Carlito"/>
                <a:cs typeface="Carlito"/>
              </a:rPr>
              <a:t>looked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linear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hyper-plane.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572150"/>
            <a:ext cx="102679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SVM can </a:t>
            </a:r>
            <a:r>
              <a:rPr sz="2000" spc="-10" dirty="0">
                <a:latin typeface="Carlito"/>
                <a:cs typeface="Carlito"/>
              </a:rPr>
              <a:t>solve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problem. </a:t>
            </a:r>
            <a:r>
              <a:rPr sz="2000" spc="-5" dirty="0">
                <a:latin typeface="Carlito"/>
                <a:cs typeface="Carlito"/>
              </a:rPr>
              <a:t>Easily!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solves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problem </a:t>
            </a:r>
            <a:r>
              <a:rPr sz="2000" spc="-5" dirty="0">
                <a:latin typeface="Carlito"/>
                <a:cs typeface="Carlito"/>
              </a:rPr>
              <a:t>by introducing </a:t>
            </a:r>
            <a:r>
              <a:rPr sz="2000" dirty="0">
                <a:latin typeface="Carlito"/>
                <a:cs typeface="Carlito"/>
              </a:rPr>
              <a:t>additional </a:t>
            </a:r>
            <a:r>
              <a:rPr sz="2000" spc="-15" dirty="0">
                <a:latin typeface="Carlito"/>
                <a:cs typeface="Carlito"/>
              </a:rPr>
              <a:t>feature.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Here,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add 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5" dirty="0">
                <a:latin typeface="Carlito"/>
                <a:cs typeface="Carlito"/>
              </a:rPr>
              <a:t>feature </a:t>
            </a:r>
            <a:r>
              <a:rPr sz="2000" spc="-5" dirty="0">
                <a:latin typeface="Carlito"/>
                <a:cs typeface="Carlito"/>
              </a:rPr>
              <a:t>z=x^2+y^2. </a:t>
            </a:r>
            <a:r>
              <a:rPr sz="2000" spc="-45" dirty="0">
                <a:latin typeface="Carlito"/>
                <a:cs typeface="Carlito"/>
              </a:rPr>
              <a:t>Now, </a:t>
            </a:r>
            <a:r>
              <a:rPr sz="2000" spc="-15" dirty="0">
                <a:latin typeface="Carlito"/>
                <a:cs typeface="Carlito"/>
              </a:rPr>
              <a:t>let’s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points on </a:t>
            </a:r>
            <a:r>
              <a:rPr sz="2000" spc="-10" dirty="0">
                <a:latin typeface="Carlito"/>
                <a:cs typeface="Carlito"/>
              </a:rPr>
              <a:t>axis </a:t>
            </a:r>
            <a:r>
              <a:rPr sz="2000" dirty="0">
                <a:latin typeface="Carlito"/>
                <a:cs typeface="Carlito"/>
              </a:rPr>
              <a:t>x and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z.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3024" y="2939691"/>
            <a:ext cx="2770054" cy="2525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4578" y="2624052"/>
            <a:ext cx="3148927" cy="2871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15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>
                <a:latin typeface="Trebuchet MS"/>
                <a:cs typeface="Trebuchet MS"/>
              </a:rPr>
              <a:t>Kernel</a:t>
            </a:r>
            <a:r>
              <a:rPr sz="4400" spc="-415" dirty="0">
                <a:latin typeface="Trebuchet MS"/>
                <a:cs typeface="Trebuchet MS"/>
              </a:rPr>
              <a:t> </a:t>
            </a:r>
            <a:r>
              <a:rPr sz="4400" spc="-360" dirty="0">
                <a:latin typeface="Trebuchet MS"/>
                <a:cs typeface="Trebuchet MS"/>
              </a:rPr>
              <a:t>Trick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00970" cy="19773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6606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SVM,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easy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linear hyper-plane between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classes. </a:t>
            </a:r>
            <a:r>
              <a:rPr sz="2000" dirty="0">
                <a:latin typeface="Carlito"/>
                <a:cs typeface="Carlito"/>
              </a:rPr>
              <a:t>But, another burning  </a:t>
            </a:r>
            <a:r>
              <a:rPr sz="2000" spc="-5" dirty="0">
                <a:latin typeface="Carlito"/>
                <a:cs typeface="Carlito"/>
              </a:rPr>
              <a:t>question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arises is, should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add this </a:t>
            </a:r>
            <a:r>
              <a:rPr sz="2000" spc="-15" dirty="0">
                <a:latin typeface="Carlito"/>
                <a:cs typeface="Carlito"/>
              </a:rPr>
              <a:t>feature </a:t>
            </a:r>
            <a:r>
              <a:rPr sz="2000" dirty="0">
                <a:latin typeface="Carlito"/>
                <a:cs typeface="Carlito"/>
              </a:rPr>
              <a:t>manually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hyper-plane.</a:t>
            </a:r>
            <a:endParaRPr sz="2000">
              <a:latin typeface="Carlito"/>
              <a:cs typeface="Carlito"/>
            </a:endParaRPr>
          </a:p>
          <a:p>
            <a:pPr marL="241300" marR="5080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No, </a:t>
            </a:r>
            <a:r>
              <a:rPr sz="2000" spc="-5" dirty="0">
                <a:latin typeface="Carlito"/>
                <a:cs typeface="Carlito"/>
              </a:rPr>
              <a:t>SVM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technique called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kernel</a:t>
            </a:r>
            <a:r>
              <a:rPr sz="2000" b="1" spc="-1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000" b="1" spc="-5" dirty="0">
                <a:latin typeface="Carlito"/>
                <a:cs typeface="Carlito"/>
              </a:rPr>
              <a:t>trick</a:t>
            </a:r>
            <a:r>
              <a:rPr sz="2000" spc="-5" dirty="0">
                <a:latin typeface="Carlito"/>
                <a:cs typeface="Carlito"/>
              </a:rPr>
              <a:t>. These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functions which </a:t>
            </a:r>
            <a:r>
              <a:rPr sz="2000" spc="-20" dirty="0">
                <a:latin typeface="Carlito"/>
                <a:cs typeface="Carlito"/>
              </a:rPr>
              <a:t>takes </a:t>
            </a:r>
            <a:r>
              <a:rPr sz="2000" spc="-5" dirty="0">
                <a:latin typeface="Carlito"/>
                <a:cs typeface="Carlito"/>
              </a:rPr>
              <a:t>low dimensional  </a:t>
            </a:r>
            <a:r>
              <a:rPr sz="2000" dirty="0">
                <a:latin typeface="Carlito"/>
                <a:cs typeface="Carlito"/>
              </a:rPr>
              <a:t>input </a:t>
            </a:r>
            <a:r>
              <a:rPr sz="2000" spc="-5" dirty="0">
                <a:latin typeface="Carlito"/>
                <a:cs typeface="Carlito"/>
              </a:rPr>
              <a:t>space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transform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higher </a:t>
            </a:r>
            <a:r>
              <a:rPr sz="2000" spc="-5" dirty="0">
                <a:latin typeface="Carlito"/>
                <a:cs typeface="Carlito"/>
              </a:rPr>
              <a:t>dimensional space </a:t>
            </a:r>
            <a:r>
              <a:rPr sz="2000" dirty="0">
                <a:latin typeface="Carlito"/>
                <a:cs typeface="Carlito"/>
              </a:rPr>
              <a:t>i.e. it </a:t>
            </a:r>
            <a:r>
              <a:rPr sz="2000" spc="-10" dirty="0">
                <a:latin typeface="Carlito"/>
                <a:cs typeface="Carlito"/>
              </a:rPr>
              <a:t>converts </a:t>
            </a:r>
            <a:r>
              <a:rPr sz="2000" dirty="0">
                <a:latin typeface="Carlito"/>
                <a:cs typeface="Carlito"/>
              </a:rPr>
              <a:t>not </a:t>
            </a:r>
            <a:r>
              <a:rPr sz="2000" spc="-10" dirty="0">
                <a:latin typeface="Carlito"/>
                <a:cs typeface="Carlito"/>
              </a:rPr>
              <a:t>separable problem 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separable </a:t>
            </a:r>
            <a:r>
              <a:rPr sz="2000" spc="-10" dirty="0">
                <a:latin typeface="Carlito"/>
                <a:cs typeface="Carlito"/>
              </a:rPr>
              <a:t>problem, </a:t>
            </a:r>
            <a:r>
              <a:rPr sz="2000" dirty="0">
                <a:latin typeface="Carlito"/>
                <a:cs typeface="Carlito"/>
              </a:rPr>
              <a:t>these functions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kernels.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mostly useful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non-linear  </a:t>
            </a:r>
            <a:r>
              <a:rPr sz="2000" spc="-10" dirty="0">
                <a:latin typeface="Carlito"/>
                <a:cs typeface="Carlito"/>
              </a:rPr>
              <a:t>separation problem. </a:t>
            </a:r>
            <a:r>
              <a:rPr sz="2000" spc="-5" dirty="0">
                <a:latin typeface="Carlito"/>
                <a:cs typeface="Carlito"/>
              </a:rPr>
              <a:t>Simply </a:t>
            </a:r>
            <a:r>
              <a:rPr sz="2000" dirty="0">
                <a:latin typeface="Carlito"/>
                <a:cs typeface="Carlito"/>
              </a:rPr>
              <a:t>put, it </a:t>
            </a:r>
            <a:r>
              <a:rPr sz="2000" spc="-5" dirty="0">
                <a:latin typeface="Carlito"/>
                <a:cs typeface="Carlito"/>
              </a:rPr>
              <a:t>does some </a:t>
            </a:r>
            <a:r>
              <a:rPr sz="2000" spc="-10" dirty="0">
                <a:latin typeface="Carlito"/>
                <a:cs typeface="Carlito"/>
              </a:rPr>
              <a:t>extremely complex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transformations, </a:t>
            </a:r>
            <a:r>
              <a:rPr sz="2000" dirty="0">
                <a:latin typeface="Carlito"/>
                <a:cs typeface="Carlito"/>
              </a:rPr>
              <a:t>then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find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130"/>
              </a:lnSpc>
            </a:pP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15" dirty="0">
                <a:latin typeface="Carlito"/>
                <a:cs typeface="Carlito"/>
              </a:rPr>
              <a:t>to separate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based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labels or outputs </a:t>
            </a:r>
            <a:r>
              <a:rPr sz="2000" spc="-15" dirty="0">
                <a:latin typeface="Carlito"/>
                <a:cs typeface="Carlito"/>
              </a:rPr>
              <a:t>you’ve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defined.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0188" y="4095124"/>
            <a:ext cx="2583373" cy="235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43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>
                <a:latin typeface="Trebuchet MS"/>
                <a:cs typeface="Trebuchet MS"/>
              </a:rPr>
              <a:t>Pros and </a:t>
            </a:r>
            <a:r>
              <a:rPr sz="4400" spc="-140" dirty="0">
                <a:latin typeface="Trebuchet MS"/>
                <a:cs typeface="Trebuchet MS"/>
              </a:rPr>
              <a:t>Cons </a:t>
            </a:r>
            <a:r>
              <a:rPr sz="4400" spc="-210" dirty="0">
                <a:latin typeface="Trebuchet MS"/>
                <a:cs typeface="Trebuchet MS"/>
              </a:rPr>
              <a:t>associated </a:t>
            </a:r>
            <a:r>
              <a:rPr sz="4400" spc="-225" dirty="0">
                <a:latin typeface="Trebuchet MS"/>
                <a:cs typeface="Trebuchet MS"/>
              </a:rPr>
              <a:t>with</a:t>
            </a:r>
            <a:r>
              <a:rPr sz="4400" spc="-994" dirty="0">
                <a:latin typeface="Trebuchet MS"/>
                <a:cs typeface="Trebuchet MS"/>
              </a:rPr>
              <a:t> </a:t>
            </a:r>
            <a:r>
              <a:rPr sz="4400" spc="100" dirty="0">
                <a:latin typeface="Trebuchet MS"/>
                <a:cs typeface="Trebuchet MS"/>
              </a:rPr>
              <a:t>SVM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8482"/>
            <a:ext cx="10320020" cy="36163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rlito"/>
                <a:cs typeface="Carlito"/>
              </a:rPr>
              <a:t>Pros: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10" dirty="0">
                <a:latin typeface="Carlito"/>
                <a:cs typeface="Carlito"/>
              </a:rPr>
              <a:t>really </a:t>
            </a:r>
            <a:r>
              <a:rPr sz="2000" spc="-5" dirty="0">
                <a:latin typeface="Carlito"/>
                <a:cs typeface="Carlito"/>
              </a:rPr>
              <a:t>well with </a:t>
            </a:r>
            <a:r>
              <a:rPr sz="2000" dirty="0">
                <a:latin typeface="Carlito"/>
                <a:cs typeface="Carlito"/>
              </a:rPr>
              <a:t>clear </a:t>
            </a:r>
            <a:r>
              <a:rPr sz="2000" spc="-5" dirty="0">
                <a:latin typeface="Carlito"/>
                <a:cs typeface="Carlito"/>
              </a:rPr>
              <a:t>margin of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separation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5" dirty="0">
                <a:latin typeface="Carlito"/>
                <a:cs typeface="Carlito"/>
              </a:rPr>
              <a:t>effective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high dimensional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spaces.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5" dirty="0">
                <a:latin typeface="Carlito"/>
                <a:cs typeface="Carlito"/>
              </a:rPr>
              <a:t>effective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cases where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dimensions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greater </a:t>
            </a:r>
            <a:r>
              <a:rPr sz="2000" dirty="0">
                <a:latin typeface="Carlito"/>
                <a:cs typeface="Carlito"/>
              </a:rPr>
              <a:t>than the </a:t>
            </a:r>
            <a:r>
              <a:rPr sz="2000" spc="-5" dirty="0">
                <a:latin typeface="Carlito"/>
                <a:cs typeface="Carlito"/>
              </a:rPr>
              <a:t>number of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samples.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subset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spc="-5" dirty="0">
                <a:latin typeface="Carlito"/>
                <a:cs typeface="Carlito"/>
              </a:rPr>
              <a:t>points 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decision function (called </a:t>
            </a:r>
            <a:r>
              <a:rPr sz="2000" dirty="0">
                <a:latin typeface="Carlito"/>
                <a:cs typeface="Carlito"/>
              </a:rPr>
              <a:t>support </a:t>
            </a:r>
            <a:r>
              <a:rPr sz="2000" spc="-15" dirty="0">
                <a:latin typeface="Carlito"/>
                <a:cs typeface="Carlito"/>
              </a:rPr>
              <a:t>vectors),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also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10" dirty="0">
                <a:latin typeface="Carlito"/>
                <a:cs typeface="Carlito"/>
              </a:rPr>
              <a:t> efficient.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Cons: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It doesn’t </a:t>
            </a:r>
            <a:r>
              <a:rPr sz="2000" spc="-10" dirty="0">
                <a:latin typeface="Carlito"/>
                <a:cs typeface="Carlito"/>
              </a:rPr>
              <a:t>perform </a:t>
            </a:r>
            <a:r>
              <a:rPr sz="2000" spc="-5" dirty="0">
                <a:latin typeface="Carlito"/>
                <a:cs typeface="Carlito"/>
              </a:rPr>
              <a:t>well,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large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set because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required </a:t>
            </a:r>
            <a:r>
              <a:rPr sz="2000" spc="-5" dirty="0">
                <a:latin typeface="Carlito"/>
                <a:cs typeface="Carlito"/>
              </a:rPr>
              <a:t>training time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higher</a:t>
            </a:r>
            <a:endParaRPr sz="2000">
              <a:latin typeface="Carlito"/>
              <a:cs typeface="Carlito"/>
            </a:endParaRPr>
          </a:p>
          <a:p>
            <a:pPr marL="698500" marR="452755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also doesn’t </a:t>
            </a:r>
            <a:r>
              <a:rPr sz="2000" spc="-10" dirty="0">
                <a:latin typeface="Carlito"/>
                <a:cs typeface="Carlito"/>
              </a:rPr>
              <a:t>perform very well, </a:t>
            </a:r>
            <a:r>
              <a:rPr sz="2000" dirty="0">
                <a:latin typeface="Carlito"/>
                <a:cs typeface="Carlito"/>
              </a:rPr>
              <a:t>when 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noise i.e. </a:t>
            </a:r>
            <a:r>
              <a:rPr sz="2000" spc="-15" dirty="0">
                <a:latin typeface="Carlito"/>
                <a:cs typeface="Carlito"/>
              </a:rPr>
              <a:t>target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spc="-5" dirty="0">
                <a:latin typeface="Carlito"/>
                <a:cs typeface="Carlito"/>
              </a:rPr>
              <a:t>overlapping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Carlito</vt:lpstr>
      <vt:lpstr>Trebuchet MS</vt:lpstr>
      <vt:lpstr>Office Theme</vt:lpstr>
      <vt:lpstr>Kumar Sundram</vt:lpstr>
      <vt:lpstr>SVM</vt:lpstr>
      <vt:lpstr>How does it work?</vt:lpstr>
      <vt:lpstr>How does it work?</vt:lpstr>
      <vt:lpstr>How does it work?</vt:lpstr>
      <vt:lpstr>How does it work?</vt:lpstr>
      <vt:lpstr>How does it work?</vt:lpstr>
      <vt:lpstr>Kernel Trick</vt:lpstr>
      <vt:lpstr>Pros and Cons associated with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DELL 1</dc:creator>
  <cp:lastModifiedBy>Kumar Sundram</cp:lastModifiedBy>
  <cp:revision>1</cp:revision>
  <dcterms:created xsi:type="dcterms:W3CDTF">2021-04-02T17:00:23Z</dcterms:created>
  <dcterms:modified xsi:type="dcterms:W3CDTF">2021-04-02T17:01:42Z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2021-04-02T00:00:00Z</vt:filetime>
  </property>
</Properties>
</file>