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6" name="Google Shape;86;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29.06.2024</a:t>
            </a:r>
            <a:endParaRPr b="0" i="0" sz="1200" u="none" cap="none" strike="noStrike">
              <a:solidFill>
                <a:schemeClr val="dk1"/>
              </a:solidFill>
              <a:latin typeface="Calibri"/>
              <a:ea typeface="Calibri"/>
              <a:cs typeface="Calibri"/>
              <a:sym typeface="Calibri"/>
            </a:endParaRPr>
          </a:p>
        </p:txBody>
      </p:sp>
      <p:sp>
        <p:nvSpPr>
          <p:cNvPr id="87" name="Google Shape;87;p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Hello everyone, before we start, I wanted to ask you all: Have you ever had a bad night of sleep? How about consecutive bad nights of sleep: maybe even sleep apnea or insomnia? Do we ever wonder if there are factors that affect our sleep? My name is Jesus, our team name is Data Bus and today we will be talking about Sleep Health. </a:t>
            </a:r>
            <a:endParaRPr/>
          </a:p>
        </p:txBody>
      </p:sp>
      <p:sp>
        <p:nvSpPr>
          <p:cNvPr id="89" name="Google Shape;89;p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0" name="Google Shape;90;p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49" name="Google Shape;249;p1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29.06.2024</a:t>
            </a:r>
            <a:endParaRPr sz="1200">
              <a:solidFill>
                <a:schemeClr val="dk1"/>
              </a:solidFill>
              <a:latin typeface="Calibri"/>
              <a:ea typeface="Calibri"/>
              <a:cs typeface="Calibri"/>
              <a:sym typeface="Calibri"/>
            </a:endParaRPr>
          </a:p>
        </p:txBody>
      </p:sp>
      <p:sp>
        <p:nvSpPr>
          <p:cNvPr id="250" name="Google Shape;250;p10: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1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Another category we analyzed was blood pressure and BMI. </a:t>
            </a:r>
            <a:endParaRPr/>
          </a:p>
          <a:p>
            <a:pPr indent="0" lvl="0" marL="0" rtl="0" algn="l">
              <a:spcBef>
                <a:spcPts val="0"/>
              </a:spcBef>
              <a:spcAft>
                <a:spcPts val="0"/>
              </a:spcAft>
              <a:buNone/>
            </a:pPr>
            <a:r>
              <a:rPr lang="en-US"/>
              <a:t>As you can see here, when we look at the “none” category of sleep disorder, there’s more individuals with either low, high and normal Blood Pressure. But in the insomnia and sleep apnea category, you can see that there really aren’t many individuals in the lower to normal BP levels. Meaning, that obese and overweight individuals often experience high blood pressure as a result of suffering from sleep disorders. </a:t>
            </a:r>
            <a:endParaRPr/>
          </a:p>
        </p:txBody>
      </p:sp>
      <p:sp>
        <p:nvSpPr>
          <p:cNvPr id="252" name="Google Shape;252;p1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53" name="Google Shape;253;p1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62" name="Google Shape;262;p1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29.06.2024</a:t>
            </a:r>
            <a:endParaRPr sz="1200">
              <a:solidFill>
                <a:schemeClr val="dk1"/>
              </a:solidFill>
              <a:latin typeface="Calibri"/>
              <a:ea typeface="Calibri"/>
              <a:cs typeface="Calibri"/>
              <a:sym typeface="Calibri"/>
            </a:endParaRPr>
          </a:p>
        </p:txBody>
      </p:sp>
      <p:sp>
        <p:nvSpPr>
          <p:cNvPr id="263" name="Google Shape;263;p1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1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There is a Positive correlation between the two variables compared in this graph</a:t>
            </a:r>
            <a:endParaRPr/>
          </a:p>
        </p:txBody>
      </p:sp>
      <p:sp>
        <p:nvSpPr>
          <p:cNvPr id="265" name="Google Shape;265;p1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66" name="Google Shape;266;p1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74" name="Google Shape;274;p1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29.06.2024</a:t>
            </a:r>
            <a:endParaRPr sz="1200">
              <a:solidFill>
                <a:schemeClr val="dk1"/>
              </a:solidFill>
              <a:latin typeface="Calibri"/>
              <a:ea typeface="Calibri"/>
              <a:cs typeface="Calibri"/>
              <a:sym typeface="Calibri"/>
            </a:endParaRPr>
          </a:p>
        </p:txBody>
      </p:sp>
      <p:sp>
        <p:nvSpPr>
          <p:cNvPr id="275" name="Google Shape;275;p1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1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this graph the Lighter dots represent less stress levels with more sleep duration</a:t>
            </a:r>
            <a:endParaRPr/>
          </a:p>
        </p:txBody>
      </p:sp>
      <p:sp>
        <p:nvSpPr>
          <p:cNvPr id="277" name="Google Shape;277;p1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78" name="Google Shape;278;p1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e93bdb176e_2_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86" name="Google Shape;286;g2e93bdb176e_2_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29.06.2024</a:t>
            </a:r>
            <a:endParaRPr sz="1200">
              <a:solidFill>
                <a:schemeClr val="dk1"/>
              </a:solidFill>
              <a:latin typeface="Calibri"/>
              <a:ea typeface="Calibri"/>
              <a:cs typeface="Calibri"/>
              <a:sym typeface="Calibri"/>
            </a:endParaRPr>
          </a:p>
        </p:txBody>
      </p:sp>
      <p:sp>
        <p:nvSpPr>
          <p:cNvPr id="287" name="Google Shape;287;g2e93bdb176e_2_4: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g2e93bdb176e_2_4: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also compared sleep disorders by occupation, showing showing Nurse as the occupation </a:t>
            </a:r>
            <a:r>
              <a:rPr lang="en-US"/>
              <a:t>with</a:t>
            </a:r>
            <a:r>
              <a:rPr lang="en-US"/>
              <a:t> the highest rate of sleep disorders, taking up 41% of the pie chart on the left.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While the pie chart on the right shows the Doctor occupation as the one with the lowest rate of sleep disorders.</a:t>
            </a:r>
            <a:endParaRPr/>
          </a:p>
        </p:txBody>
      </p:sp>
      <p:sp>
        <p:nvSpPr>
          <p:cNvPr id="289" name="Google Shape;289;g2e93bdb176e_2_4: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90" name="Google Shape;290;g2e93bdb176e_2_4: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01" name="Google Shape;301;p1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29.06.2024</a:t>
            </a:r>
            <a:endParaRPr sz="1200">
              <a:solidFill>
                <a:schemeClr val="dk1"/>
              </a:solidFill>
              <a:latin typeface="Calibri"/>
              <a:ea typeface="Calibri"/>
              <a:cs typeface="Calibri"/>
              <a:sym typeface="Calibri"/>
            </a:endParaRPr>
          </a:p>
        </p:txBody>
      </p:sp>
      <p:sp>
        <p:nvSpPr>
          <p:cNvPr id="302" name="Google Shape;302;p1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1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this bar chart we can see that the Sales rep is the occupation with the highest stress level and the Engineer with the lowest stress level</a:t>
            </a:r>
            <a:endParaRPr/>
          </a:p>
        </p:txBody>
      </p:sp>
      <p:sp>
        <p:nvSpPr>
          <p:cNvPr id="304" name="Google Shape;304;p1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05" name="Google Shape;305;p1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13" name="Google Shape;313;p1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29.06.2024</a:t>
            </a:r>
            <a:endParaRPr sz="1200">
              <a:solidFill>
                <a:schemeClr val="dk1"/>
              </a:solidFill>
              <a:latin typeface="Calibri"/>
              <a:ea typeface="Calibri"/>
              <a:cs typeface="Calibri"/>
              <a:sym typeface="Calibri"/>
            </a:endParaRPr>
          </a:p>
        </p:txBody>
      </p:sp>
      <p:sp>
        <p:nvSpPr>
          <p:cNvPr id="314" name="Google Shape;314;p1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1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Again, the Sales rep occupation has the lowest physical activity and the highest stress level on average </a:t>
            </a:r>
            <a:endParaRPr/>
          </a:p>
        </p:txBody>
      </p:sp>
      <p:sp>
        <p:nvSpPr>
          <p:cNvPr id="316" name="Google Shape;316;p1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17" name="Google Shape;317;p1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25" name="Google Shape;325;p1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29.06.2024</a:t>
            </a:r>
            <a:endParaRPr sz="1200">
              <a:solidFill>
                <a:schemeClr val="dk1"/>
              </a:solidFill>
              <a:latin typeface="Calibri"/>
              <a:ea typeface="Calibri"/>
              <a:cs typeface="Calibri"/>
              <a:sym typeface="Calibri"/>
            </a:endParaRPr>
          </a:p>
        </p:txBody>
      </p:sp>
      <p:sp>
        <p:nvSpPr>
          <p:cNvPr id="326" name="Google Shape;326;p1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1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have learned that quality of sleep, stress level, sleep duration, blood pressure and body weight are the main factors that affect sleep disorders.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 overcome this, we can increase physical activity, increase duration and quality of sleep, while decreasing stress level.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These issues Impact occupation and </a:t>
            </a:r>
            <a:r>
              <a:rPr lang="en-US"/>
              <a:t>viceversa</a:t>
            </a:r>
            <a:r>
              <a:rPr lang="en-US"/>
              <a:t>, we clearly learned that the most stressful occupation is Sales Rep, While Engineers have the least </a:t>
            </a:r>
            <a:r>
              <a:rPr lang="en-US"/>
              <a:t>stressful</a:t>
            </a:r>
            <a:r>
              <a:rPr lang="en-US"/>
              <a:t>, occup. </a:t>
            </a:r>
            <a:endParaRPr/>
          </a:p>
        </p:txBody>
      </p:sp>
      <p:sp>
        <p:nvSpPr>
          <p:cNvPr id="328" name="Google Shape;328;p1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29" name="Google Shape;329;p1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36" name="Google Shape;336;p1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29.06.2024</a:t>
            </a:r>
            <a:endParaRPr sz="1200">
              <a:solidFill>
                <a:schemeClr val="dk1"/>
              </a:solidFill>
              <a:latin typeface="Calibri"/>
              <a:ea typeface="Calibri"/>
              <a:cs typeface="Calibri"/>
              <a:sym typeface="Calibri"/>
            </a:endParaRPr>
          </a:p>
        </p:txBody>
      </p:sp>
      <p:sp>
        <p:nvSpPr>
          <p:cNvPr id="337" name="Google Shape;337;p1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1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have delved into understanding Sleep disorders, focused on the factors that create sleep disorders.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Our visualizations have provided valuable insights into the sleep disorder factors.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analysis aids in understanding that increasing physical activity, duration and quality of sleep Decrease Stress level, All play a role in decreasing chances of suffering a sleep disorder.</a:t>
            </a:r>
            <a:endParaRPr/>
          </a:p>
        </p:txBody>
      </p:sp>
      <p:sp>
        <p:nvSpPr>
          <p:cNvPr id="339" name="Google Shape;339;p1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40" name="Google Shape;340;p1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47" name="Google Shape;347;p1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29.06.2024</a:t>
            </a:r>
            <a:endParaRPr sz="1200">
              <a:solidFill>
                <a:schemeClr val="dk1"/>
              </a:solidFill>
              <a:latin typeface="Calibri"/>
              <a:ea typeface="Calibri"/>
              <a:cs typeface="Calibri"/>
              <a:sym typeface="Calibri"/>
            </a:endParaRPr>
          </a:p>
        </p:txBody>
      </p:sp>
      <p:sp>
        <p:nvSpPr>
          <p:cNvPr id="348" name="Google Shape;348;p1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p1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as a team created 2 dashboards utilizing Tableau as a tool.</a:t>
            </a:r>
            <a:endParaRPr/>
          </a:p>
        </p:txBody>
      </p:sp>
      <p:sp>
        <p:nvSpPr>
          <p:cNvPr id="350" name="Google Shape;350;p1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51" name="Google Shape;351;p1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58" name="Google Shape;358;p1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29.06.2024</a:t>
            </a:r>
            <a:endParaRPr sz="1200">
              <a:solidFill>
                <a:schemeClr val="dk1"/>
              </a:solidFill>
              <a:latin typeface="Calibri"/>
              <a:ea typeface="Calibri"/>
              <a:cs typeface="Calibri"/>
              <a:sym typeface="Calibri"/>
            </a:endParaRPr>
          </a:p>
        </p:txBody>
      </p:sp>
      <p:sp>
        <p:nvSpPr>
          <p:cNvPr id="359" name="Google Shape;359;p1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1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Data bus team thanks you for your ATTENTION!</a:t>
            </a:r>
            <a:endParaRPr/>
          </a:p>
        </p:txBody>
      </p:sp>
      <p:sp>
        <p:nvSpPr>
          <p:cNvPr id="361" name="Google Shape;361;p1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62" name="Google Shape;362;p1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32" name="Google Shape;132;p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29.06.2024</a:t>
            </a:r>
            <a:endParaRPr sz="1200">
              <a:solidFill>
                <a:schemeClr val="dk1"/>
              </a:solidFill>
              <a:latin typeface="Calibri"/>
              <a:ea typeface="Calibri"/>
              <a:cs typeface="Calibri"/>
              <a:sym typeface="Calibri"/>
            </a:endParaRPr>
          </a:p>
        </p:txBody>
      </p:sp>
      <p:sp>
        <p:nvSpPr>
          <p:cNvPr id="133" name="Google Shape;133;p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Our team consists of 2 current BIA students: myself (Jesus) and Anto and 1 alumni: Priyangka. You can see here what our roles were in this project. Our agenda for the day will be: </a:t>
            </a:r>
            <a:endParaRPr/>
          </a:p>
          <a:p>
            <a:pPr indent="-228600" lvl="0" marL="228600" rtl="0" algn="l">
              <a:spcBef>
                <a:spcPts val="0"/>
              </a:spcBef>
              <a:spcAft>
                <a:spcPts val="0"/>
              </a:spcAft>
              <a:buClr>
                <a:schemeClr val="dk1"/>
              </a:buClr>
              <a:buSzPts val="1200"/>
              <a:buFont typeface="Calibri"/>
              <a:buAutoNum type="arabicParenR"/>
            </a:pPr>
            <a:r>
              <a:rPr lang="en-US"/>
              <a:t>Introduction</a:t>
            </a:r>
            <a:endParaRPr/>
          </a:p>
          <a:p>
            <a:pPr indent="-228600" lvl="0" marL="228600" rtl="0" algn="l">
              <a:spcBef>
                <a:spcPts val="0"/>
              </a:spcBef>
              <a:spcAft>
                <a:spcPts val="0"/>
              </a:spcAft>
              <a:buClr>
                <a:schemeClr val="dk1"/>
              </a:buClr>
              <a:buSzPts val="1200"/>
              <a:buFont typeface="Calibri"/>
              <a:buAutoNum type="arabicParenR"/>
            </a:pPr>
            <a:r>
              <a:rPr lang="en-US"/>
              <a:t>Process</a:t>
            </a:r>
            <a:endParaRPr/>
          </a:p>
          <a:p>
            <a:pPr indent="-228600" lvl="0" marL="228600" rtl="0" algn="l">
              <a:spcBef>
                <a:spcPts val="0"/>
              </a:spcBef>
              <a:spcAft>
                <a:spcPts val="0"/>
              </a:spcAft>
              <a:buClr>
                <a:schemeClr val="dk1"/>
              </a:buClr>
              <a:buSzPts val="1200"/>
              <a:buFont typeface="Calibri"/>
              <a:buAutoNum type="arabicParenR"/>
            </a:pPr>
            <a:r>
              <a:rPr lang="en-US"/>
              <a:t>Insights</a:t>
            </a:r>
            <a:endParaRPr/>
          </a:p>
          <a:p>
            <a:pPr indent="-228600" lvl="0" marL="228600" rtl="0" algn="l">
              <a:spcBef>
                <a:spcPts val="0"/>
              </a:spcBef>
              <a:spcAft>
                <a:spcPts val="0"/>
              </a:spcAft>
              <a:buClr>
                <a:schemeClr val="dk1"/>
              </a:buClr>
              <a:buSzPts val="1200"/>
              <a:buFont typeface="Calibri"/>
              <a:buAutoNum type="arabicParenR"/>
            </a:pPr>
            <a:r>
              <a:rPr lang="en-US"/>
              <a:t>Summary</a:t>
            </a:r>
            <a:endParaRPr/>
          </a:p>
        </p:txBody>
      </p:sp>
      <p:sp>
        <p:nvSpPr>
          <p:cNvPr id="135" name="Google Shape;135;p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36" name="Google Shape;136;p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9" name="Google Shape;149;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29.06.2024</a:t>
            </a:r>
            <a:endParaRPr sz="1200">
              <a:solidFill>
                <a:schemeClr val="dk1"/>
              </a:solidFill>
              <a:latin typeface="Calibri"/>
              <a:ea typeface="Calibri"/>
              <a:cs typeface="Calibri"/>
              <a:sym typeface="Calibri"/>
            </a:endParaRPr>
          </a:p>
        </p:txBody>
      </p:sp>
      <p:sp>
        <p:nvSpPr>
          <p:cNvPr id="150" name="Google Shape;150;p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*Read the slide*</a:t>
            </a:r>
            <a:endParaRPr/>
          </a:p>
        </p:txBody>
      </p:sp>
      <p:sp>
        <p:nvSpPr>
          <p:cNvPr id="152" name="Google Shape;152;p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53" name="Google Shape;153;p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61" name="Google Shape;161;p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29.06.2024</a:t>
            </a:r>
            <a:endParaRPr sz="1200">
              <a:solidFill>
                <a:schemeClr val="dk1"/>
              </a:solidFill>
              <a:latin typeface="Calibri"/>
              <a:ea typeface="Calibri"/>
              <a:cs typeface="Calibri"/>
              <a:sym typeface="Calibri"/>
            </a:endParaRPr>
          </a:p>
        </p:txBody>
      </p:sp>
      <p:sp>
        <p:nvSpPr>
          <p:cNvPr id="162" name="Google Shape;162;p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processing portion of our project consisted of 3 stages: understanding the data we were working with, pre-process it: making sure we removed duplicates or took care of missing values and lastly but not least, analyze the data and derive insights. </a:t>
            </a:r>
            <a:endParaRPr/>
          </a:p>
        </p:txBody>
      </p:sp>
      <p:sp>
        <p:nvSpPr>
          <p:cNvPr id="164" name="Google Shape;164;p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65" name="Google Shape;165;p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p:nvPr>
            <p:ph idx="2"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mean age of the population sample in the dataset is 42, the mean sleep duration is 7 hours with a maximum of 8, quality of sleep mean is 7 with a maximum of 9, activity level mean is 59 with the max range at 90, stress level mean is 5.38 </a:t>
            </a:r>
            <a:r>
              <a:rPr lang="en-US"/>
              <a:t>with a maximum of 8</a:t>
            </a:r>
            <a:endParaRPr/>
          </a:p>
        </p:txBody>
      </p:sp>
      <p:sp>
        <p:nvSpPr>
          <p:cNvPr id="187" name="Google Shape;187;p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6:notes"/>
          <p:cNvSpPr/>
          <p:nvPr>
            <p:ph idx="2"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the pre-processing stage, we regrouped the age data into 4 categories: the twenties (which really only cover 3 years as compared to 10 for the other age groups), thirties, forties, and fifties (which again, doesn’t fully cover 10 years but almost). </a:t>
            </a:r>
            <a:endParaRPr/>
          </a:p>
          <a:p>
            <a:pPr indent="0" lvl="0" marL="0" rtl="0" algn="l">
              <a:spcBef>
                <a:spcPts val="0"/>
              </a:spcBef>
              <a:spcAft>
                <a:spcPts val="0"/>
              </a:spcAft>
              <a:buNone/>
            </a:pPr>
            <a:r>
              <a:rPr lang="en-US"/>
              <a:t>We also modified the BMI category values as there were 2 data types that were one in the same- normal weight was changed to normal. </a:t>
            </a:r>
            <a:endParaRPr/>
          </a:p>
        </p:txBody>
      </p:sp>
      <p:sp>
        <p:nvSpPr>
          <p:cNvPr id="202" name="Google Shape;202;p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09" name="Google Shape;209;p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29.06.2024</a:t>
            </a:r>
            <a:endParaRPr sz="1200">
              <a:solidFill>
                <a:schemeClr val="dk1"/>
              </a:solidFill>
              <a:latin typeface="Calibri"/>
              <a:ea typeface="Calibri"/>
              <a:cs typeface="Calibri"/>
              <a:sym typeface="Calibri"/>
            </a:endParaRPr>
          </a:p>
        </p:txBody>
      </p:sp>
      <p:sp>
        <p:nvSpPr>
          <p:cNvPr id="210" name="Google Shape;210;p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Once we’ve pre-processed our data, we started looking at the proportion of sleep disorder amongst our whole data set. We can see in our pie graph that a little over half of our dataset reported not having any sleep disorders while the other half was about evenly divided into people having sleep apnea and insomnia. That means that a quarter of our data set reported having sleep apnea and a quarter insomnia. We wanted to then look at sleep disorder in the gender and age category. </a:t>
            </a:r>
            <a:endParaRPr/>
          </a:p>
        </p:txBody>
      </p:sp>
      <p:sp>
        <p:nvSpPr>
          <p:cNvPr id="212" name="Google Shape;212;p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13" name="Google Shape;213;p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22" name="Google Shape;222;p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29.06.2024</a:t>
            </a:r>
            <a:endParaRPr sz="1200">
              <a:solidFill>
                <a:schemeClr val="dk1"/>
              </a:solidFill>
              <a:latin typeface="Calibri"/>
              <a:ea typeface="Calibri"/>
              <a:cs typeface="Calibri"/>
              <a:sym typeface="Calibri"/>
            </a:endParaRPr>
          </a:p>
        </p:txBody>
      </p:sp>
      <p:sp>
        <p:nvSpPr>
          <p:cNvPr id="223" name="Google Shape;223;p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the gender category, we can conclude a handful of insights: </a:t>
            </a:r>
            <a:endParaRPr/>
          </a:p>
          <a:p>
            <a:pPr indent="-171450" lvl="0" marL="171450" rtl="0" algn="l">
              <a:spcBef>
                <a:spcPts val="0"/>
              </a:spcBef>
              <a:spcAft>
                <a:spcPts val="0"/>
              </a:spcAft>
              <a:buClr>
                <a:schemeClr val="dk1"/>
              </a:buClr>
              <a:buSzPts val="1200"/>
              <a:buFont typeface="Calibri"/>
              <a:buChar char="-"/>
            </a:pPr>
            <a:r>
              <a:rPr lang="en-US"/>
              <a:t>There were significantly more males who reported not having any sleep disorders than females. Very few males reported suffering from sleep apnea while more males reported suffering from insomnia. </a:t>
            </a:r>
            <a:endParaRPr/>
          </a:p>
          <a:p>
            <a:pPr indent="-171450" lvl="0" marL="171450" rtl="0" algn="l">
              <a:spcBef>
                <a:spcPts val="0"/>
              </a:spcBef>
              <a:spcAft>
                <a:spcPts val="0"/>
              </a:spcAft>
              <a:buClr>
                <a:schemeClr val="dk1"/>
              </a:buClr>
              <a:buSzPts val="1200"/>
              <a:buFont typeface="Calibri"/>
              <a:buChar char="-"/>
            </a:pPr>
            <a:r>
              <a:rPr lang="en-US"/>
              <a:t>Females made up 85% of those who reported suffering from sleep apnea and about 46% of those who reported suffering from insomnia. </a:t>
            </a:r>
            <a:endParaRPr/>
          </a:p>
          <a:p>
            <a:pPr indent="-171450" lvl="0" marL="171450" rtl="0" algn="l">
              <a:spcBef>
                <a:spcPts val="0"/>
              </a:spcBef>
              <a:spcAft>
                <a:spcPts val="0"/>
              </a:spcAft>
              <a:buClr>
                <a:schemeClr val="dk1"/>
              </a:buClr>
              <a:buSzPts val="1200"/>
              <a:buFont typeface="Calibri"/>
              <a:buChar char="-"/>
            </a:pPr>
            <a:r>
              <a:rPr lang="en-US"/>
              <a:t>Overall, we can conclude that more females suffer from sleep disorders (insomnia or sleep apnea) than males. </a:t>
            </a:r>
            <a:endParaRPr/>
          </a:p>
          <a:p>
            <a:pPr indent="-95250" lvl="0" marL="171450" rtl="0" algn="l">
              <a:spcBef>
                <a:spcPts val="0"/>
              </a:spcBef>
              <a:spcAft>
                <a:spcPts val="0"/>
              </a:spcAft>
              <a:buClr>
                <a:schemeClr val="dk1"/>
              </a:buClr>
              <a:buSzPts val="1200"/>
              <a:buFont typeface="Calibri"/>
              <a:buNone/>
            </a:pPr>
            <a:r>
              <a:t/>
            </a:r>
            <a:endParaRPr/>
          </a:p>
          <a:p>
            <a:pPr indent="-171450" lvl="0" marL="171450" rtl="0" algn="l">
              <a:spcBef>
                <a:spcPts val="0"/>
              </a:spcBef>
              <a:spcAft>
                <a:spcPts val="0"/>
              </a:spcAft>
              <a:buClr>
                <a:schemeClr val="dk1"/>
              </a:buClr>
              <a:buSzPts val="1200"/>
              <a:buFont typeface="Calibri"/>
              <a:buChar char="-"/>
            </a:pPr>
            <a:r>
              <a:rPr lang="en-US"/>
              <a:t>In the age group category, we excluded those who reported that they did not suffer from any sleep disorder. We can conclude that:</a:t>
            </a:r>
            <a:endParaRPr/>
          </a:p>
          <a:p>
            <a:pPr indent="-228600" lvl="0" marL="228600" rtl="0" algn="l">
              <a:spcBef>
                <a:spcPts val="0"/>
              </a:spcBef>
              <a:spcAft>
                <a:spcPts val="0"/>
              </a:spcAft>
              <a:buClr>
                <a:schemeClr val="dk1"/>
              </a:buClr>
              <a:buSzPts val="1200"/>
              <a:buFont typeface="Calibri"/>
              <a:buAutoNum type="arabicParenR"/>
            </a:pPr>
            <a:r>
              <a:rPr lang="en-US"/>
              <a:t>Those in the forties age group suffer from sleep disorder the most- majority suffering from insomnia. </a:t>
            </a:r>
            <a:endParaRPr/>
          </a:p>
          <a:p>
            <a:pPr indent="-228600" lvl="0" marL="228600" rtl="0" algn="l">
              <a:spcBef>
                <a:spcPts val="0"/>
              </a:spcBef>
              <a:spcAft>
                <a:spcPts val="0"/>
              </a:spcAft>
              <a:buClr>
                <a:schemeClr val="dk1"/>
              </a:buClr>
              <a:buSzPts val="1200"/>
              <a:buFont typeface="Calibri"/>
              <a:buAutoNum type="arabicParenR"/>
            </a:pPr>
            <a:r>
              <a:rPr lang="en-US"/>
              <a:t>Coming in second, is the fifties age group. Now unlike the forties age group, the fifty year olds tend to suffer more from sleep apnea. </a:t>
            </a:r>
            <a:endParaRPr/>
          </a:p>
          <a:p>
            <a:pPr indent="-228600" lvl="0" marL="228600" rtl="0" algn="l">
              <a:spcBef>
                <a:spcPts val="0"/>
              </a:spcBef>
              <a:spcAft>
                <a:spcPts val="0"/>
              </a:spcAft>
              <a:buClr>
                <a:schemeClr val="dk1"/>
              </a:buClr>
              <a:buSzPts val="1200"/>
              <a:buFont typeface="Calibri"/>
              <a:buAutoNum type="arabicParenR"/>
            </a:pPr>
            <a:r>
              <a:rPr lang="en-US"/>
              <a:t>We can also conclude that as age groups get younger, the less they suffer from sleep disorders</a:t>
            </a:r>
            <a:endParaRPr/>
          </a:p>
          <a:p>
            <a:pPr indent="-152400" lvl="0" marL="228600" rtl="0" algn="l">
              <a:spcBef>
                <a:spcPts val="0"/>
              </a:spcBef>
              <a:spcAft>
                <a:spcPts val="0"/>
              </a:spcAft>
              <a:buClr>
                <a:schemeClr val="dk1"/>
              </a:buClr>
              <a:buSzPts val="1200"/>
              <a:buFont typeface="Calibri"/>
              <a:buNone/>
            </a:pPr>
            <a:r>
              <a:t/>
            </a:r>
            <a:endParaRPr/>
          </a:p>
          <a:p>
            <a:pPr indent="-152400" lvl="0" marL="228600" rtl="0" algn="l">
              <a:spcBef>
                <a:spcPts val="0"/>
              </a:spcBef>
              <a:spcAft>
                <a:spcPts val="0"/>
              </a:spcAft>
              <a:buClr>
                <a:schemeClr val="dk1"/>
              </a:buClr>
              <a:buSzPts val="1200"/>
              <a:buFont typeface="Calibri"/>
              <a:buNone/>
            </a:pPr>
            <a:r>
              <a:t/>
            </a:r>
            <a:endParaRPr/>
          </a:p>
        </p:txBody>
      </p:sp>
      <p:sp>
        <p:nvSpPr>
          <p:cNvPr id="225" name="Google Shape;225;p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26" name="Google Shape;226;p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36" name="Google Shape;236;p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29.06.2024</a:t>
            </a:r>
            <a:endParaRPr sz="1200">
              <a:solidFill>
                <a:schemeClr val="dk1"/>
              </a:solidFill>
              <a:latin typeface="Calibri"/>
              <a:ea typeface="Calibri"/>
              <a:cs typeface="Calibri"/>
              <a:sym typeface="Calibri"/>
            </a:endParaRPr>
          </a:p>
        </p:txBody>
      </p:sp>
      <p:sp>
        <p:nvSpPr>
          <p:cNvPr id="237" name="Google Shape;237;p9: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also analyzed how sleep disorder is related to the average quality of sleep, average stress level and average sleep duration. And as you may have already concluded, increased sleep duration and qualify of sleep is positively correlated to individuals reporting no sleep disorders. And the lower the stress level, the lower the reports for sleep disorders. Conclusion: make sure you get over 7 hours and 20 mins of sleep a night to decrease your chances of suffering from sleep disorders! </a:t>
            </a:r>
            <a:endParaRPr/>
          </a:p>
        </p:txBody>
      </p:sp>
      <p:sp>
        <p:nvSpPr>
          <p:cNvPr id="239" name="Google Shape;239;p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40" name="Google Shape;240;p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573FF">
            <a:alpha val="84705"/>
          </a:srgbClr>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7.png"/><Relationship Id="rId5"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public.tableau.com/views/Sleep_Health_Overview/Dashboard1?:language=en-US&amp;publish=yes&amp;:sid=&amp;:display_count=n&amp;:origin=viz_share_link" TargetMode="External"/><Relationship Id="rId4" Type="http://schemas.openxmlformats.org/officeDocument/2006/relationships/hyperlink" Target="https://public.tableau.com/views/Team1Dashboard/OccupatuionandStressanalysis?:language=en-US&amp;publish=yes&amp;:sid=&amp;:display_count=n&amp;:origin=viz_share_link"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aasm.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5.png"/><Relationship Id="rId4" Type="http://schemas.openxmlformats.org/officeDocument/2006/relationships/image" Target="../media/image16.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grpSp>
        <p:nvGrpSpPr>
          <p:cNvPr id="92" name="Google Shape;92;p13"/>
          <p:cNvGrpSpPr/>
          <p:nvPr/>
        </p:nvGrpSpPr>
        <p:grpSpPr>
          <a:xfrm>
            <a:off x="142382" y="368463"/>
            <a:ext cx="8747134" cy="9550074"/>
            <a:chOff x="0" y="0"/>
            <a:chExt cx="13390046" cy="12632924"/>
          </a:xfrm>
        </p:grpSpPr>
        <p:pic>
          <p:nvPicPr>
            <p:cNvPr id="93" name="Google Shape;93;p13"/>
            <p:cNvPicPr preferRelativeResize="0"/>
            <p:nvPr/>
          </p:nvPicPr>
          <p:blipFill rotWithShape="1">
            <a:blip r:embed="rId3">
              <a:alphaModFix amt="80000"/>
            </a:blip>
            <a:srcRect b="0" l="0" r="0" t="0"/>
            <a:stretch/>
          </p:blipFill>
          <p:spPr>
            <a:xfrm>
              <a:off x="6923321" y="0"/>
              <a:ext cx="3005065" cy="2794710"/>
            </a:xfrm>
            <a:prstGeom prst="rect">
              <a:avLst/>
            </a:prstGeom>
            <a:noFill/>
            <a:ln>
              <a:noFill/>
            </a:ln>
          </p:spPr>
        </p:pic>
        <p:pic>
          <p:nvPicPr>
            <p:cNvPr id="94" name="Google Shape;94;p13"/>
            <p:cNvPicPr preferRelativeResize="0"/>
            <p:nvPr/>
          </p:nvPicPr>
          <p:blipFill rotWithShape="1">
            <a:blip r:embed="rId3">
              <a:alphaModFix amt="80000"/>
            </a:blip>
            <a:srcRect b="0" l="0" r="0" t="0"/>
            <a:stretch/>
          </p:blipFill>
          <p:spPr>
            <a:xfrm>
              <a:off x="6923321" y="3279405"/>
              <a:ext cx="3005065" cy="2794710"/>
            </a:xfrm>
            <a:prstGeom prst="rect">
              <a:avLst/>
            </a:prstGeom>
            <a:noFill/>
            <a:ln>
              <a:noFill/>
            </a:ln>
          </p:spPr>
        </p:pic>
        <p:pic>
          <p:nvPicPr>
            <p:cNvPr id="95" name="Google Shape;95;p13"/>
            <p:cNvPicPr preferRelativeResize="0"/>
            <p:nvPr/>
          </p:nvPicPr>
          <p:blipFill rotWithShape="1">
            <a:blip r:embed="rId3">
              <a:alphaModFix amt="80000"/>
            </a:blip>
            <a:srcRect b="0" l="0" r="0" t="0"/>
            <a:stretch/>
          </p:blipFill>
          <p:spPr>
            <a:xfrm>
              <a:off x="6923321" y="6558809"/>
              <a:ext cx="3005065" cy="2794710"/>
            </a:xfrm>
            <a:prstGeom prst="rect">
              <a:avLst/>
            </a:prstGeom>
            <a:noFill/>
            <a:ln>
              <a:noFill/>
            </a:ln>
          </p:spPr>
        </p:pic>
        <p:pic>
          <p:nvPicPr>
            <p:cNvPr id="96" name="Google Shape;96;p13"/>
            <p:cNvPicPr preferRelativeResize="0"/>
            <p:nvPr/>
          </p:nvPicPr>
          <p:blipFill rotWithShape="1">
            <a:blip r:embed="rId3">
              <a:alphaModFix amt="80000"/>
            </a:blip>
            <a:srcRect b="0" l="0" r="0" t="0"/>
            <a:stretch/>
          </p:blipFill>
          <p:spPr>
            <a:xfrm>
              <a:off x="6923321" y="9838214"/>
              <a:ext cx="3005065" cy="2794710"/>
            </a:xfrm>
            <a:prstGeom prst="rect">
              <a:avLst/>
            </a:prstGeom>
            <a:noFill/>
            <a:ln>
              <a:noFill/>
            </a:ln>
          </p:spPr>
        </p:pic>
        <p:pic>
          <p:nvPicPr>
            <p:cNvPr id="97" name="Google Shape;97;p13"/>
            <p:cNvPicPr preferRelativeResize="0"/>
            <p:nvPr/>
          </p:nvPicPr>
          <p:blipFill rotWithShape="1">
            <a:blip r:embed="rId3">
              <a:alphaModFix amt="80000"/>
            </a:blip>
            <a:srcRect b="0" l="0" r="0" t="0"/>
            <a:stretch/>
          </p:blipFill>
          <p:spPr>
            <a:xfrm>
              <a:off x="3461660" y="0"/>
              <a:ext cx="3005065" cy="2794710"/>
            </a:xfrm>
            <a:prstGeom prst="rect">
              <a:avLst/>
            </a:prstGeom>
            <a:noFill/>
            <a:ln>
              <a:noFill/>
            </a:ln>
          </p:spPr>
        </p:pic>
        <p:pic>
          <p:nvPicPr>
            <p:cNvPr id="98" name="Google Shape;98;p13"/>
            <p:cNvPicPr preferRelativeResize="0"/>
            <p:nvPr/>
          </p:nvPicPr>
          <p:blipFill rotWithShape="1">
            <a:blip r:embed="rId3">
              <a:alphaModFix amt="80000"/>
            </a:blip>
            <a:srcRect b="0" l="0" r="0" t="0"/>
            <a:stretch/>
          </p:blipFill>
          <p:spPr>
            <a:xfrm>
              <a:off x="3461660" y="3279405"/>
              <a:ext cx="3005065" cy="2794710"/>
            </a:xfrm>
            <a:prstGeom prst="rect">
              <a:avLst/>
            </a:prstGeom>
            <a:noFill/>
            <a:ln>
              <a:noFill/>
            </a:ln>
          </p:spPr>
        </p:pic>
        <p:pic>
          <p:nvPicPr>
            <p:cNvPr id="99" name="Google Shape;99;p13"/>
            <p:cNvPicPr preferRelativeResize="0"/>
            <p:nvPr/>
          </p:nvPicPr>
          <p:blipFill rotWithShape="1">
            <a:blip r:embed="rId3">
              <a:alphaModFix amt="80000"/>
            </a:blip>
            <a:srcRect b="0" l="0" r="0" t="0"/>
            <a:stretch/>
          </p:blipFill>
          <p:spPr>
            <a:xfrm>
              <a:off x="3461660" y="6558809"/>
              <a:ext cx="3005065" cy="2794710"/>
            </a:xfrm>
            <a:prstGeom prst="rect">
              <a:avLst/>
            </a:prstGeom>
            <a:noFill/>
            <a:ln>
              <a:noFill/>
            </a:ln>
          </p:spPr>
        </p:pic>
        <p:pic>
          <p:nvPicPr>
            <p:cNvPr id="100" name="Google Shape;100;p13"/>
            <p:cNvPicPr preferRelativeResize="0"/>
            <p:nvPr/>
          </p:nvPicPr>
          <p:blipFill rotWithShape="1">
            <a:blip r:embed="rId3">
              <a:alphaModFix amt="80000"/>
            </a:blip>
            <a:srcRect b="0" l="0" r="0" t="0"/>
            <a:stretch/>
          </p:blipFill>
          <p:spPr>
            <a:xfrm>
              <a:off x="3461660" y="9838214"/>
              <a:ext cx="3005065" cy="2794710"/>
            </a:xfrm>
            <a:prstGeom prst="rect">
              <a:avLst/>
            </a:prstGeom>
            <a:noFill/>
            <a:ln>
              <a:noFill/>
            </a:ln>
          </p:spPr>
        </p:pic>
        <p:pic>
          <p:nvPicPr>
            <p:cNvPr id="101" name="Google Shape;101;p13"/>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102" name="Google Shape;102;p13"/>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103" name="Google Shape;103;p13"/>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104" name="Google Shape;104;p13"/>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105" name="Google Shape;105;p13"/>
            <p:cNvPicPr preferRelativeResize="0"/>
            <p:nvPr/>
          </p:nvPicPr>
          <p:blipFill rotWithShape="1">
            <a:blip r:embed="rId3">
              <a:alphaModFix amt="80000"/>
            </a:blip>
            <a:srcRect b="0" l="0" r="0" t="0"/>
            <a:stretch/>
          </p:blipFill>
          <p:spPr>
            <a:xfrm>
              <a:off x="10384981" y="0"/>
              <a:ext cx="3005065" cy="2794710"/>
            </a:xfrm>
            <a:prstGeom prst="rect">
              <a:avLst/>
            </a:prstGeom>
            <a:noFill/>
            <a:ln>
              <a:noFill/>
            </a:ln>
          </p:spPr>
        </p:pic>
        <p:pic>
          <p:nvPicPr>
            <p:cNvPr id="106" name="Google Shape;106;p13"/>
            <p:cNvPicPr preferRelativeResize="0"/>
            <p:nvPr/>
          </p:nvPicPr>
          <p:blipFill rotWithShape="1">
            <a:blip r:embed="rId3">
              <a:alphaModFix amt="80000"/>
            </a:blip>
            <a:srcRect b="0" l="0" r="0" t="0"/>
            <a:stretch/>
          </p:blipFill>
          <p:spPr>
            <a:xfrm>
              <a:off x="10384981" y="3279405"/>
              <a:ext cx="3005065" cy="2794710"/>
            </a:xfrm>
            <a:prstGeom prst="rect">
              <a:avLst/>
            </a:prstGeom>
            <a:noFill/>
            <a:ln>
              <a:noFill/>
            </a:ln>
          </p:spPr>
        </p:pic>
        <p:pic>
          <p:nvPicPr>
            <p:cNvPr id="107" name="Google Shape;107;p13"/>
            <p:cNvPicPr preferRelativeResize="0"/>
            <p:nvPr/>
          </p:nvPicPr>
          <p:blipFill rotWithShape="1">
            <a:blip r:embed="rId3">
              <a:alphaModFix amt="80000"/>
            </a:blip>
            <a:srcRect b="0" l="0" r="0" t="0"/>
            <a:stretch/>
          </p:blipFill>
          <p:spPr>
            <a:xfrm>
              <a:off x="10384981" y="6558809"/>
              <a:ext cx="3005065" cy="2794710"/>
            </a:xfrm>
            <a:prstGeom prst="rect">
              <a:avLst/>
            </a:prstGeom>
            <a:noFill/>
            <a:ln>
              <a:noFill/>
            </a:ln>
          </p:spPr>
        </p:pic>
        <p:pic>
          <p:nvPicPr>
            <p:cNvPr id="108" name="Google Shape;108;p13"/>
            <p:cNvPicPr preferRelativeResize="0"/>
            <p:nvPr/>
          </p:nvPicPr>
          <p:blipFill rotWithShape="1">
            <a:blip r:embed="rId3">
              <a:alphaModFix amt="80000"/>
            </a:blip>
            <a:srcRect b="0" l="0" r="0" t="0"/>
            <a:stretch/>
          </p:blipFill>
          <p:spPr>
            <a:xfrm>
              <a:off x="10384981" y="9838214"/>
              <a:ext cx="3005065" cy="2794710"/>
            </a:xfrm>
            <a:prstGeom prst="rect">
              <a:avLst/>
            </a:prstGeom>
            <a:noFill/>
            <a:ln>
              <a:noFill/>
            </a:ln>
          </p:spPr>
        </p:pic>
      </p:grpSp>
      <p:grpSp>
        <p:nvGrpSpPr>
          <p:cNvPr id="109" name="Google Shape;109;p13"/>
          <p:cNvGrpSpPr/>
          <p:nvPr/>
        </p:nvGrpSpPr>
        <p:grpSpPr>
          <a:xfrm>
            <a:off x="9144000" y="368463"/>
            <a:ext cx="8747134" cy="9550074"/>
            <a:chOff x="0" y="0"/>
            <a:chExt cx="13390046" cy="12632924"/>
          </a:xfrm>
        </p:grpSpPr>
        <p:pic>
          <p:nvPicPr>
            <p:cNvPr id="110" name="Google Shape;110;p13"/>
            <p:cNvPicPr preferRelativeResize="0"/>
            <p:nvPr/>
          </p:nvPicPr>
          <p:blipFill rotWithShape="1">
            <a:blip r:embed="rId3">
              <a:alphaModFix amt="80000"/>
            </a:blip>
            <a:srcRect b="0" l="0" r="0" t="0"/>
            <a:stretch/>
          </p:blipFill>
          <p:spPr>
            <a:xfrm>
              <a:off x="6923321" y="0"/>
              <a:ext cx="3005065" cy="2794710"/>
            </a:xfrm>
            <a:prstGeom prst="rect">
              <a:avLst/>
            </a:prstGeom>
            <a:noFill/>
            <a:ln>
              <a:noFill/>
            </a:ln>
          </p:spPr>
        </p:pic>
        <p:pic>
          <p:nvPicPr>
            <p:cNvPr id="111" name="Google Shape;111;p13"/>
            <p:cNvPicPr preferRelativeResize="0"/>
            <p:nvPr/>
          </p:nvPicPr>
          <p:blipFill rotWithShape="1">
            <a:blip r:embed="rId3">
              <a:alphaModFix amt="80000"/>
            </a:blip>
            <a:srcRect b="0" l="0" r="0" t="0"/>
            <a:stretch/>
          </p:blipFill>
          <p:spPr>
            <a:xfrm>
              <a:off x="6923321" y="3279405"/>
              <a:ext cx="3005065" cy="2794710"/>
            </a:xfrm>
            <a:prstGeom prst="rect">
              <a:avLst/>
            </a:prstGeom>
            <a:noFill/>
            <a:ln>
              <a:noFill/>
            </a:ln>
          </p:spPr>
        </p:pic>
        <p:pic>
          <p:nvPicPr>
            <p:cNvPr id="112" name="Google Shape;112;p13"/>
            <p:cNvPicPr preferRelativeResize="0"/>
            <p:nvPr/>
          </p:nvPicPr>
          <p:blipFill rotWithShape="1">
            <a:blip r:embed="rId3">
              <a:alphaModFix amt="80000"/>
            </a:blip>
            <a:srcRect b="0" l="0" r="0" t="0"/>
            <a:stretch/>
          </p:blipFill>
          <p:spPr>
            <a:xfrm>
              <a:off x="6923321" y="6558809"/>
              <a:ext cx="3005065" cy="2794710"/>
            </a:xfrm>
            <a:prstGeom prst="rect">
              <a:avLst/>
            </a:prstGeom>
            <a:noFill/>
            <a:ln>
              <a:noFill/>
            </a:ln>
          </p:spPr>
        </p:pic>
        <p:pic>
          <p:nvPicPr>
            <p:cNvPr id="113" name="Google Shape;113;p13"/>
            <p:cNvPicPr preferRelativeResize="0"/>
            <p:nvPr/>
          </p:nvPicPr>
          <p:blipFill rotWithShape="1">
            <a:blip r:embed="rId3">
              <a:alphaModFix amt="80000"/>
            </a:blip>
            <a:srcRect b="0" l="0" r="0" t="0"/>
            <a:stretch/>
          </p:blipFill>
          <p:spPr>
            <a:xfrm>
              <a:off x="6923321" y="9838214"/>
              <a:ext cx="3005065" cy="2794710"/>
            </a:xfrm>
            <a:prstGeom prst="rect">
              <a:avLst/>
            </a:prstGeom>
            <a:noFill/>
            <a:ln>
              <a:noFill/>
            </a:ln>
          </p:spPr>
        </p:pic>
        <p:pic>
          <p:nvPicPr>
            <p:cNvPr id="114" name="Google Shape;114;p13"/>
            <p:cNvPicPr preferRelativeResize="0"/>
            <p:nvPr/>
          </p:nvPicPr>
          <p:blipFill rotWithShape="1">
            <a:blip r:embed="rId3">
              <a:alphaModFix amt="80000"/>
            </a:blip>
            <a:srcRect b="0" l="0" r="0" t="0"/>
            <a:stretch/>
          </p:blipFill>
          <p:spPr>
            <a:xfrm>
              <a:off x="3461660" y="0"/>
              <a:ext cx="3005065" cy="2794710"/>
            </a:xfrm>
            <a:prstGeom prst="rect">
              <a:avLst/>
            </a:prstGeom>
            <a:noFill/>
            <a:ln>
              <a:noFill/>
            </a:ln>
          </p:spPr>
        </p:pic>
        <p:pic>
          <p:nvPicPr>
            <p:cNvPr id="115" name="Google Shape;115;p13"/>
            <p:cNvPicPr preferRelativeResize="0"/>
            <p:nvPr/>
          </p:nvPicPr>
          <p:blipFill rotWithShape="1">
            <a:blip r:embed="rId3">
              <a:alphaModFix amt="80000"/>
            </a:blip>
            <a:srcRect b="0" l="0" r="0" t="0"/>
            <a:stretch/>
          </p:blipFill>
          <p:spPr>
            <a:xfrm>
              <a:off x="3461660" y="3279405"/>
              <a:ext cx="3005065" cy="2794710"/>
            </a:xfrm>
            <a:prstGeom prst="rect">
              <a:avLst/>
            </a:prstGeom>
            <a:noFill/>
            <a:ln>
              <a:noFill/>
            </a:ln>
          </p:spPr>
        </p:pic>
        <p:pic>
          <p:nvPicPr>
            <p:cNvPr id="116" name="Google Shape;116;p13"/>
            <p:cNvPicPr preferRelativeResize="0"/>
            <p:nvPr/>
          </p:nvPicPr>
          <p:blipFill rotWithShape="1">
            <a:blip r:embed="rId3">
              <a:alphaModFix amt="80000"/>
            </a:blip>
            <a:srcRect b="0" l="0" r="0" t="0"/>
            <a:stretch/>
          </p:blipFill>
          <p:spPr>
            <a:xfrm>
              <a:off x="3461660" y="6558809"/>
              <a:ext cx="3005065" cy="2794710"/>
            </a:xfrm>
            <a:prstGeom prst="rect">
              <a:avLst/>
            </a:prstGeom>
            <a:noFill/>
            <a:ln>
              <a:noFill/>
            </a:ln>
          </p:spPr>
        </p:pic>
        <p:pic>
          <p:nvPicPr>
            <p:cNvPr id="117" name="Google Shape;117;p13"/>
            <p:cNvPicPr preferRelativeResize="0"/>
            <p:nvPr/>
          </p:nvPicPr>
          <p:blipFill rotWithShape="1">
            <a:blip r:embed="rId3">
              <a:alphaModFix amt="80000"/>
            </a:blip>
            <a:srcRect b="0" l="0" r="0" t="0"/>
            <a:stretch/>
          </p:blipFill>
          <p:spPr>
            <a:xfrm>
              <a:off x="3461660" y="9838214"/>
              <a:ext cx="3005065" cy="2794710"/>
            </a:xfrm>
            <a:prstGeom prst="rect">
              <a:avLst/>
            </a:prstGeom>
            <a:noFill/>
            <a:ln>
              <a:noFill/>
            </a:ln>
          </p:spPr>
        </p:pic>
        <p:pic>
          <p:nvPicPr>
            <p:cNvPr id="118" name="Google Shape;118;p13"/>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119" name="Google Shape;119;p13"/>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120" name="Google Shape;120;p13"/>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121" name="Google Shape;121;p13"/>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122" name="Google Shape;122;p13"/>
            <p:cNvPicPr preferRelativeResize="0"/>
            <p:nvPr/>
          </p:nvPicPr>
          <p:blipFill rotWithShape="1">
            <a:blip r:embed="rId3">
              <a:alphaModFix amt="80000"/>
            </a:blip>
            <a:srcRect b="0" l="0" r="0" t="0"/>
            <a:stretch/>
          </p:blipFill>
          <p:spPr>
            <a:xfrm>
              <a:off x="10384981" y="0"/>
              <a:ext cx="3005065" cy="2794710"/>
            </a:xfrm>
            <a:prstGeom prst="rect">
              <a:avLst/>
            </a:prstGeom>
            <a:noFill/>
            <a:ln>
              <a:noFill/>
            </a:ln>
          </p:spPr>
        </p:pic>
        <p:pic>
          <p:nvPicPr>
            <p:cNvPr id="123" name="Google Shape;123;p13"/>
            <p:cNvPicPr preferRelativeResize="0"/>
            <p:nvPr/>
          </p:nvPicPr>
          <p:blipFill rotWithShape="1">
            <a:blip r:embed="rId3">
              <a:alphaModFix amt="80000"/>
            </a:blip>
            <a:srcRect b="0" l="0" r="0" t="0"/>
            <a:stretch/>
          </p:blipFill>
          <p:spPr>
            <a:xfrm>
              <a:off x="10384981" y="3279405"/>
              <a:ext cx="3005065" cy="2794710"/>
            </a:xfrm>
            <a:prstGeom prst="rect">
              <a:avLst/>
            </a:prstGeom>
            <a:noFill/>
            <a:ln>
              <a:noFill/>
            </a:ln>
          </p:spPr>
        </p:pic>
        <p:pic>
          <p:nvPicPr>
            <p:cNvPr id="124" name="Google Shape;124;p13"/>
            <p:cNvPicPr preferRelativeResize="0"/>
            <p:nvPr/>
          </p:nvPicPr>
          <p:blipFill rotWithShape="1">
            <a:blip r:embed="rId3">
              <a:alphaModFix amt="80000"/>
            </a:blip>
            <a:srcRect b="0" l="0" r="0" t="0"/>
            <a:stretch/>
          </p:blipFill>
          <p:spPr>
            <a:xfrm>
              <a:off x="10384981" y="6558809"/>
              <a:ext cx="3005065" cy="2794710"/>
            </a:xfrm>
            <a:prstGeom prst="rect">
              <a:avLst/>
            </a:prstGeom>
            <a:noFill/>
            <a:ln>
              <a:noFill/>
            </a:ln>
          </p:spPr>
        </p:pic>
        <p:pic>
          <p:nvPicPr>
            <p:cNvPr id="125" name="Google Shape;125;p13"/>
            <p:cNvPicPr preferRelativeResize="0"/>
            <p:nvPr/>
          </p:nvPicPr>
          <p:blipFill rotWithShape="1">
            <a:blip r:embed="rId3">
              <a:alphaModFix amt="80000"/>
            </a:blip>
            <a:srcRect b="0" l="0" r="0" t="0"/>
            <a:stretch/>
          </p:blipFill>
          <p:spPr>
            <a:xfrm>
              <a:off x="10384981" y="9838214"/>
              <a:ext cx="3005065" cy="2794710"/>
            </a:xfrm>
            <a:prstGeom prst="rect">
              <a:avLst/>
            </a:prstGeom>
            <a:noFill/>
            <a:ln>
              <a:noFill/>
            </a:ln>
          </p:spPr>
        </p:pic>
      </p:grpSp>
      <p:grpSp>
        <p:nvGrpSpPr>
          <p:cNvPr id="126" name="Google Shape;126;p13"/>
          <p:cNvGrpSpPr/>
          <p:nvPr/>
        </p:nvGrpSpPr>
        <p:grpSpPr>
          <a:xfrm>
            <a:off x="4434205" y="628376"/>
            <a:ext cx="8934225" cy="9030248"/>
            <a:chOff x="4434205" y="628376"/>
            <a:chExt cx="8934225" cy="9030248"/>
          </a:xfrm>
        </p:grpSpPr>
        <p:sp>
          <p:nvSpPr>
            <p:cNvPr id="127" name="Google Shape;127;p13"/>
            <p:cNvSpPr/>
            <p:nvPr/>
          </p:nvSpPr>
          <p:spPr>
            <a:xfrm>
              <a:off x="4434205" y="628376"/>
              <a:ext cx="8934225" cy="9030248"/>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6281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13"/>
            <p:cNvSpPr txBox="1"/>
            <p:nvPr/>
          </p:nvSpPr>
          <p:spPr>
            <a:xfrm>
              <a:off x="4647882" y="2211016"/>
              <a:ext cx="8570657" cy="3816429"/>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8000">
                  <a:solidFill>
                    <a:srgbClr val="FFFFFF"/>
                  </a:solidFill>
                  <a:latin typeface="Calibri"/>
                  <a:ea typeface="Calibri"/>
                  <a:cs typeface="Calibri"/>
                  <a:sym typeface="Calibri"/>
                </a:rPr>
                <a:t>SLEEP HEALTH ANALYSIS</a:t>
              </a:r>
              <a:endParaRPr/>
            </a:p>
            <a:p>
              <a:pPr indent="0" lvl="0" marL="0" marR="0" rtl="0" algn="ctr">
                <a:spcBef>
                  <a:spcPts val="0"/>
                </a:spcBef>
                <a:spcAft>
                  <a:spcPts val="0"/>
                </a:spcAft>
                <a:buNone/>
              </a:pPr>
              <a:r>
                <a:rPr i="1" lang="en-US" sz="4000">
                  <a:solidFill>
                    <a:srgbClr val="FFFFFF"/>
                  </a:solidFill>
                  <a:latin typeface="Calibri"/>
                  <a:ea typeface="Calibri"/>
                  <a:cs typeface="Calibri"/>
                  <a:sym typeface="Calibri"/>
                </a:rPr>
                <a:t>BY: DATA BUS</a:t>
              </a:r>
              <a:endParaRPr/>
            </a:p>
            <a:p>
              <a:pPr indent="0" lvl="0" marL="0" marR="0" rtl="0" algn="ctr">
                <a:spcBef>
                  <a:spcPts val="0"/>
                </a:spcBef>
                <a:spcAft>
                  <a:spcPts val="0"/>
                </a:spcAft>
                <a:buNone/>
              </a:pPr>
              <a:r>
                <a:t/>
              </a:r>
              <a:endParaRPr sz="4800">
                <a:solidFill>
                  <a:srgbClr val="FFFFFF"/>
                </a:solidFill>
                <a:latin typeface="Calibri"/>
                <a:ea typeface="Calibri"/>
                <a:cs typeface="Calibri"/>
                <a:sym typeface="Calibri"/>
              </a:endParaRPr>
            </a:p>
          </p:txBody>
        </p:sp>
        <p:pic>
          <p:nvPicPr>
            <p:cNvPr id="129" name="Google Shape;129;p13"/>
            <p:cNvPicPr preferRelativeResize="0"/>
            <p:nvPr/>
          </p:nvPicPr>
          <p:blipFill rotWithShape="1">
            <a:blip r:embed="rId4">
              <a:alphaModFix/>
            </a:blip>
            <a:srcRect b="0" l="0" r="0" t="0"/>
            <a:stretch/>
          </p:blipFill>
          <p:spPr>
            <a:xfrm>
              <a:off x="6551961" y="4896124"/>
              <a:ext cx="4762500" cy="4762500"/>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2"/>
          <p:cNvSpPr/>
          <p:nvPr/>
        </p:nvSpPr>
        <p:spPr>
          <a:xfrm>
            <a:off x="0" y="0"/>
            <a:ext cx="2386482" cy="10287000"/>
          </a:xfrm>
          <a:prstGeom prst="rect">
            <a:avLst/>
          </a:prstGeom>
          <a:solidFill>
            <a:srgbClr val="8CB9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22"/>
          <p:cNvSpPr txBox="1"/>
          <p:nvPr/>
        </p:nvSpPr>
        <p:spPr>
          <a:xfrm>
            <a:off x="2744801" y="0"/>
            <a:ext cx="6492475" cy="45194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192">
                <a:solidFill>
                  <a:srgbClr val="FFFFFF"/>
                </a:solidFill>
                <a:latin typeface="Arial"/>
                <a:ea typeface="Arial"/>
                <a:cs typeface="Arial"/>
                <a:sym typeface="Arial"/>
              </a:rPr>
              <a:t>Sleep Disorder </a:t>
            </a:r>
            <a:endParaRPr/>
          </a:p>
          <a:p>
            <a:pPr indent="0" lvl="0" marL="0" marR="0" rtl="0" algn="ctr">
              <a:spcBef>
                <a:spcPts val="0"/>
              </a:spcBef>
              <a:spcAft>
                <a:spcPts val="0"/>
              </a:spcAft>
              <a:buNone/>
            </a:pPr>
            <a:r>
              <a:rPr lang="en-US" sz="7192">
                <a:solidFill>
                  <a:srgbClr val="FFFFFF"/>
                </a:solidFill>
                <a:latin typeface="Arial"/>
                <a:ea typeface="Arial"/>
                <a:cs typeface="Arial"/>
                <a:sym typeface="Arial"/>
              </a:rPr>
              <a:t>vs. </a:t>
            </a:r>
            <a:endParaRPr/>
          </a:p>
          <a:p>
            <a:pPr indent="0" lvl="0" marL="0" marR="0" rtl="0" algn="ctr">
              <a:spcBef>
                <a:spcPts val="0"/>
              </a:spcBef>
              <a:spcAft>
                <a:spcPts val="0"/>
              </a:spcAft>
              <a:buNone/>
            </a:pPr>
            <a:r>
              <a:rPr lang="en-US" sz="7192">
                <a:solidFill>
                  <a:srgbClr val="FFFFFF"/>
                </a:solidFill>
                <a:latin typeface="Arial"/>
                <a:ea typeface="Arial"/>
                <a:cs typeface="Arial"/>
                <a:sym typeface="Arial"/>
              </a:rPr>
              <a:t>Blood Pressure and BMI Category</a:t>
            </a:r>
            <a:endParaRPr/>
          </a:p>
        </p:txBody>
      </p:sp>
      <p:sp>
        <p:nvSpPr>
          <p:cNvPr id="257" name="Google Shape;257;p22"/>
          <p:cNvSpPr txBox="1"/>
          <p:nvPr/>
        </p:nvSpPr>
        <p:spPr>
          <a:xfrm rot="-5400000">
            <a:off x="-3457894" y="4515212"/>
            <a:ext cx="9450300" cy="953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6192">
                <a:solidFill>
                  <a:schemeClr val="lt1"/>
                </a:solidFill>
                <a:latin typeface="Arial"/>
                <a:ea typeface="Arial"/>
                <a:cs typeface="Arial"/>
                <a:sym typeface="Arial"/>
              </a:rPr>
              <a:t>3.  Analyzing Data/Insights</a:t>
            </a:r>
            <a:endParaRPr sz="400"/>
          </a:p>
        </p:txBody>
      </p:sp>
      <p:pic>
        <p:nvPicPr>
          <p:cNvPr id="258" name="Google Shape;258;p22"/>
          <p:cNvPicPr preferRelativeResize="0"/>
          <p:nvPr/>
        </p:nvPicPr>
        <p:blipFill rotWithShape="1">
          <a:blip r:embed="rId3">
            <a:alphaModFix/>
          </a:blip>
          <a:srcRect b="0" l="0" r="0" t="5303"/>
          <a:stretch/>
        </p:blipFill>
        <p:spPr>
          <a:xfrm>
            <a:off x="10331825" y="266600"/>
            <a:ext cx="6593550" cy="9739075"/>
          </a:xfrm>
          <a:prstGeom prst="rect">
            <a:avLst/>
          </a:prstGeom>
          <a:noFill/>
          <a:ln>
            <a:noFill/>
          </a:ln>
        </p:spPr>
      </p:pic>
      <p:pic>
        <p:nvPicPr>
          <p:cNvPr id="259" name="Google Shape;259;p22"/>
          <p:cNvPicPr preferRelativeResize="0"/>
          <p:nvPr/>
        </p:nvPicPr>
        <p:blipFill rotWithShape="1">
          <a:blip r:embed="rId4">
            <a:alphaModFix/>
          </a:blip>
          <a:srcRect b="0" l="0" r="40891" t="0"/>
          <a:stretch/>
        </p:blipFill>
        <p:spPr>
          <a:xfrm>
            <a:off x="7171450" y="8648700"/>
            <a:ext cx="2528350" cy="1356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3"/>
          <p:cNvSpPr/>
          <p:nvPr/>
        </p:nvSpPr>
        <p:spPr>
          <a:xfrm>
            <a:off x="0" y="0"/>
            <a:ext cx="2386482" cy="10287000"/>
          </a:xfrm>
          <a:prstGeom prst="rect">
            <a:avLst/>
          </a:prstGeom>
          <a:solidFill>
            <a:srgbClr val="8CB9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23"/>
          <p:cNvSpPr txBox="1"/>
          <p:nvPr/>
        </p:nvSpPr>
        <p:spPr>
          <a:xfrm>
            <a:off x="2386482" y="38100"/>
            <a:ext cx="15901518" cy="23058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192">
                <a:solidFill>
                  <a:srgbClr val="FFFFFF"/>
                </a:solidFill>
                <a:latin typeface="Arial"/>
                <a:ea typeface="Arial"/>
                <a:cs typeface="Arial"/>
                <a:sym typeface="Arial"/>
              </a:rPr>
              <a:t>Relation between Quality of Sleep Vs Physical Activity Level and Daily Steps</a:t>
            </a:r>
            <a:endParaRPr/>
          </a:p>
        </p:txBody>
      </p:sp>
      <p:sp>
        <p:nvSpPr>
          <p:cNvPr id="270" name="Google Shape;270;p23"/>
          <p:cNvSpPr txBox="1"/>
          <p:nvPr/>
        </p:nvSpPr>
        <p:spPr>
          <a:xfrm rot="-5400000">
            <a:off x="-3457894" y="4515212"/>
            <a:ext cx="9450300" cy="953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6192">
                <a:solidFill>
                  <a:schemeClr val="lt1"/>
                </a:solidFill>
                <a:latin typeface="Arial"/>
                <a:ea typeface="Arial"/>
                <a:cs typeface="Arial"/>
                <a:sym typeface="Arial"/>
              </a:rPr>
              <a:t>3.  Analyzing Data/Insights</a:t>
            </a:r>
            <a:endParaRPr sz="400"/>
          </a:p>
        </p:txBody>
      </p:sp>
      <p:pic>
        <p:nvPicPr>
          <p:cNvPr descr="A graph of a number of red dots&#10;&#10;Description automatically generated with medium confidence" id="271" name="Google Shape;271;p23"/>
          <p:cNvPicPr preferRelativeResize="0"/>
          <p:nvPr/>
        </p:nvPicPr>
        <p:blipFill rotWithShape="1">
          <a:blip r:embed="rId3">
            <a:alphaModFix/>
          </a:blip>
          <a:srcRect b="0" l="0" r="0" t="0"/>
          <a:stretch/>
        </p:blipFill>
        <p:spPr>
          <a:xfrm>
            <a:off x="5943600" y="2425130"/>
            <a:ext cx="7086600" cy="780625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4"/>
          <p:cNvSpPr/>
          <p:nvPr/>
        </p:nvSpPr>
        <p:spPr>
          <a:xfrm>
            <a:off x="0" y="0"/>
            <a:ext cx="2386482" cy="10287000"/>
          </a:xfrm>
          <a:prstGeom prst="rect">
            <a:avLst/>
          </a:prstGeom>
          <a:solidFill>
            <a:srgbClr val="8CB9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24"/>
          <p:cNvSpPr txBox="1"/>
          <p:nvPr/>
        </p:nvSpPr>
        <p:spPr>
          <a:xfrm>
            <a:off x="3112194" y="-17585"/>
            <a:ext cx="14642400" cy="860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992">
                <a:solidFill>
                  <a:srgbClr val="FFFFFF"/>
                </a:solidFill>
                <a:latin typeface="Arial"/>
                <a:ea typeface="Arial"/>
                <a:cs typeface="Arial"/>
                <a:sym typeface="Arial"/>
              </a:rPr>
              <a:t>Relation between Stress Level and Sleep Duration</a:t>
            </a:r>
            <a:endParaRPr sz="100"/>
          </a:p>
        </p:txBody>
      </p:sp>
      <p:pic>
        <p:nvPicPr>
          <p:cNvPr id="282" name="Google Shape;282;p24"/>
          <p:cNvPicPr preferRelativeResize="0"/>
          <p:nvPr/>
        </p:nvPicPr>
        <p:blipFill rotWithShape="1">
          <a:blip r:embed="rId3">
            <a:alphaModFix/>
          </a:blip>
          <a:srcRect b="0" l="0" r="0" t="0"/>
          <a:stretch/>
        </p:blipFill>
        <p:spPr>
          <a:xfrm>
            <a:off x="5257800" y="1135359"/>
            <a:ext cx="8962657" cy="8782050"/>
          </a:xfrm>
          <a:prstGeom prst="rect">
            <a:avLst/>
          </a:prstGeom>
          <a:noFill/>
          <a:ln>
            <a:noFill/>
          </a:ln>
        </p:spPr>
      </p:pic>
      <p:sp>
        <p:nvSpPr>
          <p:cNvPr id="283" name="Google Shape;283;p24"/>
          <p:cNvSpPr txBox="1"/>
          <p:nvPr/>
        </p:nvSpPr>
        <p:spPr>
          <a:xfrm rot="-5400000">
            <a:off x="-3457894" y="4515212"/>
            <a:ext cx="9450300" cy="953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6192">
                <a:solidFill>
                  <a:schemeClr val="lt1"/>
                </a:solidFill>
                <a:latin typeface="Arial"/>
                <a:ea typeface="Arial"/>
                <a:cs typeface="Arial"/>
                <a:sym typeface="Arial"/>
              </a:rPr>
              <a:t>3.  Analyzing Data/Insights</a:t>
            </a:r>
            <a:endParaRPr sz="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5"/>
          <p:cNvSpPr/>
          <p:nvPr/>
        </p:nvSpPr>
        <p:spPr>
          <a:xfrm>
            <a:off x="0" y="0"/>
            <a:ext cx="2386500" cy="10287000"/>
          </a:xfrm>
          <a:prstGeom prst="rect">
            <a:avLst/>
          </a:prstGeom>
          <a:solidFill>
            <a:srgbClr val="8CB9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 name="Google Shape;293;p25"/>
          <p:cNvSpPr txBox="1"/>
          <p:nvPr/>
        </p:nvSpPr>
        <p:spPr>
          <a:xfrm>
            <a:off x="-2196487" y="505825"/>
            <a:ext cx="15901500" cy="537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92">
                <a:solidFill>
                  <a:srgbClr val="FFFFFF"/>
                </a:solidFill>
              </a:rPr>
              <a:t>Sleep Disorder By Occupation </a:t>
            </a:r>
            <a:endParaRPr sz="100"/>
          </a:p>
        </p:txBody>
      </p:sp>
      <p:sp>
        <p:nvSpPr>
          <p:cNvPr id="294" name="Google Shape;294;p25"/>
          <p:cNvSpPr txBox="1"/>
          <p:nvPr/>
        </p:nvSpPr>
        <p:spPr>
          <a:xfrm rot="-5400000">
            <a:off x="-3457894" y="4515212"/>
            <a:ext cx="9450300" cy="953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6192">
                <a:solidFill>
                  <a:schemeClr val="lt1"/>
                </a:solidFill>
                <a:latin typeface="Arial"/>
                <a:ea typeface="Arial"/>
                <a:cs typeface="Arial"/>
                <a:sym typeface="Arial"/>
              </a:rPr>
              <a:t>3.  Analyzing Data/Insights</a:t>
            </a:r>
            <a:endParaRPr sz="400"/>
          </a:p>
        </p:txBody>
      </p:sp>
      <p:pic>
        <p:nvPicPr>
          <p:cNvPr id="295" name="Google Shape;295;p25"/>
          <p:cNvPicPr preferRelativeResize="0"/>
          <p:nvPr/>
        </p:nvPicPr>
        <p:blipFill>
          <a:blip r:embed="rId3">
            <a:alphaModFix/>
          </a:blip>
          <a:stretch>
            <a:fillRect/>
          </a:stretch>
        </p:blipFill>
        <p:spPr>
          <a:xfrm>
            <a:off x="2541300" y="1136400"/>
            <a:ext cx="6839711" cy="5433375"/>
          </a:xfrm>
          <a:prstGeom prst="rect">
            <a:avLst/>
          </a:prstGeom>
          <a:noFill/>
          <a:ln>
            <a:noFill/>
          </a:ln>
        </p:spPr>
      </p:pic>
      <p:sp>
        <p:nvSpPr>
          <p:cNvPr id="296" name="Google Shape;296;p25"/>
          <p:cNvSpPr txBox="1"/>
          <p:nvPr/>
        </p:nvSpPr>
        <p:spPr>
          <a:xfrm>
            <a:off x="4811250" y="509125"/>
            <a:ext cx="15901500" cy="5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50">
                <a:solidFill>
                  <a:srgbClr val="FFFFFF"/>
                </a:solidFill>
              </a:rPr>
              <a:t>Occupations without sleep disorders</a:t>
            </a:r>
            <a:endParaRPr sz="2850"/>
          </a:p>
        </p:txBody>
      </p:sp>
      <p:pic>
        <p:nvPicPr>
          <p:cNvPr id="297" name="Google Shape;297;p25"/>
          <p:cNvPicPr preferRelativeResize="0"/>
          <p:nvPr/>
        </p:nvPicPr>
        <p:blipFill>
          <a:blip r:embed="rId4">
            <a:alphaModFix/>
          </a:blip>
          <a:stretch>
            <a:fillRect/>
          </a:stretch>
        </p:blipFill>
        <p:spPr>
          <a:xfrm>
            <a:off x="9535835" y="1136400"/>
            <a:ext cx="6839711" cy="5433375"/>
          </a:xfrm>
          <a:prstGeom prst="rect">
            <a:avLst/>
          </a:prstGeom>
          <a:noFill/>
          <a:ln>
            <a:noFill/>
          </a:ln>
        </p:spPr>
      </p:pic>
      <p:pic>
        <p:nvPicPr>
          <p:cNvPr id="298" name="Google Shape;298;p25"/>
          <p:cNvPicPr preferRelativeResize="0"/>
          <p:nvPr/>
        </p:nvPicPr>
        <p:blipFill>
          <a:blip r:embed="rId5">
            <a:alphaModFix/>
          </a:blip>
          <a:stretch>
            <a:fillRect/>
          </a:stretch>
        </p:blipFill>
        <p:spPr>
          <a:xfrm>
            <a:off x="16485800" y="1136400"/>
            <a:ext cx="1703225" cy="2878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6"/>
          <p:cNvSpPr/>
          <p:nvPr/>
        </p:nvSpPr>
        <p:spPr>
          <a:xfrm>
            <a:off x="0" y="0"/>
            <a:ext cx="2386482" cy="10287000"/>
          </a:xfrm>
          <a:prstGeom prst="rect">
            <a:avLst/>
          </a:prstGeom>
          <a:solidFill>
            <a:srgbClr val="8CB9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 name="Google Shape;308;p26"/>
          <p:cNvSpPr txBox="1"/>
          <p:nvPr/>
        </p:nvSpPr>
        <p:spPr>
          <a:xfrm>
            <a:off x="3581400" y="0"/>
            <a:ext cx="12192000" cy="119911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192">
                <a:solidFill>
                  <a:srgbClr val="FFFFFF"/>
                </a:solidFill>
                <a:latin typeface="Arial"/>
                <a:ea typeface="Arial"/>
                <a:cs typeface="Arial"/>
                <a:sym typeface="Arial"/>
              </a:rPr>
              <a:t>Stress Level by Occupation</a:t>
            </a:r>
            <a:endParaRPr/>
          </a:p>
        </p:txBody>
      </p:sp>
      <p:pic>
        <p:nvPicPr>
          <p:cNvPr id="309" name="Google Shape;309;p26"/>
          <p:cNvPicPr preferRelativeResize="0"/>
          <p:nvPr/>
        </p:nvPicPr>
        <p:blipFill rotWithShape="1">
          <a:blip r:embed="rId3">
            <a:alphaModFix/>
          </a:blip>
          <a:srcRect b="0" l="0" r="0" t="0"/>
          <a:stretch/>
        </p:blipFill>
        <p:spPr>
          <a:xfrm>
            <a:off x="2667000" y="1936480"/>
            <a:ext cx="15354300" cy="6414039"/>
          </a:xfrm>
          <a:prstGeom prst="rect">
            <a:avLst/>
          </a:prstGeom>
          <a:noFill/>
          <a:ln>
            <a:noFill/>
          </a:ln>
        </p:spPr>
      </p:pic>
      <p:sp>
        <p:nvSpPr>
          <p:cNvPr id="310" name="Google Shape;310;p26"/>
          <p:cNvSpPr txBox="1"/>
          <p:nvPr/>
        </p:nvSpPr>
        <p:spPr>
          <a:xfrm rot="-5400000">
            <a:off x="-3457894" y="4515212"/>
            <a:ext cx="9450300" cy="953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6192">
                <a:solidFill>
                  <a:schemeClr val="lt1"/>
                </a:solidFill>
                <a:latin typeface="Arial"/>
                <a:ea typeface="Arial"/>
                <a:cs typeface="Arial"/>
                <a:sym typeface="Arial"/>
              </a:rPr>
              <a:t>3.  Analyzing Data/Insights</a:t>
            </a:r>
            <a:endParaRPr sz="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7"/>
          <p:cNvSpPr/>
          <p:nvPr/>
        </p:nvSpPr>
        <p:spPr>
          <a:xfrm>
            <a:off x="0" y="0"/>
            <a:ext cx="2386482" cy="10287000"/>
          </a:xfrm>
          <a:prstGeom prst="rect">
            <a:avLst/>
          </a:prstGeom>
          <a:solidFill>
            <a:srgbClr val="8CB9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 name="Google Shape;320;p27"/>
          <p:cNvSpPr txBox="1"/>
          <p:nvPr/>
        </p:nvSpPr>
        <p:spPr>
          <a:xfrm>
            <a:off x="3939512" y="0"/>
            <a:ext cx="12192000" cy="119911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192">
                <a:solidFill>
                  <a:srgbClr val="FFFFFF"/>
                </a:solidFill>
                <a:latin typeface="Arial"/>
                <a:ea typeface="Arial"/>
                <a:cs typeface="Arial"/>
                <a:sym typeface="Arial"/>
              </a:rPr>
              <a:t>Correlation Physical activity/Stress</a:t>
            </a:r>
            <a:endParaRPr/>
          </a:p>
        </p:txBody>
      </p:sp>
      <p:pic>
        <p:nvPicPr>
          <p:cNvPr id="321" name="Google Shape;321;p27"/>
          <p:cNvPicPr preferRelativeResize="0"/>
          <p:nvPr/>
        </p:nvPicPr>
        <p:blipFill rotWithShape="1">
          <a:blip r:embed="rId3">
            <a:alphaModFix/>
          </a:blip>
          <a:srcRect b="0" l="0" r="0" t="0"/>
          <a:stretch/>
        </p:blipFill>
        <p:spPr>
          <a:xfrm>
            <a:off x="2514599" y="2362906"/>
            <a:ext cx="15041825" cy="5257800"/>
          </a:xfrm>
          <a:prstGeom prst="rect">
            <a:avLst/>
          </a:prstGeom>
          <a:noFill/>
          <a:ln>
            <a:noFill/>
          </a:ln>
        </p:spPr>
      </p:pic>
      <p:sp>
        <p:nvSpPr>
          <p:cNvPr id="322" name="Google Shape;322;p27"/>
          <p:cNvSpPr txBox="1"/>
          <p:nvPr/>
        </p:nvSpPr>
        <p:spPr>
          <a:xfrm rot="-5400000">
            <a:off x="-3457894" y="4515212"/>
            <a:ext cx="9450300" cy="953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6192">
                <a:solidFill>
                  <a:schemeClr val="lt1"/>
                </a:solidFill>
                <a:latin typeface="Arial"/>
                <a:ea typeface="Arial"/>
                <a:cs typeface="Arial"/>
                <a:sym typeface="Arial"/>
              </a:rPr>
              <a:t>3.  Analyzing Data/Insights</a:t>
            </a:r>
            <a:endParaRPr sz="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8"/>
          <p:cNvSpPr/>
          <p:nvPr/>
        </p:nvSpPr>
        <p:spPr>
          <a:xfrm>
            <a:off x="2819400" y="571500"/>
            <a:ext cx="14737024" cy="9220200"/>
          </a:xfrm>
          <a:prstGeom prst="rect">
            <a:avLst/>
          </a:prstGeom>
          <a:noFill/>
          <a:ln>
            <a:noFill/>
          </a:ln>
        </p:spPr>
        <p:txBody>
          <a:bodyPr anchorCtr="0" anchor="ctr" bIns="45700" lIns="91425" spcFirstLastPara="1" rIns="91425" wrap="square" tIns="45700">
            <a:noAutofit/>
          </a:bodyPr>
          <a:lstStyle/>
          <a:p>
            <a:pPr indent="-342900" lvl="0" marL="342900" marR="0" rtl="0" algn="just">
              <a:spcBef>
                <a:spcPts val="0"/>
              </a:spcBef>
              <a:spcAft>
                <a:spcPts val="0"/>
              </a:spcAft>
              <a:buClr>
                <a:srgbClr val="333333"/>
              </a:buClr>
              <a:buSzPts val="4800"/>
              <a:buFont typeface="Calibri"/>
              <a:buAutoNum type="arabicPeriod"/>
            </a:pPr>
            <a:r>
              <a:rPr b="1" lang="en-US" sz="4800">
                <a:solidFill>
                  <a:srgbClr val="333333"/>
                </a:solidFill>
                <a:latin typeface="Calibri"/>
                <a:ea typeface="Calibri"/>
                <a:cs typeface="Calibri"/>
                <a:sym typeface="Calibri"/>
              </a:rPr>
              <a:t> What factors most affect sleep disorders?</a:t>
            </a:r>
            <a:endParaRPr/>
          </a:p>
          <a:p>
            <a:pPr indent="0" lvl="0" marL="0" marR="0" rtl="0" algn="just">
              <a:spcBef>
                <a:spcPts val="0"/>
              </a:spcBef>
              <a:spcAft>
                <a:spcPts val="0"/>
              </a:spcAft>
              <a:buNone/>
            </a:pPr>
            <a:r>
              <a:rPr b="1" i="1" lang="en-US" sz="4800">
                <a:solidFill>
                  <a:srgbClr val="333333"/>
                </a:solidFill>
                <a:latin typeface="Calibri"/>
                <a:ea typeface="Calibri"/>
                <a:cs typeface="Calibri"/>
                <a:sym typeface="Calibri"/>
              </a:rPr>
              <a:t>	</a:t>
            </a:r>
            <a:r>
              <a:rPr i="1" lang="en-US" sz="4800">
                <a:solidFill>
                  <a:srgbClr val="333333"/>
                </a:solidFill>
                <a:latin typeface="Calibri"/>
                <a:ea typeface="Calibri"/>
                <a:cs typeface="Calibri"/>
                <a:sym typeface="Calibri"/>
              </a:rPr>
              <a:t>Quality Sleep, Stress Level, Sleep Duration, Blood Pressure, Body Weight</a:t>
            </a:r>
            <a:endParaRPr/>
          </a:p>
          <a:p>
            <a:pPr indent="0" lvl="0" marL="0" marR="0" rtl="0" algn="just">
              <a:spcBef>
                <a:spcPts val="0"/>
              </a:spcBef>
              <a:spcAft>
                <a:spcPts val="0"/>
              </a:spcAft>
              <a:buNone/>
            </a:pPr>
            <a:r>
              <a:t/>
            </a:r>
            <a:endParaRPr i="1" sz="4800">
              <a:solidFill>
                <a:srgbClr val="333333"/>
              </a:solidFill>
              <a:latin typeface="Calibri"/>
              <a:ea typeface="Calibri"/>
              <a:cs typeface="Calibri"/>
              <a:sym typeface="Calibri"/>
            </a:endParaRPr>
          </a:p>
          <a:p>
            <a:pPr indent="0" lvl="0" marL="0" marR="0" rtl="0" algn="just">
              <a:spcBef>
                <a:spcPts val="0"/>
              </a:spcBef>
              <a:spcAft>
                <a:spcPts val="0"/>
              </a:spcAft>
              <a:buNone/>
            </a:pPr>
            <a:r>
              <a:rPr b="1" lang="en-US" sz="4800">
                <a:solidFill>
                  <a:srgbClr val="333333"/>
                </a:solidFill>
                <a:latin typeface="Calibri"/>
                <a:ea typeface="Calibri"/>
                <a:cs typeface="Calibri"/>
                <a:sym typeface="Calibri"/>
              </a:rPr>
              <a:t>2. What are the potential improvements we can do to overcome this?</a:t>
            </a:r>
            <a:endParaRPr/>
          </a:p>
          <a:p>
            <a:pPr indent="0" lvl="0" marL="0" marR="0" rtl="0" algn="just">
              <a:spcBef>
                <a:spcPts val="0"/>
              </a:spcBef>
              <a:spcAft>
                <a:spcPts val="0"/>
              </a:spcAft>
              <a:buNone/>
            </a:pPr>
            <a:r>
              <a:rPr b="1" i="1" lang="en-US" sz="4800">
                <a:solidFill>
                  <a:srgbClr val="333333"/>
                </a:solidFill>
                <a:latin typeface="Calibri"/>
                <a:ea typeface="Calibri"/>
                <a:cs typeface="Calibri"/>
                <a:sym typeface="Calibri"/>
              </a:rPr>
              <a:t>	</a:t>
            </a:r>
            <a:r>
              <a:rPr i="1" lang="en-US" sz="4800">
                <a:solidFill>
                  <a:srgbClr val="333333"/>
                </a:solidFill>
                <a:latin typeface="Calibri"/>
                <a:ea typeface="Calibri"/>
                <a:cs typeface="Calibri"/>
                <a:sym typeface="Calibri"/>
              </a:rPr>
              <a:t>Increase physical activity, Increase duration of sleep and quality of sleep, Decrease stress levels</a:t>
            </a:r>
            <a:endParaRPr/>
          </a:p>
          <a:p>
            <a:pPr indent="0" lvl="0" marL="0" marR="0" rtl="0" algn="just">
              <a:spcBef>
                <a:spcPts val="0"/>
              </a:spcBef>
              <a:spcAft>
                <a:spcPts val="0"/>
              </a:spcAft>
              <a:buNone/>
            </a:pPr>
            <a:r>
              <a:t/>
            </a:r>
            <a:endParaRPr i="1" sz="4800">
              <a:solidFill>
                <a:srgbClr val="333333"/>
              </a:solidFill>
              <a:latin typeface="Calibri"/>
              <a:ea typeface="Calibri"/>
              <a:cs typeface="Calibri"/>
              <a:sym typeface="Calibri"/>
            </a:endParaRPr>
          </a:p>
          <a:p>
            <a:pPr indent="0" lvl="0" marL="0" marR="0" rtl="0" algn="just">
              <a:spcBef>
                <a:spcPts val="0"/>
              </a:spcBef>
              <a:spcAft>
                <a:spcPts val="0"/>
              </a:spcAft>
              <a:buNone/>
            </a:pPr>
            <a:r>
              <a:rPr b="1" lang="en-US" sz="4800">
                <a:solidFill>
                  <a:srgbClr val="333333"/>
                </a:solidFill>
                <a:latin typeface="Calibri"/>
                <a:ea typeface="Calibri"/>
                <a:cs typeface="Calibri"/>
                <a:sym typeface="Calibri"/>
              </a:rPr>
              <a:t>3. How do these issues impact different occupations?</a:t>
            </a:r>
            <a:endParaRPr/>
          </a:p>
          <a:p>
            <a:pPr indent="0" lvl="0" marL="0" marR="0" rtl="0" algn="just">
              <a:spcBef>
                <a:spcPts val="0"/>
              </a:spcBef>
              <a:spcAft>
                <a:spcPts val="0"/>
              </a:spcAft>
              <a:buNone/>
            </a:pPr>
            <a:r>
              <a:rPr b="1" i="1" lang="en-US" sz="4800">
                <a:solidFill>
                  <a:srgbClr val="333333"/>
                </a:solidFill>
                <a:latin typeface="Calibri"/>
                <a:ea typeface="Calibri"/>
                <a:cs typeface="Calibri"/>
                <a:sym typeface="Calibri"/>
              </a:rPr>
              <a:t>	</a:t>
            </a:r>
            <a:r>
              <a:rPr i="1" lang="en-US" sz="4800">
                <a:solidFill>
                  <a:srgbClr val="333333"/>
                </a:solidFill>
                <a:latin typeface="Calibri"/>
                <a:ea typeface="Calibri"/>
                <a:cs typeface="Calibri"/>
                <a:sym typeface="Calibri"/>
              </a:rPr>
              <a:t>Most stressful occupation is 'Sales Representative’</a:t>
            </a:r>
            <a:endParaRPr i="1" sz="4800">
              <a:solidFill>
                <a:schemeClr val="dk1"/>
              </a:solidFill>
              <a:latin typeface="Calibri"/>
              <a:ea typeface="Calibri"/>
              <a:cs typeface="Calibri"/>
              <a:sym typeface="Calibri"/>
            </a:endParaRPr>
          </a:p>
        </p:txBody>
      </p:sp>
      <p:sp>
        <p:nvSpPr>
          <p:cNvPr id="332" name="Google Shape;332;p28"/>
          <p:cNvSpPr/>
          <p:nvPr/>
        </p:nvSpPr>
        <p:spPr>
          <a:xfrm>
            <a:off x="0" y="0"/>
            <a:ext cx="2386482" cy="10287000"/>
          </a:xfrm>
          <a:prstGeom prst="rect">
            <a:avLst/>
          </a:prstGeom>
          <a:solidFill>
            <a:srgbClr val="6281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 name="Google Shape;333;p28"/>
          <p:cNvSpPr txBox="1"/>
          <p:nvPr/>
        </p:nvSpPr>
        <p:spPr>
          <a:xfrm rot="-5400000">
            <a:off x="-660839" y="4681834"/>
            <a:ext cx="3708161" cy="923330"/>
          </a:xfrm>
          <a:prstGeom prst="rect">
            <a:avLst/>
          </a:prstGeom>
          <a:noFill/>
          <a:ln>
            <a:noFill/>
          </a:ln>
        </p:spPr>
        <p:txBody>
          <a:bodyPr anchorCtr="0" anchor="t" bIns="0" lIns="0" spcFirstLastPara="1" rIns="0" wrap="square" tIns="0">
            <a:spAutoFit/>
          </a:bodyPr>
          <a:lstStyle/>
          <a:p>
            <a:pPr indent="0" lvl="0" marL="0" marR="0" rtl="0" algn="l">
              <a:lnSpc>
                <a:spcPct val="108969"/>
              </a:lnSpc>
              <a:spcBef>
                <a:spcPts val="0"/>
              </a:spcBef>
              <a:spcAft>
                <a:spcPts val="0"/>
              </a:spcAft>
              <a:buNone/>
            </a:pPr>
            <a:r>
              <a:rPr b="1" lang="en-US" sz="6600">
                <a:solidFill>
                  <a:schemeClr val="lt1"/>
                </a:solidFill>
                <a:latin typeface="Calibri"/>
                <a:ea typeface="Calibri"/>
                <a:cs typeface="Calibri"/>
                <a:sym typeface="Calibri"/>
              </a:rPr>
              <a:t>INSIGHTS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9"/>
          <p:cNvSpPr/>
          <p:nvPr/>
        </p:nvSpPr>
        <p:spPr>
          <a:xfrm>
            <a:off x="0" y="0"/>
            <a:ext cx="2386482" cy="10287000"/>
          </a:xfrm>
          <a:prstGeom prst="rect">
            <a:avLst/>
          </a:prstGeom>
          <a:solidFill>
            <a:srgbClr val="6281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29"/>
          <p:cNvSpPr txBox="1"/>
          <p:nvPr/>
        </p:nvSpPr>
        <p:spPr>
          <a:xfrm rot="-5400000">
            <a:off x="-724398" y="4618274"/>
            <a:ext cx="3835280" cy="923330"/>
          </a:xfrm>
          <a:prstGeom prst="rect">
            <a:avLst/>
          </a:prstGeom>
          <a:noFill/>
          <a:ln>
            <a:noFill/>
          </a:ln>
        </p:spPr>
        <p:txBody>
          <a:bodyPr anchorCtr="0" anchor="t" bIns="0" lIns="0" spcFirstLastPara="1" rIns="0" wrap="square" tIns="0">
            <a:spAutoFit/>
          </a:bodyPr>
          <a:lstStyle/>
          <a:p>
            <a:pPr indent="0" lvl="0" marL="0" marR="0" rtl="0" algn="l">
              <a:lnSpc>
                <a:spcPct val="108969"/>
              </a:lnSpc>
              <a:spcBef>
                <a:spcPts val="0"/>
              </a:spcBef>
              <a:spcAft>
                <a:spcPts val="0"/>
              </a:spcAft>
              <a:buNone/>
            </a:pPr>
            <a:r>
              <a:rPr b="1" lang="en-US" sz="6600">
                <a:solidFill>
                  <a:schemeClr val="lt1"/>
                </a:solidFill>
                <a:latin typeface="Calibri"/>
                <a:ea typeface="Calibri"/>
                <a:cs typeface="Calibri"/>
                <a:sym typeface="Calibri"/>
              </a:rPr>
              <a:t>SUMMARY</a:t>
            </a:r>
            <a:endParaRPr/>
          </a:p>
        </p:txBody>
      </p:sp>
      <p:sp>
        <p:nvSpPr>
          <p:cNvPr id="344" name="Google Shape;344;p29"/>
          <p:cNvSpPr txBox="1"/>
          <p:nvPr/>
        </p:nvSpPr>
        <p:spPr>
          <a:xfrm>
            <a:off x="2373230" y="0"/>
            <a:ext cx="15749118" cy="104336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4800">
                <a:solidFill>
                  <a:srgbClr val="333333"/>
                </a:solidFill>
                <a:latin typeface="Calibri"/>
                <a:ea typeface="Calibri"/>
                <a:cs typeface="Calibri"/>
                <a:sym typeface="Calibri"/>
              </a:rPr>
              <a:t>Our analysis delved into:</a:t>
            </a:r>
            <a:endParaRPr/>
          </a:p>
          <a:p>
            <a:pPr indent="-685800" lvl="0" marL="685800" marR="0" rtl="0" algn="l">
              <a:spcBef>
                <a:spcPts val="0"/>
              </a:spcBef>
              <a:spcAft>
                <a:spcPts val="0"/>
              </a:spcAft>
              <a:buClr>
                <a:srgbClr val="333333"/>
              </a:buClr>
              <a:buSzPts val="4800"/>
              <a:buFont typeface="Calibri"/>
              <a:buChar char="-"/>
            </a:pPr>
            <a:r>
              <a:rPr i="1" lang="en-US" sz="4800">
                <a:solidFill>
                  <a:srgbClr val="333333"/>
                </a:solidFill>
                <a:latin typeface="Calibri"/>
                <a:ea typeface="Calibri"/>
                <a:cs typeface="Calibri"/>
                <a:sym typeface="Calibri"/>
              </a:rPr>
              <a:t>Understanding sleep disorder, focusing on the factors that create sleep disorders and what steps we can take to overcome this issue. </a:t>
            </a:r>
            <a:endParaRPr/>
          </a:p>
          <a:p>
            <a:pPr indent="-685800" lvl="0" marL="685800" marR="0" rtl="0" algn="l">
              <a:spcBef>
                <a:spcPts val="0"/>
              </a:spcBef>
              <a:spcAft>
                <a:spcPts val="0"/>
              </a:spcAft>
              <a:buClr>
                <a:srgbClr val="333333"/>
              </a:buClr>
              <a:buSzPts val="4800"/>
              <a:buFont typeface="Calibri"/>
              <a:buChar char="-"/>
            </a:pPr>
            <a:r>
              <a:rPr i="1" lang="en-US" sz="4800">
                <a:solidFill>
                  <a:srgbClr val="333333"/>
                </a:solidFill>
                <a:latin typeface="Calibri"/>
                <a:ea typeface="Calibri"/>
                <a:cs typeface="Calibri"/>
                <a:sym typeface="Calibri"/>
              </a:rPr>
              <a:t>Through visualizations, we provided valuable insights into the factors that most affect sleep disorders. </a:t>
            </a:r>
            <a:endParaRPr/>
          </a:p>
          <a:p>
            <a:pPr indent="-685800" lvl="0" marL="685800" marR="0" rtl="0" algn="l">
              <a:spcBef>
                <a:spcPts val="0"/>
              </a:spcBef>
              <a:spcAft>
                <a:spcPts val="0"/>
              </a:spcAft>
              <a:buClr>
                <a:srgbClr val="333333"/>
              </a:buClr>
              <a:buSzPts val="4800"/>
              <a:buFont typeface="Calibri"/>
              <a:buChar char="-"/>
            </a:pPr>
            <a:r>
              <a:rPr i="1" lang="en-US" sz="4800">
                <a:solidFill>
                  <a:srgbClr val="333333"/>
                </a:solidFill>
                <a:latin typeface="Calibri"/>
                <a:ea typeface="Calibri"/>
                <a:cs typeface="Calibri"/>
                <a:sym typeface="Calibri"/>
              </a:rPr>
              <a:t>In fact, we found that the below factors affect sleep disorders: </a:t>
            </a:r>
            <a:endParaRPr/>
          </a:p>
          <a:p>
            <a:pPr indent="-685800" lvl="1" marL="1143000" marR="0" rtl="0" algn="l">
              <a:spcBef>
                <a:spcPts val="0"/>
              </a:spcBef>
              <a:spcAft>
                <a:spcPts val="0"/>
              </a:spcAft>
              <a:buClr>
                <a:srgbClr val="333333"/>
              </a:buClr>
              <a:buSzPts val="4000"/>
              <a:buFont typeface="Calibri"/>
              <a:buChar char="-"/>
            </a:pPr>
            <a:r>
              <a:rPr b="0" i="1" lang="en-US" sz="4000" u="none" cap="none" strike="noStrike">
                <a:solidFill>
                  <a:srgbClr val="333333"/>
                </a:solidFill>
                <a:latin typeface="Calibri"/>
                <a:ea typeface="Calibri"/>
                <a:cs typeface="Calibri"/>
                <a:sym typeface="Calibri"/>
              </a:rPr>
              <a:t>Quality Sleep, Stress Level, Sleep Duration, Blood Pressure, Body Weight.</a:t>
            </a:r>
            <a:endParaRPr/>
          </a:p>
          <a:p>
            <a:pPr indent="0" lvl="1" marL="457200" marR="0" rtl="0" algn="l">
              <a:spcBef>
                <a:spcPts val="0"/>
              </a:spcBef>
              <a:spcAft>
                <a:spcPts val="0"/>
              </a:spcAft>
              <a:buNone/>
            </a:pPr>
            <a:r>
              <a:rPr b="0" i="1" lang="en-US" sz="4800" u="none" cap="none" strike="noStrike">
                <a:solidFill>
                  <a:srgbClr val="333333"/>
                </a:solidFill>
                <a:latin typeface="Calibri"/>
                <a:ea typeface="Calibri"/>
                <a:cs typeface="Calibri"/>
                <a:sym typeface="Calibri"/>
              </a:rPr>
              <a:t>This analysis aids in understanding that increasing physical activity, duration of sleep and quality of sleep while decrease stress levels all play a role in decreasing chances of suffering from sleep disorders.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0"/>
          <p:cNvSpPr/>
          <p:nvPr/>
        </p:nvSpPr>
        <p:spPr>
          <a:xfrm>
            <a:off x="0" y="0"/>
            <a:ext cx="2386482" cy="10287000"/>
          </a:xfrm>
          <a:prstGeom prst="rect">
            <a:avLst/>
          </a:prstGeom>
          <a:solidFill>
            <a:srgbClr val="6281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 name="Google Shape;354;p30"/>
          <p:cNvSpPr txBox="1"/>
          <p:nvPr/>
        </p:nvSpPr>
        <p:spPr>
          <a:xfrm rot="-5400000">
            <a:off x="-1372099" y="4681835"/>
            <a:ext cx="5130680" cy="923330"/>
          </a:xfrm>
          <a:prstGeom prst="rect">
            <a:avLst/>
          </a:prstGeom>
          <a:noFill/>
          <a:ln>
            <a:noFill/>
          </a:ln>
        </p:spPr>
        <p:txBody>
          <a:bodyPr anchorCtr="0" anchor="t" bIns="0" lIns="0" spcFirstLastPara="1" rIns="0" wrap="square" tIns="0">
            <a:spAutoFit/>
          </a:bodyPr>
          <a:lstStyle/>
          <a:p>
            <a:pPr indent="0" lvl="0" marL="0" marR="0" rtl="0" algn="l">
              <a:lnSpc>
                <a:spcPct val="108969"/>
              </a:lnSpc>
              <a:spcBef>
                <a:spcPts val="0"/>
              </a:spcBef>
              <a:spcAft>
                <a:spcPts val="0"/>
              </a:spcAft>
              <a:buNone/>
            </a:pPr>
            <a:r>
              <a:rPr b="1" lang="en-US" sz="6600">
                <a:solidFill>
                  <a:schemeClr val="lt1"/>
                </a:solidFill>
                <a:latin typeface="Calibri"/>
                <a:ea typeface="Calibri"/>
                <a:cs typeface="Calibri"/>
                <a:sym typeface="Calibri"/>
              </a:rPr>
              <a:t>DASHBOARDS</a:t>
            </a:r>
            <a:endParaRPr/>
          </a:p>
        </p:txBody>
      </p:sp>
      <p:sp>
        <p:nvSpPr>
          <p:cNvPr id="355" name="Google Shape;355;p30"/>
          <p:cNvSpPr/>
          <p:nvPr/>
        </p:nvSpPr>
        <p:spPr>
          <a:xfrm>
            <a:off x="3581400" y="3695700"/>
            <a:ext cx="4953000" cy="2472000"/>
          </a:xfrm>
          <a:prstGeom prst="rect">
            <a:avLst/>
          </a:prstGeom>
          <a:noFill/>
          <a:ln>
            <a:noFill/>
          </a:ln>
        </p:spPr>
        <p:txBody>
          <a:bodyPr anchorCtr="0" anchor="ctr" bIns="45700" lIns="91425" spcFirstLastPara="1" rIns="91425" wrap="square" tIns="45700">
            <a:noAutofit/>
          </a:bodyPr>
          <a:lstStyle/>
          <a:p>
            <a:pPr indent="-342900" lvl="0" marL="342900" marR="0" rtl="0" algn="just">
              <a:spcBef>
                <a:spcPts val="0"/>
              </a:spcBef>
              <a:spcAft>
                <a:spcPts val="0"/>
              </a:spcAft>
              <a:buClr>
                <a:srgbClr val="333333"/>
              </a:buClr>
              <a:buSzPts val="4000"/>
              <a:buFont typeface="Calibri"/>
              <a:buAutoNum type="arabicPeriod"/>
            </a:pPr>
            <a:r>
              <a:rPr lang="en-US" sz="4000" u="sng">
                <a:solidFill>
                  <a:schemeClr val="hlink"/>
                </a:solidFill>
                <a:latin typeface="Calibri"/>
                <a:ea typeface="Calibri"/>
                <a:cs typeface="Calibri"/>
                <a:sym typeface="Calibri"/>
                <a:hlinkClick r:id="rId3"/>
              </a:rPr>
              <a:t>Dashboard 1</a:t>
            </a:r>
            <a:r>
              <a:rPr lang="en-US" sz="4000">
                <a:solidFill>
                  <a:srgbClr val="333333"/>
                </a:solidFill>
                <a:latin typeface="Calibri"/>
                <a:ea typeface="Calibri"/>
                <a:cs typeface="Calibri"/>
                <a:sym typeface="Calibri"/>
              </a:rPr>
              <a:t>  </a:t>
            </a:r>
            <a:endParaRPr/>
          </a:p>
          <a:p>
            <a:pPr indent="-342900" lvl="0" marL="342900" marR="0" rtl="0" algn="just">
              <a:spcBef>
                <a:spcPts val="0"/>
              </a:spcBef>
              <a:spcAft>
                <a:spcPts val="0"/>
              </a:spcAft>
              <a:buClr>
                <a:srgbClr val="333333"/>
              </a:buClr>
              <a:buSzPts val="4000"/>
              <a:buFont typeface="Calibri"/>
              <a:buAutoNum type="arabicPeriod"/>
            </a:pPr>
            <a:r>
              <a:rPr lang="en-US" sz="4000" u="sng">
                <a:solidFill>
                  <a:schemeClr val="hlink"/>
                </a:solidFill>
                <a:latin typeface="Calibri"/>
                <a:ea typeface="Calibri"/>
                <a:cs typeface="Calibri"/>
                <a:sym typeface="Calibri"/>
                <a:hlinkClick r:id="rId4"/>
              </a:rPr>
              <a:t>Dashboard 2</a:t>
            </a:r>
            <a:endParaRPr sz="40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1"/>
          <p:cNvSpPr txBox="1"/>
          <p:nvPr/>
        </p:nvSpPr>
        <p:spPr>
          <a:xfrm>
            <a:off x="5421913" y="5552246"/>
            <a:ext cx="5385738" cy="41229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600">
                <a:solidFill>
                  <a:srgbClr val="FFFFFF"/>
                </a:solidFill>
                <a:latin typeface="Arial"/>
                <a:ea typeface="Arial"/>
                <a:cs typeface="Arial"/>
                <a:sym typeface="Arial"/>
              </a:rPr>
              <a:t>ANY QUESTIONS?</a:t>
            </a:r>
            <a:endParaRPr/>
          </a:p>
        </p:txBody>
      </p:sp>
      <p:grpSp>
        <p:nvGrpSpPr>
          <p:cNvPr id="365" name="Google Shape;365;p31"/>
          <p:cNvGrpSpPr/>
          <p:nvPr/>
        </p:nvGrpSpPr>
        <p:grpSpPr>
          <a:xfrm>
            <a:off x="294782" y="520863"/>
            <a:ext cx="8747134" cy="9550074"/>
            <a:chOff x="0" y="0"/>
            <a:chExt cx="13390046" cy="12632924"/>
          </a:xfrm>
        </p:grpSpPr>
        <p:pic>
          <p:nvPicPr>
            <p:cNvPr id="366" name="Google Shape;366;p31"/>
            <p:cNvPicPr preferRelativeResize="0"/>
            <p:nvPr/>
          </p:nvPicPr>
          <p:blipFill rotWithShape="1">
            <a:blip r:embed="rId3">
              <a:alphaModFix amt="80000"/>
            </a:blip>
            <a:srcRect b="0" l="0" r="0" t="0"/>
            <a:stretch/>
          </p:blipFill>
          <p:spPr>
            <a:xfrm>
              <a:off x="6923321" y="0"/>
              <a:ext cx="3005065" cy="2794710"/>
            </a:xfrm>
            <a:prstGeom prst="rect">
              <a:avLst/>
            </a:prstGeom>
            <a:noFill/>
            <a:ln>
              <a:noFill/>
            </a:ln>
          </p:spPr>
        </p:pic>
        <p:pic>
          <p:nvPicPr>
            <p:cNvPr id="367" name="Google Shape;367;p31"/>
            <p:cNvPicPr preferRelativeResize="0"/>
            <p:nvPr/>
          </p:nvPicPr>
          <p:blipFill rotWithShape="1">
            <a:blip r:embed="rId3">
              <a:alphaModFix amt="80000"/>
            </a:blip>
            <a:srcRect b="0" l="0" r="0" t="0"/>
            <a:stretch/>
          </p:blipFill>
          <p:spPr>
            <a:xfrm>
              <a:off x="6923321" y="3279405"/>
              <a:ext cx="3005065" cy="2794710"/>
            </a:xfrm>
            <a:prstGeom prst="rect">
              <a:avLst/>
            </a:prstGeom>
            <a:noFill/>
            <a:ln>
              <a:noFill/>
            </a:ln>
          </p:spPr>
        </p:pic>
        <p:pic>
          <p:nvPicPr>
            <p:cNvPr id="368" name="Google Shape;368;p31"/>
            <p:cNvPicPr preferRelativeResize="0"/>
            <p:nvPr/>
          </p:nvPicPr>
          <p:blipFill rotWithShape="1">
            <a:blip r:embed="rId3">
              <a:alphaModFix amt="80000"/>
            </a:blip>
            <a:srcRect b="0" l="0" r="0" t="0"/>
            <a:stretch/>
          </p:blipFill>
          <p:spPr>
            <a:xfrm>
              <a:off x="6923321" y="6558809"/>
              <a:ext cx="3005065" cy="2794710"/>
            </a:xfrm>
            <a:prstGeom prst="rect">
              <a:avLst/>
            </a:prstGeom>
            <a:noFill/>
            <a:ln>
              <a:noFill/>
            </a:ln>
          </p:spPr>
        </p:pic>
        <p:pic>
          <p:nvPicPr>
            <p:cNvPr id="369" name="Google Shape;369;p31"/>
            <p:cNvPicPr preferRelativeResize="0"/>
            <p:nvPr/>
          </p:nvPicPr>
          <p:blipFill rotWithShape="1">
            <a:blip r:embed="rId3">
              <a:alphaModFix amt="80000"/>
            </a:blip>
            <a:srcRect b="0" l="0" r="0" t="0"/>
            <a:stretch/>
          </p:blipFill>
          <p:spPr>
            <a:xfrm>
              <a:off x="6923321" y="9838214"/>
              <a:ext cx="3005065" cy="2794710"/>
            </a:xfrm>
            <a:prstGeom prst="rect">
              <a:avLst/>
            </a:prstGeom>
            <a:noFill/>
            <a:ln>
              <a:noFill/>
            </a:ln>
          </p:spPr>
        </p:pic>
        <p:pic>
          <p:nvPicPr>
            <p:cNvPr id="370" name="Google Shape;370;p31"/>
            <p:cNvPicPr preferRelativeResize="0"/>
            <p:nvPr/>
          </p:nvPicPr>
          <p:blipFill rotWithShape="1">
            <a:blip r:embed="rId3">
              <a:alphaModFix amt="80000"/>
            </a:blip>
            <a:srcRect b="0" l="0" r="0" t="0"/>
            <a:stretch/>
          </p:blipFill>
          <p:spPr>
            <a:xfrm>
              <a:off x="3461660" y="0"/>
              <a:ext cx="3005065" cy="2794710"/>
            </a:xfrm>
            <a:prstGeom prst="rect">
              <a:avLst/>
            </a:prstGeom>
            <a:noFill/>
            <a:ln>
              <a:noFill/>
            </a:ln>
          </p:spPr>
        </p:pic>
        <p:pic>
          <p:nvPicPr>
            <p:cNvPr id="371" name="Google Shape;371;p31"/>
            <p:cNvPicPr preferRelativeResize="0"/>
            <p:nvPr/>
          </p:nvPicPr>
          <p:blipFill rotWithShape="1">
            <a:blip r:embed="rId3">
              <a:alphaModFix amt="80000"/>
            </a:blip>
            <a:srcRect b="0" l="0" r="0" t="0"/>
            <a:stretch/>
          </p:blipFill>
          <p:spPr>
            <a:xfrm>
              <a:off x="3461660" y="3279405"/>
              <a:ext cx="3005065" cy="2794710"/>
            </a:xfrm>
            <a:prstGeom prst="rect">
              <a:avLst/>
            </a:prstGeom>
            <a:noFill/>
            <a:ln>
              <a:noFill/>
            </a:ln>
          </p:spPr>
        </p:pic>
        <p:pic>
          <p:nvPicPr>
            <p:cNvPr id="372" name="Google Shape;372;p31"/>
            <p:cNvPicPr preferRelativeResize="0"/>
            <p:nvPr/>
          </p:nvPicPr>
          <p:blipFill rotWithShape="1">
            <a:blip r:embed="rId3">
              <a:alphaModFix amt="80000"/>
            </a:blip>
            <a:srcRect b="0" l="0" r="0" t="0"/>
            <a:stretch/>
          </p:blipFill>
          <p:spPr>
            <a:xfrm>
              <a:off x="3461660" y="6558809"/>
              <a:ext cx="3005065" cy="2794710"/>
            </a:xfrm>
            <a:prstGeom prst="rect">
              <a:avLst/>
            </a:prstGeom>
            <a:noFill/>
            <a:ln>
              <a:noFill/>
            </a:ln>
          </p:spPr>
        </p:pic>
        <p:pic>
          <p:nvPicPr>
            <p:cNvPr id="373" name="Google Shape;373;p31"/>
            <p:cNvPicPr preferRelativeResize="0"/>
            <p:nvPr/>
          </p:nvPicPr>
          <p:blipFill rotWithShape="1">
            <a:blip r:embed="rId3">
              <a:alphaModFix amt="80000"/>
            </a:blip>
            <a:srcRect b="0" l="0" r="0" t="0"/>
            <a:stretch/>
          </p:blipFill>
          <p:spPr>
            <a:xfrm>
              <a:off x="3461660" y="9838214"/>
              <a:ext cx="3005065" cy="2794710"/>
            </a:xfrm>
            <a:prstGeom prst="rect">
              <a:avLst/>
            </a:prstGeom>
            <a:noFill/>
            <a:ln>
              <a:noFill/>
            </a:ln>
          </p:spPr>
        </p:pic>
        <p:pic>
          <p:nvPicPr>
            <p:cNvPr id="374" name="Google Shape;374;p31"/>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375" name="Google Shape;375;p31"/>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376" name="Google Shape;376;p31"/>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377" name="Google Shape;377;p31"/>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378" name="Google Shape;378;p31"/>
            <p:cNvPicPr preferRelativeResize="0"/>
            <p:nvPr/>
          </p:nvPicPr>
          <p:blipFill rotWithShape="1">
            <a:blip r:embed="rId3">
              <a:alphaModFix amt="80000"/>
            </a:blip>
            <a:srcRect b="0" l="0" r="0" t="0"/>
            <a:stretch/>
          </p:blipFill>
          <p:spPr>
            <a:xfrm>
              <a:off x="10384981" y="0"/>
              <a:ext cx="3005065" cy="2794710"/>
            </a:xfrm>
            <a:prstGeom prst="rect">
              <a:avLst/>
            </a:prstGeom>
            <a:noFill/>
            <a:ln>
              <a:noFill/>
            </a:ln>
          </p:spPr>
        </p:pic>
        <p:pic>
          <p:nvPicPr>
            <p:cNvPr id="379" name="Google Shape;379;p31"/>
            <p:cNvPicPr preferRelativeResize="0"/>
            <p:nvPr/>
          </p:nvPicPr>
          <p:blipFill rotWithShape="1">
            <a:blip r:embed="rId3">
              <a:alphaModFix amt="80000"/>
            </a:blip>
            <a:srcRect b="0" l="0" r="0" t="0"/>
            <a:stretch/>
          </p:blipFill>
          <p:spPr>
            <a:xfrm>
              <a:off x="10384981" y="3279405"/>
              <a:ext cx="3005065" cy="2794710"/>
            </a:xfrm>
            <a:prstGeom prst="rect">
              <a:avLst/>
            </a:prstGeom>
            <a:noFill/>
            <a:ln>
              <a:noFill/>
            </a:ln>
          </p:spPr>
        </p:pic>
        <p:pic>
          <p:nvPicPr>
            <p:cNvPr id="380" name="Google Shape;380;p31"/>
            <p:cNvPicPr preferRelativeResize="0"/>
            <p:nvPr/>
          </p:nvPicPr>
          <p:blipFill rotWithShape="1">
            <a:blip r:embed="rId3">
              <a:alphaModFix amt="80000"/>
            </a:blip>
            <a:srcRect b="0" l="0" r="0" t="0"/>
            <a:stretch/>
          </p:blipFill>
          <p:spPr>
            <a:xfrm>
              <a:off x="10384981" y="6558809"/>
              <a:ext cx="3005065" cy="2794710"/>
            </a:xfrm>
            <a:prstGeom prst="rect">
              <a:avLst/>
            </a:prstGeom>
            <a:noFill/>
            <a:ln>
              <a:noFill/>
            </a:ln>
          </p:spPr>
        </p:pic>
        <p:pic>
          <p:nvPicPr>
            <p:cNvPr id="381" name="Google Shape;381;p31"/>
            <p:cNvPicPr preferRelativeResize="0"/>
            <p:nvPr/>
          </p:nvPicPr>
          <p:blipFill rotWithShape="1">
            <a:blip r:embed="rId3">
              <a:alphaModFix amt="80000"/>
            </a:blip>
            <a:srcRect b="0" l="0" r="0" t="0"/>
            <a:stretch/>
          </p:blipFill>
          <p:spPr>
            <a:xfrm>
              <a:off x="10384981" y="9838214"/>
              <a:ext cx="3005065" cy="2794710"/>
            </a:xfrm>
            <a:prstGeom prst="rect">
              <a:avLst/>
            </a:prstGeom>
            <a:noFill/>
            <a:ln>
              <a:noFill/>
            </a:ln>
          </p:spPr>
        </p:pic>
      </p:grpSp>
      <p:grpSp>
        <p:nvGrpSpPr>
          <p:cNvPr id="382" name="Google Shape;382;p31"/>
          <p:cNvGrpSpPr/>
          <p:nvPr/>
        </p:nvGrpSpPr>
        <p:grpSpPr>
          <a:xfrm>
            <a:off x="9296400" y="520863"/>
            <a:ext cx="8747134" cy="9550074"/>
            <a:chOff x="0" y="0"/>
            <a:chExt cx="13390046" cy="12632924"/>
          </a:xfrm>
        </p:grpSpPr>
        <p:pic>
          <p:nvPicPr>
            <p:cNvPr id="383" name="Google Shape;383;p31"/>
            <p:cNvPicPr preferRelativeResize="0"/>
            <p:nvPr/>
          </p:nvPicPr>
          <p:blipFill rotWithShape="1">
            <a:blip r:embed="rId3">
              <a:alphaModFix amt="80000"/>
            </a:blip>
            <a:srcRect b="0" l="0" r="0" t="0"/>
            <a:stretch/>
          </p:blipFill>
          <p:spPr>
            <a:xfrm>
              <a:off x="6923321" y="0"/>
              <a:ext cx="3005065" cy="2794710"/>
            </a:xfrm>
            <a:prstGeom prst="rect">
              <a:avLst/>
            </a:prstGeom>
            <a:noFill/>
            <a:ln>
              <a:noFill/>
            </a:ln>
          </p:spPr>
        </p:pic>
        <p:pic>
          <p:nvPicPr>
            <p:cNvPr id="384" name="Google Shape;384;p31"/>
            <p:cNvPicPr preferRelativeResize="0"/>
            <p:nvPr/>
          </p:nvPicPr>
          <p:blipFill rotWithShape="1">
            <a:blip r:embed="rId3">
              <a:alphaModFix amt="80000"/>
            </a:blip>
            <a:srcRect b="0" l="0" r="0" t="0"/>
            <a:stretch/>
          </p:blipFill>
          <p:spPr>
            <a:xfrm>
              <a:off x="6923321" y="3279405"/>
              <a:ext cx="3005065" cy="2794710"/>
            </a:xfrm>
            <a:prstGeom prst="rect">
              <a:avLst/>
            </a:prstGeom>
            <a:noFill/>
            <a:ln>
              <a:noFill/>
            </a:ln>
          </p:spPr>
        </p:pic>
        <p:pic>
          <p:nvPicPr>
            <p:cNvPr id="385" name="Google Shape;385;p31"/>
            <p:cNvPicPr preferRelativeResize="0"/>
            <p:nvPr/>
          </p:nvPicPr>
          <p:blipFill rotWithShape="1">
            <a:blip r:embed="rId3">
              <a:alphaModFix amt="80000"/>
            </a:blip>
            <a:srcRect b="0" l="0" r="0" t="0"/>
            <a:stretch/>
          </p:blipFill>
          <p:spPr>
            <a:xfrm>
              <a:off x="6923321" y="6558809"/>
              <a:ext cx="3005065" cy="2794710"/>
            </a:xfrm>
            <a:prstGeom prst="rect">
              <a:avLst/>
            </a:prstGeom>
            <a:noFill/>
            <a:ln>
              <a:noFill/>
            </a:ln>
          </p:spPr>
        </p:pic>
        <p:pic>
          <p:nvPicPr>
            <p:cNvPr id="386" name="Google Shape;386;p31"/>
            <p:cNvPicPr preferRelativeResize="0"/>
            <p:nvPr/>
          </p:nvPicPr>
          <p:blipFill rotWithShape="1">
            <a:blip r:embed="rId3">
              <a:alphaModFix amt="80000"/>
            </a:blip>
            <a:srcRect b="0" l="0" r="0" t="0"/>
            <a:stretch/>
          </p:blipFill>
          <p:spPr>
            <a:xfrm>
              <a:off x="6923321" y="9838214"/>
              <a:ext cx="3005065" cy="2794710"/>
            </a:xfrm>
            <a:prstGeom prst="rect">
              <a:avLst/>
            </a:prstGeom>
            <a:noFill/>
            <a:ln>
              <a:noFill/>
            </a:ln>
          </p:spPr>
        </p:pic>
        <p:pic>
          <p:nvPicPr>
            <p:cNvPr id="387" name="Google Shape;387;p31"/>
            <p:cNvPicPr preferRelativeResize="0"/>
            <p:nvPr/>
          </p:nvPicPr>
          <p:blipFill rotWithShape="1">
            <a:blip r:embed="rId3">
              <a:alphaModFix amt="80000"/>
            </a:blip>
            <a:srcRect b="0" l="0" r="0" t="0"/>
            <a:stretch/>
          </p:blipFill>
          <p:spPr>
            <a:xfrm>
              <a:off x="3461660" y="0"/>
              <a:ext cx="3005065" cy="2794710"/>
            </a:xfrm>
            <a:prstGeom prst="rect">
              <a:avLst/>
            </a:prstGeom>
            <a:noFill/>
            <a:ln>
              <a:noFill/>
            </a:ln>
          </p:spPr>
        </p:pic>
        <p:pic>
          <p:nvPicPr>
            <p:cNvPr id="388" name="Google Shape;388;p31"/>
            <p:cNvPicPr preferRelativeResize="0"/>
            <p:nvPr/>
          </p:nvPicPr>
          <p:blipFill rotWithShape="1">
            <a:blip r:embed="rId3">
              <a:alphaModFix amt="80000"/>
            </a:blip>
            <a:srcRect b="0" l="0" r="0" t="0"/>
            <a:stretch/>
          </p:blipFill>
          <p:spPr>
            <a:xfrm>
              <a:off x="3461660" y="3279405"/>
              <a:ext cx="3005065" cy="2794710"/>
            </a:xfrm>
            <a:prstGeom prst="rect">
              <a:avLst/>
            </a:prstGeom>
            <a:noFill/>
            <a:ln>
              <a:noFill/>
            </a:ln>
          </p:spPr>
        </p:pic>
        <p:pic>
          <p:nvPicPr>
            <p:cNvPr id="389" name="Google Shape;389;p31"/>
            <p:cNvPicPr preferRelativeResize="0"/>
            <p:nvPr/>
          </p:nvPicPr>
          <p:blipFill rotWithShape="1">
            <a:blip r:embed="rId3">
              <a:alphaModFix amt="80000"/>
            </a:blip>
            <a:srcRect b="0" l="0" r="0" t="0"/>
            <a:stretch/>
          </p:blipFill>
          <p:spPr>
            <a:xfrm>
              <a:off x="3461660" y="6558809"/>
              <a:ext cx="3005065" cy="2794710"/>
            </a:xfrm>
            <a:prstGeom prst="rect">
              <a:avLst/>
            </a:prstGeom>
            <a:noFill/>
            <a:ln>
              <a:noFill/>
            </a:ln>
          </p:spPr>
        </p:pic>
        <p:pic>
          <p:nvPicPr>
            <p:cNvPr id="390" name="Google Shape;390;p31"/>
            <p:cNvPicPr preferRelativeResize="0"/>
            <p:nvPr/>
          </p:nvPicPr>
          <p:blipFill rotWithShape="1">
            <a:blip r:embed="rId3">
              <a:alphaModFix amt="80000"/>
            </a:blip>
            <a:srcRect b="0" l="0" r="0" t="0"/>
            <a:stretch/>
          </p:blipFill>
          <p:spPr>
            <a:xfrm>
              <a:off x="3461660" y="9838214"/>
              <a:ext cx="3005065" cy="2794710"/>
            </a:xfrm>
            <a:prstGeom prst="rect">
              <a:avLst/>
            </a:prstGeom>
            <a:noFill/>
            <a:ln>
              <a:noFill/>
            </a:ln>
          </p:spPr>
        </p:pic>
        <p:pic>
          <p:nvPicPr>
            <p:cNvPr id="391" name="Google Shape;391;p31"/>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392" name="Google Shape;392;p31"/>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393" name="Google Shape;393;p31"/>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394" name="Google Shape;394;p31"/>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395" name="Google Shape;395;p31"/>
            <p:cNvPicPr preferRelativeResize="0"/>
            <p:nvPr/>
          </p:nvPicPr>
          <p:blipFill rotWithShape="1">
            <a:blip r:embed="rId3">
              <a:alphaModFix amt="80000"/>
            </a:blip>
            <a:srcRect b="0" l="0" r="0" t="0"/>
            <a:stretch/>
          </p:blipFill>
          <p:spPr>
            <a:xfrm>
              <a:off x="10384981" y="0"/>
              <a:ext cx="3005065" cy="2794710"/>
            </a:xfrm>
            <a:prstGeom prst="rect">
              <a:avLst/>
            </a:prstGeom>
            <a:noFill/>
            <a:ln>
              <a:noFill/>
            </a:ln>
          </p:spPr>
        </p:pic>
        <p:pic>
          <p:nvPicPr>
            <p:cNvPr id="396" name="Google Shape;396;p31"/>
            <p:cNvPicPr preferRelativeResize="0"/>
            <p:nvPr/>
          </p:nvPicPr>
          <p:blipFill rotWithShape="1">
            <a:blip r:embed="rId3">
              <a:alphaModFix amt="80000"/>
            </a:blip>
            <a:srcRect b="0" l="0" r="0" t="0"/>
            <a:stretch/>
          </p:blipFill>
          <p:spPr>
            <a:xfrm>
              <a:off x="10384981" y="3279405"/>
              <a:ext cx="3005065" cy="2794710"/>
            </a:xfrm>
            <a:prstGeom prst="rect">
              <a:avLst/>
            </a:prstGeom>
            <a:noFill/>
            <a:ln>
              <a:noFill/>
            </a:ln>
          </p:spPr>
        </p:pic>
        <p:pic>
          <p:nvPicPr>
            <p:cNvPr id="397" name="Google Shape;397;p31"/>
            <p:cNvPicPr preferRelativeResize="0"/>
            <p:nvPr/>
          </p:nvPicPr>
          <p:blipFill rotWithShape="1">
            <a:blip r:embed="rId3">
              <a:alphaModFix amt="80000"/>
            </a:blip>
            <a:srcRect b="0" l="0" r="0" t="0"/>
            <a:stretch/>
          </p:blipFill>
          <p:spPr>
            <a:xfrm>
              <a:off x="10384981" y="6558809"/>
              <a:ext cx="3005065" cy="2794710"/>
            </a:xfrm>
            <a:prstGeom prst="rect">
              <a:avLst/>
            </a:prstGeom>
            <a:noFill/>
            <a:ln>
              <a:noFill/>
            </a:ln>
          </p:spPr>
        </p:pic>
        <p:pic>
          <p:nvPicPr>
            <p:cNvPr id="398" name="Google Shape;398;p31"/>
            <p:cNvPicPr preferRelativeResize="0"/>
            <p:nvPr/>
          </p:nvPicPr>
          <p:blipFill rotWithShape="1">
            <a:blip r:embed="rId3">
              <a:alphaModFix amt="80000"/>
            </a:blip>
            <a:srcRect b="0" l="0" r="0" t="0"/>
            <a:stretch/>
          </p:blipFill>
          <p:spPr>
            <a:xfrm>
              <a:off x="10384981" y="9838214"/>
              <a:ext cx="3005065" cy="2794710"/>
            </a:xfrm>
            <a:prstGeom prst="rect">
              <a:avLst/>
            </a:prstGeom>
            <a:noFill/>
            <a:ln>
              <a:noFill/>
            </a:ln>
          </p:spPr>
        </p:pic>
      </p:grpSp>
      <p:grpSp>
        <p:nvGrpSpPr>
          <p:cNvPr id="399" name="Google Shape;399;p31"/>
          <p:cNvGrpSpPr/>
          <p:nvPr/>
        </p:nvGrpSpPr>
        <p:grpSpPr>
          <a:xfrm>
            <a:off x="4586605" y="780776"/>
            <a:ext cx="8934225" cy="9030248"/>
            <a:chOff x="4434205" y="628376"/>
            <a:chExt cx="8934225" cy="9030248"/>
          </a:xfrm>
        </p:grpSpPr>
        <p:sp>
          <p:nvSpPr>
            <p:cNvPr id="400" name="Google Shape;400;p31"/>
            <p:cNvSpPr/>
            <p:nvPr/>
          </p:nvSpPr>
          <p:spPr>
            <a:xfrm>
              <a:off x="4434205" y="628376"/>
              <a:ext cx="8934225" cy="9030248"/>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6281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1" name="Google Shape;401;p31"/>
            <p:cNvSpPr txBox="1"/>
            <p:nvPr/>
          </p:nvSpPr>
          <p:spPr>
            <a:xfrm>
              <a:off x="4610103" y="2594441"/>
              <a:ext cx="8570657" cy="280076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8000">
                  <a:solidFill>
                    <a:srgbClr val="FFFFFF"/>
                  </a:solidFill>
                  <a:latin typeface="Calibri"/>
                  <a:ea typeface="Calibri"/>
                  <a:cs typeface="Calibri"/>
                  <a:sym typeface="Calibri"/>
                </a:rPr>
                <a:t>THANK YOU!</a:t>
              </a:r>
              <a:endParaRPr/>
            </a:p>
            <a:p>
              <a:pPr indent="0" lvl="0" marL="0" marR="0" rtl="0" algn="ctr">
                <a:spcBef>
                  <a:spcPts val="0"/>
                </a:spcBef>
                <a:spcAft>
                  <a:spcPts val="0"/>
                </a:spcAft>
                <a:buNone/>
              </a:pPr>
              <a:r>
                <a:rPr i="1" lang="en-US" sz="5400">
                  <a:solidFill>
                    <a:srgbClr val="FFFFFF"/>
                  </a:solidFill>
                  <a:latin typeface="Calibri"/>
                  <a:ea typeface="Calibri"/>
                  <a:cs typeface="Calibri"/>
                  <a:sym typeface="Calibri"/>
                </a:rPr>
                <a:t>ANY QUESTIONS?</a:t>
              </a:r>
              <a:endParaRPr/>
            </a:p>
            <a:p>
              <a:pPr indent="0" lvl="0" marL="0" marR="0" rtl="0" algn="ctr">
                <a:spcBef>
                  <a:spcPts val="0"/>
                </a:spcBef>
                <a:spcAft>
                  <a:spcPts val="0"/>
                </a:spcAft>
                <a:buNone/>
              </a:pPr>
              <a:r>
                <a:t/>
              </a:r>
              <a:endParaRPr sz="4800">
                <a:solidFill>
                  <a:srgbClr val="FFFFFF"/>
                </a:solidFill>
                <a:latin typeface="Calibri"/>
                <a:ea typeface="Calibri"/>
                <a:cs typeface="Calibri"/>
                <a:sym typeface="Calibri"/>
              </a:endParaRPr>
            </a:p>
          </p:txBody>
        </p:sp>
        <p:pic>
          <p:nvPicPr>
            <p:cNvPr id="402" name="Google Shape;402;p31"/>
            <p:cNvPicPr preferRelativeResize="0"/>
            <p:nvPr/>
          </p:nvPicPr>
          <p:blipFill rotWithShape="1">
            <a:blip r:embed="rId4">
              <a:alphaModFix/>
            </a:blip>
            <a:srcRect b="0" l="0" r="0" t="0"/>
            <a:stretch/>
          </p:blipFill>
          <p:spPr>
            <a:xfrm>
              <a:off x="6551961" y="4896124"/>
              <a:ext cx="4762500" cy="47625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4"/>
          <p:cNvSpPr txBox="1"/>
          <p:nvPr/>
        </p:nvSpPr>
        <p:spPr>
          <a:xfrm>
            <a:off x="607999" y="881662"/>
            <a:ext cx="7190025" cy="1231107"/>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8000">
                <a:solidFill>
                  <a:schemeClr val="lt1"/>
                </a:solidFill>
                <a:latin typeface="Calibri"/>
                <a:ea typeface="Calibri"/>
                <a:cs typeface="Calibri"/>
                <a:sym typeface="Calibri"/>
              </a:rPr>
              <a:t>MEET THE TEAM</a:t>
            </a:r>
            <a:endParaRPr/>
          </a:p>
        </p:txBody>
      </p:sp>
      <p:grpSp>
        <p:nvGrpSpPr>
          <p:cNvPr id="139" name="Google Shape;139;p14"/>
          <p:cNvGrpSpPr/>
          <p:nvPr/>
        </p:nvGrpSpPr>
        <p:grpSpPr>
          <a:xfrm>
            <a:off x="8093099" y="406153"/>
            <a:ext cx="2093680" cy="9474693"/>
            <a:chOff x="0" y="0"/>
            <a:chExt cx="3005065" cy="12632924"/>
          </a:xfrm>
        </p:grpSpPr>
        <p:pic>
          <p:nvPicPr>
            <p:cNvPr id="140" name="Google Shape;140;p14"/>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141" name="Google Shape;141;p14"/>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142" name="Google Shape;142;p14"/>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143" name="Google Shape;143;p14"/>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grpSp>
      <p:sp>
        <p:nvSpPr>
          <p:cNvPr id="144" name="Google Shape;144;p14"/>
          <p:cNvSpPr txBox="1"/>
          <p:nvPr/>
        </p:nvSpPr>
        <p:spPr>
          <a:xfrm>
            <a:off x="539204" y="2160119"/>
            <a:ext cx="7327500" cy="7850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17365D"/>
                </a:solidFill>
                <a:latin typeface="Calibri"/>
                <a:ea typeface="Calibri"/>
                <a:cs typeface="Calibri"/>
                <a:sym typeface="Calibri"/>
              </a:rPr>
              <a:t>Anto Kim</a:t>
            </a:r>
            <a:endParaRPr/>
          </a:p>
          <a:p>
            <a:pPr indent="0" lvl="0" marL="0" marR="0" rtl="0" algn="ctr">
              <a:spcBef>
                <a:spcPts val="0"/>
              </a:spcBef>
              <a:spcAft>
                <a:spcPts val="0"/>
              </a:spcAft>
              <a:buNone/>
            </a:pPr>
            <a:r>
              <a:rPr i="1" lang="en-US" sz="3600">
                <a:solidFill>
                  <a:srgbClr val="17365D"/>
                </a:solidFill>
                <a:latin typeface="Calibri"/>
                <a:ea typeface="Calibri"/>
                <a:cs typeface="Calibri"/>
                <a:sym typeface="Calibri"/>
              </a:rPr>
              <a:t>Final Polishing</a:t>
            </a:r>
            <a:endParaRPr/>
          </a:p>
          <a:p>
            <a:pPr indent="0" lvl="0" marL="0" marR="0" rtl="0" algn="ctr">
              <a:spcBef>
                <a:spcPts val="0"/>
              </a:spcBef>
              <a:spcAft>
                <a:spcPts val="0"/>
              </a:spcAft>
              <a:buNone/>
            </a:pPr>
            <a:r>
              <a:rPr i="1" lang="en-US" sz="3600">
                <a:solidFill>
                  <a:srgbClr val="17365D"/>
                </a:solidFill>
                <a:latin typeface="Calibri"/>
                <a:ea typeface="Calibri"/>
                <a:cs typeface="Calibri"/>
                <a:sym typeface="Calibri"/>
              </a:rPr>
              <a:t>Slides Editing</a:t>
            </a:r>
            <a:endParaRPr/>
          </a:p>
          <a:p>
            <a:pPr indent="0" lvl="0" marL="0" marR="0" rtl="0" algn="ctr">
              <a:spcBef>
                <a:spcPts val="0"/>
              </a:spcBef>
              <a:spcAft>
                <a:spcPts val="0"/>
              </a:spcAft>
              <a:buNone/>
            </a:pPr>
            <a:r>
              <a:rPr i="1" lang="en-US" sz="3600">
                <a:solidFill>
                  <a:srgbClr val="17365D"/>
                </a:solidFill>
                <a:latin typeface="Calibri"/>
                <a:ea typeface="Calibri"/>
                <a:cs typeface="Calibri"/>
                <a:sym typeface="Calibri"/>
              </a:rPr>
              <a:t>Presentation Script</a:t>
            </a:r>
            <a:endParaRPr/>
          </a:p>
          <a:p>
            <a:pPr indent="0" lvl="0" marL="0" marR="0" rtl="0" algn="ctr">
              <a:spcBef>
                <a:spcPts val="0"/>
              </a:spcBef>
              <a:spcAft>
                <a:spcPts val="0"/>
              </a:spcAft>
              <a:buNone/>
            </a:pPr>
            <a:r>
              <a:t/>
            </a:r>
            <a:endParaRPr b="1" sz="3600">
              <a:solidFill>
                <a:srgbClr val="17365D"/>
              </a:solidFill>
              <a:latin typeface="Calibri"/>
              <a:ea typeface="Calibri"/>
              <a:cs typeface="Calibri"/>
              <a:sym typeface="Calibri"/>
            </a:endParaRPr>
          </a:p>
          <a:p>
            <a:pPr indent="0" lvl="0" marL="0" marR="0" rtl="0" algn="ctr">
              <a:spcBef>
                <a:spcPts val="0"/>
              </a:spcBef>
              <a:spcAft>
                <a:spcPts val="0"/>
              </a:spcAft>
              <a:buNone/>
            </a:pPr>
            <a:r>
              <a:rPr b="1" lang="en-US" sz="3600">
                <a:solidFill>
                  <a:srgbClr val="17365D"/>
                </a:solidFill>
                <a:latin typeface="Calibri"/>
                <a:ea typeface="Calibri"/>
                <a:cs typeface="Calibri"/>
                <a:sym typeface="Calibri"/>
              </a:rPr>
              <a:t>Priyangka Roy</a:t>
            </a:r>
            <a:endParaRPr/>
          </a:p>
          <a:p>
            <a:pPr indent="0" lvl="0" marL="0" marR="0" rtl="0" algn="ctr">
              <a:spcBef>
                <a:spcPts val="0"/>
              </a:spcBef>
              <a:spcAft>
                <a:spcPts val="0"/>
              </a:spcAft>
              <a:buNone/>
            </a:pPr>
            <a:r>
              <a:rPr i="1" lang="en-US" sz="3600">
                <a:solidFill>
                  <a:srgbClr val="17365D"/>
                </a:solidFill>
                <a:latin typeface="Calibri"/>
                <a:ea typeface="Calibri"/>
                <a:cs typeface="Calibri"/>
                <a:sym typeface="Calibri"/>
              </a:rPr>
              <a:t>EDA</a:t>
            </a:r>
            <a:endParaRPr/>
          </a:p>
          <a:p>
            <a:pPr indent="0" lvl="0" marL="0" marR="0" rtl="0" algn="ctr">
              <a:spcBef>
                <a:spcPts val="0"/>
              </a:spcBef>
              <a:spcAft>
                <a:spcPts val="0"/>
              </a:spcAft>
              <a:buNone/>
            </a:pPr>
            <a:r>
              <a:rPr i="1" lang="en-US" sz="3600">
                <a:solidFill>
                  <a:srgbClr val="17365D"/>
                </a:solidFill>
                <a:latin typeface="Calibri"/>
                <a:ea typeface="Calibri"/>
                <a:cs typeface="Calibri"/>
                <a:sym typeface="Calibri"/>
              </a:rPr>
              <a:t>Dashboard 1</a:t>
            </a:r>
            <a:endParaRPr/>
          </a:p>
          <a:p>
            <a:pPr indent="0" lvl="0" marL="0" marR="0" rtl="0" algn="ctr">
              <a:spcBef>
                <a:spcPts val="0"/>
              </a:spcBef>
              <a:spcAft>
                <a:spcPts val="0"/>
              </a:spcAft>
              <a:buNone/>
            </a:pPr>
            <a:r>
              <a:rPr i="1" lang="en-US" sz="3600">
                <a:solidFill>
                  <a:srgbClr val="17365D"/>
                </a:solidFill>
                <a:latin typeface="Calibri"/>
                <a:ea typeface="Calibri"/>
                <a:cs typeface="Calibri"/>
                <a:sym typeface="Calibri"/>
              </a:rPr>
              <a:t>Presentation Slides</a:t>
            </a:r>
            <a:br>
              <a:rPr i="1" lang="en-US" sz="3600">
                <a:solidFill>
                  <a:srgbClr val="17365D"/>
                </a:solidFill>
                <a:latin typeface="Calibri"/>
                <a:ea typeface="Calibri"/>
                <a:cs typeface="Calibri"/>
                <a:sym typeface="Calibri"/>
              </a:rPr>
            </a:br>
            <a:endParaRPr b="1" sz="3600">
              <a:solidFill>
                <a:srgbClr val="17365D"/>
              </a:solidFill>
              <a:latin typeface="Calibri"/>
              <a:ea typeface="Calibri"/>
              <a:cs typeface="Calibri"/>
              <a:sym typeface="Calibri"/>
            </a:endParaRPr>
          </a:p>
          <a:p>
            <a:pPr indent="0" lvl="0" marL="0" marR="0" rtl="0" algn="ctr">
              <a:spcBef>
                <a:spcPts val="0"/>
              </a:spcBef>
              <a:spcAft>
                <a:spcPts val="0"/>
              </a:spcAft>
              <a:buNone/>
            </a:pPr>
            <a:r>
              <a:rPr b="1" lang="en-US" sz="3600">
                <a:solidFill>
                  <a:srgbClr val="17365D"/>
                </a:solidFill>
                <a:latin typeface="Calibri"/>
                <a:ea typeface="Calibri"/>
                <a:cs typeface="Calibri"/>
                <a:sym typeface="Calibri"/>
              </a:rPr>
              <a:t>Jesus Acevedo</a:t>
            </a:r>
            <a:endParaRPr/>
          </a:p>
          <a:p>
            <a:pPr indent="0" lvl="1" marL="457200" marR="0" rtl="0" algn="ctr">
              <a:spcBef>
                <a:spcPts val="0"/>
              </a:spcBef>
              <a:spcAft>
                <a:spcPts val="0"/>
              </a:spcAft>
              <a:buNone/>
            </a:pPr>
            <a:r>
              <a:rPr b="0" i="1" lang="en-US" sz="3600" u="none" cap="none" strike="noStrike">
                <a:solidFill>
                  <a:srgbClr val="17365D"/>
                </a:solidFill>
                <a:latin typeface="Calibri"/>
                <a:ea typeface="Calibri"/>
                <a:cs typeface="Calibri"/>
                <a:sym typeface="Calibri"/>
              </a:rPr>
              <a:t>Data Preprocessing</a:t>
            </a:r>
            <a:endParaRPr/>
          </a:p>
          <a:p>
            <a:pPr indent="0" lvl="1" marL="457200" marR="0" rtl="0" algn="ctr">
              <a:spcBef>
                <a:spcPts val="0"/>
              </a:spcBef>
              <a:spcAft>
                <a:spcPts val="0"/>
              </a:spcAft>
              <a:buNone/>
            </a:pPr>
            <a:r>
              <a:rPr b="0" i="1" lang="en-US" sz="3600" u="none" cap="none" strike="noStrike">
                <a:solidFill>
                  <a:srgbClr val="17365D"/>
                </a:solidFill>
                <a:latin typeface="Calibri"/>
                <a:ea typeface="Calibri"/>
                <a:cs typeface="Calibri"/>
                <a:sym typeface="Calibri"/>
              </a:rPr>
              <a:t>Dashboard 2</a:t>
            </a:r>
            <a:endParaRPr/>
          </a:p>
          <a:p>
            <a:pPr indent="0" lvl="1" marL="457200" marR="0" rtl="0" algn="ctr">
              <a:spcBef>
                <a:spcPts val="0"/>
              </a:spcBef>
              <a:spcAft>
                <a:spcPts val="0"/>
              </a:spcAft>
              <a:buNone/>
            </a:pPr>
            <a:r>
              <a:rPr b="0" i="1" lang="en-US" sz="3600" u="none" cap="none" strike="noStrike">
                <a:solidFill>
                  <a:srgbClr val="17365D"/>
                </a:solidFill>
                <a:latin typeface="Calibri"/>
                <a:ea typeface="Calibri"/>
                <a:cs typeface="Calibri"/>
                <a:sym typeface="Calibri"/>
              </a:rPr>
              <a:t>Presentation</a:t>
            </a:r>
            <a:endParaRPr b="1" i="0" sz="3600" u="none" cap="none" strike="noStrike">
              <a:solidFill>
                <a:srgbClr val="17365D"/>
              </a:solidFill>
              <a:latin typeface="Calibri"/>
              <a:ea typeface="Calibri"/>
              <a:cs typeface="Calibri"/>
              <a:sym typeface="Calibri"/>
            </a:endParaRPr>
          </a:p>
        </p:txBody>
      </p:sp>
      <p:sp>
        <p:nvSpPr>
          <p:cNvPr id="145" name="Google Shape;145;p14"/>
          <p:cNvSpPr txBox="1"/>
          <p:nvPr/>
        </p:nvSpPr>
        <p:spPr>
          <a:xfrm>
            <a:off x="10744200" y="881662"/>
            <a:ext cx="7714078" cy="1231106"/>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8000">
                <a:solidFill>
                  <a:schemeClr val="lt1"/>
                </a:solidFill>
                <a:latin typeface="Calibri"/>
                <a:ea typeface="Calibri"/>
                <a:cs typeface="Calibri"/>
                <a:sym typeface="Calibri"/>
              </a:rPr>
              <a:t>TODAY’S AGENDA</a:t>
            </a:r>
            <a:endParaRPr/>
          </a:p>
        </p:txBody>
      </p:sp>
      <p:sp>
        <p:nvSpPr>
          <p:cNvPr id="146" name="Google Shape;146;p14"/>
          <p:cNvSpPr txBox="1"/>
          <p:nvPr/>
        </p:nvSpPr>
        <p:spPr>
          <a:xfrm>
            <a:off x="12353327" y="2942407"/>
            <a:ext cx="4495800" cy="4402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17365D"/>
              </a:buClr>
              <a:buSzPts val="4000"/>
              <a:buFont typeface="Arial"/>
              <a:buChar char="•"/>
            </a:pPr>
            <a:r>
              <a:rPr lang="en-US" sz="4000">
                <a:solidFill>
                  <a:srgbClr val="17365D"/>
                </a:solidFill>
                <a:latin typeface="Calibri"/>
                <a:ea typeface="Calibri"/>
                <a:cs typeface="Calibri"/>
                <a:sym typeface="Calibri"/>
              </a:rPr>
              <a:t>Introduction</a:t>
            </a:r>
            <a:endParaRPr/>
          </a:p>
          <a:p>
            <a:pPr indent="-285750" lvl="0" marL="285750" marR="0" rtl="0" algn="l">
              <a:spcBef>
                <a:spcPts val="0"/>
              </a:spcBef>
              <a:spcAft>
                <a:spcPts val="0"/>
              </a:spcAft>
              <a:buClr>
                <a:srgbClr val="17365D"/>
              </a:buClr>
              <a:buSzPts val="4000"/>
              <a:buFont typeface="Arial"/>
              <a:buChar char="•"/>
            </a:pPr>
            <a:r>
              <a:rPr lang="en-US" sz="4000">
                <a:solidFill>
                  <a:srgbClr val="17365D"/>
                </a:solidFill>
                <a:latin typeface="Calibri"/>
                <a:ea typeface="Calibri"/>
                <a:cs typeface="Calibri"/>
                <a:sym typeface="Calibri"/>
              </a:rPr>
              <a:t>Process Data</a:t>
            </a:r>
            <a:endParaRPr/>
          </a:p>
          <a:p>
            <a:pPr indent="-285750" lvl="1" marL="742950" marR="0" rtl="0" algn="l">
              <a:spcBef>
                <a:spcPts val="0"/>
              </a:spcBef>
              <a:spcAft>
                <a:spcPts val="0"/>
              </a:spcAft>
              <a:buClr>
                <a:srgbClr val="17365D"/>
              </a:buClr>
              <a:buSzPts val="4000"/>
              <a:buFont typeface="Arial"/>
              <a:buChar char="•"/>
            </a:pPr>
            <a:r>
              <a:rPr b="0" i="0" lang="en-US" sz="4000" u="none" cap="none" strike="noStrike">
                <a:solidFill>
                  <a:srgbClr val="17365D"/>
                </a:solidFill>
                <a:latin typeface="Calibri"/>
                <a:ea typeface="Calibri"/>
                <a:cs typeface="Calibri"/>
                <a:sym typeface="Calibri"/>
              </a:rPr>
              <a:t>Understand</a:t>
            </a:r>
            <a:endParaRPr/>
          </a:p>
          <a:p>
            <a:pPr indent="-285750" lvl="1" marL="742950" marR="0" rtl="0" algn="l">
              <a:spcBef>
                <a:spcPts val="0"/>
              </a:spcBef>
              <a:spcAft>
                <a:spcPts val="0"/>
              </a:spcAft>
              <a:buClr>
                <a:srgbClr val="17365D"/>
              </a:buClr>
              <a:buSzPts val="4000"/>
              <a:buFont typeface="Arial"/>
              <a:buChar char="•"/>
            </a:pPr>
            <a:r>
              <a:rPr b="0" i="0" lang="en-US" sz="4000" u="none" cap="none" strike="noStrike">
                <a:solidFill>
                  <a:srgbClr val="17365D"/>
                </a:solidFill>
                <a:latin typeface="Calibri"/>
                <a:ea typeface="Calibri"/>
                <a:cs typeface="Calibri"/>
                <a:sym typeface="Calibri"/>
              </a:rPr>
              <a:t>Pre-process</a:t>
            </a:r>
            <a:endParaRPr/>
          </a:p>
          <a:p>
            <a:pPr indent="-285750" lvl="1" marL="742950" marR="0" rtl="0" algn="l">
              <a:spcBef>
                <a:spcPts val="0"/>
              </a:spcBef>
              <a:spcAft>
                <a:spcPts val="0"/>
              </a:spcAft>
              <a:buClr>
                <a:srgbClr val="17365D"/>
              </a:buClr>
              <a:buSzPts val="4000"/>
              <a:buFont typeface="Arial"/>
              <a:buChar char="•"/>
            </a:pPr>
            <a:r>
              <a:rPr b="0" i="0" lang="en-US" sz="4000" u="none" cap="none" strike="noStrike">
                <a:solidFill>
                  <a:srgbClr val="17365D"/>
                </a:solidFill>
                <a:latin typeface="Calibri"/>
                <a:ea typeface="Calibri"/>
                <a:cs typeface="Calibri"/>
                <a:sym typeface="Calibri"/>
              </a:rPr>
              <a:t>Analyze</a:t>
            </a:r>
            <a:endParaRPr b="0" i="0" sz="4000" u="none" cap="none" strike="noStrike">
              <a:solidFill>
                <a:srgbClr val="17365D"/>
              </a:solidFill>
              <a:latin typeface="Calibri"/>
              <a:ea typeface="Calibri"/>
              <a:cs typeface="Calibri"/>
              <a:sym typeface="Calibri"/>
            </a:endParaRPr>
          </a:p>
          <a:p>
            <a:pPr indent="-285750" lvl="0" marL="285750" marR="0" rtl="0" algn="l">
              <a:spcBef>
                <a:spcPts val="0"/>
              </a:spcBef>
              <a:spcAft>
                <a:spcPts val="0"/>
              </a:spcAft>
              <a:buClr>
                <a:srgbClr val="17365D"/>
              </a:buClr>
              <a:buSzPts val="4000"/>
              <a:buFont typeface="Arial"/>
              <a:buChar char="•"/>
            </a:pPr>
            <a:r>
              <a:rPr lang="en-US" sz="4000">
                <a:solidFill>
                  <a:srgbClr val="17365D"/>
                </a:solidFill>
                <a:latin typeface="Calibri"/>
                <a:ea typeface="Calibri"/>
                <a:cs typeface="Calibri"/>
                <a:sym typeface="Calibri"/>
              </a:rPr>
              <a:t>Insights</a:t>
            </a:r>
            <a:endParaRPr/>
          </a:p>
          <a:p>
            <a:pPr indent="-285750" lvl="0" marL="285750" marR="0" rtl="0" algn="l">
              <a:spcBef>
                <a:spcPts val="0"/>
              </a:spcBef>
              <a:spcAft>
                <a:spcPts val="0"/>
              </a:spcAft>
              <a:buClr>
                <a:srgbClr val="17365D"/>
              </a:buClr>
              <a:buSzPts val="4000"/>
              <a:buFont typeface="Arial"/>
              <a:buChar char="•"/>
            </a:pPr>
            <a:r>
              <a:rPr lang="en-US" sz="4000">
                <a:solidFill>
                  <a:srgbClr val="17365D"/>
                </a:solidFill>
                <a:latin typeface="Calibri"/>
                <a:ea typeface="Calibri"/>
                <a:cs typeface="Calibri"/>
                <a:sym typeface="Calibri"/>
              </a:rPr>
              <a:t>Summary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5"/>
          <p:cNvSpPr/>
          <p:nvPr/>
        </p:nvSpPr>
        <p:spPr>
          <a:xfrm>
            <a:off x="3886200" y="952500"/>
            <a:ext cx="13182600" cy="8382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rgbClr val="17365D"/>
                </a:solidFill>
                <a:latin typeface="Calibri"/>
                <a:ea typeface="Calibri"/>
                <a:cs typeface="Calibri"/>
                <a:sym typeface="Calibri"/>
              </a:rPr>
              <a:t>Sleep disorders </a:t>
            </a:r>
            <a:r>
              <a:rPr lang="en-US" sz="4000">
                <a:solidFill>
                  <a:srgbClr val="17365D"/>
                </a:solidFill>
                <a:latin typeface="Calibri"/>
                <a:ea typeface="Calibri"/>
                <a:cs typeface="Calibri"/>
                <a:sym typeface="Calibri"/>
              </a:rPr>
              <a:t>including </a:t>
            </a:r>
            <a:r>
              <a:rPr i="1" lang="en-US" sz="4000">
                <a:solidFill>
                  <a:srgbClr val="17365D"/>
                </a:solidFill>
                <a:latin typeface="Calibri"/>
                <a:ea typeface="Calibri"/>
                <a:cs typeface="Calibri"/>
                <a:sym typeface="Calibri"/>
              </a:rPr>
              <a:t>insomnia</a:t>
            </a:r>
            <a:r>
              <a:rPr lang="en-US" sz="4000">
                <a:solidFill>
                  <a:srgbClr val="17365D"/>
                </a:solidFill>
                <a:latin typeface="Calibri"/>
                <a:ea typeface="Calibri"/>
                <a:cs typeface="Calibri"/>
                <a:sym typeface="Calibri"/>
              </a:rPr>
              <a:t> and </a:t>
            </a:r>
            <a:r>
              <a:rPr i="1" lang="en-US" sz="4000">
                <a:solidFill>
                  <a:srgbClr val="17365D"/>
                </a:solidFill>
                <a:latin typeface="Calibri"/>
                <a:ea typeface="Calibri"/>
                <a:cs typeface="Calibri"/>
                <a:sym typeface="Calibri"/>
              </a:rPr>
              <a:t>sleep apnea</a:t>
            </a:r>
            <a:r>
              <a:rPr lang="en-US" sz="4000">
                <a:solidFill>
                  <a:srgbClr val="17365D"/>
                </a:solidFill>
                <a:latin typeface="Calibri"/>
                <a:ea typeface="Calibri"/>
                <a:cs typeface="Calibri"/>
                <a:sym typeface="Calibri"/>
              </a:rPr>
              <a:t>, are significant public health issues linked to various physical and mental health problems exacerbated by stress, sedentary behavior, and poor sleep hygiene. </a:t>
            </a:r>
            <a:endParaRPr/>
          </a:p>
          <a:p>
            <a:pPr indent="0" lvl="0" marL="0" marR="0" rtl="0" algn="l">
              <a:spcBef>
                <a:spcPts val="0"/>
              </a:spcBef>
              <a:spcAft>
                <a:spcPts val="0"/>
              </a:spcAft>
              <a:buNone/>
            </a:pPr>
            <a:r>
              <a:rPr lang="en-US" sz="4000">
                <a:solidFill>
                  <a:srgbClr val="17365D"/>
                </a:solidFill>
                <a:latin typeface="Calibri"/>
                <a:ea typeface="Calibri"/>
                <a:cs typeface="Calibri"/>
                <a:sym typeface="Calibri"/>
              </a:rPr>
              <a:t>According to the </a:t>
            </a:r>
            <a:r>
              <a:rPr lang="en-US" sz="4000" u="sng">
                <a:solidFill>
                  <a:schemeClr val="hlink"/>
                </a:solidFill>
                <a:latin typeface="Calibri"/>
                <a:ea typeface="Calibri"/>
                <a:cs typeface="Calibri"/>
                <a:sym typeface="Calibri"/>
                <a:hlinkClick r:id="rId3"/>
              </a:rPr>
              <a:t>American Sleep Association</a:t>
            </a:r>
            <a:r>
              <a:rPr lang="en-US" sz="4000">
                <a:solidFill>
                  <a:srgbClr val="17365D"/>
                </a:solidFill>
                <a:latin typeface="Calibri"/>
                <a:ea typeface="Calibri"/>
                <a:cs typeface="Calibri"/>
                <a:sym typeface="Calibri"/>
              </a:rPr>
              <a:t>:</a:t>
            </a:r>
            <a:endParaRPr/>
          </a:p>
          <a:p>
            <a:pPr indent="-571500" lvl="0" marL="571500" marR="0" rtl="0" algn="l">
              <a:spcBef>
                <a:spcPts val="0"/>
              </a:spcBef>
              <a:spcAft>
                <a:spcPts val="0"/>
              </a:spcAft>
              <a:buClr>
                <a:srgbClr val="17365D"/>
              </a:buClr>
              <a:buSzPts val="4000"/>
              <a:buFont typeface="Calibri"/>
              <a:buChar char="-"/>
            </a:pPr>
            <a:r>
              <a:rPr lang="en-US" sz="4000">
                <a:solidFill>
                  <a:srgbClr val="17365D"/>
                </a:solidFill>
                <a:latin typeface="Calibri"/>
                <a:ea typeface="Calibri"/>
                <a:cs typeface="Calibri"/>
                <a:sym typeface="Calibri"/>
              </a:rPr>
              <a:t>50-70 million U.S. adults suffer from a sleep disorder. </a:t>
            </a:r>
            <a:endParaRPr/>
          </a:p>
          <a:p>
            <a:pPr indent="-571500" lvl="0" marL="571500" marR="0" rtl="0" algn="l">
              <a:spcBef>
                <a:spcPts val="0"/>
              </a:spcBef>
              <a:spcAft>
                <a:spcPts val="0"/>
              </a:spcAft>
              <a:buClr>
                <a:srgbClr val="17365D"/>
              </a:buClr>
              <a:buSzPts val="4000"/>
              <a:buFont typeface="Calibri"/>
              <a:buChar char="-"/>
            </a:pPr>
            <a:r>
              <a:rPr lang="en-US" sz="4000">
                <a:solidFill>
                  <a:srgbClr val="17365D"/>
                </a:solidFill>
                <a:latin typeface="Calibri"/>
                <a:ea typeface="Calibri"/>
                <a:cs typeface="Calibri"/>
                <a:sym typeface="Calibri"/>
              </a:rPr>
              <a:t>Insomnia affects about 30% of adults with short-term issues and 10% with chronic insomnia</a:t>
            </a:r>
            <a:endParaRPr/>
          </a:p>
          <a:p>
            <a:pPr indent="-571500" lvl="0" marL="571500" marR="0" rtl="0" algn="l">
              <a:spcBef>
                <a:spcPts val="0"/>
              </a:spcBef>
              <a:spcAft>
                <a:spcPts val="0"/>
              </a:spcAft>
              <a:buClr>
                <a:srgbClr val="17365D"/>
              </a:buClr>
              <a:buSzPts val="4000"/>
              <a:buFont typeface="Calibri"/>
              <a:buChar char="-"/>
            </a:pPr>
            <a:r>
              <a:rPr lang="en-US" sz="4000">
                <a:solidFill>
                  <a:srgbClr val="17365D"/>
                </a:solidFill>
                <a:latin typeface="Calibri"/>
                <a:ea typeface="Calibri"/>
                <a:cs typeface="Calibri"/>
                <a:sym typeface="Calibri"/>
              </a:rPr>
              <a:t>Sleep apnea impacts an estimated 25 million adults. </a:t>
            </a:r>
            <a:endParaRPr/>
          </a:p>
          <a:p>
            <a:pPr indent="0" lvl="0" marL="0" marR="0" rtl="0" algn="l">
              <a:spcBef>
                <a:spcPts val="0"/>
              </a:spcBef>
              <a:spcAft>
                <a:spcPts val="0"/>
              </a:spcAft>
              <a:buNone/>
            </a:pPr>
            <a:r>
              <a:t/>
            </a:r>
            <a:endParaRPr sz="4000">
              <a:solidFill>
                <a:srgbClr val="17365D"/>
              </a:solidFill>
              <a:latin typeface="Calibri"/>
              <a:ea typeface="Calibri"/>
              <a:cs typeface="Calibri"/>
              <a:sym typeface="Calibri"/>
            </a:endParaRPr>
          </a:p>
          <a:p>
            <a:pPr indent="0" lvl="0" marL="0" marR="0" rtl="0" algn="l">
              <a:spcBef>
                <a:spcPts val="0"/>
              </a:spcBef>
              <a:spcAft>
                <a:spcPts val="0"/>
              </a:spcAft>
              <a:buNone/>
            </a:pPr>
            <a:r>
              <a:rPr lang="en-US" sz="4000">
                <a:solidFill>
                  <a:srgbClr val="17365D"/>
                </a:solidFill>
                <a:latin typeface="Calibri"/>
                <a:ea typeface="Calibri"/>
                <a:cs typeface="Calibri"/>
                <a:sym typeface="Calibri"/>
              </a:rPr>
              <a:t>Today, we will focus on:</a:t>
            </a:r>
            <a:endParaRPr/>
          </a:p>
          <a:p>
            <a:pPr indent="-457200" lvl="0" marL="457200" marR="0" rtl="0" algn="l">
              <a:spcBef>
                <a:spcPts val="0"/>
              </a:spcBef>
              <a:spcAft>
                <a:spcPts val="0"/>
              </a:spcAft>
              <a:buClr>
                <a:srgbClr val="17365D"/>
              </a:buClr>
              <a:buSzPts val="4000"/>
              <a:buFont typeface="Calibri"/>
              <a:buAutoNum type="arabicParenR"/>
            </a:pPr>
            <a:r>
              <a:rPr lang="en-US" sz="4000">
                <a:solidFill>
                  <a:srgbClr val="17365D"/>
                </a:solidFill>
                <a:latin typeface="Calibri"/>
                <a:ea typeface="Calibri"/>
                <a:cs typeface="Calibri"/>
                <a:sym typeface="Calibri"/>
              </a:rPr>
              <a:t>Factors affecting sleep disorders</a:t>
            </a:r>
            <a:endParaRPr/>
          </a:p>
          <a:p>
            <a:pPr indent="-457200" lvl="0" marL="457200" marR="0" rtl="0" algn="l">
              <a:spcBef>
                <a:spcPts val="0"/>
              </a:spcBef>
              <a:spcAft>
                <a:spcPts val="0"/>
              </a:spcAft>
              <a:buClr>
                <a:srgbClr val="17365D"/>
              </a:buClr>
              <a:buSzPts val="4000"/>
              <a:buFont typeface="Calibri"/>
              <a:buAutoNum type="arabicParenR"/>
            </a:pPr>
            <a:r>
              <a:rPr lang="en-US" sz="4000">
                <a:solidFill>
                  <a:srgbClr val="17365D"/>
                </a:solidFill>
                <a:latin typeface="Calibri"/>
                <a:ea typeface="Calibri"/>
                <a:cs typeface="Calibri"/>
                <a:sym typeface="Calibri"/>
              </a:rPr>
              <a:t>Potential improvements to overcome sleep disorders</a:t>
            </a:r>
            <a:endParaRPr/>
          </a:p>
          <a:p>
            <a:pPr indent="-457200" lvl="0" marL="457200" marR="0" rtl="0" algn="l">
              <a:spcBef>
                <a:spcPts val="0"/>
              </a:spcBef>
              <a:spcAft>
                <a:spcPts val="0"/>
              </a:spcAft>
              <a:buClr>
                <a:srgbClr val="17365D"/>
              </a:buClr>
              <a:buSzPts val="4000"/>
              <a:buFont typeface="Calibri"/>
              <a:buAutoNum type="arabicParenR"/>
            </a:pPr>
            <a:r>
              <a:rPr lang="en-US" sz="4000">
                <a:solidFill>
                  <a:srgbClr val="17365D"/>
                </a:solidFill>
                <a:latin typeface="Calibri"/>
                <a:ea typeface="Calibri"/>
                <a:cs typeface="Calibri"/>
                <a:sym typeface="Calibri"/>
              </a:rPr>
              <a:t>Impact sleep disorders have on different occupations. </a:t>
            </a:r>
            <a:endParaRPr/>
          </a:p>
        </p:txBody>
      </p:sp>
      <p:grpSp>
        <p:nvGrpSpPr>
          <p:cNvPr id="156" name="Google Shape;156;p15"/>
          <p:cNvGrpSpPr/>
          <p:nvPr/>
        </p:nvGrpSpPr>
        <p:grpSpPr>
          <a:xfrm>
            <a:off x="0" y="0"/>
            <a:ext cx="2386482" cy="10287000"/>
            <a:chOff x="0" y="0"/>
            <a:chExt cx="2386482" cy="10287000"/>
          </a:xfrm>
        </p:grpSpPr>
        <p:sp>
          <p:nvSpPr>
            <p:cNvPr id="157" name="Google Shape;157;p15"/>
            <p:cNvSpPr/>
            <p:nvPr/>
          </p:nvSpPr>
          <p:spPr>
            <a:xfrm>
              <a:off x="0" y="0"/>
              <a:ext cx="2386482" cy="10287000"/>
            </a:xfrm>
            <a:prstGeom prst="rect">
              <a:avLst/>
            </a:prstGeom>
            <a:solidFill>
              <a:srgbClr val="6281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5"/>
            <p:cNvSpPr txBox="1"/>
            <p:nvPr/>
          </p:nvSpPr>
          <p:spPr>
            <a:xfrm rot="-5400000">
              <a:off x="-1905319" y="4681835"/>
              <a:ext cx="6197121" cy="923330"/>
            </a:xfrm>
            <a:prstGeom prst="rect">
              <a:avLst/>
            </a:prstGeom>
            <a:noFill/>
            <a:ln>
              <a:noFill/>
            </a:ln>
          </p:spPr>
          <p:txBody>
            <a:bodyPr anchorCtr="0" anchor="t" bIns="0" lIns="0" spcFirstLastPara="1" rIns="0" wrap="square" tIns="0">
              <a:spAutoFit/>
            </a:bodyPr>
            <a:lstStyle/>
            <a:p>
              <a:pPr indent="0" lvl="0" marL="0" marR="0" rtl="0" algn="l">
                <a:lnSpc>
                  <a:spcPct val="108969"/>
                </a:lnSpc>
                <a:spcBef>
                  <a:spcPts val="0"/>
                </a:spcBef>
                <a:spcAft>
                  <a:spcPts val="0"/>
                </a:spcAft>
                <a:buNone/>
              </a:pPr>
              <a:r>
                <a:rPr b="1" lang="en-US" sz="6600">
                  <a:solidFill>
                    <a:schemeClr val="lt1"/>
                  </a:solidFill>
                  <a:latin typeface="Calibri"/>
                  <a:ea typeface="Calibri"/>
                  <a:cs typeface="Calibri"/>
                  <a:sym typeface="Calibri"/>
                </a:rPr>
                <a:t>INTRODUCTION</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grpSp>
        <p:nvGrpSpPr>
          <p:cNvPr id="167" name="Google Shape;167;p16"/>
          <p:cNvGrpSpPr/>
          <p:nvPr/>
        </p:nvGrpSpPr>
        <p:grpSpPr>
          <a:xfrm>
            <a:off x="0" y="0"/>
            <a:ext cx="2386482" cy="10287000"/>
            <a:chOff x="0" y="0"/>
            <a:chExt cx="2386482" cy="10287000"/>
          </a:xfrm>
        </p:grpSpPr>
        <p:sp>
          <p:nvSpPr>
            <p:cNvPr id="168" name="Google Shape;168;p16"/>
            <p:cNvSpPr/>
            <p:nvPr/>
          </p:nvSpPr>
          <p:spPr>
            <a:xfrm>
              <a:off x="0" y="0"/>
              <a:ext cx="2386482" cy="10287000"/>
            </a:xfrm>
            <a:prstGeom prst="rect">
              <a:avLst/>
            </a:prstGeom>
            <a:solidFill>
              <a:srgbClr val="6281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16"/>
            <p:cNvSpPr txBox="1"/>
            <p:nvPr/>
          </p:nvSpPr>
          <p:spPr>
            <a:xfrm rot="-5400000">
              <a:off x="-737039" y="4430966"/>
              <a:ext cx="3860561" cy="923330"/>
            </a:xfrm>
            <a:prstGeom prst="rect">
              <a:avLst/>
            </a:prstGeom>
            <a:noFill/>
            <a:ln>
              <a:noFill/>
            </a:ln>
          </p:spPr>
          <p:txBody>
            <a:bodyPr anchorCtr="0" anchor="t" bIns="0" lIns="0" spcFirstLastPara="1" rIns="0" wrap="square" tIns="0">
              <a:spAutoFit/>
            </a:bodyPr>
            <a:lstStyle/>
            <a:p>
              <a:pPr indent="0" lvl="0" marL="0" marR="0" rtl="0" algn="l">
                <a:lnSpc>
                  <a:spcPct val="108969"/>
                </a:lnSpc>
                <a:spcBef>
                  <a:spcPts val="0"/>
                </a:spcBef>
                <a:spcAft>
                  <a:spcPts val="0"/>
                </a:spcAft>
                <a:buNone/>
              </a:pPr>
              <a:r>
                <a:rPr b="1" lang="en-US" sz="6600">
                  <a:solidFill>
                    <a:schemeClr val="lt1"/>
                  </a:solidFill>
                  <a:latin typeface="Calibri"/>
                  <a:ea typeface="Calibri"/>
                  <a:cs typeface="Calibri"/>
                  <a:sym typeface="Calibri"/>
                </a:rPr>
                <a:t>PROCESS</a:t>
              </a:r>
              <a:endParaRPr/>
            </a:p>
          </p:txBody>
        </p:sp>
      </p:grpSp>
      <p:grpSp>
        <p:nvGrpSpPr>
          <p:cNvPr id="170" name="Google Shape;170;p16"/>
          <p:cNvGrpSpPr/>
          <p:nvPr/>
        </p:nvGrpSpPr>
        <p:grpSpPr>
          <a:xfrm>
            <a:off x="3439250" y="2192007"/>
            <a:ext cx="1854963" cy="1781246"/>
            <a:chOff x="0" y="3"/>
            <a:chExt cx="2473282" cy="2374994"/>
          </a:xfrm>
        </p:grpSpPr>
        <p:sp>
          <p:nvSpPr>
            <p:cNvPr id="171" name="Google Shape;171;p16"/>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2" name="Google Shape;172;p16"/>
            <p:cNvPicPr preferRelativeResize="0"/>
            <p:nvPr/>
          </p:nvPicPr>
          <p:blipFill rotWithShape="1">
            <a:blip r:embed="rId3">
              <a:alphaModFix/>
            </a:blip>
            <a:srcRect b="320" l="0" r="0" t="0"/>
            <a:stretch/>
          </p:blipFill>
          <p:spPr>
            <a:xfrm rot="-5115457">
              <a:off x="358154" y="78551"/>
              <a:ext cx="2032430" cy="2036767"/>
            </a:xfrm>
            <a:prstGeom prst="rect">
              <a:avLst/>
            </a:prstGeom>
            <a:noFill/>
            <a:ln>
              <a:noFill/>
            </a:ln>
          </p:spPr>
        </p:pic>
      </p:grpSp>
      <p:grpSp>
        <p:nvGrpSpPr>
          <p:cNvPr id="173" name="Google Shape;173;p16"/>
          <p:cNvGrpSpPr/>
          <p:nvPr/>
        </p:nvGrpSpPr>
        <p:grpSpPr>
          <a:xfrm>
            <a:off x="4191000" y="2628900"/>
            <a:ext cx="13834800" cy="4851923"/>
            <a:chOff x="2748469" y="2569370"/>
            <a:chExt cx="13834800" cy="4851923"/>
          </a:xfrm>
        </p:grpSpPr>
        <p:grpSp>
          <p:nvGrpSpPr>
            <p:cNvPr id="174" name="Google Shape;174;p16"/>
            <p:cNvGrpSpPr/>
            <p:nvPr/>
          </p:nvGrpSpPr>
          <p:grpSpPr>
            <a:xfrm>
              <a:off x="3722154" y="3815077"/>
              <a:ext cx="1917393" cy="1781248"/>
              <a:chOff x="0" y="0"/>
              <a:chExt cx="2473281" cy="2374997"/>
            </a:xfrm>
          </p:grpSpPr>
          <p:sp>
            <p:nvSpPr>
              <p:cNvPr id="175" name="Google Shape;175;p16"/>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6" name="Google Shape;176;p16"/>
              <p:cNvPicPr preferRelativeResize="0"/>
              <p:nvPr/>
            </p:nvPicPr>
            <p:blipFill rotWithShape="1">
              <a:blip r:embed="rId3">
                <a:alphaModFix/>
              </a:blip>
              <a:srcRect b="320" l="0" r="0" t="0"/>
              <a:stretch/>
            </p:blipFill>
            <p:spPr>
              <a:xfrm rot="-5115457">
                <a:off x="358153" y="78550"/>
                <a:ext cx="2032432" cy="2036765"/>
              </a:xfrm>
              <a:prstGeom prst="rect">
                <a:avLst/>
              </a:prstGeom>
              <a:noFill/>
              <a:ln>
                <a:noFill/>
              </a:ln>
            </p:spPr>
          </p:pic>
        </p:grpSp>
        <p:grpSp>
          <p:nvGrpSpPr>
            <p:cNvPr id="177" name="Google Shape;177;p16"/>
            <p:cNvGrpSpPr/>
            <p:nvPr/>
          </p:nvGrpSpPr>
          <p:grpSpPr>
            <a:xfrm>
              <a:off x="5295340" y="5640046"/>
              <a:ext cx="1915969" cy="1781247"/>
              <a:chOff x="0" y="1"/>
              <a:chExt cx="2554624" cy="2374996"/>
            </a:xfrm>
          </p:grpSpPr>
          <p:sp>
            <p:nvSpPr>
              <p:cNvPr id="178" name="Google Shape;178;p16"/>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9" name="Google Shape;179;p16"/>
              <p:cNvPicPr preferRelativeResize="0"/>
              <p:nvPr/>
            </p:nvPicPr>
            <p:blipFill rotWithShape="1">
              <a:blip r:embed="rId3">
                <a:alphaModFix/>
              </a:blip>
              <a:srcRect b="320" l="0" r="0" t="0"/>
              <a:stretch/>
            </p:blipFill>
            <p:spPr>
              <a:xfrm rot="-5115457">
                <a:off x="439496" y="78551"/>
                <a:ext cx="2032432" cy="2036765"/>
              </a:xfrm>
              <a:prstGeom prst="rect">
                <a:avLst/>
              </a:prstGeom>
              <a:noFill/>
              <a:ln>
                <a:noFill/>
              </a:ln>
            </p:spPr>
          </p:pic>
        </p:grpSp>
        <p:sp>
          <p:nvSpPr>
            <p:cNvPr id="180" name="Google Shape;180;p16"/>
            <p:cNvSpPr txBox="1"/>
            <p:nvPr/>
          </p:nvSpPr>
          <p:spPr>
            <a:xfrm>
              <a:off x="2748469" y="2569370"/>
              <a:ext cx="11582400" cy="923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7192">
                  <a:solidFill>
                    <a:srgbClr val="FFFFFF"/>
                  </a:solidFill>
                  <a:latin typeface="Arial"/>
                  <a:ea typeface="Arial"/>
                  <a:cs typeface="Arial"/>
                  <a:sym typeface="Arial"/>
                </a:rPr>
                <a:t>1     Understanding Data</a:t>
              </a:r>
              <a:endParaRPr/>
            </a:p>
          </p:txBody>
        </p:sp>
        <p:sp>
          <p:nvSpPr>
            <p:cNvPr id="181" name="Google Shape;181;p16"/>
            <p:cNvSpPr txBox="1"/>
            <p:nvPr/>
          </p:nvSpPr>
          <p:spPr>
            <a:xfrm>
              <a:off x="4509969" y="4181248"/>
              <a:ext cx="11098200" cy="1107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7192">
                  <a:solidFill>
                    <a:srgbClr val="FFFFFF"/>
                  </a:solidFill>
                  <a:latin typeface="Arial"/>
                  <a:ea typeface="Arial"/>
                  <a:cs typeface="Arial"/>
                  <a:sym typeface="Arial"/>
                </a:rPr>
                <a:t>2	   Pre-processing</a:t>
              </a:r>
              <a:r>
                <a:rPr lang="en-US" sz="7192">
                  <a:solidFill>
                    <a:srgbClr val="FFFFFF"/>
                  </a:solidFill>
                </a:rPr>
                <a:t> </a:t>
              </a:r>
              <a:r>
                <a:rPr lang="en-US" sz="7192">
                  <a:solidFill>
                    <a:srgbClr val="FFFFFF"/>
                  </a:solidFill>
                  <a:latin typeface="Arial"/>
                  <a:ea typeface="Arial"/>
                  <a:cs typeface="Arial"/>
                  <a:sym typeface="Arial"/>
                </a:rPr>
                <a:t>Data</a:t>
              </a:r>
              <a:endParaRPr/>
            </a:p>
          </p:txBody>
        </p:sp>
        <p:sp>
          <p:nvSpPr>
            <p:cNvPr id="182" name="Google Shape;182;p16"/>
            <p:cNvSpPr txBox="1"/>
            <p:nvPr/>
          </p:nvSpPr>
          <p:spPr>
            <a:xfrm>
              <a:off x="6134569" y="6079570"/>
              <a:ext cx="10448700" cy="1107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7192">
                  <a:solidFill>
                    <a:srgbClr val="FFFFFF"/>
                  </a:solidFill>
                  <a:latin typeface="Arial"/>
                  <a:ea typeface="Arial"/>
                  <a:cs typeface="Arial"/>
                  <a:sym typeface="Arial"/>
                </a:rPr>
                <a:t>3    </a:t>
              </a:r>
              <a:r>
                <a:rPr lang="en-US" sz="6292">
                  <a:solidFill>
                    <a:srgbClr val="FFFFFF"/>
                  </a:solidFill>
                  <a:latin typeface="Arial"/>
                  <a:ea typeface="Arial"/>
                  <a:cs typeface="Arial"/>
                  <a:sym typeface="Arial"/>
                </a:rPr>
                <a:t> Analyzing</a:t>
              </a:r>
              <a:r>
                <a:rPr lang="en-US" sz="6292">
                  <a:solidFill>
                    <a:srgbClr val="FFFFFF"/>
                  </a:solidFill>
                </a:rPr>
                <a:t> </a:t>
              </a:r>
              <a:r>
                <a:rPr lang="en-US" sz="6292">
                  <a:solidFill>
                    <a:srgbClr val="FFFFFF"/>
                  </a:solidFill>
                  <a:latin typeface="Arial"/>
                  <a:ea typeface="Arial"/>
                  <a:cs typeface="Arial"/>
                  <a:sym typeface="Arial"/>
                </a:rPr>
                <a:t>Data/Insights</a:t>
              </a:r>
              <a:r>
                <a:rPr lang="en-US" sz="7192">
                  <a:solidFill>
                    <a:srgbClr val="FFFFFF"/>
                  </a:solidFill>
                  <a:latin typeface="Arial"/>
                  <a:ea typeface="Arial"/>
                  <a:cs typeface="Arial"/>
                  <a:sym typeface="Arial"/>
                </a:rPr>
                <a:t> </a:t>
              </a:r>
              <a:endParaRPr/>
            </a:p>
          </p:txBody>
        </p:sp>
        <p:sp>
          <p:nvSpPr>
            <p:cNvPr id="183" name="Google Shape;183;p16"/>
            <p:cNvSpPr txBox="1"/>
            <p:nvPr/>
          </p:nvSpPr>
          <p:spPr>
            <a:xfrm>
              <a:off x="6448597" y="4646245"/>
              <a:ext cx="7319400" cy="950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7192">
                  <a:solidFill>
                    <a:srgbClr val="FFFFFF"/>
                  </a:solidFill>
                  <a:latin typeface="Arial"/>
                  <a:ea typeface="Arial"/>
                  <a:cs typeface="Arial"/>
                  <a:sym typeface="Arial"/>
                </a:rPr>
                <a:t>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grpSp>
        <p:nvGrpSpPr>
          <p:cNvPr id="189" name="Google Shape;189;p17"/>
          <p:cNvGrpSpPr/>
          <p:nvPr/>
        </p:nvGrpSpPr>
        <p:grpSpPr>
          <a:xfrm>
            <a:off x="0" y="0"/>
            <a:ext cx="2386482" cy="10287000"/>
            <a:chOff x="0" y="20355"/>
            <a:chExt cx="2386482" cy="10287000"/>
          </a:xfrm>
        </p:grpSpPr>
        <p:sp>
          <p:nvSpPr>
            <p:cNvPr id="190" name="Google Shape;190;p17"/>
            <p:cNvSpPr/>
            <p:nvPr/>
          </p:nvSpPr>
          <p:spPr>
            <a:xfrm>
              <a:off x="0" y="20355"/>
              <a:ext cx="2386482" cy="10287000"/>
            </a:xfrm>
            <a:prstGeom prst="rect">
              <a:avLst/>
            </a:prstGeom>
            <a:solidFill>
              <a:srgbClr val="8CB9D8">
                <a:alpha val="8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7"/>
            <p:cNvSpPr txBox="1"/>
            <p:nvPr/>
          </p:nvSpPr>
          <p:spPr>
            <a:xfrm rot="-5400000">
              <a:off x="-3032374" y="4671311"/>
              <a:ext cx="8360700" cy="985200"/>
            </a:xfrm>
            <a:prstGeom prst="rect">
              <a:avLst/>
            </a:prstGeom>
            <a:noFill/>
            <a:ln>
              <a:noFill/>
            </a:ln>
          </p:spPr>
          <p:txBody>
            <a:bodyPr anchorCtr="0" anchor="t" bIns="0" lIns="0" spcFirstLastPara="1" rIns="0" wrap="square" tIns="0">
              <a:spAutoFit/>
            </a:bodyPr>
            <a:lstStyle/>
            <a:p>
              <a:pPr indent="0" lvl="0" marL="0" marR="0" rtl="0" algn="l">
                <a:lnSpc>
                  <a:spcPct val="102742"/>
                </a:lnSpc>
                <a:spcBef>
                  <a:spcPts val="0"/>
                </a:spcBef>
                <a:spcAft>
                  <a:spcPts val="0"/>
                </a:spcAft>
                <a:buNone/>
              </a:pPr>
              <a:r>
                <a:rPr lang="en-US" sz="6400">
                  <a:solidFill>
                    <a:schemeClr val="lt1"/>
                  </a:solidFill>
                  <a:latin typeface="Arial"/>
                  <a:ea typeface="Arial"/>
                  <a:cs typeface="Arial"/>
                  <a:sym typeface="Arial"/>
                </a:rPr>
                <a:t>1.  Understanding Data</a:t>
              </a:r>
              <a:endParaRPr sz="800"/>
            </a:p>
          </p:txBody>
        </p:sp>
      </p:grpSp>
      <p:grpSp>
        <p:nvGrpSpPr>
          <p:cNvPr id="192" name="Google Shape;192;p17"/>
          <p:cNvGrpSpPr/>
          <p:nvPr/>
        </p:nvGrpSpPr>
        <p:grpSpPr>
          <a:xfrm>
            <a:off x="2874876" y="571500"/>
            <a:ext cx="14498724" cy="9356744"/>
            <a:chOff x="2874876" y="790793"/>
            <a:chExt cx="14498724" cy="9356744"/>
          </a:xfrm>
        </p:grpSpPr>
        <p:sp>
          <p:nvSpPr>
            <p:cNvPr id="193" name="Google Shape;193;p17"/>
            <p:cNvSpPr txBox="1"/>
            <p:nvPr/>
          </p:nvSpPr>
          <p:spPr>
            <a:xfrm>
              <a:off x="2895600" y="790793"/>
              <a:ext cx="3613425" cy="646331"/>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3600"/>
                <a:buFont typeface="Arial"/>
                <a:buChar char="•"/>
              </a:pPr>
              <a:r>
                <a:rPr lang="en-US" sz="3600">
                  <a:solidFill>
                    <a:schemeClr val="dk1"/>
                  </a:solidFill>
                  <a:latin typeface="Calibri"/>
                  <a:ea typeface="Calibri"/>
                  <a:cs typeface="Calibri"/>
                  <a:sym typeface="Calibri"/>
                </a:rPr>
                <a:t>Missing Values </a:t>
              </a:r>
              <a:endParaRPr/>
            </a:p>
          </p:txBody>
        </p:sp>
        <p:pic>
          <p:nvPicPr>
            <p:cNvPr id="194" name="Google Shape;194;p17"/>
            <p:cNvPicPr preferRelativeResize="0"/>
            <p:nvPr/>
          </p:nvPicPr>
          <p:blipFill rotWithShape="1">
            <a:blip r:embed="rId3">
              <a:alphaModFix/>
            </a:blip>
            <a:srcRect b="0" l="0" r="0" t="0"/>
            <a:stretch/>
          </p:blipFill>
          <p:spPr>
            <a:xfrm>
              <a:off x="3581400" y="1467163"/>
              <a:ext cx="3509230" cy="3832776"/>
            </a:xfrm>
            <a:prstGeom prst="rect">
              <a:avLst/>
            </a:prstGeom>
            <a:noFill/>
            <a:ln>
              <a:noFill/>
            </a:ln>
          </p:spPr>
        </p:pic>
        <p:pic>
          <p:nvPicPr>
            <p:cNvPr id="195" name="Google Shape;195;p17"/>
            <p:cNvPicPr preferRelativeResize="0"/>
            <p:nvPr/>
          </p:nvPicPr>
          <p:blipFill rotWithShape="1">
            <a:blip r:embed="rId4">
              <a:alphaModFix/>
            </a:blip>
            <a:srcRect b="0" l="0" r="0" t="0"/>
            <a:stretch/>
          </p:blipFill>
          <p:spPr>
            <a:xfrm>
              <a:off x="9982200" y="1467163"/>
              <a:ext cx="3801037" cy="600164"/>
            </a:xfrm>
            <a:prstGeom prst="rect">
              <a:avLst/>
            </a:prstGeom>
            <a:noFill/>
            <a:ln>
              <a:noFill/>
            </a:ln>
          </p:spPr>
        </p:pic>
        <p:pic>
          <p:nvPicPr>
            <p:cNvPr id="196" name="Google Shape;196;p17"/>
            <p:cNvPicPr preferRelativeResize="0"/>
            <p:nvPr/>
          </p:nvPicPr>
          <p:blipFill rotWithShape="1">
            <a:blip r:embed="rId5">
              <a:alphaModFix/>
            </a:blip>
            <a:srcRect b="0" l="0" r="0" t="0"/>
            <a:stretch/>
          </p:blipFill>
          <p:spPr>
            <a:xfrm>
              <a:off x="3581400" y="6186185"/>
              <a:ext cx="13792200" cy="3961352"/>
            </a:xfrm>
            <a:prstGeom prst="rect">
              <a:avLst/>
            </a:prstGeom>
            <a:noFill/>
            <a:ln>
              <a:noFill/>
            </a:ln>
          </p:spPr>
        </p:pic>
        <p:sp>
          <p:nvSpPr>
            <p:cNvPr id="197" name="Google Shape;197;p17"/>
            <p:cNvSpPr txBox="1"/>
            <p:nvPr/>
          </p:nvSpPr>
          <p:spPr>
            <a:xfrm>
              <a:off x="2874876" y="5555982"/>
              <a:ext cx="4297908" cy="646331"/>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3600"/>
                <a:buFont typeface="Arial"/>
                <a:buChar char="•"/>
              </a:pPr>
              <a:r>
                <a:rPr lang="en-US" sz="3600">
                  <a:solidFill>
                    <a:schemeClr val="dk1"/>
                  </a:solidFill>
                  <a:latin typeface="Calibri"/>
                  <a:ea typeface="Calibri"/>
                  <a:cs typeface="Calibri"/>
                  <a:sym typeface="Calibri"/>
                </a:rPr>
                <a:t>Summary Statistics</a:t>
              </a:r>
              <a:endParaRPr/>
            </a:p>
          </p:txBody>
        </p:sp>
        <p:sp>
          <p:nvSpPr>
            <p:cNvPr id="198" name="Google Shape;198;p17"/>
            <p:cNvSpPr txBox="1"/>
            <p:nvPr/>
          </p:nvSpPr>
          <p:spPr>
            <a:xfrm>
              <a:off x="9296400" y="790793"/>
              <a:ext cx="2709140" cy="646331"/>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3600"/>
                <a:buFont typeface="Arial"/>
                <a:buChar char="•"/>
              </a:pPr>
              <a:r>
                <a:rPr lang="en-US" sz="3600">
                  <a:solidFill>
                    <a:schemeClr val="dk1"/>
                  </a:solidFill>
                  <a:latin typeface="Calibri"/>
                  <a:ea typeface="Calibri"/>
                  <a:cs typeface="Calibri"/>
                  <a:sym typeface="Calibri"/>
                </a:rPr>
                <a:t>Duplicates</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8"/>
          <p:cNvSpPr/>
          <p:nvPr/>
        </p:nvSpPr>
        <p:spPr>
          <a:xfrm>
            <a:off x="0" y="0"/>
            <a:ext cx="2386482" cy="10287000"/>
          </a:xfrm>
          <a:prstGeom prst="rect">
            <a:avLst/>
          </a:prstGeom>
          <a:solidFill>
            <a:srgbClr val="8CB9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18"/>
          <p:cNvSpPr txBox="1"/>
          <p:nvPr/>
        </p:nvSpPr>
        <p:spPr>
          <a:xfrm rot="-5400000">
            <a:off x="-3002262" y="4674590"/>
            <a:ext cx="8391000" cy="93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6092">
                <a:solidFill>
                  <a:schemeClr val="lt1"/>
                </a:solidFill>
                <a:latin typeface="Arial"/>
                <a:ea typeface="Arial"/>
                <a:cs typeface="Arial"/>
                <a:sym typeface="Arial"/>
              </a:rPr>
              <a:t>2.  Pre-processing Data</a:t>
            </a:r>
            <a:endParaRPr sz="300"/>
          </a:p>
        </p:txBody>
      </p:sp>
      <p:sp>
        <p:nvSpPr>
          <p:cNvPr id="206" name="Google Shape;206;p18"/>
          <p:cNvSpPr txBox="1"/>
          <p:nvPr/>
        </p:nvSpPr>
        <p:spPr>
          <a:xfrm>
            <a:off x="3886200" y="1333500"/>
            <a:ext cx="8545200" cy="6187800"/>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3600"/>
              <a:buFont typeface="Arial"/>
              <a:buChar char="•"/>
            </a:pPr>
            <a:r>
              <a:rPr lang="en-US" sz="3600">
                <a:solidFill>
                  <a:schemeClr val="dk1"/>
                </a:solidFill>
                <a:latin typeface="Calibri"/>
                <a:ea typeface="Calibri"/>
                <a:cs typeface="Calibri"/>
                <a:sym typeface="Calibri"/>
              </a:rPr>
              <a:t>4 Age Groups were created:</a:t>
            </a:r>
            <a:endParaRPr/>
          </a:p>
          <a:p>
            <a:pPr indent="-571500" lvl="1" marL="1028700" marR="0" rtl="0" algn="l">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27-29 year olds</a:t>
            </a:r>
            <a:endParaRPr b="0" i="0" sz="3600" u="none" cap="none" strike="noStrike">
              <a:solidFill>
                <a:schemeClr val="dk1"/>
              </a:solidFill>
              <a:latin typeface="Calibri"/>
              <a:ea typeface="Calibri"/>
              <a:cs typeface="Calibri"/>
              <a:sym typeface="Calibri"/>
            </a:endParaRPr>
          </a:p>
          <a:p>
            <a:pPr indent="-571500" lvl="1" marL="1028700" marR="0" rtl="0" algn="l">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30-39 year olds</a:t>
            </a:r>
            <a:endParaRPr b="0" i="0" sz="3600" u="none" cap="none" strike="noStrike">
              <a:solidFill>
                <a:schemeClr val="dk1"/>
              </a:solidFill>
              <a:latin typeface="Calibri"/>
              <a:ea typeface="Calibri"/>
              <a:cs typeface="Calibri"/>
              <a:sym typeface="Calibri"/>
            </a:endParaRPr>
          </a:p>
          <a:p>
            <a:pPr indent="-571500" lvl="1" marL="1028700" marR="0" rtl="0" algn="l">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40-49 year olds</a:t>
            </a:r>
            <a:endParaRPr b="0" i="0" sz="3600" u="none" cap="none" strike="noStrike">
              <a:solidFill>
                <a:schemeClr val="dk1"/>
              </a:solidFill>
              <a:latin typeface="Calibri"/>
              <a:ea typeface="Calibri"/>
              <a:cs typeface="Calibri"/>
              <a:sym typeface="Calibri"/>
            </a:endParaRPr>
          </a:p>
          <a:p>
            <a:pPr indent="-571500" lvl="1" marL="1028700" marR="0" rtl="0" algn="l">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50-58 year olds</a:t>
            </a:r>
            <a:endParaRPr b="0" i="0" sz="36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3600" u="none" cap="none" strike="noStrike">
              <a:solidFill>
                <a:schemeClr val="dk1"/>
              </a:solidFill>
              <a:latin typeface="Calibri"/>
              <a:ea typeface="Calibri"/>
              <a:cs typeface="Calibri"/>
              <a:sym typeface="Calibri"/>
            </a:endParaRPr>
          </a:p>
          <a:p>
            <a:pPr indent="-571500" lvl="0" marL="571500" marR="0" rtl="0" algn="l">
              <a:spcBef>
                <a:spcPts val="0"/>
              </a:spcBef>
              <a:spcAft>
                <a:spcPts val="0"/>
              </a:spcAft>
              <a:buClr>
                <a:schemeClr val="dk1"/>
              </a:buClr>
              <a:buSzPts val="3600"/>
              <a:buFont typeface="Arial"/>
              <a:buChar char="•"/>
            </a:pPr>
            <a:r>
              <a:rPr lang="en-US" sz="3600">
                <a:solidFill>
                  <a:schemeClr val="dk1"/>
                </a:solidFill>
                <a:latin typeface="Calibri"/>
                <a:ea typeface="Calibri"/>
                <a:cs typeface="Calibri"/>
                <a:sym typeface="Calibri"/>
              </a:rPr>
              <a:t>BMI Category values were modified from:</a:t>
            </a:r>
            <a:endParaRPr/>
          </a:p>
          <a:p>
            <a:pPr indent="-571500" lvl="1" marL="1028700" marR="0" rtl="0" algn="l">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‘Normal Weight’ -&gt; ‘Normal’ </a:t>
            </a:r>
            <a:endParaRPr b="0" i="0" sz="36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9"/>
          <p:cNvSpPr/>
          <p:nvPr/>
        </p:nvSpPr>
        <p:spPr>
          <a:xfrm>
            <a:off x="0" y="0"/>
            <a:ext cx="2386482" cy="10287000"/>
          </a:xfrm>
          <a:prstGeom prst="rect">
            <a:avLst/>
          </a:prstGeom>
          <a:solidFill>
            <a:srgbClr val="8CB9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19"/>
          <p:cNvSpPr txBox="1"/>
          <p:nvPr/>
        </p:nvSpPr>
        <p:spPr>
          <a:xfrm rot="-5400000">
            <a:off x="-3091850" y="4204300"/>
            <a:ext cx="9574200" cy="2060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Font typeface="Arial"/>
              <a:buNone/>
            </a:pPr>
            <a:r>
              <a:rPr lang="en-US" sz="6192">
                <a:solidFill>
                  <a:schemeClr val="lt1"/>
                </a:solidFill>
              </a:rPr>
              <a:t>3.  Analyzing Data/Insights</a:t>
            </a:r>
            <a:endParaRPr sz="400">
              <a:solidFill>
                <a:schemeClr val="dk1"/>
              </a:solidFill>
            </a:endParaRPr>
          </a:p>
          <a:p>
            <a:pPr indent="0" lvl="0" marL="0" marR="0" rtl="0" algn="l">
              <a:lnSpc>
                <a:spcPct val="100000"/>
              </a:lnSpc>
              <a:spcBef>
                <a:spcPts val="0"/>
              </a:spcBef>
              <a:spcAft>
                <a:spcPts val="0"/>
              </a:spcAft>
              <a:buNone/>
            </a:pPr>
            <a:r>
              <a:t/>
            </a:r>
            <a:endParaRPr sz="7192">
              <a:solidFill>
                <a:schemeClr val="lt1"/>
              </a:solidFill>
            </a:endParaRPr>
          </a:p>
        </p:txBody>
      </p:sp>
      <p:sp>
        <p:nvSpPr>
          <p:cNvPr id="217" name="Google Shape;217;p19"/>
          <p:cNvSpPr txBox="1"/>
          <p:nvPr/>
        </p:nvSpPr>
        <p:spPr>
          <a:xfrm>
            <a:off x="2616294" y="447261"/>
            <a:ext cx="12014105" cy="11991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192">
                <a:solidFill>
                  <a:srgbClr val="FFFFFF"/>
                </a:solidFill>
                <a:latin typeface="Arial"/>
                <a:ea typeface="Arial"/>
                <a:cs typeface="Arial"/>
                <a:sym typeface="Arial"/>
              </a:rPr>
              <a:t>Proportion of Sleep Disorder</a:t>
            </a:r>
            <a:endParaRPr/>
          </a:p>
        </p:txBody>
      </p:sp>
      <p:pic>
        <p:nvPicPr>
          <p:cNvPr descr="A pie chart with text on it with Crust in the background&#10;&#10;Description automatically generated" id="218" name="Google Shape;218;p19"/>
          <p:cNvPicPr preferRelativeResize="0"/>
          <p:nvPr/>
        </p:nvPicPr>
        <p:blipFill rotWithShape="1">
          <a:blip r:embed="rId3">
            <a:alphaModFix/>
          </a:blip>
          <a:srcRect b="0" l="0" r="0" t="0"/>
          <a:stretch/>
        </p:blipFill>
        <p:spPr>
          <a:xfrm>
            <a:off x="4191000" y="2400300"/>
            <a:ext cx="10775950" cy="7064073"/>
          </a:xfrm>
          <a:prstGeom prst="rect">
            <a:avLst/>
          </a:prstGeom>
          <a:noFill/>
          <a:ln>
            <a:noFill/>
          </a:ln>
        </p:spPr>
      </p:pic>
      <p:pic>
        <p:nvPicPr>
          <p:cNvPr descr="A screenshot of a phone&#10;&#10;Description automatically generated" id="219" name="Google Shape;219;p19"/>
          <p:cNvPicPr preferRelativeResize="0"/>
          <p:nvPr/>
        </p:nvPicPr>
        <p:blipFill rotWithShape="1">
          <a:blip r:embed="rId4">
            <a:alphaModFix/>
          </a:blip>
          <a:srcRect b="0" l="0" r="0" t="0"/>
          <a:stretch/>
        </p:blipFill>
        <p:spPr>
          <a:xfrm>
            <a:off x="15240000" y="2400300"/>
            <a:ext cx="2800724" cy="175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0"/>
          <p:cNvSpPr/>
          <p:nvPr/>
        </p:nvSpPr>
        <p:spPr>
          <a:xfrm>
            <a:off x="0" y="0"/>
            <a:ext cx="2386482" cy="10287000"/>
          </a:xfrm>
          <a:prstGeom prst="rect">
            <a:avLst/>
          </a:prstGeom>
          <a:solidFill>
            <a:srgbClr val="8CB9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20"/>
          <p:cNvSpPr txBox="1"/>
          <p:nvPr/>
        </p:nvSpPr>
        <p:spPr>
          <a:xfrm rot="-5400000">
            <a:off x="-3284500" y="4028250"/>
            <a:ext cx="9933000" cy="1876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Font typeface="Arial"/>
              <a:buNone/>
            </a:pPr>
            <a:r>
              <a:rPr lang="en-US" sz="6192">
                <a:solidFill>
                  <a:schemeClr val="lt1"/>
                </a:solidFill>
              </a:rPr>
              <a:t>3.  Analyzing Data/Insights</a:t>
            </a:r>
            <a:endParaRPr sz="400">
              <a:solidFill>
                <a:schemeClr val="dk1"/>
              </a:solidFill>
            </a:endParaRPr>
          </a:p>
          <a:p>
            <a:pPr indent="0" lvl="0" marL="0" marR="0" rtl="0" algn="l">
              <a:lnSpc>
                <a:spcPct val="119866"/>
              </a:lnSpc>
              <a:spcBef>
                <a:spcPts val="0"/>
              </a:spcBef>
              <a:spcAft>
                <a:spcPts val="0"/>
              </a:spcAft>
              <a:buNone/>
            </a:pPr>
            <a:r>
              <a:t/>
            </a:r>
            <a:endParaRPr sz="6000">
              <a:solidFill>
                <a:schemeClr val="lt1"/>
              </a:solidFill>
            </a:endParaRPr>
          </a:p>
        </p:txBody>
      </p:sp>
      <p:sp>
        <p:nvSpPr>
          <p:cNvPr id="230" name="Google Shape;230;p20"/>
          <p:cNvSpPr txBox="1"/>
          <p:nvPr/>
        </p:nvSpPr>
        <p:spPr>
          <a:xfrm flipH="1">
            <a:off x="2423025" y="55275"/>
            <a:ext cx="15693900" cy="1045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192">
                <a:solidFill>
                  <a:srgbClr val="FFFFFF"/>
                </a:solidFill>
                <a:latin typeface="Arial"/>
                <a:ea typeface="Arial"/>
                <a:cs typeface="Arial"/>
                <a:sym typeface="Arial"/>
              </a:rPr>
              <a:t>Sleep Disorder In Gender and Age Groups</a:t>
            </a:r>
            <a:endParaRPr sz="400"/>
          </a:p>
        </p:txBody>
      </p:sp>
      <p:pic>
        <p:nvPicPr>
          <p:cNvPr descr="A graph of a number of people&#10;&#10;Description automatically generated" id="231" name="Google Shape;231;p20"/>
          <p:cNvPicPr preferRelativeResize="0"/>
          <p:nvPr/>
        </p:nvPicPr>
        <p:blipFill rotWithShape="1">
          <a:blip r:embed="rId3">
            <a:alphaModFix/>
          </a:blip>
          <a:srcRect b="0" l="0" r="0" t="0"/>
          <a:stretch/>
        </p:blipFill>
        <p:spPr>
          <a:xfrm>
            <a:off x="3432920" y="1249169"/>
            <a:ext cx="7242621" cy="8909987"/>
          </a:xfrm>
          <a:prstGeom prst="rect">
            <a:avLst/>
          </a:prstGeom>
          <a:noFill/>
          <a:ln>
            <a:noFill/>
          </a:ln>
        </p:spPr>
      </p:pic>
      <p:pic>
        <p:nvPicPr>
          <p:cNvPr descr="A screenshot of a phone&#10;&#10;Description automatically generated" id="232" name="Google Shape;232;p20"/>
          <p:cNvPicPr preferRelativeResize="0"/>
          <p:nvPr/>
        </p:nvPicPr>
        <p:blipFill rotWithShape="1">
          <a:blip r:embed="rId4">
            <a:alphaModFix/>
          </a:blip>
          <a:srcRect b="0" l="0" r="0" t="0"/>
          <a:stretch/>
        </p:blipFill>
        <p:spPr>
          <a:xfrm>
            <a:off x="15316200" y="1249168"/>
            <a:ext cx="2800724" cy="1752600"/>
          </a:xfrm>
          <a:prstGeom prst="rect">
            <a:avLst/>
          </a:prstGeom>
          <a:noFill/>
          <a:ln>
            <a:noFill/>
          </a:ln>
        </p:spPr>
      </p:pic>
      <p:pic>
        <p:nvPicPr>
          <p:cNvPr descr="A graph of sleep disorder&#10;&#10;Description automatically generated" id="233" name="Google Shape;233;p20"/>
          <p:cNvPicPr preferRelativeResize="0"/>
          <p:nvPr/>
        </p:nvPicPr>
        <p:blipFill rotWithShape="1">
          <a:blip r:embed="rId5">
            <a:alphaModFix/>
          </a:blip>
          <a:srcRect b="0" l="0" r="0" t="0"/>
          <a:stretch/>
        </p:blipFill>
        <p:spPr>
          <a:xfrm>
            <a:off x="11132875" y="1250824"/>
            <a:ext cx="3880725" cy="890833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1"/>
          <p:cNvSpPr/>
          <p:nvPr/>
        </p:nvSpPr>
        <p:spPr>
          <a:xfrm>
            <a:off x="0" y="0"/>
            <a:ext cx="2386500" cy="10287000"/>
          </a:xfrm>
          <a:prstGeom prst="rect">
            <a:avLst/>
          </a:prstGeom>
          <a:solidFill>
            <a:srgbClr val="8CB9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21"/>
          <p:cNvSpPr txBox="1"/>
          <p:nvPr/>
        </p:nvSpPr>
        <p:spPr>
          <a:xfrm>
            <a:off x="2537872" y="0"/>
            <a:ext cx="5707385" cy="6732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192">
                <a:solidFill>
                  <a:srgbClr val="FFFFFF"/>
                </a:solidFill>
                <a:latin typeface="Arial"/>
                <a:ea typeface="Arial"/>
                <a:cs typeface="Arial"/>
                <a:sym typeface="Arial"/>
              </a:rPr>
              <a:t>Sleep Disorder vs.  </a:t>
            </a:r>
            <a:endParaRPr/>
          </a:p>
          <a:p>
            <a:pPr indent="0" lvl="0" marL="0" marR="0" rtl="0" algn="ctr">
              <a:spcBef>
                <a:spcPts val="0"/>
              </a:spcBef>
              <a:spcAft>
                <a:spcPts val="0"/>
              </a:spcAft>
              <a:buNone/>
            </a:pPr>
            <a:r>
              <a:rPr lang="en-US" sz="7192">
                <a:solidFill>
                  <a:srgbClr val="FFFFFF"/>
                </a:solidFill>
                <a:latin typeface="Arial"/>
                <a:ea typeface="Arial"/>
                <a:cs typeface="Arial"/>
                <a:sym typeface="Arial"/>
              </a:rPr>
              <a:t>Avg. Quality Of Sleep, Stress Level and Sleep Duration</a:t>
            </a:r>
            <a:endParaRPr/>
          </a:p>
        </p:txBody>
      </p:sp>
      <p:sp>
        <p:nvSpPr>
          <p:cNvPr id="244" name="Google Shape;244;p21"/>
          <p:cNvSpPr txBox="1"/>
          <p:nvPr/>
        </p:nvSpPr>
        <p:spPr>
          <a:xfrm rot="-5400000">
            <a:off x="-3457894" y="4515212"/>
            <a:ext cx="9450300" cy="953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6192">
                <a:solidFill>
                  <a:schemeClr val="lt1"/>
                </a:solidFill>
                <a:latin typeface="Arial"/>
                <a:ea typeface="Arial"/>
                <a:cs typeface="Arial"/>
                <a:sym typeface="Arial"/>
              </a:rPr>
              <a:t>3.  Analyzing Data/Insights</a:t>
            </a:r>
            <a:endParaRPr sz="400"/>
          </a:p>
        </p:txBody>
      </p:sp>
      <p:pic>
        <p:nvPicPr>
          <p:cNvPr descr="A screenshot of a phone&#10;&#10;Description automatically generated" id="245" name="Google Shape;245;p21"/>
          <p:cNvPicPr preferRelativeResize="0"/>
          <p:nvPr/>
        </p:nvPicPr>
        <p:blipFill rotWithShape="1">
          <a:blip r:embed="rId3">
            <a:alphaModFix/>
          </a:blip>
          <a:srcRect b="0" l="0" r="0" t="0"/>
          <a:stretch/>
        </p:blipFill>
        <p:spPr>
          <a:xfrm>
            <a:off x="15334876" y="266700"/>
            <a:ext cx="2800724" cy="1752600"/>
          </a:xfrm>
          <a:prstGeom prst="rect">
            <a:avLst/>
          </a:prstGeom>
          <a:noFill/>
          <a:ln>
            <a:noFill/>
          </a:ln>
        </p:spPr>
      </p:pic>
      <p:pic>
        <p:nvPicPr>
          <p:cNvPr descr="A screenshot of a graph&#10;&#10;Description automatically generated" id="246" name="Google Shape;246;p21"/>
          <p:cNvPicPr preferRelativeResize="0"/>
          <p:nvPr/>
        </p:nvPicPr>
        <p:blipFill rotWithShape="1">
          <a:blip r:embed="rId4">
            <a:alphaModFix/>
          </a:blip>
          <a:srcRect b="0" l="0" r="0" t="0"/>
          <a:stretch/>
        </p:blipFill>
        <p:spPr>
          <a:xfrm>
            <a:off x="8610146" y="266700"/>
            <a:ext cx="6629400" cy="974029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