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3"/>
  </p:notesMasterIdLst>
  <p:sldIdLst>
    <p:sldId id="256" r:id="rId5"/>
    <p:sldId id="2147468863" r:id="rId6"/>
    <p:sldId id="2147468769" r:id="rId7"/>
    <p:sldId id="2147468864" r:id="rId8"/>
    <p:sldId id="2147468865" r:id="rId9"/>
    <p:sldId id="2147468866" r:id="rId10"/>
    <p:sldId id="2147468867" r:id="rId11"/>
    <p:sldId id="277" r:id="rId12"/>
  </p:sldIdLst>
  <p:sldSz cx="18288000" cy="10287000"/>
  <p:notesSz cx="6858000" cy="9144000"/>
  <p:embeddedFontLst>
    <p:embeddedFont>
      <p:font typeface="Arial Bold" panose="020B0704020202020204" pitchFamily="34" charset="0"/>
      <p:regular r:id="rId14"/>
      <p:bold r:id="rId15"/>
    </p:embeddedFont>
    <p:embeddedFont>
      <p:font typeface="Trebuchet MS" panose="020B060302020202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77C04ED-9C86-CD61-2AC9-AA2EF2F9E700}" name="Manoj Paliwal" initials="MP" userId="S::manoj@elementtechnologies.com::21aed5a7-d06a-4bf5-a7c9-40cd90ff9970" providerId="AD"/>
  <p188:author id="{856FA6F2-A222-7E2D-EFED-6223DDA09B75}" name="Ambuj Kathuria" initials="AK" userId="S::akathuria@elementtechnologies.com::cd0c42b5-a5da-4841-a94b-93e149173f9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2E9"/>
    <a:srgbClr val="A10D00"/>
    <a:srgbClr val="C63D39"/>
    <a:srgbClr val="F4E9E9"/>
    <a:srgbClr val="E49F9E"/>
    <a:srgbClr val="CB6765"/>
    <a:srgbClr val="07549A"/>
    <a:srgbClr val="AD5654"/>
    <a:srgbClr val="9F312F"/>
    <a:srgbClr val="DC4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2735" autoAdjust="0"/>
  </p:normalViewPr>
  <p:slideViewPr>
    <p:cSldViewPr>
      <p:cViewPr varScale="1">
        <p:scale>
          <a:sx n="39" d="100"/>
          <a:sy n="39" d="100"/>
        </p:scale>
        <p:origin x="107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2B928-277C-4117-8D58-7BDB4F0C3EEF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E8F06-FD14-4D8F-8DB1-A1B04CCAA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7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E4EE8-CC3C-3E23-1E86-E36D5024D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E4FFB7-BA04-634F-5DC9-FCBE1FF85C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3D0A31-0DF7-0F00-569B-C27D02011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.dft (draft), .asm (assembly), and .cfg (configuration)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8AA69-FC40-1760-1904-5143CC89C9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6666E-65C2-4229-A16C-5EC2D71CF9A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4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C60E4-7E76-CDD3-ED5E-893AA4383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B3862C-0B3C-5B7C-A076-C75B5CD234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F2B386-F31D-8119-344A-16706DC48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.dft (draft), .asm (assembly), and .cfg (configuration)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19BB4-EAF0-C6D9-B738-ECED47A1B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6666E-65C2-4229-A16C-5EC2D71CF9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0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59E0E67A-82A0-2D6F-0D10-08B051BE47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848" y="114300"/>
            <a:ext cx="1504952" cy="6999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52D603C5-4052-608A-06F7-86BCCC52EB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848" y="176322"/>
            <a:ext cx="1504952" cy="6999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C603CF3F-7047-CDD8-C2AF-CC53F3EDD3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848" y="114300"/>
            <a:ext cx="1504952" cy="6999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8AAC0580-7BF1-52B9-10EE-5CB91D92B5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848" y="114300"/>
            <a:ext cx="1504952" cy="6999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20CA1A9D-313A-CA8C-CF79-469A1426E0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848" y="114300"/>
            <a:ext cx="1504952" cy="69997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1.xls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sv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97881" y="1028700"/>
            <a:ext cx="12292238" cy="580808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2289811" y="8288365"/>
            <a:ext cx="13708378" cy="0"/>
          </a:xfrm>
          <a:prstGeom prst="line">
            <a:avLst/>
          </a:prstGeom>
          <a:ln w="38100" cap="flat">
            <a:solidFill>
              <a:srgbClr val="AA194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30088-ADCE-237A-8411-AADAC587DC4D}"/>
              </a:ext>
            </a:extLst>
          </p:cNvPr>
          <p:cNvSpPr txBox="1"/>
          <p:nvPr/>
        </p:nvSpPr>
        <p:spPr>
          <a:xfrm>
            <a:off x="2289811" y="7483376"/>
            <a:ext cx="14778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Roboto Light" panose="02000000000000000000" pitchFamily="2" charset="0"/>
                <a:cs typeface="Calibri Light" panose="020F0302020204030204" pitchFamily="34" charset="0"/>
              </a:rPr>
              <a:t>AI-Powered Meeting Assistant</a:t>
            </a:r>
            <a:endParaRPr lang="en-US" sz="4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B776A-22D5-34DD-15A1-E0506CB29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18" y="305907"/>
            <a:ext cx="4912282" cy="14583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D1733F-F5E0-DA9B-4FE3-A5A268184B2A}"/>
              </a:ext>
            </a:extLst>
          </p:cNvPr>
          <p:cNvSpPr txBox="1"/>
          <p:nvPr/>
        </p:nvSpPr>
        <p:spPr>
          <a:xfrm>
            <a:off x="228600" y="266700"/>
            <a:ext cx="14173200" cy="11728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indent="0">
              <a:lnSpc>
                <a:spcPts val="4000"/>
              </a:lnSpc>
              <a:buNone/>
              <a:defRPr sz="5400" b="1">
                <a:solidFill>
                  <a:srgbClr val="282824"/>
                </a:solidFill>
                <a:latin typeface="+mj-lt"/>
                <a:ea typeface="Lato Bold" pitchFamily="34" charset="-122"/>
                <a:cs typeface="Lato Bold" pitchFamily="34" charset="-120"/>
              </a:defRPr>
            </a:lvl1pPr>
          </a:lstStyle>
          <a:p>
            <a:r>
              <a:rPr lang="en-US" dirty="0"/>
              <a:t>GenAI-Driven Procurement Price Benchmarking 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3C8AC264-B7B1-006D-BE8B-40724D38FA9D}"/>
              </a:ext>
            </a:extLst>
          </p:cNvPr>
          <p:cNvSpPr/>
          <p:nvPr/>
        </p:nvSpPr>
        <p:spPr>
          <a:xfrm>
            <a:off x="493000" y="1219400"/>
            <a:ext cx="17109199" cy="4686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54240"/>
                </a:solidFill>
                <a:latin typeface="+mj-lt"/>
                <a:ea typeface="DM Sans" pitchFamily="34" charset="-122"/>
                <a:cs typeface="DM Sans" pitchFamily="34" charset="-120"/>
              </a:rPr>
              <a:t>This document outlines the Proof of Concept (PoC) design for a GenAI-powered Procurement Price Benchmarking Agent.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2400" dirty="0">
              <a:solidFill>
                <a:srgbClr val="454240"/>
              </a:solidFill>
              <a:latin typeface="+mj-lt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54240"/>
                </a:solidFill>
                <a:latin typeface="+mj-lt"/>
              </a:rPr>
              <a:t>The Procurement which is envisaged as per this BRD is branched into smaller </a:t>
            </a:r>
            <a:r>
              <a:rPr lang="en-US" sz="2400" b="1" u="sng" dirty="0">
                <a:solidFill>
                  <a:srgbClr val="454240"/>
                </a:solidFill>
                <a:latin typeface="+mj-lt"/>
              </a:rPr>
              <a:t>pointed</a:t>
            </a:r>
            <a:r>
              <a:rPr lang="en-US" sz="2400" dirty="0">
                <a:solidFill>
                  <a:srgbClr val="454240"/>
                </a:solidFill>
                <a:latin typeface="+mj-lt"/>
              </a:rPr>
              <a:t> </a:t>
            </a:r>
            <a:r>
              <a:rPr lang="en-US" sz="2400" b="1" u="sng" dirty="0">
                <a:solidFill>
                  <a:srgbClr val="454240"/>
                </a:solidFill>
                <a:latin typeface="+mj-lt"/>
              </a:rPr>
              <a:t>solutions</a:t>
            </a:r>
            <a:r>
              <a:rPr lang="en-US" sz="2400" dirty="0">
                <a:solidFill>
                  <a:srgbClr val="454240"/>
                </a:solidFill>
                <a:latin typeface="+mj-lt"/>
              </a:rPr>
              <a:t> which can be designed and developed and then integrated to ERP collectively as an AI enabled automation solution at enterprise level.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2400" dirty="0">
              <a:solidFill>
                <a:srgbClr val="454240"/>
              </a:solidFill>
              <a:latin typeface="+mj-lt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54240"/>
                </a:solidFill>
                <a:latin typeface="+mj-lt"/>
              </a:rPr>
              <a:t>The details mentioned here are not to be deemed as solution. These are just a high-level assumption-based point of views.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2400" dirty="0">
              <a:solidFill>
                <a:srgbClr val="454240"/>
              </a:solidFill>
              <a:latin typeface="+mj-lt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54240"/>
                </a:solidFill>
                <a:latin typeface="+mj-lt"/>
              </a:rPr>
              <a:t>Process particularization, pain point/ business challenge detailing along with data pointers has to be done by Wockhardt team (during expected workshop).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2400" dirty="0">
              <a:solidFill>
                <a:srgbClr val="454240"/>
              </a:solidFill>
              <a:latin typeface="+mj-lt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54240"/>
                </a:solidFill>
                <a:latin typeface="+mj-lt"/>
              </a:rPr>
              <a:t>Clarity of Data Aspects (from ERP like SAP) and Integration aspects (External APIs, and ERPs) has to be provided by Wockhardt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2400" dirty="0">
              <a:solidFill>
                <a:srgbClr val="45424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268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F6EB9-3A15-3EE3-E7A1-5FE6925A5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95C5D5-E9AB-BBBC-12A2-5245C6B3AF7C}"/>
              </a:ext>
            </a:extLst>
          </p:cNvPr>
          <p:cNvSpPr txBox="1"/>
          <p:nvPr/>
        </p:nvSpPr>
        <p:spPr>
          <a:xfrm>
            <a:off x="354401" y="419100"/>
            <a:ext cx="14325600" cy="65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indent="0">
              <a:lnSpc>
                <a:spcPts val="4000"/>
              </a:lnSpc>
              <a:buNone/>
              <a:defRPr sz="5400" b="1">
                <a:solidFill>
                  <a:srgbClr val="282824"/>
                </a:solidFill>
                <a:latin typeface="+mj-lt"/>
                <a:ea typeface="Lato Bold" pitchFamily="34" charset="-122"/>
                <a:cs typeface="Lato Bold" pitchFamily="34" charset="-120"/>
              </a:defRPr>
            </a:lvl1pPr>
          </a:lstStyle>
          <a:p>
            <a:r>
              <a:rPr lang="en-US" dirty="0"/>
              <a:t>PoC Objectives: Enhancing Procurement Efficiency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D4E9C77-9369-A5DA-568B-3E374865C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06356"/>
              </p:ext>
            </p:extLst>
          </p:nvPr>
        </p:nvGraphicFramePr>
        <p:xfrm>
          <a:off x="1219200" y="2197639"/>
          <a:ext cx="14478000" cy="541019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897473">
                  <a:extLst>
                    <a:ext uri="{9D8B030D-6E8A-4147-A177-3AD203B41FA5}">
                      <a16:colId xmlns:a16="http://schemas.microsoft.com/office/drawing/2014/main" val="835907727"/>
                    </a:ext>
                  </a:extLst>
                </a:gridCol>
                <a:gridCol w="5356970">
                  <a:extLst>
                    <a:ext uri="{9D8B030D-6E8A-4147-A177-3AD203B41FA5}">
                      <a16:colId xmlns:a16="http://schemas.microsoft.com/office/drawing/2014/main" val="1453741059"/>
                    </a:ext>
                  </a:extLst>
                </a:gridCol>
                <a:gridCol w="5223557">
                  <a:extLst>
                    <a:ext uri="{9D8B030D-6E8A-4147-A177-3AD203B41FA5}">
                      <a16:colId xmlns:a16="http://schemas.microsoft.com/office/drawing/2014/main" val="1556083506"/>
                    </a:ext>
                  </a:extLst>
                </a:gridCol>
              </a:tblGrid>
              <a:tr h="4704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Objective/Task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Scope for Hypothesis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095200"/>
                  </a:ext>
                </a:extLst>
              </a:tr>
              <a:tr h="8232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Map and standardize SKUs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Eliminate ambiguity and hallucination by ensuring SKU consistency.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Yes One Sample SKU like ‘Paracetamol’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625893"/>
                  </a:ext>
                </a:extLst>
              </a:tr>
              <a:tr h="8232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Develop and fine-tune a GenAI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Use historical pricing, market indicators, vendor data, and contract terms to train the model.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Using existing GenAI model (along with ML/DL Algos). No Finetuning of LLMs for hypothesis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563408"/>
                  </a:ext>
                </a:extLst>
              </a:tr>
              <a:tr h="8232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Integrate with ERP/procurement platforms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Enable seamless operational workflows across procurement systems.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Workflow automation, Sample/Mock Data will be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319674"/>
                  </a:ext>
                </a:extLst>
              </a:tr>
              <a:tr h="8232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Provide real-time, contextual price comparisons and recommendations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Deliver insights based on current data and pricing trends.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Sample Prices would be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698115"/>
                  </a:ext>
                </a:extLst>
              </a:tr>
              <a:tr h="8232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Detect market volatility early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Trigger proactive decision support through early detection mechanisms.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NA for Hypothesis, AI-generated procurement guidance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131516"/>
                  </a:ext>
                </a:extLst>
              </a:tr>
              <a:tr h="8232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Improve procurement decision-making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Enhance speed, accuracy, and strategic quality of purchasing decisions.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Generate Mock Procurement Price Recommendation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771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1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67306-8134-D106-7522-68DC6BFA6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AFECF6-429D-4A1B-5A65-E88C0E2CA267}"/>
              </a:ext>
            </a:extLst>
          </p:cNvPr>
          <p:cNvSpPr txBox="1"/>
          <p:nvPr/>
        </p:nvSpPr>
        <p:spPr>
          <a:xfrm>
            <a:off x="354401" y="419100"/>
            <a:ext cx="14325600" cy="65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indent="0">
              <a:lnSpc>
                <a:spcPts val="4000"/>
              </a:lnSpc>
              <a:buNone/>
              <a:defRPr sz="5400" b="1">
                <a:solidFill>
                  <a:srgbClr val="282824"/>
                </a:solidFill>
                <a:latin typeface="+mj-lt"/>
                <a:ea typeface="Lato Bold" pitchFamily="34" charset="-122"/>
                <a:cs typeface="Lato Bold" pitchFamily="34" charset="-120"/>
              </a:defRPr>
            </a:lvl1pPr>
          </a:lstStyle>
          <a:p>
            <a:r>
              <a:rPr lang="en-US" dirty="0"/>
              <a:t>Procurement – Use Case Work-Break Down – for PoC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FB13349-61DF-CC7F-1932-44C418DBA74B}"/>
              </a:ext>
            </a:extLst>
          </p:cNvPr>
          <p:cNvGrpSpPr/>
          <p:nvPr/>
        </p:nvGrpSpPr>
        <p:grpSpPr>
          <a:xfrm>
            <a:off x="-54278" y="1104900"/>
            <a:ext cx="18285388" cy="8837029"/>
            <a:chOff x="-54278" y="1104900"/>
            <a:chExt cx="18285388" cy="883702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9DA81E6-2704-131B-741C-8A68D5744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842" r="10198"/>
            <a:stretch>
              <a:fillRect/>
            </a:stretch>
          </p:blipFill>
          <p:spPr>
            <a:xfrm>
              <a:off x="7238530" y="1478386"/>
              <a:ext cx="4947986" cy="84635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738C5C-B54A-1438-A2FA-853E589F094F}"/>
                </a:ext>
              </a:extLst>
            </p:cNvPr>
            <p:cNvSpPr txBox="1"/>
            <p:nvPr/>
          </p:nvSpPr>
          <p:spPr>
            <a:xfrm>
              <a:off x="12344400" y="8648700"/>
              <a:ext cx="5886710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1143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750" b="1" dirty="0">
                  <a:latin typeface="Arial" panose="020B0604020202020204" pitchFamily="34" charset="0"/>
                </a:rPr>
                <a:t>Mock PR Generation</a:t>
              </a:r>
              <a:br>
                <a:rPr lang="en-US" altLang="en-US" sz="1750" dirty="0">
                  <a:latin typeface="Arial" panose="020B0604020202020204" pitchFamily="34" charset="0"/>
                </a:rPr>
              </a:br>
              <a:r>
                <a:rPr lang="en-US" altLang="en-US" sz="1750" dirty="0">
                  <a:latin typeface="Arial" panose="020B0604020202020204" pitchFamily="34" charset="0"/>
                </a:rPr>
                <a:t>➔ Inputs: Material, price recommendation, vendor selection</a:t>
              </a:r>
              <a:br>
                <a:rPr lang="en-US" altLang="en-US" sz="1750" dirty="0">
                  <a:latin typeface="Arial" panose="020B0604020202020204" pitchFamily="34" charset="0"/>
                </a:rPr>
              </a:br>
              <a:r>
                <a:rPr lang="en-US" altLang="en-US" sz="1750" dirty="0">
                  <a:latin typeface="Arial" panose="020B0604020202020204" pitchFamily="34" charset="0"/>
                </a:rPr>
                <a:t>➔ Output Examples: Pre-filled PR template in UI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D577DC-985A-9168-76A5-B4ED3BDC6C3E}"/>
                </a:ext>
              </a:extLst>
            </p:cNvPr>
            <p:cNvSpPr txBox="1"/>
            <p:nvPr/>
          </p:nvSpPr>
          <p:spPr>
            <a:xfrm>
              <a:off x="12346699" y="7043057"/>
              <a:ext cx="5026716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11430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750" b="1" dirty="0">
                  <a:latin typeface="Arial" panose="020B0604020202020204" pitchFamily="34" charset="0"/>
                </a:rPr>
                <a:t>Procurement Recommendation &amp; Negotiation</a:t>
              </a:r>
              <a:br>
                <a:rPr lang="en-US" altLang="en-US" sz="1750" dirty="0">
                  <a:latin typeface="Arial" panose="020B0604020202020204" pitchFamily="34" charset="0"/>
                </a:rPr>
              </a:br>
              <a:r>
                <a:rPr lang="en-US" altLang="en-US" sz="1750" dirty="0">
                  <a:latin typeface="Arial" panose="020B0604020202020204" pitchFamily="34" charset="0"/>
                </a:rPr>
                <a:t>➔ Inputs: Price comparison &amp; Trends</a:t>
              </a:r>
              <a:br>
                <a:rPr lang="en-US" altLang="en-US" sz="1750" dirty="0">
                  <a:latin typeface="Arial" panose="020B0604020202020204" pitchFamily="34" charset="0"/>
                </a:rPr>
              </a:br>
              <a:r>
                <a:rPr lang="en-US" altLang="en-US" sz="1750" dirty="0">
                  <a:latin typeface="Arial" panose="020B0604020202020204" pitchFamily="34" charset="0"/>
                </a:rPr>
                <a:t>➔ Output Examples: AI-generated narrative on when/how/where to buy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8F6049-0730-B528-3EDD-1942A481D6F2}"/>
                </a:ext>
              </a:extLst>
            </p:cNvPr>
            <p:cNvSpPr txBox="1"/>
            <p:nvPr/>
          </p:nvSpPr>
          <p:spPr>
            <a:xfrm>
              <a:off x="12278575" y="5836377"/>
              <a:ext cx="4833101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000" b="1" dirty="0">
                  <a:latin typeface="Arial" panose="020B0604020202020204" pitchFamily="34" charset="0"/>
                </a:rPr>
                <a:t>Automation (coupled with Gen-AI) Use Cases</a:t>
              </a:r>
              <a:endParaRPr lang="en-US" altLang="en-US" sz="3000" dirty="0">
                <a:latin typeface="Arial" panose="020B0604020202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04515E4-3201-BAEC-A7E2-070F6131D07F}"/>
                </a:ext>
              </a:extLst>
            </p:cNvPr>
            <p:cNvGrpSpPr/>
            <p:nvPr/>
          </p:nvGrpSpPr>
          <p:grpSpPr>
            <a:xfrm>
              <a:off x="-54278" y="1104900"/>
              <a:ext cx="7514179" cy="5943600"/>
              <a:chOff x="-43423" y="883919"/>
              <a:chExt cx="6011343" cy="475488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3A753F2-EC0D-37B5-E850-8C54E8087A04}"/>
                  </a:ext>
                </a:extLst>
              </p:cNvPr>
              <p:cNvGrpSpPr/>
              <p:nvPr/>
            </p:nvGrpSpPr>
            <p:grpSpPr>
              <a:xfrm>
                <a:off x="-43423" y="883919"/>
                <a:ext cx="6011343" cy="4145281"/>
                <a:chOff x="22576" y="2079885"/>
                <a:chExt cx="6368799" cy="3799090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6C60BEA-0689-DE47-1811-C3F79F46ABF5}"/>
                    </a:ext>
                  </a:extLst>
                </p:cNvPr>
                <p:cNvSpPr txBox="1"/>
                <p:nvPr/>
              </p:nvSpPr>
              <p:spPr>
                <a:xfrm>
                  <a:off x="961590" y="3371430"/>
                  <a:ext cx="5429785" cy="10549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11430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750" b="1" dirty="0">
                      <a:latin typeface="Arial" panose="020B0604020202020204" pitchFamily="34" charset="0"/>
                    </a:rPr>
                    <a:t>Material Selection &amp; Price Benchmarking </a:t>
                  </a:r>
                  <a:br>
                    <a:rPr lang="en-US" altLang="en-US" sz="1750" dirty="0">
                      <a:latin typeface="Arial" panose="020B0604020202020204" pitchFamily="34" charset="0"/>
                    </a:rPr>
                  </a:br>
                  <a:r>
                    <a:rPr lang="en-US" altLang="en-US" sz="1750" dirty="0">
                      <a:latin typeface="Arial" panose="020B0604020202020204" pitchFamily="34" charset="0"/>
                    </a:rPr>
                    <a:t>➔ Inputs: Mock internal procurement data + external market prices</a:t>
                  </a:r>
                  <a:br>
                    <a:rPr lang="en-US" altLang="en-US" sz="1750" dirty="0">
                      <a:latin typeface="Arial" panose="020B0604020202020204" pitchFamily="34" charset="0"/>
                    </a:rPr>
                  </a:br>
                  <a:r>
                    <a:rPr lang="en-US" altLang="en-US" sz="1750" dirty="0">
                      <a:latin typeface="Arial" panose="020B0604020202020204" pitchFamily="34" charset="0"/>
                    </a:rPr>
                    <a:t>➔ Output Examples: Current vs. market price comparison, price trends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565F5EE-7276-EF2B-CE4D-C1C9389D76F9}"/>
                    </a:ext>
                  </a:extLst>
                </p:cNvPr>
                <p:cNvSpPr txBox="1"/>
                <p:nvPr/>
              </p:nvSpPr>
              <p:spPr>
                <a:xfrm>
                  <a:off x="867777" y="5218925"/>
                  <a:ext cx="5429785" cy="6600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114300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750" b="1" dirty="0">
                      <a:latin typeface="Arial" panose="020B0604020202020204" pitchFamily="34" charset="0"/>
                    </a:rPr>
                    <a:t>Vendor Scoring &amp; Compliance Check</a:t>
                  </a:r>
                  <a:br>
                    <a:rPr lang="en-US" altLang="en-US" sz="1750" dirty="0">
                      <a:latin typeface="Arial" panose="020B0604020202020204" pitchFamily="34" charset="0"/>
                    </a:rPr>
                  </a:br>
                  <a:r>
                    <a:rPr lang="en-US" altLang="en-US" sz="1750" dirty="0">
                      <a:latin typeface="Arial" panose="020B0604020202020204" pitchFamily="34" charset="0"/>
                    </a:rPr>
                    <a:t>➔ Inputs: Pricing Comparison &amp; Vendor compliance data</a:t>
                  </a:r>
                  <a:br>
                    <a:rPr lang="en-US" altLang="en-US" sz="1750" dirty="0">
                      <a:latin typeface="Arial" panose="020B0604020202020204" pitchFamily="34" charset="0"/>
                    </a:rPr>
                  </a:br>
                  <a:r>
                    <a:rPr lang="en-US" altLang="en-US" sz="1750" dirty="0">
                      <a:latin typeface="Arial" panose="020B0604020202020204" pitchFamily="34" charset="0"/>
                    </a:rPr>
                    <a:t>➔ Output Examples: Vendor risk score &amp; qualification status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E44725B-53CE-F66B-D432-4A847957FB96}"/>
                    </a:ext>
                  </a:extLst>
                </p:cNvPr>
                <p:cNvSpPr txBox="1"/>
                <p:nvPr/>
              </p:nvSpPr>
              <p:spPr>
                <a:xfrm>
                  <a:off x="961590" y="2582706"/>
                  <a:ext cx="5429784" cy="6600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1750" b="1" dirty="0">
                      <a:latin typeface="Arial" panose="020B0604020202020204" pitchFamily="34" charset="0"/>
                    </a:rPr>
                    <a:t>SKU Matching &amp; Standardization</a:t>
                  </a:r>
                  <a:br>
                    <a:rPr lang="en-US" altLang="en-US" sz="1750" b="1" dirty="0">
                      <a:latin typeface="Arial" panose="020B0604020202020204" pitchFamily="34" charset="0"/>
                    </a:rPr>
                  </a:br>
                  <a:r>
                    <a:rPr lang="en-US" altLang="en-US" sz="1750" dirty="0">
                      <a:latin typeface="Arial" panose="020B0604020202020204" pitchFamily="34" charset="0"/>
                    </a:rPr>
                    <a:t>➔ SKU mapping and normalization </a:t>
                  </a:r>
                  <a:r>
                    <a:rPr lang="en-US" altLang="en-US" sz="1750" i="1" dirty="0">
                      <a:solidFill>
                        <a:srgbClr val="C00000"/>
                      </a:solidFill>
                      <a:latin typeface="Arial" panose="020B0604020202020204" pitchFamily="34" charset="0"/>
                    </a:rPr>
                    <a:t>(this is MDM use case, could be done through AI only if MDM is not there)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2D88B11-EAE8-648E-4679-1C029170FE68}"/>
                    </a:ext>
                  </a:extLst>
                </p:cNvPr>
                <p:cNvSpPr txBox="1"/>
                <p:nvPr/>
              </p:nvSpPr>
              <p:spPr>
                <a:xfrm>
                  <a:off x="22576" y="2079885"/>
                  <a:ext cx="5429784" cy="4061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 sz="3000" b="1" dirty="0">
                      <a:latin typeface="Arial" panose="020B0604020202020204" pitchFamily="34" charset="0"/>
                    </a:rPr>
                    <a:t>AI/ ML /DL Use Cases</a:t>
                  </a:r>
                  <a:endParaRPr lang="en-US" altLang="en-US" sz="30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020423-6425-889F-FACE-C8BB5AE08652}"/>
                  </a:ext>
                </a:extLst>
              </p:cNvPr>
              <p:cNvSpPr txBox="1"/>
              <p:nvPr/>
            </p:nvSpPr>
            <p:spPr>
              <a:xfrm>
                <a:off x="842888" y="5134046"/>
                <a:ext cx="5125032" cy="5047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1430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750" b="1" dirty="0">
                    <a:latin typeface="Arial" panose="020B0604020202020204" pitchFamily="34" charset="0"/>
                  </a:rPr>
                  <a:t>Risk Score, Compliance </a:t>
                </a:r>
                <a:br>
                  <a:rPr lang="en-US" altLang="en-US" sz="1750" dirty="0">
                    <a:latin typeface="Arial" panose="020B0604020202020204" pitchFamily="34" charset="0"/>
                  </a:rPr>
                </a:br>
                <a:r>
                  <a:rPr lang="en-US" altLang="en-US" sz="1750" dirty="0">
                    <a:latin typeface="Arial" panose="020B0604020202020204" pitchFamily="34" charset="0"/>
                  </a:rPr>
                  <a:t>➔ Status Report</a:t>
                </a:r>
              </a:p>
            </p:txBody>
          </p:sp>
        </p:grp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A5263EC0-08A2-2AA3-16EE-97E60B2FB077}"/>
                </a:ext>
              </a:extLst>
            </p:cNvPr>
            <p:cNvSpPr/>
            <p:nvPr/>
          </p:nvSpPr>
          <p:spPr>
            <a:xfrm>
              <a:off x="7162800" y="5462454"/>
              <a:ext cx="108000" cy="90024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08461899-0339-7997-B203-06A71D26899F}"/>
                </a:ext>
              </a:extLst>
            </p:cNvPr>
            <p:cNvSpPr/>
            <p:nvPr/>
          </p:nvSpPr>
          <p:spPr>
            <a:xfrm flipH="1">
              <a:off x="11811000" y="7099896"/>
              <a:ext cx="108000" cy="90024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n>
                  <a:solidFill>
                    <a:srgbClr val="C00000"/>
                  </a:solidFill>
                </a:ln>
              </a:endParaRP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42CCEFB1-587C-F990-5A4F-F4D38239B0D9}"/>
                </a:ext>
              </a:extLst>
            </p:cNvPr>
            <p:cNvSpPr/>
            <p:nvPr/>
          </p:nvSpPr>
          <p:spPr>
            <a:xfrm flipH="1">
              <a:off x="11855400" y="8815254"/>
              <a:ext cx="108000" cy="90024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n>
                  <a:solidFill>
                    <a:srgbClr val="C00000"/>
                  </a:solidFill>
                </a:ln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6BB2E0F-3D47-AF4B-7BE5-FD4C61177FAF}"/>
                </a:ext>
              </a:extLst>
            </p:cNvPr>
            <p:cNvCxnSpPr>
              <a:stCxn id="12" idx="3"/>
            </p:cNvCxnSpPr>
            <p:nvPr/>
          </p:nvCxnSpPr>
          <p:spPr>
            <a:xfrm flipH="1">
              <a:off x="4495800" y="6733029"/>
              <a:ext cx="2964101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FD6AB22A-A8BC-3221-1585-B4C6C4D88541}"/>
                </a:ext>
              </a:extLst>
            </p:cNvPr>
            <p:cNvSpPr/>
            <p:nvPr/>
          </p:nvSpPr>
          <p:spPr>
            <a:xfrm>
              <a:off x="7185750" y="2171700"/>
              <a:ext cx="108000" cy="1692000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n>
                  <a:solidFill>
                    <a:srgbClr val="C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87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7FAB0-4165-E2C2-6327-28AA6BBFE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A7E4A5-9E93-7193-4C1D-8BBB6B6627C7}"/>
              </a:ext>
            </a:extLst>
          </p:cNvPr>
          <p:cNvSpPr txBox="1"/>
          <p:nvPr/>
        </p:nvSpPr>
        <p:spPr>
          <a:xfrm>
            <a:off x="228600" y="266700"/>
            <a:ext cx="14173200" cy="11728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indent="0">
              <a:lnSpc>
                <a:spcPts val="4000"/>
              </a:lnSpc>
              <a:buNone/>
              <a:defRPr sz="5400" b="1">
                <a:solidFill>
                  <a:srgbClr val="282824"/>
                </a:solidFill>
                <a:latin typeface="+mj-lt"/>
                <a:ea typeface="Lato Bold" pitchFamily="34" charset="-122"/>
                <a:cs typeface="Lato Bold" pitchFamily="34" charset="-120"/>
              </a:defRPr>
            </a:lvl1pPr>
          </a:lstStyle>
          <a:p>
            <a:pPr>
              <a:lnSpc>
                <a:spcPts val="6938"/>
              </a:lnSpc>
            </a:pPr>
            <a:r>
              <a:rPr lang="en-US" dirty="0"/>
              <a:t>Procurement – Use Case Work-Break Down for PoC</a:t>
            </a:r>
          </a:p>
          <a:p>
            <a:pPr>
              <a:lnSpc>
                <a:spcPts val="6938"/>
              </a:lnSpc>
            </a:pPr>
            <a:r>
              <a:rPr lang="en-US" dirty="0"/>
              <a:t>Continued…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AD00BFE-117E-00C8-32A9-9D4D662C4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23205"/>
              </p:ext>
            </p:extLst>
          </p:nvPr>
        </p:nvGraphicFramePr>
        <p:xfrm>
          <a:off x="571500" y="2493268"/>
          <a:ext cx="17145000" cy="6688832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5135451">
                  <a:extLst>
                    <a:ext uri="{9D8B030D-6E8A-4147-A177-3AD203B41FA5}">
                      <a16:colId xmlns:a16="http://schemas.microsoft.com/office/drawing/2014/main" val="406134546"/>
                    </a:ext>
                  </a:extLst>
                </a:gridCol>
                <a:gridCol w="6294549">
                  <a:extLst>
                    <a:ext uri="{9D8B030D-6E8A-4147-A177-3AD203B41FA5}">
                      <a16:colId xmlns:a16="http://schemas.microsoft.com/office/drawing/2014/main" val="3486032702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44691827"/>
                    </a:ext>
                  </a:extLst>
                </a:gridCol>
              </a:tblGrid>
              <a:tr h="67783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4100" b="1" dirty="0"/>
                        <a:t>Step</a:t>
                      </a:r>
                    </a:p>
                  </a:txBody>
                  <a:tcPr marL="80575" marR="80575" marT="40288" marB="4028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4100" b="1" dirty="0"/>
                        <a:t>Action / Feature</a:t>
                      </a:r>
                    </a:p>
                  </a:txBody>
                  <a:tcPr marL="80575" marR="80575" marT="40288" marB="40288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4100" b="1" dirty="0"/>
                        <a:t>Purpose</a:t>
                      </a:r>
                    </a:p>
                  </a:txBody>
                  <a:tcPr marL="80575" marR="80575" marT="40288" marB="40288" anchor="ctr"/>
                </a:tc>
                <a:extLst>
                  <a:ext uri="{0D108BD9-81ED-4DB2-BD59-A6C34878D82A}">
                    <a16:rowId xmlns:a16="http://schemas.microsoft.com/office/drawing/2014/main" val="490547267"/>
                  </a:ext>
                </a:extLst>
              </a:tr>
              <a:tr h="12433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 dirty="0"/>
                        <a:t>SKU Matching &amp; Suggestion</a:t>
                      </a:r>
                      <a:r>
                        <a:rPr lang="en-US" sz="2300" dirty="0"/>
                        <a:t> (Optional but valuable)</a:t>
                      </a:r>
                    </a:p>
                  </a:txBody>
                  <a:tcPr marL="80575" marR="80575" marT="40288" marB="4028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/>
                        <a:t>System suggests similar materials to avoid duplicate SKUs or improper item selection</a:t>
                      </a:r>
                    </a:p>
                  </a:txBody>
                  <a:tcPr marL="80575" marR="80575" marT="40288" marB="4028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dirty="0"/>
                        <a:t>- Harmonize material master data and prevent duplication or mismatched items</a:t>
                      </a:r>
                    </a:p>
                  </a:txBody>
                  <a:tcPr marL="80575" marR="80575" marT="40288" marB="40288" anchor="ctr"/>
                </a:tc>
                <a:extLst>
                  <a:ext uri="{0D108BD9-81ED-4DB2-BD59-A6C34878D82A}">
                    <a16:rowId xmlns:a16="http://schemas.microsoft.com/office/drawing/2014/main" val="4026612074"/>
                  </a:ext>
                </a:extLst>
              </a:tr>
              <a:tr h="12433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 dirty="0"/>
                        <a:t>Material Selection &amp; Price Benchmarking</a:t>
                      </a:r>
                      <a:endParaRPr lang="en-US" sz="2300" dirty="0"/>
                    </a:p>
                  </a:txBody>
                  <a:tcPr marL="80575" marR="80575" marT="40288" marB="4028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300"/>
                        <a:t>User selects </a:t>
                      </a:r>
                      <a:r>
                        <a:rPr lang="en-IN" sz="2300" b="1"/>
                        <a:t>API/Excipient/Packaging Material</a:t>
                      </a:r>
                      <a:r>
                        <a:rPr lang="en-IN" sz="2300"/>
                        <a:t> → system displays current internal vs. external price with trends</a:t>
                      </a:r>
                    </a:p>
                  </a:txBody>
                  <a:tcPr marL="80575" marR="80575" marT="40288" marB="4028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dirty="0"/>
                        <a:t>- Forecast short-term price trends- Predict likely price- Highlight unusual spikes or savings opportunities</a:t>
                      </a:r>
                    </a:p>
                  </a:txBody>
                  <a:tcPr marL="80575" marR="80575" marT="40288" marB="40288" anchor="ctr"/>
                </a:tc>
                <a:extLst>
                  <a:ext uri="{0D108BD9-81ED-4DB2-BD59-A6C34878D82A}">
                    <a16:rowId xmlns:a16="http://schemas.microsoft.com/office/drawing/2014/main" val="389475953"/>
                  </a:ext>
                </a:extLst>
              </a:tr>
              <a:tr h="12433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300" b="1" dirty="0"/>
                        <a:t>Vendor Scoring &amp; Compliance Display</a:t>
                      </a:r>
                      <a:endParaRPr lang="en-IN" sz="2300" dirty="0"/>
                    </a:p>
                  </a:txBody>
                  <a:tcPr marL="80575" marR="80575" marT="40288" marB="4028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/>
                        <a:t>System shows </a:t>
                      </a:r>
                      <a:r>
                        <a:rPr lang="en-US" sz="2300" b="1"/>
                        <a:t>vendor risk score and qualification</a:t>
                      </a:r>
                      <a:r>
                        <a:rPr lang="en-US" sz="2300"/>
                        <a:t> with traffic light indicators (Low, Medium, High Risk)</a:t>
                      </a:r>
                    </a:p>
                  </a:txBody>
                  <a:tcPr marL="80575" marR="80575" marT="40288" marB="4028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dirty="0"/>
                        <a:t>- Calculate vendor risk tier based on compliance, audit status, and historic reliability</a:t>
                      </a:r>
                    </a:p>
                  </a:txBody>
                  <a:tcPr marL="80575" marR="80575" marT="40288" marB="40288" anchor="ctr"/>
                </a:tc>
                <a:extLst>
                  <a:ext uri="{0D108BD9-81ED-4DB2-BD59-A6C34878D82A}">
                    <a16:rowId xmlns:a16="http://schemas.microsoft.com/office/drawing/2014/main" val="3277271969"/>
                  </a:ext>
                </a:extLst>
              </a:tr>
              <a:tr h="12433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300" b="1" dirty="0"/>
                        <a:t>Procurement Recommendation &amp; Negotiation</a:t>
                      </a:r>
                      <a:endParaRPr lang="en-IN" sz="2300" dirty="0"/>
                    </a:p>
                  </a:txBody>
                  <a:tcPr marL="80575" marR="80575" marT="40288" marB="4028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dirty="0"/>
                        <a:t>System generates a </a:t>
                      </a:r>
                      <a:r>
                        <a:rPr lang="en-US" sz="2300" b="1" dirty="0"/>
                        <a:t>recommendation (buy now, delay, switch vendor, negotiate)</a:t>
                      </a:r>
                      <a:r>
                        <a:rPr lang="en-US" sz="2300" dirty="0"/>
                        <a:t> based on price, risk, Vendor Score and compliance</a:t>
                      </a:r>
                    </a:p>
                  </a:txBody>
                  <a:tcPr marL="80575" marR="80575" marT="40288" marB="4028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/>
                        <a:t>- Generate </a:t>
                      </a:r>
                      <a:r>
                        <a:rPr lang="en-US" sz="2300" b="1"/>
                        <a:t>narrative recommendations</a:t>
                      </a:r>
                      <a:r>
                        <a:rPr lang="en-US" sz="2300"/>
                        <a:t> blending price, supplier, and risk intelligence</a:t>
                      </a:r>
                    </a:p>
                  </a:txBody>
                  <a:tcPr marL="80575" marR="80575" marT="40288" marB="40288" anchor="ctr"/>
                </a:tc>
                <a:extLst>
                  <a:ext uri="{0D108BD9-81ED-4DB2-BD59-A6C34878D82A}">
                    <a16:rowId xmlns:a16="http://schemas.microsoft.com/office/drawing/2014/main" val="740894123"/>
                  </a:ext>
                </a:extLst>
              </a:tr>
              <a:tr h="10098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 dirty="0"/>
                        <a:t>Mock Purchase Requisition Generation</a:t>
                      </a:r>
                      <a:endParaRPr lang="en-US" sz="2300" dirty="0"/>
                    </a:p>
                  </a:txBody>
                  <a:tcPr marL="80575" marR="80575" marT="40288" marB="4028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/>
                        <a:t>System auto-fills a </a:t>
                      </a:r>
                      <a:r>
                        <a:rPr lang="en-US" sz="2300" b="1"/>
                        <a:t>Purchase Requisition</a:t>
                      </a:r>
                      <a:r>
                        <a:rPr lang="en-US" sz="2300"/>
                        <a:t> based on AI recommendation and allows user to review in UI</a:t>
                      </a:r>
                    </a:p>
                  </a:txBody>
                  <a:tcPr marL="80575" marR="80575" marT="40288" marB="4028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dirty="0"/>
                        <a:t>- Demonstrate potential for automated PR creation and ERP integration</a:t>
                      </a:r>
                    </a:p>
                  </a:txBody>
                  <a:tcPr marL="80575" marR="80575" marT="40288" marB="40288" anchor="ctr"/>
                </a:tc>
                <a:extLst>
                  <a:ext uri="{0D108BD9-81ED-4DB2-BD59-A6C34878D82A}">
                    <a16:rowId xmlns:a16="http://schemas.microsoft.com/office/drawing/2014/main" val="4070532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62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AAF1C-E1DB-6AF6-32DA-918C48905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98A1D4-AB1C-CBDD-7D2C-E204B7866EA7}"/>
              </a:ext>
            </a:extLst>
          </p:cNvPr>
          <p:cNvSpPr txBox="1"/>
          <p:nvPr/>
        </p:nvSpPr>
        <p:spPr>
          <a:xfrm>
            <a:off x="228600" y="266700"/>
            <a:ext cx="14173200" cy="11728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indent="0">
              <a:lnSpc>
                <a:spcPts val="4000"/>
              </a:lnSpc>
              <a:buNone/>
              <a:defRPr sz="5400" b="1">
                <a:solidFill>
                  <a:srgbClr val="282824"/>
                </a:solidFill>
                <a:latin typeface="+mj-lt"/>
                <a:ea typeface="Lato Bold" pitchFamily="34" charset="-122"/>
                <a:cs typeface="Lato Bold" pitchFamily="34" charset="-12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Tentative Gen-AI Enabled Procurement Automation </a:t>
            </a:r>
          </a:p>
          <a:p>
            <a:pPr>
              <a:lnSpc>
                <a:spcPct val="100000"/>
              </a:lnSpc>
            </a:pPr>
            <a:r>
              <a:rPr lang="en-US" dirty="0"/>
              <a:t>Architecture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B8499F-BB96-0BD6-475B-69BBC6A3C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019029"/>
            <a:ext cx="6045993" cy="900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68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C1C29-67C9-3A82-669C-36089309D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821BF9-A2F1-AC09-5BE6-BE4ACFC97DC2}"/>
              </a:ext>
            </a:extLst>
          </p:cNvPr>
          <p:cNvSpPr txBox="1"/>
          <p:nvPr/>
        </p:nvSpPr>
        <p:spPr>
          <a:xfrm>
            <a:off x="228600" y="266700"/>
            <a:ext cx="14173200" cy="11728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indent="0">
              <a:lnSpc>
                <a:spcPts val="4000"/>
              </a:lnSpc>
              <a:buNone/>
              <a:defRPr sz="5400" b="1">
                <a:solidFill>
                  <a:srgbClr val="282824"/>
                </a:solidFill>
                <a:latin typeface="+mj-lt"/>
                <a:ea typeface="Lato Bold" pitchFamily="34" charset="-122"/>
                <a:cs typeface="Lato Bold" pitchFamily="34" charset="-120"/>
              </a:defRPr>
            </a:lvl1pPr>
          </a:lstStyle>
          <a:p>
            <a:pPr>
              <a:lnSpc>
                <a:spcPct val="100000"/>
              </a:lnSpc>
            </a:pPr>
            <a:r>
              <a:rPr lang="fr-FR" dirty="0"/>
              <a:t>Questionnaire for Clarification on Procurement </a:t>
            </a:r>
          </a:p>
          <a:p>
            <a:pPr>
              <a:lnSpc>
                <a:spcPct val="100000"/>
              </a:lnSpc>
            </a:pPr>
            <a:r>
              <a:rPr lang="fr-FR" dirty="0"/>
              <a:t>Requirements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5CB7A2E-AEA4-3286-CFAF-F1A89F162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140099"/>
              </p:ext>
            </p:extLst>
          </p:nvPr>
        </p:nvGraphicFramePr>
        <p:xfrm>
          <a:off x="990600" y="1979797"/>
          <a:ext cx="6096000" cy="7782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76927" imgH="10699662" progId="Excel.Sheet.12">
                  <p:embed/>
                </p:oleObj>
              </mc:Choice>
              <mc:Fallback>
                <p:oleObj name="Worksheet" r:id="rId2" imgW="7276927" imgH="10699662" progId="Excel.Sheet.12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E89F6F09-FC89-D7C4-7E74-C06610B303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1979797"/>
                        <a:ext cx="6096000" cy="7782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08847C-3202-4BF3-F4E3-7F9DC88A9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410778"/>
              </p:ext>
            </p:extLst>
          </p:nvPr>
        </p:nvGraphicFramePr>
        <p:xfrm>
          <a:off x="7848600" y="1898621"/>
          <a:ext cx="5867400" cy="7874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7276927" imgH="9766344" progId="Excel.Sheet.12">
                  <p:embed/>
                </p:oleObj>
              </mc:Choice>
              <mc:Fallback>
                <p:oleObj name="Worksheet" r:id="rId4" imgW="7276927" imgH="9766344" progId="Excel.Sheet.12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CDFD1505-BF76-ADB4-C520-3E81D762FE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48600" y="1898621"/>
                        <a:ext cx="5867400" cy="7874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6B60102-618D-8862-F0C8-CD796E72A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529614"/>
              </p:ext>
            </p:extLst>
          </p:nvPr>
        </p:nvGraphicFramePr>
        <p:xfrm>
          <a:off x="14211300" y="3619500"/>
          <a:ext cx="3086100" cy="241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914597" imgH="806406" progId="Excel.Sheet.12">
                  <p:embed/>
                </p:oleObj>
              </mc:Choice>
              <mc:Fallback>
                <p:oleObj name="Worksheet" showAsIcon="1" r:id="rId6" imgW="914597" imgH="8064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211300" y="3619500"/>
                        <a:ext cx="3086100" cy="241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3FC1C05-F58B-F782-565C-215AD66DB036}"/>
              </a:ext>
            </a:extLst>
          </p:cNvPr>
          <p:cNvSpPr txBox="1"/>
          <p:nvPr/>
        </p:nvSpPr>
        <p:spPr>
          <a:xfrm>
            <a:off x="13868400" y="5686333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Queries for Procurement (Wockhardt)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0417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398075" y="7866529"/>
            <a:ext cx="1028700" cy="242047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844752" y="397165"/>
            <a:ext cx="8598497" cy="406279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4638988" y="6106426"/>
            <a:ext cx="411527" cy="41152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4598011" y="7033683"/>
            <a:ext cx="493481" cy="32390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844752" y="4809756"/>
            <a:ext cx="8598497" cy="9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rial Bold"/>
              </a:rPr>
              <a:t>Thank You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44752" y="6805428"/>
            <a:ext cx="8598497" cy="647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 dirty="0">
                <a:solidFill>
                  <a:srgbClr val="000000"/>
                </a:solidFill>
                <a:latin typeface="Arial Bold"/>
              </a:rPr>
              <a:t>info@elementtechnologies.com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1000" y="7873316"/>
            <a:ext cx="5041106" cy="1554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spc="70" dirty="0">
                <a:solidFill>
                  <a:srgbClr val="000000"/>
                </a:solidFill>
                <a:latin typeface="Arial Bold"/>
              </a:rPr>
              <a:t>Element Technologies Inc.</a:t>
            </a:r>
          </a:p>
          <a:p>
            <a:pPr algn="ctr">
              <a:lnSpc>
                <a:spcPts val="3079"/>
              </a:lnSpc>
            </a:pPr>
            <a:r>
              <a:rPr lang="en-US" sz="2199" spc="70" dirty="0">
                <a:solidFill>
                  <a:srgbClr val="000000"/>
                </a:solidFill>
                <a:latin typeface="Arial Bold"/>
              </a:rPr>
              <a:t>1100 Cornwall Rd, Suite 113 Monmouth Junction, NJ 08852</a:t>
            </a:r>
          </a:p>
          <a:p>
            <a:pPr algn="ctr">
              <a:lnSpc>
                <a:spcPts val="3079"/>
              </a:lnSpc>
            </a:pPr>
            <a:r>
              <a:rPr lang="en-US" sz="2199" spc="70" dirty="0">
                <a:solidFill>
                  <a:srgbClr val="000000"/>
                </a:solidFill>
                <a:latin typeface="Arial Bold"/>
              </a:rPr>
              <a:t>USA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703076" y="7484819"/>
            <a:ext cx="5203924" cy="1591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spc="70" dirty="0">
                <a:solidFill>
                  <a:srgbClr val="000000"/>
                </a:solidFill>
                <a:latin typeface="Arial Bold"/>
              </a:rPr>
              <a:t>Element </a:t>
            </a:r>
            <a:r>
              <a:rPr lang="en-US" sz="2199" spc="70" dirty="0" err="1">
                <a:solidFill>
                  <a:srgbClr val="000000"/>
                </a:solidFill>
                <a:latin typeface="Arial Bold"/>
              </a:rPr>
              <a:t>Infomatics</a:t>
            </a:r>
            <a:r>
              <a:rPr lang="en-US" sz="2199" spc="70" dirty="0">
                <a:solidFill>
                  <a:srgbClr val="000000"/>
                </a:solidFill>
                <a:latin typeface="Arial Bold"/>
              </a:rPr>
              <a:t> (India) Pvt. Ltd.</a:t>
            </a:r>
          </a:p>
          <a:p>
            <a:pPr algn="ctr">
              <a:lnSpc>
                <a:spcPts val="3079"/>
              </a:lnSpc>
            </a:pPr>
            <a:r>
              <a:rPr lang="en-US" sz="2199" spc="70" dirty="0">
                <a:solidFill>
                  <a:srgbClr val="000000"/>
                </a:solidFill>
                <a:latin typeface="Arial Bold"/>
              </a:rPr>
              <a:t>Axis </a:t>
            </a:r>
            <a:r>
              <a:rPr lang="en-US" sz="2199" spc="70" dirty="0" err="1">
                <a:solidFill>
                  <a:srgbClr val="000000"/>
                </a:solidFill>
                <a:latin typeface="Arial Bold"/>
              </a:rPr>
              <a:t>Pennmark</a:t>
            </a:r>
            <a:r>
              <a:rPr lang="en-US" sz="2199" spc="70" dirty="0">
                <a:solidFill>
                  <a:srgbClr val="000000"/>
                </a:solidFill>
                <a:latin typeface="Arial Bold"/>
              </a:rPr>
              <a:t>, # 565, 1st Floor ,</a:t>
            </a:r>
          </a:p>
          <a:p>
            <a:pPr algn="ctr">
              <a:lnSpc>
                <a:spcPts val="3079"/>
              </a:lnSpc>
            </a:pPr>
            <a:r>
              <a:rPr lang="en-US" sz="2199" spc="70" dirty="0">
                <a:solidFill>
                  <a:srgbClr val="000000"/>
                </a:solidFill>
                <a:latin typeface="Arial Bold"/>
              </a:rPr>
              <a:t>9th Cross Rd, 3rd Phase, J.P. Nagar,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spc="70" dirty="0">
                <a:solidFill>
                  <a:srgbClr val="000000"/>
                </a:solidFill>
                <a:latin typeface="Arial Bold"/>
              </a:rPr>
              <a:t>Bengaluru – 560078, Karnataka, India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44752" y="5973076"/>
            <a:ext cx="8598497" cy="647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Arial Bold"/>
              </a:rPr>
              <a:t>www.elementtechnologies.com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56E3AA3B077C40B696C63A0CF004C0" ma:contentTypeVersion="5" ma:contentTypeDescription="Create a new document." ma:contentTypeScope="" ma:versionID="6a52a63211d5675403a65147d32774b8">
  <xsd:schema xmlns:xsd="http://www.w3.org/2001/XMLSchema" xmlns:xs="http://www.w3.org/2001/XMLSchema" xmlns:p="http://schemas.microsoft.com/office/2006/metadata/properties" xmlns:ns3="7eca544f-42ea-4113-a8f8-b2fb8261dfc6" targetNamespace="http://schemas.microsoft.com/office/2006/metadata/properties" ma:root="true" ma:fieldsID="2b19f16e757bb016d9d9a7d846d7383b" ns3:_="">
    <xsd:import namespace="7eca544f-42ea-4113-a8f8-b2fb8261dfc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ca544f-42ea-4113-a8f8-b2fb8261dfc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eca544f-42ea-4113-a8f8-b2fb8261dfc6" xsi:nil="true"/>
  </documentManagement>
</p:properties>
</file>

<file path=customXml/itemProps1.xml><?xml version="1.0" encoding="utf-8"?>
<ds:datastoreItem xmlns:ds="http://schemas.openxmlformats.org/officeDocument/2006/customXml" ds:itemID="{FD87E1B5-6D11-4840-824F-E19DFA7AD1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C978D6-C136-47C3-B668-8032544909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ca544f-42ea-4113-a8f8-b2fb8261df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8B3C09-1A6B-46CE-99EF-0549638F349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7eca544f-42ea-4113-a8f8-b2fb8261dfc6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804c9c9a-7a7a-4594-b70e-36c8edde9013}" enabled="0" method="" siteId="{804c9c9a-7a7a-4594-b70e-36c8edde901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7433</TotalTime>
  <Words>782</Words>
  <Application>Microsoft Office PowerPoint</Application>
  <PresentationFormat>Custom</PresentationFormat>
  <Paragraphs>81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Trebuchet MS</vt:lpstr>
      <vt:lpstr>Calibri</vt:lpstr>
      <vt:lpstr>Arial Bold</vt:lpstr>
      <vt:lpstr>Aptos</vt:lpstr>
      <vt:lpstr>Arial</vt:lpstr>
      <vt:lpstr>Office Theme</vt:lpstr>
      <vt:lpstr>Worksheet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 Capability Deck</dc:title>
  <dc:creator>Satish Kumar</dc:creator>
  <cp:lastModifiedBy>Manoj Paliwal</cp:lastModifiedBy>
  <cp:revision>101</cp:revision>
  <dcterms:created xsi:type="dcterms:W3CDTF">2006-08-16T00:00:00Z</dcterms:created>
  <dcterms:modified xsi:type="dcterms:W3CDTF">2025-07-24T17:15:35Z</dcterms:modified>
  <dc:identifier>DAFjg1kFtHM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0x0101000D56E3AA3B077C40B696C63A0CF004C0</vt:lpwstr>
  </property>
</Properties>
</file>