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7" r:id="rId5"/>
    <p:sldId id="284" r:id="rId6"/>
    <p:sldId id="259" r:id="rId7"/>
    <p:sldId id="266" r:id="rId8"/>
    <p:sldId id="267" r:id="rId9"/>
    <p:sldId id="268" r:id="rId10"/>
    <p:sldId id="269" r:id="rId11"/>
    <p:sldId id="270" r:id="rId12"/>
    <p:sldId id="287" r:id="rId13"/>
    <p:sldId id="272" r:id="rId14"/>
    <p:sldId id="271" r:id="rId15"/>
    <p:sldId id="273" r:id="rId16"/>
    <p:sldId id="274" r:id="rId17"/>
    <p:sldId id="275" r:id="rId18"/>
    <p:sldId id="276" r:id="rId19"/>
    <p:sldId id="288" r:id="rId20"/>
    <p:sldId id="283" r:id="rId21"/>
    <p:sldId id="277" r:id="rId22"/>
    <p:sldId id="280" r:id="rId23"/>
    <p:sldId id="278" r:id="rId24"/>
    <p:sldId id="279" r:id="rId25"/>
    <p:sldId id="281" r:id="rId26"/>
    <p:sldId id="282" r:id="rId27"/>
    <p:sldId id="260" r:id="rId28"/>
    <p:sldId id="285" r:id="rId29"/>
    <p:sldId id="286" r:id="rId30"/>
    <p:sldId id="262" r:id="rId31"/>
    <p:sldId id="290" r:id="rId32"/>
    <p:sldId id="291" r:id="rId33"/>
    <p:sldId id="289" r:id="rId34"/>
    <p:sldId id="261" r:id="rId35"/>
    <p:sldId id="263"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61AC9-4842-4CAA-A7FF-6F700DAE877D}"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n-US"/>
        </a:p>
      </dgm:t>
    </dgm:pt>
    <dgm:pt modelId="{C1041258-32C8-4222-A29A-A1632ED7A565}">
      <dgm:prSet phldrT="[Text]" custT="1"/>
      <dgm:spPr/>
      <dgm:t>
        <a:bodyPr/>
        <a:lstStyle/>
        <a:p>
          <a:r>
            <a:rPr lang="en-US" sz="1800" dirty="0"/>
            <a:t>Week 1 to 2</a:t>
          </a:r>
        </a:p>
      </dgm:t>
    </dgm:pt>
    <dgm:pt modelId="{F4551697-4B29-4C57-BAF6-35363F26AE9D}" type="parTrans" cxnId="{A8C0426D-2878-439D-BD20-C74107095313}">
      <dgm:prSet/>
      <dgm:spPr/>
      <dgm:t>
        <a:bodyPr/>
        <a:lstStyle/>
        <a:p>
          <a:endParaRPr lang="en-US"/>
        </a:p>
      </dgm:t>
    </dgm:pt>
    <dgm:pt modelId="{9CA7B899-1E14-4D1B-87AF-D2D90865CC9D}" type="sibTrans" cxnId="{A8C0426D-2878-439D-BD20-C74107095313}">
      <dgm:prSet/>
      <dgm:spPr/>
      <dgm:t>
        <a:bodyPr/>
        <a:lstStyle/>
        <a:p>
          <a:endParaRPr lang="en-US"/>
        </a:p>
      </dgm:t>
    </dgm:pt>
    <dgm:pt modelId="{A02B245A-BF7F-4BD0-85FA-DA06ECD4AD89}">
      <dgm:prSet phldrT="[Text]" custT="1"/>
      <dgm:spPr/>
      <dgm:t>
        <a:bodyPr/>
        <a:lstStyle/>
        <a:p>
          <a:r>
            <a:rPr lang="en-US" sz="1000" dirty="0"/>
            <a:t> Through research on the architectural change that the possible.</a:t>
          </a:r>
        </a:p>
      </dgm:t>
    </dgm:pt>
    <dgm:pt modelId="{12E636D9-FBF2-4E90-A259-FF032655D93D}" type="parTrans" cxnId="{FE3CEF1E-C63F-45B0-8C26-6DA153E4F043}">
      <dgm:prSet/>
      <dgm:spPr/>
      <dgm:t>
        <a:bodyPr/>
        <a:lstStyle/>
        <a:p>
          <a:endParaRPr lang="en-US"/>
        </a:p>
      </dgm:t>
    </dgm:pt>
    <dgm:pt modelId="{5FFA790F-60FA-47EC-8022-7AE761A052CE}" type="sibTrans" cxnId="{FE3CEF1E-C63F-45B0-8C26-6DA153E4F043}">
      <dgm:prSet/>
      <dgm:spPr/>
      <dgm:t>
        <a:bodyPr/>
        <a:lstStyle/>
        <a:p>
          <a:endParaRPr lang="en-US"/>
        </a:p>
      </dgm:t>
    </dgm:pt>
    <dgm:pt modelId="{E308F9D8-E48C-4392-9EE0-4BA96E6463C2}">
      <dgm:prSet phldrT="[Text]" custT="1"/>
      <dgm:spPr/>
      <dgm:t>
        <a:bodyPr/>
        <a:lstStyle/>
        <a:p>
          <a:r>
            <a:rPr lang="en-US" sz="1800" dirty="0"/>
            <a:t>Week 2 to 4</a:t>
          </a:r>
        </a:p>
      </dgm:t>
    </dgm:pt>
    <dgm:pt modelId="{3DD3A3C1-C36B-41C6-9EB9-550E88E96E01}" type="parTrans" cxnId="{9454648C-50F4-4BDD-87A0-71C5E2F6BA7F}">
      <dgm:prSet/>
      <dgm:spPr/>
      <dgm:t>
        <a:bodyPr/>
        <a:lstStyle/>
        <a:p>
          <a:endParaRPr lang="en-US"/>
        </a:p>
      </dgm:t>
    </dgm:pt>
    <dgm:pt modelId="{23E16B68-47B9-4FA1-8CDB-541D5119F5A0}" type="sibTrans" cxnId="{9454648C-50F4-4BDD-87A0-71C5E2F6BA7F}">
      <dgm:prSet/>
      <dgm:spPr/>
      <dgm:t>
        <a:bodyPr/>
        <a:lstStyle/>
        <a:p>
          <a:endParaRPr lang="en-US"/>
        </a:p>
      </dgm:t>
    </dgm:pt>
    <dgm:pt modelId="{891F52B6-0FCB-4051-8B89-BF872094ADA2}">
      <dgm:prSet phldrT="[Text]" custT="1"/>
      <dgm:spPr/>
      <dgm:t>
        <a:bodyPr/>
        <a:lstStyle/>
        <a:p>
          <a:r>
            <a:rPr lang="en-US" sz="1000" dirty="0"/>
            <a:t> Implementing the approaches if we find any method.</a:t>
          </a:r>
        </a:p>
      </dgm:t>
    </dgm:pt>
    <dgm:pt modelId="{C8DFFDD7-6E1C-475A-B111-7057912DB1F1}" type="parTrans" cxnId="{9D74B52A-C6F6-4B03-A4F9-D66DBC017FB9}">
      <dgm:prSet/>
      <dgm:spPr/>
      <dgm:t>
        <a:bodyPr/>
        <a:lstStyle/>
        <a:p>
          <a:endParaRPr lang="en-US"/>
        </a:p>
      </dgm:t>
    </dgm:pt>
    <dgm:pt modelId="{2CC9AC72-F02A-4D68-B4DF-C3CDF30D32FF}" type="sibTrans" cxnId="{9D74B52A-C6F6-4B03-A4F9-D66DBC017FB9}">
      <dgm:prSet/>
      <dgm:spPr/>
      <dgm:t>
        <a:bodyPr/>
        <a:lstStyle/>
        <a:p>
          <a:endParaRPr lang="en-US"/>
        </a:p>
      </dgm:t>
    </dgm:pt>
    <dgm:pt modelId="{1C6843DA-4C9D-40B8-A43A-19871F20625B}">
      <dgm:prSet phldrT="[Text]" custT="1"/>
      <dgm:spPr/>
      <dgm:t>
        <a:bodyPr/>
        <a:lstStyle/>
        <a:p>
          <a:r>
            <a:rPr lang="en-US" sz="1800" dirty="0"/>
            <a:t>Week 5 to 6</a:t>
          </a:r>
        </a:p>
      </dgm:t>
    </dgm:pt>
    <dgm:pt modelId="{0EF249ED-1B57-42FC-8E4E-05F1023702BB}" type="parTrans" cxnId="{B6920CBA-4606-4852-8DB9-1A1386C2047C}">
      <dgm:prSet/>
      <dgm:spPr/>
      <dgm:t>
        <a:bodyPr/>
        <a:lstStyle/>
        <a:p>
          <a:endParaRPr lang="en-US"/>
        </a:p>
      </dgm:t>
    </dgm:pt>
    <dgm:pt modelId="{CD9FDA0C-2DA4-402B-B7D5-A15F44C8EFAD}" type="sibTrans" cxnId="{B6920CBA-4606-4852-8DB9-1A1386C2047C}">
      <dgm:prSet/>
      <dgm:spPr/>
      <dgm:t>
        <a:bodyPr/>
        <a:lstStyle/>
        <a:p>
          <a:endParaRPr lang="en-US"/>
        </a:p>
      </dgm:t>
    </dgm:pt>
    <dgm:pt modelId="{90EB0BEF-B197-40C3-B148-D08267BBFC0C}">
      <dgm:prSet phldrT="[Text]" custT="1"/>
      <dgm:spPr/>
      <dgm:t>
        <a:bodyPr/>
        <a:lstStyle/>
        <a:p>
          <a:r>
            <a:rPr lang="en-US" sz="1000" dirty="0"/>
            <a:t> Standardizing the code. So, we can use them directly and also it should be applicable in the current approaches of model building.</a:t>
          </a:r>
        </a:p>
      </dgm:t>
    </dgm:pt>
    <dgm:pt modelId="{92183FBC-BD04-41AF-A0A3-7B678F7E7DAE}" type="parTrans" cxnId="{CEA98A88-8290-49A6-B64B-76BD4A7B9D43}">
      <dgm:prSet/>
      <dgm:spPr/>
      <dgm:t>
        <a:bodyPr/>
        <a:lstStyle/>
        <a:p>
          <a:endParaRPr lang="en-US"/>
        </a:p>
      </dgm:t>
    </dgm:pt>
    <dgm:pt modelId="{F2DA12A6-95D6-4279-A90C-3E6C70407542}" type="sibTrans" cxnId="{CEA98A88-8290-49A6-B64B-76BD4A7B9D43}">
      <dgm:prSet/>
      <dgm:spPr/>
      <dgm:t>
        <a:bodyPr/>
        <a:lstStyle/>
        <a:p>
          <a:endParaRPr lang="en-US"/>
        </a:p>
      </dgm:t>
    </dgm:pt>
    <dgm:pt modelId="{B3E4A5F6-75E3-4121-97D9-D6DF38D1CA31}">
      <dgm:prSet custT="1"/>
      <dgm:spPr/>
      <dgm:t>
        <a:bodyPr/>
        <a:lstStyle/>
        <a:p>
          <a:r>
            <a:rPr lang="en-US" sz="1800" dirty="0"/>
            <a:t>Week 7 to 8</a:t>
          </a:r>
        </a:p>
      </dgm:t>
    </dgm:pt>
    <dgm:pt modelId="{9488D3C3-6F49-41A2-AB00-2002015EA64D}" type="parTrans" cxnId="{80D5FCD2-CB63-4480-B421-5A18D5794751}">
      <dgm:prSet/>
      <dgm:spPr/>
      <dgm:t>
        <a:bodyPr/>
        <a:lstStyle/>
        <a:p>
          <a:endParaRPr lang="en-US"/>
        </a:p>
      </dgm:t>
    </dgm:pt>
    <dgm:pt modelId="{CA05EB79-BCD0-40BF-ABFB-8E06A309DBE8}" type="sibTrans" cxnId="{80D5FCD2-CB63-4480-B421-5A18D5794751}">
      <dgm:prSet/>
      <dgm:spPr/>
      <dgm:t>
        <a:bodyPr/>
        <a:lstStyle/>
        <a:p>
          <a:endParaRPr lang="en-US"/>
        </a:p>
      </dgm:t>
    </dgm:pt>
    <dgm:pt modelId="{3EC89BA2-DD4E-4CF8-986D-3100BA3469B6}">
      <dgm:prSet custT="1"/>
      <dgm:spPr/>
      <dgm:t>
        <a:bodyPr/>
        <a:lstStyle/>
        <a:p>
          <a:r>
            <a:rPr lang="en-US" sz="1000" dirty="0"/>
            <a:t> Finalizing everything from implementation, testes and research paper as well. </a:t>
          </a:r>
        </a:p>
      </dgm:t>
    </dgm:pt>
    <dgm:pt modelId="{5F5AA043-3214-42F7-9C79-7F58F8190A39}" type="parTrans" cxnId="{7738F896-1426-4964-AF84-8B5B09A50E01}">
      <dgm:prSet/>
      <dgm:spPr/>
      <dgm:t>
        <a:bodyPr/>
        <a:lstStyle/>
        <a:p>
          <a:endParaRPr lang="en-US"/>
        </a:p>
      </dgm:t>
    </dgm:pt>
    <dgm:pt modelId="{54BB6DBC-D7C6-406D-8BE0-D09D3AFE29D2}" type="sibTrans" cxnId="{7738F896-1426-4964-AF84-8B5B09A50E01}">
      <dgm:prSet/>
      <dgm:spPr/>
      <dgm:t>
        <a:bodyPr/>
        <a:lstStyle/>
        <a:p>
          <a:endParaRPr lang="en-US"/>
        </a:p>
      </dgm:t>
    </dgm:pt>
    <dgm:pt modelId="{F967A867-DE13-4A9D-B235-85D8521E9DE8}">
      <dgm:prSet phldrT="[Text]" custT="1"/>
      <dgm:spPr/>
      <dgm:t>
        <a:bodyPr/>
        <a:lstStyle/>
        <a:p>
          <a:r>
            <a:rPr lang="en-US" sz="1000" dirty="0"/>
            <a:t> Research regarding the new augmentations that guides the model in feature detection. </a:t>
          </a:r>
        </a:p>
      </dgm:t>
    </dgm:pt>
    <dgm:pt modelId="{EA8CEBFC-964E-4352-97E2-B40A8EB8BD9C}" type="parTrans" cxnId="{39EE42A3-E46F-4FE6-80C9-40D7F2291CB1}">
      <dgm:prSet/>
      <dgm:spPr/>
      <dgm:t>
        <a:bodyPr/>
        <a:lstStyle/>
        <a:p>
          <a:endParaRPr lang="en-IN"/>
        </a:p>
      </dgm:t>
    </dgm:pt>
    <dgm:pt modelId="{C4204DBD-3195-477B-80EF-8A3C306F4282}" type="sibTrans" cxnId="{39EE42A3-E46F-4FE6-80C9-40D7F2291CB1}">
      <dgm:prSet/>
      <dgm:spPr/>
      <dgm:t>
        <a:bodyPr/>
        <a:lstStyle/>
        <a:p>
          <a:endParaRPr lang="en-IN"/>
        </a:p>
      </dgm:t>
    </dgm:pt>
    <dgm:pt modelId="{36B04F96-01A5-4BED-8427-959122D0AC5B}">
      <dgm:prSet phldrT="[Text]" custT="1"/>
      <dgm:spPr/>
      <dgm:t>
        <a:bodyPr/>
        <a:lstStyle/>
        <a:p>
          <a:r>
            <a:rPr lang="en-US" sz="1000" dirty="0"/>
            <a:t>Performing various tests on the approach</a:t>
          </a:r>
        </a:p>
      </dgm:t>
    </dgm:pt>
    <dgm:pt modelId="{AA2AD055-6AB7-497A-988E-9C072376A518}" type="parTrans" cxnId="{2F3C128D-959E-4E3D-BA2B-91842C23BBA4}">
      <dgm:prSet/>
      <dgm:spPr/>
      <dgm:t>
        <a:bodyPr/>
        <a:lstStyle/>
        <a:p>
          <a:endParaRPr lang="en-IN"/>
        </a:p>
      </dgm:t>
    </dgm:pt>
    <dgm:pt modelId="{10FE2B4C-2C09-403F-B644-34572F025642}" type="sibTrans" cxnId="{2F3C128D-959E-4E3D-BA2B-91842C23BBA4}">
      <dgm:prSet/>
      <dgm:spPr/>
      <dgm:t>
        <a:bodyPr/>
        <a:lstStyle/>
        <a:p>
          <a:endParaRPr lang="en-IN"/>
        </a:p>
      </dgm:t>
    </dgm:pt>
    <dgm:pt modelId="{AB9DEA9E-1463-478C-9438-137F119A1C40}" type="pres">
      <dgm:prSet presAssocID="{E5A61AC9-4842-4CAA-A7FF-6F700DAE877D}" presName="Name0" presStyleCnt="0">
        <dgm:presLayoutVars>
          <dgm:dir/>
          <dgm:animLvl val="lvl"/>
          <dgm:resizeHandles val="exact"/>
        </dgm:presLayoutVars>
      </dgm:prSet>
      <dgm:spPr/>
    </dgm:pt>
    <dgm:pt modelId="{54AEA06B-DD63-420B-ADB9-4A7305C0CC9A}" type="pres">
      <dgm:prSet presAssocID="{C1041258-32C8-4222-A29A-A1632ED7A565}" presName="linNode" presStyleCnt="0"/>
      <dgm:spPr/>
    </dgm:pt>
    <dgm:pt modelId="{CE5FBBED-78EE-44E1-B9BF-AAEFFB82E873}" type="pres">
      <dgm:prSet presAssocID="{C1041258-32C8-4222-A29A-A1632ED7A565}" presName="parentText" presStyleLbl="node1" presStyleIdx="0" presStyleCnt="4" custScaleY="14222">
        <dgm:presLayoutVars>
          <dgm:chMax val="1"/>
          <dgm:bulletEnabled val="1"/>
        </dgm:presLayoutVars>
      </dgm:prSet>
      <dgm:spPr/>
    </dgm:pt>
    <dgm:pt modelId="{67CB6E1F-3257-4F92-BC7B-8395C3EDC721}" type="pres">
      <dgm:prSet presAssocID="{C1041258-32C8-4222-A29A-A1632ED7A565}" presName="descendantText" presStyleLbl="alignAccFollowNode1" presStyleIdx="0" presStyleCnt="4" custScaleY="17778">
        <dgm:presLayoutVars>
          <dgm:bulletEnabled val="1"/>
        </dgm:presLayoutVars>
      </dgm:prSet>
      <dgm:spPr/>
    </dgm:pt>
    <dgm:pt modelId="{B71BADAD-3C9F-4FC6-9300-CD13B8621549}" type="pres">
      <dgm:prSet presAssocID="{9CA7B899-1E14-4D1B-87AF-D2D90865CC9D}" presName="sp" presStyleCnt="0"/>
      <dgm:spPr/>
    </dgm:pt>
    <dgm:pt modelId="{2F20F67B-3655-40DE-88E7-531385F1966C}" type="pres">
      <dgm:prSet presAssocID="{E308F9D8-E48C-4392-9EE0-4BA96E6463C2}" presName="linNode" presStyleCnt="0"/>
      <dgm:spPr/>
    </dgm:pt>
    <dgm:pt modelId="{D6C52C3D-C5F2-4CCB-8899-25531BE784F8}" type="pres">
      <dgm:prSet presAssocID="{E308F9D8-E48C-4392-9EE0-4BA96E6463C2}" presName="parentText" presStyleLbl="node1" presStyleIdx="1" presStyleCnt="4" custScaleY="13798">
        <dgm:presLayoutVars>
          <dgm:chMax val="1"/>
          <dgm:bulletEnabled val="1"/>
        </dgm:presLayoutVars>
      </dgm:prSet>
      <dgm:spPr/>
    </dgm:pt>
    <dgm:pt modelId="{F589D8A1-5F0D-492A-A9D4-5B02FD65AA5B}" type="pres">
      <dgm:prSet presAssocID="{E308F9D8-E48C-4392-9EE0-4BA96E6463C2}" presName="descendantText" presStyleLbl="alignAccFollowNode1" presStyleIdx="1" presStyleCnt="4" custScaleY="19992" custLinFactNeighborY="818">
        <dgm:presLayoutVars>
          <dgm:bulletEnabled val="1"/>
        </dgm:presLayoutVars>
      </dgm:prSet>
      <dgm:spPr/>
    </dgm:pt>
    <dgm:pt modelId="{2D450467-D91C-4A80-A2DA-2525FA4F12E6}" type="pres">
      <dgm:prSet presAssocID="{23E16B68-47B9-4FA1-8CDB-541D5119F5A0}" presName="sp" presStyleCnt="0"/>
      <dgm:spPr/>
    </dgm:pt>
    <dgm:pt modelId="{3EBD5279-9596-41E1-8EBC-8C3439E8B851}" type="pres">
      <dgm:prSet presAssocID="{1C6843DA-4C9D-40B8-A43A-19871F20625B}" presName="linNode" presStyleCnt="0"/>
      <dgm:spPr/>
    </dgm:pt>
    <dgm:pt modelId="{D79C7F75-A27A-46C0-A032-C4703036B625}" type="pres">
      <dgm:prSet presAssocID="{1C6843DA-4C9D-40B8-A43A-19871F20625B}" presName="parentText" presStyleLbl="node1" presStyleIdx="2" presStyleCnt="4" custScaleY="17567">
        <dgm:presLayoutVars>
          <dgm:chMax val="1"/>
          <dgm:bulletEnabled val="1"/>
        </dgm:presLayoutVars>
      </dgm:prSet>
      <dgm:spPr/>
    </dgm:pt>
    <dgm:pt modelId="{0B2EEB81-7A84-4B24-8433-B845C4530015}" type="pres">
      <dgm:prSet presAssocID="{1C6843DA-4C9D-40B8-A43A-19871F20625B}" presName="descendantText" presStyleLbl="alignAccFollowNode1" presStyleIdx="2" presStyleCnt="4" custScaleY="18203">
        <dgm:presLayoutVars>
          <dgm:bulletEnabled val="1"/>
        </dgm:presLayoutVars>
      </dgm:prSet>
      <dgm:spPr/>
    </dgm:pt>
    <dgm:pt modelId="{DC2E813A-5B68-4FF0-B13C-684E526DDC4F}" type="pres">
      <dgm:prSet presAssocID="{CD9FDA0C-2DA4-402B-B7D5-A15F44C8EFAD}" presName="sp" presStyleCnt="0"/>
      <dgm:spPr/>
    </dgm:pt>
    <dgm:pt modelId="{737EA1A8-3E57-45D9-B379-EB8AF28A4948}" type="pres">
      <dgm:prSet presAssocID="{B3E4A5F6-75E3-4121-97D9-D6DF38D1CA31}" presName="linNode" presStyleCnt="0"/>
      <dgm:spPr/>
    </dgm:pt>
    <dgm:pt modelId="{83894980-8F8E-40B6-AA4B-8007528B951A}" type="pres">
      <dgm:prSet presAssocID="{B3E4A5F6-75E3-4121-97D9-D6DF38D1CA31}" presName="parentText" presStyleLbl="node1" presStyleIdx="3" presStyleCnt="4" custScaleY="14553">
        <dgm:presLayoutVars>
          <dgm:chMax val="1"/>
          <dgm:bulletEnabled val="1"/>
        </dgm:presLayoutVars>
      </dgm:prSet>
      <dgm:spPr/>
    </dgm:pt>
    <dgm:pt modelId="{6C17E96F-72E1-4916-BEAD-6C17D6D89A9A}" type="pres">
      <dgm:prSet presAssocID="{B3E4A5F6-75E3-4121-97D9-D6DF38D1CA31}" presName="descendantText" presStyleLbl="alignAccFollowNode1" presStyleIdx="3" presStyleCnt="4" custScaleY="17429" custLinFactNeighborY="0">
        <dgm:presLayoutVars>
          <dgm:bulletEnabled val="1"/>
        </dgm:presLayoutVars>
      </dgm:prSet>
      <dgm:spPr/>
    </dgm:pt>
  </dgm:ptLst>
  <dgm:cxnLst>
    <dgm:cxn modelId="{AA218E11-FAD1-4A76-8D8C-A1BAB84A151D}" type="presOf" srcId="{90EB0BEF-B197-40C3-B148-D08267BBFC0C}" destId="{0B2EEB81-7A84-4B24-8433-B845C4530015}" srcOrd="0" destOrd="0" presId="urn:microsoft.com/office/officeart/2005/8/layout/vList5"/>
    <dgm:cxn modelId="{C1ED8C19-97A1-43FA-A197-058567D8A60D}" type="presOf" srcId="{C1041258-32C8-4222-A29A-A1632ED7A565}" destId="{CE5FBBED-78EE-44E1-B9BF-AAEFFB82E873}" srcOrd="0" destOrd="0" presId="urn:microsoft.com/office/officeart/2005/8/layout/vList5"/>
    <dgm:cxn modelId="{FE3CEF1E-C63F-45B0-8C26-6DA153E4F043}" srcId="{C1041258-32C8-4222-A29A-A1632ED7A565}" destId="{A02B245A-BF7F-4BD0-85FA-DA06ECD4AD89}" srcOrd="0" destOrd="0" parTransId="{12E636D9-FBF2-4E90-A259-FF032655D93D}" sibTransId="{5FFA790F-60FA-47EC-8022-7AE761A052CE}"/>
    <dgm:cxn modelId="{9D74B52A-C6F6-4B03-A4F9-D66DBC017FB9}" srcId="{E308F9D8-E48C-4392-9EE0-4BA96E6463C2}" destId="{891F52B6-0FCB-4051-8B89-BF872094ADA2}" srcOrd="0" destOrd="0" parTransId="{C8DFFDD7-6E1C-475A-B111-7057912DB1F1}" sibTransId="{2CC9AC72-F02A-4D68-B4DF-C3CDF30D32FF}"/>
    <dgm:cxn modelId="{4867213A-409D-4B3A-9BD7-B65AE1B4BD6A}" type="presOf" srcId="{36B04F96-01A5-4BED-8427-959122D0AC5B}" destId="{F589D8A1-5F0D-492A-A9D4-5B02FD65AA5B}" srcOrd="0" destOrd="1" presId="urn:microsoft.com/office/officeart/2005/8/layout/vList5"/>
    <dgm:cxn modelId="{261F5F3A-FEBD-47B1-8B89-F3CA07670408}" type="presOf" srcId="{F967A867-DE13-4A9D-B235-85D8521E9DE8}" destId="{67CB6E1F-3257-4F92-BC7B-8395C3EDC721}" srcOrd="0" destOrd="1" presId="urn:microsoft.com/office/officeart/2005/8/layout/vList5"/>
    <dgm:cxn modelId="{A8C0426D-2878-439D-BD20-C74107095313}" srcId="{E5A61AC9-4842-4CAA-A7FF-6F700DAE877D}" destId="{C1041258-32C8-4222-A29A-A1632ED7A565}" srcOrd="0" destOrd="0" parTransId="{F4551697-4B29-4C57-BAF6-35363F26AE9D}" sibTransId="{9CA7B899-1E14-4D1B-87AF-D2D90865CC9D}"/>
    <dgm:cxn modelId="{CEA98A88-8290-49A6-B64B-76BD4A7B9D43}" srcId="{1C6843DA-4C9D-40B8-A43A-19871F20625B}" destId="{90EB0BEF-B197-40C3-B148-D08267BBFC0C}" srcOrd="0" destOrd="0" parTransId="{92183FBC-BD04-41AF-A0A3-7B678F7E7DAE}" sibTransId="{F2DA12A6-95D6-4279-A90C-3E6C70407542}"/>
    <dgm:cxn modelId="{9454648C-50F4-4BDD-87A0-71C5E2F6BA7F}" srcId="{E5A61AC9-4842-4CAA-A7FF-6F700DAE877D}" destId="{E308F9D8-E48C-4392-9EE0-4BA96E6463C2}" srcOrd="1" destOrd="0" parTransId="{3DD3A3C1-C36B-41C6-9EB9-550E88E96E01}" sibTransId="{23E16B68-47B9-4FA1-8CDB-541D5119F5A0}"/>
    <dgm:cxn modelId="{2F3C128D-959E-4E3D-BA2B-91842C23BBA4}" srcId="{E308F9D8-E48C-4392-9EE0-4BA96E6463C2}" destId="{36B04F96-01A5-4BED-8427-959122D0AC5B}" srcOrd="1" destOrd="0" parTransId="{AA2AD055-6AB7-497A-988E-9C072376A518}" sibTransId="{10FE2B4C-2C09-403F-B644-34572F025642}"/>
    <dgm:cxn modelId="{0D82098E-7A48-4D39-B852-AC1317419E0D}" type="presOf" srcId="{A02B245A-BF7F-4BD0-85FA-DA06ECD4AD89}" destId="{67CB6E1F-3257-4F92-BC7B-8395C3EDC721}" srcOrd="0" destOrd="0" presId="urn:microsoft.com/office/officeart/2005/8/layout/vList5"/>
    <dgm:cxn modelId="{7738F896-1426-4964-AF84-8B5B09A50E01}" srcId="{B3E4A5F6-75E3-4121-97D9-D6DF38D1CA31}" destId="{3EC89BA2-DD4E-4CF8-986D-3100BA3469B6}" srcOrd="0" destOrd="0" parTransId="{5F5AA043-3214-42F7-9C79-7F58F8190A39}" sibTransId="{54BB6DBC-D7C6-406D-8BE0-D09D3AFE29D2}"/>
    <dgm:cxn modelId="{4418669E-9BC0-4BC4-8A40-A8E3454BE2C2}" type="presOf" srcId="{891F52B6-0FCB-4051-8B89-BF872094ADA2}" destId="{F589D8A1-5F0D-492A-A9D4-5B02FD65AA5B}" srcOrd="0" destOrd="0" presId="urn:microsoft.com/office/officeart/2005/8/layout/vList5"/>
    <dgm:cxn modelId="{39EE42A3-E46F-4FE6-80C9-40D7F2291CB1}" srcId="{C1041258-32C8-4222-A29A-A1632ED7A565}" destId="{F967A867-DE13-4A9D-B235-85D8521E9DE8}" srcOrd="1" destOrd="0" parTransId="{EA8CEBFC-964E-4352-97E2-B40A8EB8BD9C}" sibTransId="{C4204DBD-3195-477B-80EF-8A3C306F4282}"/>
    <dgm:cxn modelId="{3713DFA4-5AD9-4BA6-9E8F-3E99AB430DA2}" type="presOf" srcId="{E308F9D8-E48C-4392-9EE0-4BA96E6463C2}" destId="{D6C52C3D-C5F2-4CCB-8899-25531BE784F8}" srcOrd="0" destOrd="0" presId="urn:microsoft.com/office/officeart/2005/8/layout/vList5"/>
    <dgm:cxn modelId="{A033E9AA-7C19-407E-8206-F8538BD9EA59}" type="presOf" srcId="{B3E4A5F6-75E3-4121-97D9-D6DF38D1CA31}" destId="{83894980-8F8E-40B6-AA4B-8007528B951A}" srcOrd="0" destOrd="0" presId="urn:microsoft.com/office/officeart/2005/8/layout/vList5"/>
    <dgm:cxn modelId="{3EF723B1-7C31-4F99-B702-03179ABC81E2}" type="presOf" srcId="{E5A61AC9-4842-4CAA-A7FF-6F700DAE877D}" destId="{AB9DEA9E-1463-478C-9438-137F119A1C40}" srcOrd="0" destOrd="0" presId="urn:microsoft.com/office/officeart/2005/8/layout/vList5"/>
    <dgm:cxn modelId="{B6920CBA-4606-4852-8DB9-1A1386C2047C}" srcId="{E5A61AC9-4842-4CAA-A7FF-6F700DAE877D}" destId="{1C6843DA-4C9D-40B8-A43A-19871F20625B}" srcOrd="2" destOrd="0" parTransId="{0EF249ED-1B57-42FC-8E4E-05F1023702BB}" sibTransId="{CD9FDA0C-2DA4-402B-B7D5-A15F44C8EFAD}"/>
    <dgm:cxn modelId="{80D5FCD2-CB63-4480-B421-5A18D5794751}" srcId="{E5A61AC9-4842-4CAA-A7FF-6F700DAE877D}" destId="{B3E4A5F6-75E3-4121-97D9-D6DF38D1CA31}" srcOrd="3" destOrd="0" parTransId="{9488D3C3-6F49-41A2-AB00-2002015EA64D}" sibTransId="{CA05EB79-BCD0-40BF-ABFB-8E06A309DBE8}"/>
    <dgm:cxn modelId="{CC3CD0F5-3B9F-40DA-A0AA-66B857561089}" type="presOf" srcId="{3EC89BA2-DD4E-4CF8-986D-3100BA3469B6}" destId="{6C17E96F-72E1-4916-BEAD-6C17D6D89A9A}" srcOrd="0" destOrd="0" presId="urn:microsoft.com/office/officeart/2005/8/layout/vList5"/>
    <dgm:cxn modelId="{B0F091FA-7E6C-4600-84EB-4E82D391E0CE}" type="presOf" srcId="{1C6843DA-4C9D-40B8-A43A-19871F20625B}" destId="{D79C7F75-A27A-46C0-A032-C4703036B625}" srcOrd="0" destOrd="0" presId="urn:microsoft.com/office/officeart/2005/8/layout/vList5"/>
    <dgm:cxn modelId="{FB3822E5-2B36-4CAE-B330-E16E287F3528}" type="presParOf" srcId="{AB9DEA9E-1463-478C-9438-137F119A1C40}" destId="{54AEA06B-DD63-420B-ADB9-4A7305C0CC9A}" srcOrd="0" destOrd="0" presId="urn:microsoft.com/office/officeart/2005/8/layout/vList5"/>
    <dgm:cxn modelId="{D5EA8EDD-9B66-444B-A8DB-DD468E4C3ACB}" type="presParOf" srcId="{54AEA06B-DD63-420B-ADB9-4A7305C0CC9A}" destId="{CE5FBBED-78EE-44E1-B9BF-AAEFFB82E873}" srcOrd="0" destOrd="0" presId="urn:microsoft.com/office/officeart/2005/8/layout/vList5"/>
    <dgm:cxn modelId="{63F58A3B-D814-4316-9E09-F233D8149F15}" type="presParOf" srcId="{54AEA06B-DD63-420B-ADB9-4A7305C0CC9A}" destId="{67CB6E1F-3257-4F92-BC7B-8395C3EDC721}" srcOrd="1" destOrd="0" presId="urn:microsoft.com/office/officeart/2005/8/layout/vList5"/>
    <dgm:cxn modelId="{DF8FB1A8-74C4-43A9-90E0-1F29A1CDB927}" type="presParOf" srcId="{AB9DEA9E-1463-478C-9438-137F119A1C40}" destId="{B71BADAD-3C9F-4FC6-9300-CD13B8621549}" srcOrd="1" destOrd="0" presId="urn:microsoft.com/office/officeart/2005/8/layout/vList5"/>
    <dgm:cxn modelId="{40B874DD-CE89-4BBA-9DAB-77DE1676DA70}" type="presParOf" srcId="{AB9DEA9E-1463-478C-9438-137F119A1C40}" destId="{2F20F67B-3655-40DE-88E7-531385F1966C}" srcOrd="2" destOrd="0" presId="urn:microsoft.com/office/officeart/2005/8/layout/vList5"/>
    <dgm:cxn modelId="{B6B1A8DF-D996-4A8F-A1EC-A448B99596A4}" type="presParOf" srcId="{2F20F67B-3655-40DE-88E7-531385F1966C}" destId="{D6C52C3D-C5F2-4CCB-8899-25531BE784F8}" srcOrd="0" destOrd="0" presId="urn:microsoft.com/office/officeart/2005/8/layout/vList5"/>
    <dgm:cxn modelId="{25230ED0-3C6E-4F4F-A941-0DB6078C316B}" type="presParOf" srcId="{2F20F67B-3655-40DE-88E7-531385F1966C}" destId="{F589D8A1-5F0D-492A-A9D4-5B02FD65AA5B}" srcOrd="1" destOrd="0" presId="urn:microsoft.com/office/officeart/2005/8/layout/vList5"/>
    <dgm:cxn modelId="{015B59B5-9A39-4104-9149-4CD84B5A52BF}" type="presParOf" srcId="{AB9DEA9E-1463-478C-9438-137F119A1C40}" destId="{2D450467-D91C-4A80-A2DA-2525FA4F12E6}" srcOrd="3" destOrd="0" presId="urn:microsoft.com/office/officeart/2005/8/layout/vList5"/>
    <dgm:cxn modelId="{F015F97B-7D10-4FC8-B618-50C5F128FFE4}" type="presParOf" srcId="{AB9DEA9E-1463-478C-9438-137F119A1C40}" destId="{3EBD5279-9596-41E1-8EBC-8C3439E8B851}" srcOrd="4" destOrd="0" presId="urn:microsoft.com/office/officeart/2005/8/layout/vList5"/>
    <dgm:cxn modelId="{3796DDE7-BF98-43F6-8DFE-5B6ABF9820E6}" type="presParOf" srcId="{3EBD5279-9596-41E1-8EBC-8C3439E8B851}" destId="{D79C7F75-A27A-46C0-A032-C4703036B625}" srcOrd="0" destOrd="0" presId="urn:microsoft.com/office/officeart/2005/8/layout/vList5"/>
    <dgm:cxn modelId="{8020E419-6067-4B17-9712-21478BD2991E}" type="presParOf" srcId="{3EBD5279-9596-41E1-8EBC-8C3439E8B851}" destId="{0B2EEB81-7A84-4B24-8433-B845C4530015}" srcOrd="1" destOrd="0" presId="urn:microsoft.com/office/officeart/2005/8/layout/vList5"/>
    <dgm:cxn modelId="{33275F74-6B3C-4B87-9697-6EBF09779B46}" type="presParOf" srcId="{AB9DEA9E-1463-478C-9438-137F119A1C40}" destId="{DC2E813A-5B68-4FF0-B13C-684E526DDC4F}" srcOrd="5" destOrd="0" presId="urn:microsoft.com/office/officeart/2005/8/layout/vList5"/>
    <dgm:cxn modelId="{22FD9EE2-DA06-4EB6-A074-7063A93DCE9D}" type="presParOf" srcId="{AB9DEA9E-1463-478C-9438-137F119A1C40}" destId="{737EA1A8-3E57-45D9-B379-EB8AF28A4948}" srcOrd="6" destOrd="0" presId="urn:microsoft.com/office/officeart/2005/8/layout/vList5"/>
    <dgm:cxn modelId="{E6128FDD-9DD6-4850-A05B-FE5777B98BE5}" type="presParOf" srcId="{737EA1A8-3E57-45D9-B379-EB8AF28A4948}" destId="{83894980-8F8E-40B6-AA4B-8007528B951A}" srcOrd="0" destOrd="0" presId="urn:microsoft.com/office/officeart/2005/8/layout/vList5"/>
    <dgm:cxn modelId="{41889CA9-D990-4753-A213-CB5F6291D50D}" type="presParOf" srcId="{737EA1A8-3E57-45D9-B379-EB8AF28A4948}" destId="{6C17E96F-72E1-4916-BEAD-6C17D6D89A9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B6E1F-3257-4F92-BC7B-8395C3EDC721}">
      <dsp:nvSpPr>
        <dsp:cNvPr id="0" name=""/>
        <dsp:cNvSpPr/>
      </dsp:nvSpPr>
      <dsp:spPr>
        <a:xfrm rot="5400000">
          <a:off x="6094158" y="-2286415"/>
          <a:ext cx="545982"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Through research on the architectural change that the possible.</a:t>
          </a:r>
        </a:p>
        <a:p>
          <a:pPr marL="57150" lvl="1" indent="-57150" algn="l" defTabSz="444500">
            <a:lnSpc>
              <a:spcPct val="90000"/>
            </a:lnSpc>
            <a:spcBef>
              <a:spcPct val="0"/>
            </a:spcBef>
            <a:spcAft>
              <a:spcPct val="15000"/>
            </a:spcAft>
            <a:buChar char="•"/>
          </a:pPr>
          <a:r>
            <a:rPr lang="en-US" sz="1000" kern="1200" dirty="0"/>
            <a:t> Research regarding the new augmentations that guides the model in feature detection. </a:t>
          </a:r>
        </a:p>
      </dsp:txBody>
      <dsp:txXfrm rot="-5400000">
        <a:off x="3370844" y="463552"/>
        <a:ext cx="5965958" cy="492676"/>
      </dsp:txXfrm>
    </dsp:sp>
    <dsp:sp modelId="{CE5FBBED-78EE-44E1-B9BF-AAEFFB82E873}">
      <dsp:nvSpPr>
        <dsp:cNvPr id="0" name=""/>
        <dsp:cNvSpPr/>
      </dsp:nvSpPr>
      <dsp:spPr>
        <a:xfrm>
          <a:off x="0" y="436907"/>
          <a:ext cx="3370844" cy="545967"/>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1 to 2</a:t>
          </a:r>
        </a:p>
      </dsp:txBody>
      <dsp:txXfrm>
        <a:off x="26652" y="463559"/>
        <a:ext cx="3317540" cy="492663"/>
      </dsp:txXfrm>
    </dsp:sp>
    <dsp:sp modelId="{F589D8A1-5F0D-492A-A9D4-5B02FD65AA5B}">
      <dsp:nvSpPr>
        <dsp:cNvPr id="0" name=""/>
        <dsp:cNvSpPr/>
      </dsp:nvSpPr>
      <dsp:spPr>
        <a:xfrm rot="5400000">
          <a:off x="6060161" y="-1489368"/>
          <a:ext cx="613977"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Implementing the approaches if we find any method.</a:t>
          </a:r>
        </a:p>
        <a:p>
          <a:pPr marL="57150" lvl="1" indent="-57150" algn="l" defTabSz="444500">
            <a:lnSpc>
              <a:spcPct val="90000"/>
            </a:lnSpc>
            <a:spcBef>
              <a:spcPct val="0"/>
            </a:spcBef>
            <a:spcAft>
              <a:spcPct val="15000"/>
            </a:spcAft>
            <a:buChar char="•"/>
          </a:pPr>
          <a:r>
            <a:rPr lang="en-US" sz="1000" kern="1200" dirty="0"/>
            <a:t>Performing various tests on the approach</a:t>
          </a:r>
        </a:p>
      </dsp:txBody>
      <dsp:txXfrm rot="-5400000">
        <a:off x="3370844" y="1229921"/>
        <a:ext cx="5962639" cy="554033"/>
      </dsp:txXfrm>
    </dsp:sp>
    <dsp:sp modelId="{D6C52C3D-C5F2-4CCB-8899-25531BE784F8}">
      <dsp:nvSpPr>
        <dsp:cNvPr id="0" name=""/>
        <dsp:cNvSpPr/>
      </dsp:nvSpPr>
      <dsp:spPr>
        <a:xfrm>
          <a:off x="0" y="1216970"/>
          <a:ext cx="3370844" cy="529690"/>
        </a:xfrm>
        <a:prstGeom prst="round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2 to 4</a:t>
          </a:r>
        </a:p>
      </dsp:txBody>
      <dsp:txXfrm>
        <a:off x="25857" y="1242827"/>
        <a:ext cx="3319130" cy="477976"/>
      </dsp:txXfrm>
    </dsp:sp>
    <dsp:sp modelId="{0B2EEB81-7A84-4B24-8433-B845C4530015}">
      <dsp:nvSpPr>
        <dsp:cNvPr id="0" name=""/>
        <dsp:cNvSpPr/>
      </dsp:nvSpPr>
      <dsp:spPr>
        <a:xfrm rot="5400000">
          <a:off x="6087632" y="-678368"/>
          <a:ext cx="559034"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Standardizing the code. So, we can use them directly and also it should be applicable in the current approaches of model building.</a:t>
          </a:r>
        </a:p>
      </dsp:txBody>
      <dsp:txXfrm rot="-5400000">
        <a:off x="3370844" y="2065710"/>
        <a:ext cx="5965321" cy="504454"/>
      </dsp:txXfrm>
    </dsp:sp>
    <dsp:sp modelId="{D79C7F75-A27A-46C0-A032-C4703036B625}">
      <dsp:nvSpPr>
        <dsp:cNvPr id="0" name=""/>
        <dsp:cNvSpPr/>
      </dsp:nvSpPr>
      <dsp:spPr>
        <a:xfrm>
          <a:off x="0" y="1980748"/>
          <a:ext cx="3370844" cy="674378"/>
        </a:xfrm>
        <a:prstGeom prst="round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5 to 6</a:t>
          </a:r>
        </a:p>
      </dsp:txBody>
      <dsp:txXfrm>
        <a:off x="32920" y="2013668"/>
        <a:ext cx="3305004" cy="608538"/>
      </dsp:txXfrm>
    </dsp:sp>
    <dsp:sp modelId="{6C17E96F-72E1-4916-BEAD-6C17D6D89A9A}">
      <dsp:nvSpPr>
        <dsp:cNvPr id="0" name=""/>
        <dsp:cNvSpPr/>
      </dsp:nvSpPr>
      <dsp:spPr>
        <a:xfrm rot="5400000">
          <a:off x="6099517" y="130102"/>
          <a:ext cx="535264" cy="5992611"/>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Finalizing everything from implementation, testes and research paper as well. </a:t>
          </a:r>
        </a:p>
      </dsp:txBody>
      <dsp:txXfrm rot="-5400000">
        <a:off x="3370844" y="2884905"/>
        <a:ext cx="5966482" cy="483006"/>
      </dsp:txXfrm>
    </dsp:sp>
    <dsp:sp modelId="{83894980-8F8E-40B6-AA4B-8007528B951A}">
      <dsp:nvSpPr>
        <dsp:cNvPr id="0" name=""/>
        <dsp:cNvSpPr/>
      </dsp:nvSpPr>
      <dsp:spPr>
        <a:xfrm>
          <a:off x="0" y="2847071"/>
          <a:ext cx="3370844" cy="558674"/>
        </a:xfrm>
        <a:prstGeom prst="round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Week 7 to 8</a:t>
          </a:r>
        </a:p>
      </dsp:txBody>
      <dsp:txXfrm>
        <a:off x="27272" y="2874343"/>
        <a:ext cx="3316300" cy="5041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t>2</a:t>
            </a:fld>
            <a:endParaRPr lang="en-US"/>
          </a:p>
        </p:txBody>
      </p:sp>
    </p:spTree>
    <p:extLst>
      <p:ext uri="{BB962C8B-B14F-4D97-AF65-F5344CB8AC3E}">
        <p14:creationId xmlns:p14="http://schemas.microsoft.com/office/powerpoint/2010/main" val="241343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Mid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661993"/>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 Dr U Hariharan </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MATCHA PAVAN KUMAR (20BCS6072)</a:t>
            </a: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PRIYANGSHU SARKAR (20BCS6047)</a:t>
            </a: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ARPIT MAHAJAN (21BCG1115)</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AIT-CSE</a:t>
            </a:r>
          </a:p>
        </p:txBody>
      </p:sp>
      <p:sp>
        <p:nvSpPr>
          <p:cNvPr id="28" name="TextBox 27"/>
          <p:cNvSpPr txBox="1"/>
          <p:nvPr/>
        </p:nvSpPr>
        <p:spPr>
          <a:xfrm>
            <a:off x="9784080" y="6437194"/>
            <a:ext cx="2407919"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10 JULY 2023</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291595" y="1510762"/>
            <a:ext cx="9402182" cy="1323439"/>
          </a:xfrm>
          <a:prstGeom prst="rect">
            <a:avLst/>
          </a:prstGeom>
          <a:noFill/>
        </p:spPr>
        <p:txBody>
          <a:bodyPr wrap="square" rtlCol="0" anchor="ctr">
            <a:spAutoFit/>
          </a:bodyPr>
          <a:lstStyle/>
          <a:p>
            <a:pPr algn="ctr"/>
            <a:r>
              <a:rPr lang="fr-FR" sz="4000" b="1" i="1">
                <a:latin typeface="SamsungOne 700" panose="020B0803030303020204" pitchFamily="34" charset="0"/>
                <a:ea typeface="SamsungOne 700" panose="020B0803030303020204" pitchFamily="34" charset="0"/>
              </a:rPr>
              <a:t>Explore &amp; Implement Image Augmentation Options</a:t>
            </a:r>
            <a:endParaRPr lang="en-IN" sz="4000" b="1" i="1" dirty="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2214068"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Implementation:</a:t>
            </a:r>
          </a:p>
        </p:txBody>
      </p:sp>
      <p:sp>
        <p:nvSpPr>
          <p:cNvPr id="6" name="Rectangle 5">
            <a:extLst>
              <a:ext uri="{FF2B5EF4-FFF2-40B4-BE49-F238E27FC236}">
                <a16:creationId xmlns:a16="http://schemas.microsoft.com/office/drawing/2014/main" id="{FFD07E83-CDA6-ECA5-FD62-A01B475F2756}"/>
              </a:ext>
            </a:extLst>
          </p:cNvPr>
          <p:cNvSpPr/>
          <p:nvPr/>
        </p:nvSpPr>
        <p:spPr>
          <a:xfrm>
            <a:off x="3442447" y="1667435"/>
            <a:ext cx="815788" cy="7530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DBD4B4D-F9ED-F399-537F-B342D9D4776C}"/>
              </a:ext>
            </a:extLst>
          </p:cNvPr>
          <p:cNvSpPr/>
          <p:nvPr/>
        </p:nvSpPr>
        <p:spPr>
          <a:xfrm>
            <a:off x="4903694" y="1667435"/>
            <a:ext cx="815788" cy="75303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2A2B15C-9A19-268E-0ED3-A189FE2B215B}"/>
              </a:ext>
            </a:extLst>
          </p:cNvPr>
          <p:cNvSpPr/>
          <p:nvPr/>
        </p:nvSpPr>
        <p:spPr>
          <a:xfrm>
            <a:off x="6364941" y="1667435"/>
            <a:ext cx="815788" cy="75303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2CF6B2-D726-E103-714D-DBE4303630B5}"/>
              </a:ext>
            </a:extLst>
          </p:cNvPr>
          <p:cNvSpPr txBox="1"/>
          <p:nvPr/>
        </p:nvSpPr>
        <p:spPr>
          <a:xfrm>
            <a:off x="1640542" y="1859287"/>
            <a:ext cx="1658470" cy="369332"/>
          </a:xfrm>
          <a:prstGeom prst="rect">
            <a:avLst/>
          </a:prstGeom>
          <a:noFill/>
        </p:spPr>
        <p:txBody>
          <a:bodyPr wrap="square" rtlCol="0">
            <a:spAutoFit/>
          </a:bodyPr>
          <a:lstStyle/>
          <a:p>
            <a:r>
              <a:rPr lang="en-IN" dirty="0"/>
              <a:t>Input Layer</a:t>
            </a:r>
          </a:p>
        </p:txBody>
      </p:sp>
      <p:sp>
        <p:nvSpPr>
          <p:cNvPr id="10" name="Rectangle 9">
            <a:extLst>
              <a:ext uri="{FF2B5EF4-FFF2-40B4-BE49-F238E27FC236}">
                <a16:creationId xmlns:a16="http://schemas.microsoft.com/office/drawing/2014/main" id="{487EA442-880C-B6E9-B73E-93423CC81E3B}"/>
              </a:ext>
            </a:extLst>
          </p:cNvPr>
          <p:cNvSpPr/>
          <p:nvPr/>
        </p:nvSpPr>
        <p:spPr>
          <a:xfrm>
            <a:off x="1407459" y="2850776"/>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FAF1AB1-A8DD-D54A-544F-EF1DE26B30E7}"/>
              </a:ext>
            </a:extLst>
          </p:cNvPr>
          <p:cNvSpPr/>
          <p:nvPr/>
        </p:nvSpPr>
        <p:spPr>
          <a:xfrm>
            <a:off x="2438400" y="285077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5918A46-A597-F650-5AA8-B375526233BA}"/>
              </a:ext>
            </a:extLst>
          </p:cNvPr>
          <p:cNvSpPr/>
          <p:nvPr/>
        </p:nvSpPr>
        <p:spPr>
          <a:xfrm>
            <a:off x="3513046" y="285077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814C5B-C178-E417-B1B1-BE7FC6C9B78B}"/>
              </a:ext>
            </a:extLst>
          </p:cNvPr>
          <p:cNvSpPr/>
          <p:nvPr/>
        </p:nvSpPr>
        <p:spPr>
          <a:xfrm>
            <a:off x="4538941" y="285077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8914B54-6FFB-6070-D7E3-F6A6217ECC17}"/>
              </a:ext>
            </a:extLst>
          </p:cNvPr>
          <p:cNvSpPr/>
          <p:nvPr/>
        </p:nvSpPr>
        <p:spPr>
          <a:xfrm>
            <a:off x="5459506" y="285077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C47E165-DE5E-D321-C729-F9A7578FFBD1}"/>
              </a:ext>
            </a:extLst>
          </p:cNvPr>
          <p:cNvSpPr/>
          <p:nvPr/>
        </p:nvSpPr>
        <p:spPr>
          <a:xfrm>
            <a:off x="6461870"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D52AB18-CF39-E2FC-468E-2AE626F1B54D}"/>
              </a:ext>
            </a:extLst>
          </p:cNvPr>
          <p:cNvSpPr/>
          <p:nvPr/>
        </p:nvSpPr>
        <p:spPr>
          <a:xfrm>
            <a:off x="7536516"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512F66B-8D61-9D22-208F-2F5EBB815ACC}"/>
              </a:ext>
            </a:extLst>
          </p:cNvPr>
          <p:cNvSpPr/>
          <p:nvPr/>
        </p:nvSpPr>
        <p:spPr>
          <a:xfrm>
            <a:off x="8562411"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731E63E-BEDD-03EE-975D-5EE2852C2967}"/>
              </a:ext>
            </a:extLst>
          </p:cNvPr>
          <p:cNvSpPr/>
          <p:nvPr/>
        </p:nvSpPr>
        <p:spPr>
          <a:xfrm>
            <a:off x="1407459" y="377214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D31A974-8485-C6F5-4300-F9B5925097F8}"/>
              </a:ext>
            </a:extLst>
          </p:cNvPr>
          <p:cNvSpPr/>
          <p:nvPr/>
        </p:nvSpPr>
        <p:spPr>
          <a:xfrm>
            <a:off x="2438400" y="377214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4058C9C-2120-09D9-0BEA-65C8729D8880}"/>
              </a:ext>
            </a:extLst>
          </p:cNvPr>
          <p:cNvSpPr/>
          <p:nvPr/>
        </p:nvSpPr>
        <p:spPr>
          <a:xfrm>
            <a:off x="3513046" y="377214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4B44F90-8C2C-4E2B-E0B2-0B3181639C44}"/>
              </a:ext>
            </a:extLst>
          </p:cNvPr>
          <p:cNvSpPr/>
          <p:nvPr/>
        </p:nvSpPr>
        <p:spPr>
          <a:xfrm>
            <a:off x="4538941" y="377214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93466D4C-5D65-39EB-BC05-F894D0CE8AF6}"/>
              </a:ext>
            </a:extLst>
          </p:cNvPr>
          <p:cNvSpPr/>
          <p:nvPr/>
        </p:nvSpPr>
        <p:spPr>
          <a:xfrm>
            <a:off x="5459506" y="377214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CDDCB60F-F711-4C02-F420-A87B274019F3}"/>
              </a:ext>
            </a:extLst>
          </p:cNvPr>
          <p:cNvSpPr/>
          <p:nvPr/>
        </p:nvSpPr>
        <p:spPr>
          <a:xfrm>
            <a:off x="6461870"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53B02D8-1B35-8779-CF9E-01626458FDCA}"/>
              </a:ext>
            </a:extLst>
          </p:cNvPr>
          <p:cNvSpPr/>
          <p:nvPr/>
        </p:nvSpPr>
        <p:spPr>
          <a:xfrm>
            <a:off x="7536516"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6C01C8C9-3131-5E37-7456-7434D5220571}"/>
              </a:ext>
            </a:extLst>
          </p:cNvPr>
          <p:cNvSpPr/>
          <p:nvPr/>
        </p:nvSpPr>
        <p:spPr>
          <a:xfrm>
            <a:off x="8562411"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E7595BAD-BF42-0AC9-96F9-ED12C61CF9EF}"/>
              </a:ext>
            </a:extLst>
          </p:cNvPr>
          <p:cNvSpPr/>
          <p:nvPr/>
        </p:nvSpPr>
        <p:spPr>
          <a:xfrm>
            <a:off x="1407459" y="467330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E0DB3B34-2A31-42B8-D569-D109F79F3DAD}"/>
              </a:ext>
            </a:extLst>
          </p:cNvPr>
          <p:cNvSpPr/>
          <p:nvPr/>
        </p:nvSpPr>
        <p:spPr>
          <a:xfrm>
            <a:off x="2438400" y="467330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27F76FCE-B5F9-73AE-3AC0-F0B4249F7798}"/>
              </a:ext>
            </a:extLst>
          </p:cNvPr>
          <p:cNvSpPr/>
          <p:nvPr/>
        </p:nvSpPr>
        <p:spPr>
          <a:xfrm>
            <a:off x="3513046" y="4673301"/>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3A938EF3-2565-A636-82A8-E0F123992958}"/>
              </a:ext>
            </a:extLst>
          </p:cNvPr>
          <p:cNvSpPr/>
          <p:nvPr/>
        </p:nvSpPr>
        <p:spPr>
          <a:xfrm>
            <a:off x="4538941" y="4673300"/>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804713AD-9200-BACF-5E2A-2DF57A8D3AA6}"/>
              </a:ext>
            </a:extLst>
          </p:cNvPr>
          <p:cNvSpPr/>
          <p:nvPr/>
        </p:nvSpPr>
        <p:spPr>
          <a:xfrm>
            <a:off x="5459506" y="467330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53C9A3F-1807-DBC9-C12D-E938DB9CA886}"/>
              </a:ext>
            </a:extLst>
          </p:cNvPr>
          <p:cNvSpPr/>
          <p:nvPr/>
        </p:nvSpPr>
        <p:spPr>
          <a:xfrm>
            <a:off x="6461870"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F382783F-25CF-5426-E01A-9A7558091937}"/>
              </a:ext>
            </a:extLst>
          </p:cNvPr>
          <p:cNvSpPr/>
          <p:nvPr/>
        </p:nvSpPr>
        <p:spPr>
          <a:xfrm>
            <a:off x="7536516"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DA6887E-073C-7BED-79FC-B6E423482075}"/>
              </a:ext>
            </a:extLst>
          </p:cNvPr>
          <p:cNvSpPr/>
          <p:nvPr/>
        </p:nvSpPr>
        <p:spPr>
          <a:xfrm>
            <a:off x="8562411"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61EF64CB-51A4-19D8-02DD-9445384E492F}"/>
              </a:ext>
            </a:extLst>
          </p:cNvPr>
          <p:cNvSpPr/>
          <p:nvPr/>
        </p:nvSpPr>
        <p:spPr>
          <a:xfrm>
            <a:off x="1407459" y="5551558"/>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0A42B30F-DFB8-60B4-32B0-7D126B827CB6}"/>
              </a:ext>
            </a:extLst>
          </p:cNvPr>
          <p:cNvSpPr/>
          <p:nvPr/>
        </p:nvSpPr>
        <p:spPr>
          <a:xfrm>
            <a:off x="2438400" y="555155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3ADBEDAA-A93C-AF47-27D9-29ADC74E724A}"/>
              </a:ext>
            </a:extLst>
          </p:cNvPr>
          <p:cNvSpPr/>
          <p:nvPr/>
        </p:nvSpPr>
        <p:spPr>
          <a:xfrm>
            <a:off x="3513046" y="5551556"/>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753F925-E418-6C66-EFDC-ABCB66A551F1}"/>
              </a:ext>
            </a:extLst>
          </p:cNvPr>
          <p:cNvSpPr/>
          <p:nvPr/>
        </p:nvSpPr>
        <p:spPr>
          <a:xfrm>
            <a:off x="4538941" y="555155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23A840C1-E675-BCF6-75A0-CD3EBA621746}"/>
              </a:ext>
            </a:extLst>
          </p:cNvPr>
          <p:cNvSpPr/>
          <p:nvPr/>
        </p:nvSpPr>
        <p:spPr>
          <a:xfrm>
            <a:off x="5459506" y="555155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9F7BBC36-56D0-21FE-9DC6-55F585CAF343}"/>
              </a:ext>
            </a:extLst>
          </p:cNvPr>
          <p:cNvSpPr/>
          <p:nvPr/>
        </p:nvSpPr>
        <p:spPr>
          <a:xfrm>
            <a:off x="6461870"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265EEFEA-DCDC-2540-BB2A-4A3E43C928D2}"/>
              </a:ext>
            </a:extLst>
          </p:cNvPr>
          <p:cNvSpPr/>
          <p:nvPr/>
        </p:nvSpPr>
        <p:spPr>
          <a:xfrm>
            <a:off x="7536516"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AC01BCEF-F3B5-603F-6792-CD9C93C32889}"/>
              </a:ext>
            </a:extLst>
          </p:cNvPr>
          <p:cNvSpPr/>
          <p:nvPr/>
        </p:nvSpPr>
        <p:spPr>
          <a:xfrm>
            <a:off x="8562411"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6EB444C8-5C23-AB50-77DB-61299A04E18B}"/>
              </a:ext>
            </a:extLst>
          </p:cNvPr>
          <p:cNvSpPr/>
          <p:nvPr/>
        </p:nvSpPr>
        <p:spPr>
          <a:xfrm>
            <a:off x="3442447" y="166743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1A96911B-C3CC-B341-A0B8-8D83C6C82A2B}"/>
              </a:ext>
            </a:extLst>
          </p:cNvPr>
          <p:cNvSpPr/>
          <p:nvPr/>
        </p:nvSpPr>
        <p:spPr>
          <a:xfrm>
            <a:off x="4903694" y="167619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E7BB39BA-52ED-A06B-1902-9636203C0CCB}"/>
              </a:ext>
            </a:extLst>
          </p:cNvPr>
          <p:cNvSpPr/>
          <p:nvPr/>
        </p:nvSpPr>
        <p:spPr>
          <a:xfrm>
            <a:off x="6364941" y="166743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A975198E-B767-5DFE-7065-581DA45EB59F}"/>
              </a:ext>
            </a:extLst>
          </p:cNvPr>
          <p:cNvCxnSpPr/>
          <p:nvPr/>
        </p:nvCxnSpPr>
        <p:spPr>
          <a:xfrm flipH="1">
            <a:off x="1470212" y="1763361"/>
            <a:ext cx="2042834" cy="1087412"/>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09790469-B727-6BC0-5058-10E9AEEBB994}"/>
              </a:ext>
            </a:extLst>
          </p:cNvPr>
          <p:cNvCxnSpPr/>
          <p:nvPr/>
        </p:nvCxnSpPr>
        <p:spPr>
          <a:xfrm flipH="1">
            <a:off x="1470212" y="1763361"/>
            <a:ext cx="3523129" cy="108741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a:extLst>
              <a:ext uri="{FF2B5EF4-FFF2-40B4-BE49-F238E27FC236}">
                <a16:creationId xmlns:a16="http://schemas.microsoft.com/office/drawing/2014/main" id="{3DBD6CDB-AE8A-69FA-BC65-D9596530160A}"/>
              </a:ext>
            </a:extLst>
          </p:cNvPr>
          <p:cNvCxnSpPr>
            <a:cxnSpLocks/>
          </p:cNvCxnSpPr>
          <p:nvPr/>
        </p:nvCxnSpPr>
        <p:spPr>
          <a:xfrm flipH="1">
            <a:off x="1469094" y="1763361"/>
            <a:ext cx="4985494" cy="10874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FF11177-9869-5E8B-3F0E-C58137D7A06B}"/>
              </a:ext>
            </a:extLst>
          </p:cNvPr>
          <p:cNvSpPr/>
          <p:nvPr/>
        </p:nvSpPr>
        <p:spPr>
          <a:xfrm>
            <a:off x="1416500" y="286221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D24050F4-865B-F12C-D16F-317D2E265202}"/>
              </a:ext>
            </a:extLst>
          </p:cNvPr>
          <p:cNvCxnSpPr>
            <a:cxnSpLocks/>
          </p:cNvCxnSpPr>
          <p:nvPr/>
        </p:nvCxnSpPr>
        <p:spPr>
          <a:xfrm>
            <a:off x="6454588" y="1772117"/>
            <a:ext cx="2215826" cy="1154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7EE84F-E103-255D-0FDA-D793B8CF74EB}"/>
              </a:ext>
            </a:extLst>
          </p:cNvPr>
          <p:cNvCxnSpPr>
            <a:cxnSpLocks/>
          </p:cNvCxnSpPr>
          <p:nvPr/>
        </p:nvCxnSpPr>
        <p:spPr>
          <a:xfrm>
            <a:off x="4993341" y="1763361"/>
            <a:ext cx="3677073" cy="1154374"/>
          </a:xfrm>
          <a:prstGeom prst="line">
            <a:avLst/>
          </a:prstGeom>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AFD93552-7B2B-D453-DFE4-7AF5F4EB6C43}"/>
              </a:ext>
            </a:extLst>
          </p:cNvPr>
          <p:cNvCxnSpPr>
            <a:cxnSpLocks/>
          </p:cNvCxnSpPr>
          <p:nvPr/>
        </p:nvCxnSpPr>
        <p:spPr>
          <a:xfrm>
            <a:off x="3532094" y="1772117"/>
            <a:ext cx="5146862" cy="1174579"/>
          </a:xfrm>
          <a:prstGeom prst="line">
            <a:avLst/>
          </a:prstGeom>
        </p:spPr>
        <p:style>
          <a:lnRef idx="1">
            <a:schemeClr val="accent2"/>
          </a:lnRef>
          <a:fillRef idx="0">
            <a:schemeClr val="accent2"/>
          </a:fillRef>
          <a:effectRef idx="0">
            <a:schemeClr val="accent2"/>
          </a:effectRef>
          <a:fontRef idx="minor">
            <a:schemeClr val="tx1"/>
          </a:fontRef>
        </p:style>
      </p:cxnSp>
      <p:sp>
        <p:nvSpPr>
          <p:cNvPr id="64" name="Rectangle 63">
            <a:extLst>
              <a:ext uri="{FF2B5EF4-FFF2-40B4-BE49-F238E27FC236}">
                <a16:creationId xmlns:a16="http://schemas.microsoft.com/office/drawing/2014/main" id="{D1E8FF89-7412-F75D-86A8-24D509ECA6CE}"/>
              </a:ext>
            </a:extLst>
          </p:cNvPr>
          <p:cNvSpPr/>
          <p:nvPr/>
        </p:nvSpPr>
        <p:spPr>
          <a:xfrm>
            <a:off x="8580767" y="283182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E5C4BCC5-09D3-6B5B-EFDE-B14AB3DE6271}"/>
              </a:ext>
            </a:extLst>
          </p:cNvPr>
          <p:cNvSpPr txBox="1"/>
          <p:nvPr/>
        </p:nvSpPr>
        <p:spPr>
          <a:xfrm>
            <a:off x="9592235" y="3944471"/>
            <a:ext cx="1855694" cy="646331"/>
          </a:xfrm>
          <a:prstGeom prst="rect">
            <a:avLst/>
          </a:prstGeom>
          <a:noFill/>
        </p:spPr>
        <p:txBody>
          <a:bodyPr wrap="square" rtlCol="0">
            <a:spAutoFit/>
          </a:bodyPr>
          <a:lstStyle/>
          <a:p>
            <a:r>
              <a:rPr lang="en-IN" dirty="0"/>
              <a:t>Output of 32 images</a:t>
            </a:r>
          </a:p>
        </p:txBody>
      </p:sp>
      <p:sp>
        <p:nvSpPr>
          <p:cNvPr id="69" name="TextBox 68">
            <a:extLst>
              <a:ext uri="{FF2B5EF4-FFF2-40B4-BE49-F238E27FC236}">
                <a16:creationId xmlns:a16="http://schemas.microsoft.com/office/drawing/2014/main" id="{8B7C1256-005D-CFCE-D2AA-B2F398E7CC0F}"/>
              </a:ext>
            </a:extLst>
          </p:cNvPr>
          <p:cNvSpPr txBox="1"/>
          <p:nvPr/>
        </p:nvSpPr>
        <p:spPr>
          <a:xfrm>
            <a:off x="8425282" y="584716"/>
            <a:ext cx="3677072" cy="646331"/>
          </a:xfrm>
          <a:prstGeom prst="rect">
            <a:avLst/>
          </a:prstGeom>
          <a:noFill/>
        </p:spPr>
        <p:txBody>
          <a:bodyPr wrap="square" rtlCol="0">
            <a:spAutoFit/>
          </a:bodyPr>
          <a:lstStyle/>
          <a:p>
            <a:r>
              <a:rPr lang="en-IN" dirty="0"/>
              <a:t>Calculation:</a:t>
            </a:r>
          </a:p>
          <a:p>
            <a:r>
              <a:rPr lang="en-IN" dirty="0"/>
              <a:t>Sum of convolution of each channel</a:t>
            </a:r>
          </a:p>
        </p:txBody>
      </p:sp>
      <p:cxnSp>
        <p:nvCxnSpPr>
          <p:cNvPr id="71" name="Straight Arrow Connector 70">
            <a:extLst>
              <a:ext uri="{FF2B5EF4-FFF2-40B4-BE49-F238E27FC236}">
                <a16:creationId xmlns:a16="http://schemas.microsoft.com/office/drawing/2014/main" id="{08145FBA-592A-CF19-71BC-201632525C9E}"/>
              </a:ext>
            </a:extLst>
          </p:cNvPr>
          <p:cNvCxnSpPr>
            <a:stCxn id="56" idx="1"/>
          </p:cNvCxnSpPr>
          <p:nvPr/>
        </p:nvCxnSpPr>
        <p:spPr>
          <a:xfrm flipH="1" flipV="1">
            <a:off x="1165412" y="2734481"/>
            <a:ext cx="251088" cy="22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3A4C0B8-8844-08AC-A9BD-824210F2872C}"/>
              </a:ext>
            </a:extLst>
          </p:cNvPr>
          <p:cNvSpPr txBox="1"/>
          <p:nvPr/>
        </p:nvSpPr>
        <p:spPr>
          <a:xfrm>
            <a:off x="717421" y="2492191"/>
            <a:ext cx="878373" cy="307777"/>
          </a:xfrm>
          <a:prstGeom prst="rect">
            <a:avLst/>
          </a:prstGeom>
          <a:noFill/>
        </p:spPr>
        <p:txBody>
          <a:bodyPr wrap="square" rtlCol="0">
            <a:spAutoFit/>
          </a:bodyPr>
          <a:lstStyle/>
          <a:p>
            <a:r>
              <a:rPr lang="en-IN" sz="1400" dirty="0"/>
              <a:t>R + G + B</a:t>
            </a:r>
          </a:p>
        </p:txBody>
      </p:sp>
      <p:cxnSp>
        <p:nvCxnSpPr>
          <p:cNvPr id="2" name="Straight Connector 1">
            <a:extLst>
              <a:ext uri="{FF2B5EF4-FFF2-40B4-BE49-F238E27FC236}">
                <a16:creationId xmlns:a16="http://schemas.microsoft.com/office/drawing/2014/main" id="{E05EE61A-6ADB-1042-B55D-6725CF5859B4}"/>
              </a:ext>
            </a:extLst>
          </p:cNvPr>
          <p:cNvCxnSpPr>
            <a:cxnSpLocks/>
          </p:cNvCxnSpPr>
          <p:nvPr/>
        </p:nvCxnSpPr>
        <p:spPr>
          <a:xfrm flipH="1">
            <a:off x="2438400" y="1772117"/>
            <a:ext cx="1074646" cy="1090094"/>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C1BFE6DF-0D93-39C2-649D-FB79DA7B114F}"/>
              </a:ext>
            </a:extLst>
          </p:cNvPr>
          <p:cNvCxnSpPr>
            <a:cxnSpLocks/>
          </p:cNvCxnSpPr>
          <p:nvPr/>
        </p:nvCxnSpPr>
        <p:spPr>
          <a:xfrm>
            <a:off x="3545540" y="1731508"/>
            <a:ext cx="17931" cy="1206432"/>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E8F91C-7297-9DAB-0061-5FB80CD746F6}"/>
              </a:ext>
            </a:extLst>
          </p:cNvPr>
          <p:cNvCxnSpPr>
            <a:cxnSpLocks/>
          </p:cNvCxnSpPr>
          <p:nvPr/>
        </p:nvCxnSpPr>
        <p:spPr>
          <a:xfrm>
            <a:off x="3665446" y="1915761"/>
            <a:ext cx="960342" cy="1010730"/>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CBD7A0E0-F8B5-2F41-84F0-9F61D5D904D0}"/>
              </a:ext>
            </a:extLst>
          </p:cNvPr>
          <p:cNvCxnSpPr>
            <a:cxnSpLocks/>
          </p:cNvCxnSpPr>
          <p:nvPr/>
        </p:nvCxnSpPr>
        <p:spPr>
          <a:xfrm>
            <a:off x="3665446" y="1915761"/>
            <a:ext cx="1933572" cy="997258"/>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0F068B6B-4432-B438-CEC9-92021F75EFF6}"/>
              </a:ext>
            </a:extLst>
          </p:cNvPr>
          <p:cNvCxnSpPr>
            <a:cxnSpLocks/>
          </p:cNvCxnSpPr>
          <p:nvPr/>
        </p:nvCxnSpPr>
        <p:spPr>
          <a:xfrm>
            <a:off x="3665446" y="1915761"/>
            <a:ext cx="2932577" cy="997258"/>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9AD899A0-1C7C-C90F-CCAC-F921EF6298AC}"/>
              </a:ext>
            </a:extLst>
          </p:cNvPr>
          <p:cNvCxnSpPr>
            <a:cxnSpLocks/>
          </p:cNvCxnSpPr>
          <p:nvPr/>
        </p:nvCxnSpPr>
        <p:spPr>
          <a:xfrm>
            <a:off x="3665446" y="1915761"/>
            <a:ext cx="3926541" cy="966862"/>
          </a:xfrm>
          <a:prstGeom prst="line">
            <a:avLst/>
          </a:prstGeom>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D8322448-8C4C-717C-1F31-982F898E9CF5}"/>
              </a:ext>
            </a:extLst>
          </p:cNvPr>
          <p:cNvCxnSpPr>
            <a:cxnSpLocks/>
          </p:cNvCxnSpPr>
          <p:nvPr/>
        </p:nvCxnSpPr>
        <p:spPr>
          <a:xfrm flipH="1">
            <a:off x="1622612" y="1915761"/>
            <a:ext cx="2042834" cy="1087412"/>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413FD21D-2C35-7B2F-1910-9518DF162D8F}"/>
              </a:ext>
            </a:extLst>
          </p:cNvPr>
          <p:cNvCxnSpPr>
            <a:cxnSpLocks/>
          </p:cNvCxnSpPr>
          <p:nvPr/>
        </p:nvCxnSpPr>
        <p:spPr>
          <a:xfrm flipH="1">
            <a:off x="2519083" y="1915761"/>
            <a:ext cx="2626658" cy="966862"/>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74A6879A-F549-1B18-D9CA-2AD8D8C53457}"/>
              </a:ext>
            </a:extLst>
          </p:cNvPr>
          <p:cNvCxnSpPr>
            <a:cxnSpLocks/>
          </p:cNvCxnSpPr>
          <p:nvPr/>
        </p:nvCxnSpPr>
        <p:spPr>
          <a:xfrm flipH="1">
            <a:off x="3584341" y="1915761"/>
            <a:ext cx="1561400" cy="966862"/>
          </a:xfrm>
          <a:prstGeom prst="line">
            <a:avLst/>
          </a:prstGeom>
        </p:spPr>
        <p:style>
          <a:lnRef idx="1">
            <a:schemeClr val="accent6"/>
          </a:lnRef>
          <a:fillRef idx="0">
            <a:schemeClr val="accent6"/>
          </a:fillRef>
          <a:effectRef idx="0">
            <a:schemeClr val="accent6"/>
          </a:effectRef>
          <a:fontRef idx="minor">
            <a:schemeClr val="tx1"/>
          </a:fontRef>
        </p:style>
      </p:cxnSp>
      <p:cxnSp>
        <p:nvCxnSpPr>
          <p:cNvPr id="77" name="Straight Connector 76">
            <a:extLst>
              <a:ext uri="{FF2B5EF4-FFF2-40B4-BE49-F238E27FC236}">
                <a16:creationId xmlns:a16="http://schemas.microsoft.com/office/drawing/2014/main" id="{F53F8C4A-5FB3-6DE9-4CD7-E8926BFFA443}"/>
              </a:ext>
            </a:extLst>
          </p:cNvPr>
          <p:cNvCxnSpPr>
            <a:cxnSpLocks/>
          </p:cNvCxnSpPr>
          <p:nvPr/>
        </p:nvCxnSpPr>
        <p:spPr>
          <a:xfrm flipH="1">
            <a:off x="4632232" y="1915761"/>
            <a:ext cx="513509" cy="985817"/>
          </a:xfrm>
          <a:prstGeom prst="line">
            <a:avLst/>
          </a:prstGeom>
        </p:spPr>
        <p:style>
          <a:lnRef idx="1">
            <a:schemeClr val="accent6"/>
          </a:lnRef>
          <a:fillRef idx="0">
            <a:schemeClr val="accent6"/>
          </a:fillRef>
          <a:effectRef idx="0">
            <a:schemeClr val="accent6"/>
          </a:effectRef>
          <a:fontRef idx="minor">
            <a:schemeClr val="tx1"/>
          </a:fontRef>
        </p:style>
      </p:cxnSp>
      <p:cxnSp>
        <p:nvCxnSpPr>
          <p:cNvPr id="79" name="Straight Connector 78">
            <a:extLst>
              <a:ext uri="{FF2B5EF4-FFF2-40B4-BE49-F238E27FC236}">
                <a16:creationId xmlns:a16="http://schemas.microsoft.com/office/drawing/2014/main" id="{B6C62EE6-1F84-547C-1BFD-040E224CDAEE}"/>
              </a:ext>
            </a:extLst>
          </p:cNvPr>
          <p:cNvCxnSpPr>
            <a:cxnSpLocks/>
          </p:cNvCxnSpPr>
          <p:nvPr/>
        </p:nvCxnSpPr>
        <p:spPr>
          <a:xfrm>
            <a:off x="5145741" y="1915761"/>
            <a:ext cx="467846" cy="1052782"/>
          </a:xfrm>
          <a:prstGeom prst="line">
            <a:avLst/>
          </a:prstGeom>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93B2F81C-593C-534B-E06B-1F07D97EB89A}"/>
              </a:ext>
            </a:extLst>
          </p:cNvPr>
          <p:cNvCxnSpPr>
            <a:cxnSpLocks/>
          </p:cNvCxnSpPr>
          <p:nvPr/>
        </p:nvCxnSpPr>
        <p:spPr>
          <a:xfrm>
            <a:off x="5145741" y="1915761"/>
            <a:ext cx="1410822" cy="985817"/>
          </a:xfrm>
          <a:prstGeom prst="line">
            <a:avLst/>
          </a:prstGeom>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57DB5AF6-874F-955E-B328-C30DED4B8B5A}"/>
              </a:ext>
            </a:extLst>
          </p:cNvPr>
          <p:cNvCxnSpPr>
            <a:cxnSpLocks/>
          </p:cNvCxnSpPr>
          <p:nvPr/>
        </p:nvCxnSpPr>
        <p:spPr>
          <a:xfrm>
            <a:off x="5145741" y="1915761"/>
            <a:ext cx="2464602" cy="930548"/>
          </a:xfrm>
          <a:prstGeom prst="line">
            <a:avLst/>
          </a:prstGeom>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75500793-9816-07F1-D322-A54B74A1071C}"/>
              </a:ext>
            </a:extLst>
          </p:cNvPr>
          <p:cNvCxnSpPr>
            <a:cxnSpLocks/>
          </p:cNvCxnSpPr>
          <p:nvPr/>
        </p:nvCxnSpPr>
        <p:spPr>
          <a:xfrm flipH="1">
            <a:off x="2504865" y="1915761"/>
            <a:ext cx="4102123" cy="96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C631B58-43B9-81B6-1D41-A45651840785}"/>
              </a:ext>
            </a:extLst>
          </p:cNvPr>
          <p:cNvCxnSpPr>
            <a:cxnSpLocks/>
          </p:cNvCxnSpPr>
          <p:nvPr/>
        </p:nvCxnSpPr>
        <p:spPr>
          <a:xfrm flipH="1">
            <a:off x="3584341" y="1915761"/>
            <a:ext cx="3022647" cy="985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8CEFA69-9787-47DC-D3DD-7CF466BC4A23}"/>
              </a:ext>
            </a:extLst>
          </p:cNvPr>
          <p:cNvCxnSpPr>
            <a:cxnSpLocks/>
          </p:cNvCxnSpPr>
          <p:nvPr/>
        </p:nvCxnSpPr>
        <p:spPr>
          <a:xfrm flipH="1">
            <a:off x="4641689" y="1915761"/>
            <a:ext cx="1965299" cy="99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963CB8B-58F6-1C70-1F99-EC2610971943}"/>
              </a:ext>
            </a:extLst>
          </p:cNvPr>
          <p:cNvCxnSpPr>
            <a:cxnSpLocks/>
          </p:cNvCxnSpPr>
          <p:nvPr/>
        </p:nvCxnSpPr>
        <p:spPr>
          <a:xfrm flipH="1">
            <a:off x="6544235" y="1915761"/>
            <a:ext cx="62753" cy="985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F3F5A00-B478-43AB-2049-48069987AABE}"/>
              </a:ext>
            </a:extLst>
          </p:cNvPr>
          <p:cNvCxnSpPr>
            <a:cxnSpLocks/>
          </p:cNvCxnSpPr>
          <p:nvPr/>
        </p:nvCxnSpPr>
        <p:spPr>
          <a:xfrm>
            <a:off x="6606988" y="1915761"/>
            <a:ext cx="1093002" cy="101073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CB982071-08ED-39D4-0852-E012D9144795}"/>
              </a:ext>
            </a:extLst>
          </p:cNvPr>
          <p:cNvSpPr/>
          <p:nvPr/>
        </p:nvSpPr>
        <p:spPr>
          <a:xfrm>
            <a:off x="2457740" y="2850770"/>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a:extLst>
              <a:ext uri="{FF2B5EF4-FFF2-40B4-BE49-F238E27FC236}">
                <a16:creationId xmlns:a16="http://schemas.microsoft.com/office/drawing/2014/main" id="{F21D07D7-A3D6-33A6-2325-F74A54DCA392}"/>
              </a:ext>
            </a:extLst>
          </p:cNvPr>
          <p:cNvSpPr/>
          <p:nvPr/>
        </p:nvSpPr>
        <p:spPr>
          <a:xfrm>
            <a:off x="7566636" y="283932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a:extLst>
              <a:ext uri="{FF2B5EF4-FFF2-40B4-BE49-F238E27FC236}">
                <a16:creationId xmlns:a16="http://schemas.microsoft.com/office/drawing/2014/main" id="{DA51D124-89A8-91CA-CDF3-42E68313A151}"/>
              </a:ext>
            </a:extLst>
          </p:cNvPr>
          <p:cNvSpPr/>
          <p:nvPr/>
        </p:nvSpPr>
        <p:spPr>
          <a:xfrm>
            <a:off x="6490304" y="2815119"/>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507EC057-29AE-5083-994F-6552D964E919}"/>
              </a:ext>
            </a:extLst>
          </p:cNvPr>
          <p:cNvSpPr/>
          <p:nvPr/>
        </p:nvSpPr>
        <p:spPr>
          <a:xfrm>
            <a:off x="5495924" y="284963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E13DEFC0-518D-3A07-76DF-08505EE355EF}"/>
              </a:ext>
            </a:extLst>
          </p:cNvPr>
          <p:cNvSpPr/>
          <p:nvPr/>
        </p:nvSpPr>
        <p:spPr>
          <a:xfrm>
            <a:off x="4564575" y="2878283"/>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ectangle 101">
            <a:extLst>
              <a:ext uri="{FF2B5EF4-FFF2-40B4-BE49-F238E27FC236}">
                <a16:creationId xmlns:a16="http://schemas.microsoft.com/office/drawing/2014/main" id="{6D0322B2-8ABD-3C05-D57D-8F2EFD0312D4}"/>
              </a:ext>
            </a:extLst>
          </p:cNvPr>
          <p:cNvSpPr/>
          <p:nvPr/>
        </p:nvSpPr>
        <p:spPr>
          <a:xfrm>
            <a:off x="3551423" y="2876340"/>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46571EFC-5E6F-8336-4E21-AEB64662EAE8}"/>
              </a:ext>
            </a:extLst>
          </p:cNvPr>
          <p:cNvSpPr/>
          <p:nvPr/>
        </p:nvSpPr>
        <p:spPr>
          <a:xfrm>
            <a:off x="1429871" y="378358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900349E6-72D2-8C0C-B82E-E1747BA89A12}"/>
              </a:ext>
            </a:extLst>
          </p:cNvPr>
          <p:cNvSpPr/>
          <p:nvPr/>
        </p:nvSpPr>
        <p:spPr>
          <a:xfrm>
            <a:off x="2443442" y="378358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a:extLst>
              <a:ext uri="{FF2B5EF4-FFF2-40B4-BE49-F238E27FC236}">
                <a16:creationId xmlns:a16="http://schemas.microsoft.com/office/drawing/2014/main" id="{2880FE2C-7258-2FD6-03CF-2EEC984BF6E5}"/>
              </a:ext>
            </a:extLst>
          </p:cNvPr>
          <p:cNvSpPr/>
          <p:nvPr/>
        </p:nvSpPr>
        <p:spPr>
          <a:xfrm>
            <a:off x="3545540" y="3796468"/>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CB1FE7C5-3BEA-132B-413D-1F32F157A645}"/>
              </a:ext>
            </a:extLst>
          </p:cNvPr>
          <p:cNvSpPr/>
          <p:nvPr/>
        </p:nvSpPr>
        <p:spPr>
          <a:xfrm>
            <a:off x="4564575" y="380315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a:extLst>
              <a:ext uri="{FF2B5EF4-FFF2-40B4-BE49-F238E27FC236}">
                <a16:creationId xmlns:a16="http://schemas.microsoft.com/office/drawing/2014/main" id="{F940E1BF-257A-B323-45A4-3A2FEF43E27E}"/>
              </a:ext>
            </a:extLst>
          </p:cNvPr>
          <p:cNvSpPr/>
          <p:nvPr/>
        </p:nvSpPr>
        <p:spPr>
          <a:xfrm>
            <a:off x="5475189" y="377214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ectangle 107">
            <a:extLst>
              <a:ext uri="{FF2B5EF4-FFF2-40B4-BE49-F238E27FC236}">
                <a16:creationId xmlns:a16="http://schemas.microsoft.com/office/drawing/2014/main" id="{45E86A86-78A7-D9E5-2E9E-F539D154FC8A}"/>
              </a:ext>
            </a:extLst>
          </p:cNvPr>
          <p:cNvSpPr/>
          <p:nvPr/>
        </p:nvSpPr>
        <p:spPr>
          <a:xfrm>
            <a:off x="6482599" y="377214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B0FDF20C-FC62-957D-E298-BE352BFF7494}"/>
              </a:ext>
            </a:extLst>
          </p:cNvPr>
          <p:cNvSpPr/>
          <p:nvPr/>
        </p:nvSpPr>
        <p:spPr>
          <a:xfrm>
            <a:off x="7566636" y="3745369"/>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894A3D9C-5820-4251-46B1-3FF96EB7EACE}"/>
              </a:ext>
            </a:extLst>
          </p:cNvPr>
          <p:cNvSpPr/>
          <p:nvPr/>
        </p:nvSpPr>
        <p:spPr>
          <a:xfrm>
            <a:off x="8589309" y="378358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a:extLst>
              <a:ext uri="{FF2B5EF4-FFF2-40B4-BE49-F238E27FC236}">
                <a16:creationId xmlns:a16="http://schemas.microsoft.com/office/drawing/2014/main" id="{3B97D1CF-43AF-EAF7-0971-0E0B8C9BD464}"/>
              </a:ext>
            </a:extLst>
          </p:cNvPr>
          <p:cNvSpPr/>
          <p:nvPr/>
        </p:nvSpPr>
        <p:spPr>
          <a:xfrm>
            <a:off x="1435205" y="469573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BE2EBEAA-B48D-BE77-3E83-72FD1BCE0AB7}"/>
              </a:ext>
            </a:extLst>
          </p:cNvPr>
          <p:cNvSpPr/>
          <p:nvPr/>
        </p:nvSpPr>
        <p:spPr>
          <a:xfrm>
            <a:off x="2448216" y="469573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8506BB1D-1F0A-FAA9-3B0A-3C1795B128EC}"/>
              </a:ext>
            </a:extLst>
          </p:cNvPr>
          <p:cNvSpPr/>
          <p:nvPr/>
        </p:nvSpPr>
        <p:spPr>
          <a:xfrm>
            <a:off x="3518081" y="468981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113">
            <a:extLst>
              <a:ext uri="{FF2B5EF4-FFF2-40B4-BE49-F238E27FC236}">
                <a16:creationId xmlns:a16="http://schemas.microsoft.com/office/drawing/2014/main" id="{7D414021-785E-DA85-7051-FE9F1B24341A}"/>
              </a:ext>
            </a:extLst>
          </p:cNvPr>
          <p:cNvSpPr/>
          <p:nvPr/>
        </p:nvSpPr>
        <p:spPr>
          <a:xfrm>
            <a:off x="4564575" y="468981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EA37C645-865C-38B8-11FA-3807B610EE68}"/>
              </a:ext>
            </a:extLst>
          </p:cNvPr>
          <p:cNvSpPr/>
          <p:nvPr/>
        </p:nvSpPr>
        <p:spPr>
          <a:xfrm>
            <a:off x="5495924" y="4686118"/>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77497101-2C97-E2ED-27BE-74CD10F7E754}"/>
              </a:ext>
            </a:extLst>
          </p:cNvPr>
          <p:cNvSpPr/>
          <p:nvPr/>
        </p:nvSpPr>
        <p:spPr>
          <a:xfrm>
            <a:off x="6482599" y="468663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a:extLst>
              <a:ext uri="{FF2B5EF4-FFF2-40B4-BE49-F238E27FC236}">
                <a16:creationId xmlns:a16="http://schemas.microsoft.com/office/drawing/2014/main" id="{293765A1-A22F-3F95-DE62-0F75CA5025A8}"/>
              </a:ext>
            </a:extLst>
          </p:cNvPr>
          <p:cNvSpPr/>
          <p:nvPr/>
        </p:nvSpPr>
        <p:spPr>
          <a:xfrm>
            <a:off x="7541712" y="4667324"/>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459B98ED-0FEB-93A4-B3D5-173BE5C803FD}"/>
              </a:ext>
            </a:extLst>
          </p:cNvPr>
          <p:cNvSpPr/>
          <p:nvPr/>
        </p:nvSpPr>
        <p:spPr>
          <a:xfrm>
            <a:off x="8580767" y="4653092"/>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E66191E1-61DB-F48A-337A-7E7DBE6F746D}"/>
              </a:ext>
            </a:extLst>
          </p:cNvPr>
          <p:cNvSpPr/>
          <p:nvPr/>
        </p:nvSpPr>
        <p:spPr>
          <a:xfrm>
            <a:off x="8580767" y="553134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a:extLst>
              <a:ext uri="{FF2B5EF4-FFF2-40B4-BE49-F238E27FC236}">
                <a16:creationId xmlns:a16="http://schemas.microsoft.com/office/drawing/2014/main" id="{A012A1E4-18E0-33E0-A4A6-03DE0E20F7AF}"/>
              </a:ext>
            </a:extLst>
          </p:cNvPr>
          <p:cNvSpPr/>
          <p:nvPr/>
        </p:nvSpPr>
        <p:spPr>
          <a:xfrm>
            <a:off x="7580776" y="555155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57F1A818-26E1-1A83-74AC-686D8E58AD13}"/>
              </a:ext>
            </a:extLst>
          </p:cNvPr>
          <p:cNvSpPr/>
          <p:nvPr/>
        </p:nvSpPr>
        <p:spPr>
          <a:xfrm>
            <a:off x="6482599" y="553134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id="{DFA2F485-9708-307C-9067-F8371682EC82}"/>
              </a:ext>
            </a:extLst>
          </p:cNvPr>
          <p:cNvSpPr/>
          <p:nvPr/>
        </p:nvSpPr>
        <p:spPr>
          <a:xfrm>
            <a:off x="5489198" y="555155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a:extLst>
              <a:ext uri="{FF2B5EF4-FFF2-40B4-BE49-F238E27FC236}">
                <a16:creationId xmlns:a16="http://schemas.microsoft.com/office/drawing/2014/main" id="{71318C0D-B4DF-D8F2-ECC1-05FA5C69BBA6}"/>
              </a:ext>
            </a:extLst>
          </p:cNvPr>
          <p:cNvSpPr/>
          <p:nvPr/>
        </p:nvSpPr>
        <p:spPr>
          <a:xfrm>
            <a:off x="4538941" y="5574458"/>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a:extLst>
              <a:ext uri="{FF2B5EF4-FFF2-40B4-BE49-F238E27FC236}">
                <a16:creationId xmlns:a16="http://schemas.microsoft.com/office/drawing/2014/main" id="{F408232A-3A97-0CA9-B552-4BD07D7F8332}"/>
              </a:ext>
            </a:extLst>
          </p:cNvPr>
          <p:cNvSpPr/>
          <p:nvPr/>
        </p:nvSpPr>
        <p:spPr>
          <a:xfrm>
            <a:off x="3524459" y="5549790"/>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69499BD2-CE70-4CFD-5AF4-9EF2224F72A1}"/>
              </a:ext>
            </a:extLst>
          </p:cNvPr>
          <p:cNvSpPr/>
          <p:nvPr/>
        </p:nvSpPr>
        <p:spPr>
          <a:xfrm>
            <a:off x="2444734" y="5572179"/>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a:extLst>
              <a:ext uri="{FF2B5EF4-FFF2-40B4-BE49-F238E27FC236}">
                <a16:creationId xmlns:a16="http://schemas.microsoft.com/office/drawing/2014/main" id="{80D14714-4B2E-F808-16EE-6CED790D4324}"/>
              </a:ext>
            </a:extLst>
          </p:cNvPr>
          <p:cNvSpPr/>
          <p:nvPr/>
        </p:nvSpPr>
        <p:spPr>
          <a:xfrm>
            <a:off x="1419246" y="5549790"/>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781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2214068"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Implementation:</a:t>
            </a:r>
          </a:p>
        </p:txBody>
      </p:sp>
      <p:sp>
        <p:nvSpPr>
          <p:cNvPr id="6" name="Rectangle 5">
            <a:extLst>
              <a:ext uri="{FF2B5EF4-FFF2-40B4-BE49-F238E27FC236}">
                <a16:creationId xmlns:a16="http://schemas.microsoft.com/office/drawing/2014/main" id="{FFD07E83-CDA6-ECA5-FD62-A01B475F2756}"/>
              </a:ext>
            </a:extLst>
          </p:cNvPr>
          <p:cNvSpPr/>
          <p:nvPr/>
        </p:nvSpPr>
        <p:spPr>
          <a:xfrm>
            <a:off x="3442447" y="1667435"/>
            <a:ext cx="815788" cy="7530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DBD4B4D-F9ED-F399-537F-B342D9D4776C}"/>
              </a:ext>
            </a:extLst>
          </p:cNvPr>
          <p:cNvSpPr/>
          <p:nvPr/>
        </p:nvSpPr>
        <p:spPr>
          <a:xfrm>
            <a:off x="4903694" y="1667435"/>
            <a:ext cx="815788" cy="75303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2A2B15C-9A19-268E-0ED3-A189FE2B215B}"/>
              </a:ext>
            </a:extLst>
          </p:cNvPr>
          <p:cNvSpPr/>
          <p:nvPr/>
        </p:nvSpPr>
        <p:spPr>
          <a:xfrm>
            <a:off x="6364941" y="1667435"/>
            <a:ext cx="815788" cy="75303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2CF6B2-D726-E103-714D-DBE4303630B5}"/>
              </a:ext>
            </a:extLst>
          </p:cNvPr>
          <p:cNvSpPr txBox="1"/>
          <p:nvPr/>
        </p:nvSpPr>
        <p:spPr>
          <a:xfrm>
            <a:off x="1640542" y="1859287"/>
            <a:ext cx="1658470" cy="369332"/>
          </a:xfrm>
          <a:prstGeom prst="rect">
            <a:avLst/>
          </a:prstGeom>
          <a:noFill/>
        </p:spPr>
        <p:txBody>
          <a:bodyPr wrap="square" rtlCol="0">
            <a:spAutoFit/>
          </a:bodyPr>
          <a:lstStyle/>
          <a:p>
            <a:r>
              <a:rPr lang="en-IN" dirty="0"/>
              <a:t>Input Layer</a:t>
            </a:r>
          </a:p>
        </p:txBody>
      </p:sp>
      <p:sp>
        <p:nvSpPr>
          <p:cNvPr id="10" name="Rectangle 9">
            <a:extLst>
              <a:ext uri="{FF2B5EF4-FFF2-40B4-BE49-F238E27FC236}">
                <a16:creationId xmlns:a16="http://schemas.microsoft.com/office/drawing/2014/main" id="{487EA442-880C-B6E9-B73E-93423CC81E3B}"/>
              </a:ext>
            </a:extLst>
          </p:cNvPr>
          <p:cNvSpPr/>
          <p:nvPr/>
        </p:nvSpPr>
        <p:spPr>
          <a:xfrm>
            <a:off x="1407459" y="2850776"/>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FAF1AB1-A8DD-D54A-544F-EF1DE26B30E7}"/>
              </a:ext>
            </a:extLst>
          </p:cNvPr>
          <p:cNvSpPr/>
          <p:nvPr/>
        </p:nvSpPr>
        <p:spPr>
          <a:xfrm>
            <a:off x="2438400" y="285077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5918A46-A597-F650-5AA8-B375526233BA}"/>
              </a:ext>
            </a:extLst>
          </p:cNvPr>
          <p:cNvSpPr/>
          <p:nvPr/>
        </p:nvSpPr>
        <p:spPr>
          <a:xfrm>
            <a:off x="3513046" y="285077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814C5B-C178-E417-B1B1-BE7FC6C9B78B}"/>
              </a:ext>
            </a:extLst>
          </p:cNvPr>
          <p:cNvSpPr/>
          <p:nvPr/>
        </p:nvSpPr>
        <p:spPr>
          <a:xfrm>
            <a:off x="4538941" y="285077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8914B54-6FFB-6070-D7E3-F6A6217ECC17}"/>
              </a:ext>
            </a:extLst>
          </p:cNvPr>
          <p:cNvSpPr/>
          <p:nvPr/>
        </p:nvSpPr>
        <p:spPr>
          <a:xfrm>
            <a:off x="5459506" y="285077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C47E165-DE5E-D321-C729-F9A7578FFBD1}"/>
              </a:ext>
            </a:extLst>
          </p:cNvPr>
          <p:cNvSpPr/>
          <p:nvPr/>
        </p:nvSpPr>
        <p:spPr>
          <a:xfrm>
            <a:off x="6461870"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D52AB18-CF39-E2FC-468E-2AE626F1B54D}"/>
              </a:ext>
            </a:extLst>
          </p:cNvPr>
          <p:cNvSpPr/>
          <p:nvPr/>
        </p:nvSpPr>
        <p:spPr>
          <a:xfrm>
            <a:off x="7536516"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512F66B-8D61-9D22-208F-2F5EBB815ACC}"/>
              </a:ext>
            </a:extLst>
          </p:cNvPr>
          <p:cNvSpPr/>
          <p:nvPr/>
        </p:nvSpPr>
        <p:spPr>
          <a:xfrm>
            <a:off x="8562411" y="283056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731E63E-BEDD-03EE-975D-5EE2852C2967}"/>
              </a:ext>
            </a:extLst>
          </p:cNvPr>
          <p:cNvSpPr/>
          <p:nvPr/>
        </p:nvSpPr>
        <p:spPr>
          <a:xfrm>
            <a:off x="1407459" y="377214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D31A974-8485-C6F5-4300-F9B5925097F8}"/>
              </a:ext>
            </a:extLst>
          </p:cNvPr>
          <p:cNvSpPr/>
          <p:nvPr/>
        </p:nvSpPr>
        <p:spPr>
          <a:xfrm>
            <a:off x="2438400" y="377214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4058C9C-2120-09D9-0BEA-65C8729D8880}"/>
              </a:ext>
            </a:extLst>
          </p:cNvPr>
          <p:cNvSpPr/>
          <p:nvPr/>
        </p:nvSpPr>
        <p:spPr>
          <a:xfrm>
            <a:off x="3513046" y="377214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4B44F90-8C2C-4E2B-E0B2-0B3181639C44}"/>
              </a:ext>
            </a:extLst>
          </p:cNvPr>
          <p:cNvSpPr/>
          <p:nvPr/>
        </p:nvSpPr>
        <p:spPr>
          <a:xfrm>
            <a:off x="4538941" y="377214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93466D4C-5D65-39EB-BC05-F894D0CE8AF6}"/>
              </a:ext>
            </a:extLst>
          </p:cNvPr>
          <p:cNvSpPr/>
          <p:nvPr/>
        </p:nvSpPr>
        <p:spPr>
          <a:xfrm>
            <a:off x="5459506" y="377214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CDDCB60F-F711-4C02-F420-A87B274019F3}"/>
              </a:ext>
            </a:extLst>
          </p:cNvPr>
          <p:cNvSpPr/>
          <p:nvPr/>
        </p:nvSpPr>
        <p:spPr>
          <a:xfrm>
            <a:off x="6461870"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53B02D8-1B35-8779-CF9E-01626458FDCA}"/>
              </a:ext>
            </a:extLst>
          </p:cNvPr>
          <p:cNvSpPr/>
          <p:nvPr/>
        </p:nvSpPr>
        <p:spPr>
          <a:xfrm>
            <a:off x="7536516"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6C01C8C9-3131-5E37-7456-7434D5220571}"/>
              </a:ext>
            </a:extLst>
          </p:cNvPr>
          <p:cNvSpPr/>
          <p:nvPr/>
        </p:nvSpPr>
        <p:spPr>
          <a:xfrm>
            <a:off x="8562411" y="3751934"/>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E7595BAD-BF42-0AC9-96F9-ED12C61CF9EF}"/>
              </a:ext>
            </a:extLst>
          </p:cNvPr>
          <p:cNvSpPr/>
          <p:nvPr/>
        </p:nvSpPr>
        <p:spPr>
          <a:xfrm>
            <a:off x="1407459" y="4673303"/>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E0DB3B34-2A31-42B8-D569-D109F79F3DAD}"/>
              </a:ext>
            </a:extLst>
          </p:cNvPr>
          <p:cNvSpPr/>
          <p:nvPr/>
        </p:nvSpPr>
        <p:spPr>
          <a:xfrm>
            <a:off x="2438400" y="467330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27F76FCE-B5F9-73AE-3AC0-F0B4249F7798}"/>
              </a:ext>
            </a:extLst>
          </p:cNvPr>
          <p:cNvSpPr/>
          <p:nvPr/>
        </p:nvSpPr>
        <p:spPr>
          <a:xfrm>
            <a:off x="3513046" y="4673301"/>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3A938EF3-2565-A636-82A8-E0F123992958}"/>
              </a:ext>
            </a:extLst>
          </p:cNvPr>
          <p:cNvSpPr/>
          <p:nvPr/>
        </p:nvSpPr>
        <p:spPr>
          <a:xfrm>
            <a:off x="4538941" y="4673300"/>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804713AD-9200-BACF-5E2A-2DF57A8D3AA6}"/>
              </a:ext>
            </a:extLst>
          </p:cNvPr>
          <p:cNvSpPr/>
          <p:nvPr/>
        </p:nvSpPr>
        <p:spPr>
          <a:xfrm>
            <a:off x="5459506" y="467330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53C9A3F-1807-DBC9-C12D-E938DB9CA886}"/>
              </a:ext>
            </a:extLst>
          </p:cNvPr>
          <p:cNvSpPr/>
          <p:nvPr/>
        </p:nvSpPr>
        <p:spPr>
          <a:xfrm>
            <a:off x="6461870"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F382783F-25CF-5426-E01A-9A7558091937}"/>
              </a:ext>
            </a:extLst>
          </p:cNvPr>
          <p:cNvSpPr/>
          <p:nvPr/>
        </p:nvSpPr>
        <p:spPr>
          <a:xfrm>
            <a:off x="7536516"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DA6887E-073C-7BED-79FC-B6E423482075}"/>
              </a:ext>
            </a:extLst>
          </p:cNvPr>
          <p:cNvSpPr/>
          <p:nvPr/>
        </p:nvSpPr>
        <p:spPr>
          <a:xfrm>
            <a:off x="8562411" y="4653092"/>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61EF64CB-51A4-19D8-02DD-9445384E492F}"/>
              </a:ext>
            </a:extLst>
          </p:cNvPr>
          <p:cNvSpPr/>
          <p:nvPr/>
        </p:nvSpPr>
        <p:spPr>
          <a:xfrm>
            <a:off x="1407459" y="5551558"/>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0A42B30F-DFB8-60B4-32B0-7D126B827CB6}"/>
              </a:ext>
            </a:extLst>
          </p:cNvPr>
          <p:cNvSpPr/>
          <p:nvPr/>
        </p:nvSpPr>
        <p:spPr>
          <a:xfrm>
            <a:off x="2438400" y="555155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3ADBEDAA-A93C-AF47-27D9-29ADC74E724A}"/>
              </a:ext>
            </a:extLst>
          </p:cNvPr>
          <p:cNvSpPr/>
          <p:nvPr/>
        </p:nvSpPr>
        <p:spPr>
          <a:xfrm>
            <a:off x="3513046" y="5551556"/>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753F925-E418-6C66-EFDC-ABCB66A551F1}"/>
              </a:ext>
            </a:extLst>
          </p:cNvPr>
          <p:cNvSpPr/>
          <p:nvPr/>
        </p:nvSpPr>
        <p:spPr>
          <a:xfrm>
            <a:off x="4538941" y="5551555"/>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23A840C1-E675-BCF6-75A0-CD3EBA621746}"/>
              </a:ext>
            </a:extLst>
          </p:cNvPr>
          <p:cNvSpPr/>
          <p:nvPr/>
        </p:nvSpPr>
        <p:spPr>
          <a:xfrm>
            <a:off x="5459506" y="555155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9F7BBC36-56D0-21FE-9DC6-55F585CAF343}"/>
              </a:ext>
            </a:extLst>
          </p:cNvPr>
          <p:cNvSpPr/>
          <p:nvPr/>
        </p:nvSpPr>
        <p:spPr>
          <a:xfrm>
            <a:off x="6461870"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265EEFEA-DCDC-2540-BB2A-4A3E43C928D2}"/>
              </a:ext>
            </a:extLst>
          </p:cNvPr>
          <p:cNvSpPr/>
          <p:nvPr/>
        </p:nvSpPr>
        <p:spPr>
          <a:xfrm>
            <a:off x="7536516"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AC01BCEF-F3B5-603F-6792-CD9C93C32889}"/>
              </a:ext>
            </a:extLst>
          </p:cNvPr>
          <p:cNvSpPr/>
          <p:nvPr/>
        </p:nvSpPr>
        <p:spPr>
          <a:xfrm>
            <a:off x="8562411" y="5531347"/>
            <a:ext cx="663388" cy="598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6EB444C8-5C23-AB50-77DB-61299A04E18B}"/>
              </a:ext>
            </a:extLst>
          </p:cNvPr>
          <p:cNvSpPr/>
          <p:nvPr/>
        </p:nvSpPr>
        <p:spPr>
          <a:xfrm>
            <a:off x="3442447" y="166743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1A96911B-C3CC-B341-A0B8-8D83C6C82A2B}"/>
              </a:ext>
            </a:extLst>
          </p:cNvPr>
          <p:cNvSpPr/>
          <p:nvPr/>
        </p:nvSpPr>
        <p:spPr>
          <a:xfrm>
            <a:off x="4903694" y="167619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E7BB39BA-52ED-A06B-1902-9636203C0CCB}"/>
              </a:ext>
            </a:extLst>
          </p:cNvPr>
          <p:cNvSpPr/>
          <p:nvPr/>
        </p:nvSpPr>
        <p:spPr>
          <a:xfrm>
            <a:off x="6364941" y="1667435"/>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A975198E-B767-5DFE-7065-581DA45EB59F}"/>
              </a:ext>
            </a:extLst>
          </p:cNvPr>
          <p:cNvCxnSpPr/>
          <p:nvPr/>
        </p:nvCxnSpPr>
        <p:spPr>
          <a:xfrm flipH="1">
            <a:off x="1470212" y="1763361"/>
            <a:ext cx="2042834" cy="1087412"/>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09790469-B727-6BC0-5058-10E9AEEBB994}"/>
              </a:ext>
            </a:extLst>
          </p:cNvPr>
          <p:cNvCxnSpPr/>
          <p:nvPr/>
        </p:nvCxnSpPr>
        <p:spPr>
          <a:xfrm flipH="1">
            <a:off x="1470212" y="1763361"/>
            <a:ext cx="3523129" cy="108741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Straight Connector 53">
            <a:extLst>
              <a:ext uri="{FF2B5EF4-FFF2-40B4-BE49-F238E27FC236}">
                <a16:creationId xmlns:a16="http://schemas.microsoft.com/office/drawing/2014/main" id="{3DBD6CDB-AE8A-69FA-BC65-D9596530160A}"/>
              </a:ext>
            </a:extLst>
          </p:cNvPr>
          <p:cNvCxnSpPr>
            <a:cxnSpLocks/>
          </p:cNvCxnSpPr>
          <p:nvPr/>
        </p:nvCxnSpPr>
        <p:spPr>
          <a:xfrm flipH="1">
            <a:off x="1469094" y="1763361"/>
            <a:ext cx="4985494" cy="10874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FF11177-9869-5E8B-3F0E-C58137D7A06B}"/>
              </a:ext>
            </a:extLst>
          </p:cNvPr>
          <p:cNvSpPr/>
          <p:nvPr/>
        </p:nvSpPr>
        <p:spPr>
          <a:xfrm>
            <a:off x="1416500" y="2862211"/>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D24050F4-865B-F12C-D16F-317D2E265202}"/>
              </a:ext>
            </a:extLst>
          </p:cNvPr>
          <p:cNvCxnSpPr>
            <a:cxnSpLocks/>
          </p:cNvCxnSpPr>
          <p:nvPr/>
        </p:nvCxnSpPr>
        <p:spPr>
          <a:xfrm>
            <a:off x="6454588" y="1772117"/>
            <a:ext cx="2215826" cy="1154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7EE84F-E103-255D-0FDA-D793B8CF74EB}"/>
              </a:ext>
            </a:extLst>
          </p:cNvPr>
          <p:cNvCxnSpPr>
            <a:cxnSpLocks/>
          </p:cNvCxnSpPr>
          <p:nvPr/>
        </p:nvCxnSpPr>
        <p:spPr>
          <a:xfrm>
            <a:off x="4993341" y="1763361"/>
            <a:ext cx="3677073" cy="1154374"/>
          </a:xfrm>
          <a:prstGeom prst="line">
            <a:avLst/>
          </a:prstGeom>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AFD93552-7B2B-D453-DFE4-7AF5F4EB6C43}"/>
              </a:ext>
            </a:extLst>
          </p:cNvPr>
          <p:cNvCxnSpPr>
            <a:cxnSpLocks/>
          </p:cNvCxnSpPr>
          <p:nvPr/>
        </p:nvCxnSpPr>
        <p:spPr>
          <a:xfrm>
            <a:off x="3532094" y="1772117"/>
            <a:ext cx="5146862" cy="1174579"/>
          </a:xfrm>
          <a:prstGeom prst="line">
            <a:avLst/>
          </a:prstGeom>
        </p:spPr>
        <p:style>
          <a:lnRef idx="1">
            <a:schemeClr val="accent2"/>
          </a:lnRef>
          <a:fillRef idx="0">
            <a:schemeClr val="accent2"/>
          </a:fillRef>
          <a:effectRef idx="0">
            <a:schemeClr val="accent2"/>
          </a:effectRef>
          <a:fontRef idx="minor">
            <a:schemeClr val="tx1"/>
          </a:fontRef>
        </p:style>
      </p:cxnSp>
      <p:sp>
        <p:nvSpPr>
          <p:cNvPr id="64" name="Rectangle 63">
            <a:extLst>
              <a:ext uri="{FF2B5EF4-FFF2-40B4-BE49-F238E27FC236}">
                <a16:creationId xmlns:a16="http://schemas.microsoft.com/office/drawing/2014/main" id="{D1E8FF89-7412-F75D-86A8-24D509ECA6CE}"/>
              </a:ext>
            </a:extLst>
          </p:cNvPr>
          <p:cNvSpPr/>
          <p:nvPr/>
        </p:nvSpPr>
        <p:spPr>
          <a:xfrm>
            <a:off x="8580767" y="2831827"/>
            <a:ext cx="179294" cy="19185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E5C4BCC5-09D3-6B5B-EFDE-B14AB3DE6271}"/>
              </a:ext>
            </a:extLst>
          </p:cNvPr>
          <p:cNvSpPr txBox="1"/>
          <p:nvPr/>
        </p:nvSpPr>
        <p:spPr>
          <a:xfrm>
            <a:off x="9592235" y="3944471"/>
            <a:ext cx="1855694" cy="646331"/>
          </a:xfrm>
          <a:prstGeom prst="rect">
            <a:avLst/>
          </a:prstGeom>
          <a:noFill/>
        </p:spPr>
        <p:txBody>
          <a:bodyPr wrap="square" rtlCol="0">
            <a:spAutoFit/>
          </a:bodyPr>
          <a:lstStyle/>
          <a:p>
            <a:r>
              <a:rPr lang="en-IN" dirty="0"/>
              <a:t>Output of 32 images</a:t>
            </a:r>
          </a:p>
        </p:txBody>
      </p:sp>
      <p:sp>
        <p:nvSpPr>
          <p:cNvPr id="69" name="TextBox 68">
            <a:extLst>
              <a:ext uri="{FF2B5EF4-FFF2-40B4-BE49-F238E27FC236}">
                <a16:creationId xmlns:a16="http://schemas.microsoft.com/office/drawing/2014/main" id="{8B7C1256-005D-CFCE-D2AA-B2F398E7CC0F}"/>
              </a:ext>
            </a:extLst>
          </p:cNvPr>
          <p:cNvSpPr txBox="1"/>
          <p:nvPr/>
        </p:nvSpPr>
        <p:spPr>
          <a:xfrm>
            <a:off x="8293125" y="1408472"/>
            <a:ext cx="3677072" cy="923330"/>
          </a:xfrm>
          <a:prstGeom prst="rect">
            <a:avLst/>
          </a:prstGeom>
          <a:noFill/>
        </p:spPr>
        <p:txBody>
          <a:bodyPr wrap="square" rtlCol="0">
            <a:spAutoFit/>
          </a:bodyPr>
          <a:lstStyle/>
          <a:p>
            <a:r>
              <a:rPr lang="en-IN" dirty="0"/>
              <a:t>Calculation:</a:t>
            </a:r>
          </a:p>
          <a:p>
            <a:r>
              <a:rPr lang="en-IN" dirty="0"/>
              <a:t>Sum of convolution of RGB channels in order</a:t>
            </a:r>
          </a:p>
        </p:txBody>
      </p:sp>
      <p:cxnSp>
        <p:nvCxnSpPr>
          <p:cNvPr id="71" name="Straight Arrow Connector 70">
            <a:extLst>
              <a:ext uri="{FF2B5EF4-FFF2-40B4-BE49-F238E27FC236}">
                <a16:creationId xmlns:a16="http://schemas.microsoft.com/office/drawing/2014/main" id="{08145FBA-592A-CF19-71BC-201632525C9E}"/>
              </a:ext>
            </a:extLst>
          </p:cNvPr>
          <p:cNvCxnSpPr>
            <a:stCxn id="56" idx="1"/>
          </p:cNvCxnSpPr>
          <p:nvPr/>
        </p:nvCxnSpPr>
        <p:spPr>
          <a:xfrm flipH="1" flipV="1">
            <a:off x="1165412" y="2734481"/>
            <a:ext cx="251088" cy="22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3A4C0B8-8844-08AC-A9BD-824210F2872C}"/>
              </a:ext>
            </a:extLst>
          </p:cNvPr>
          <p:cNvSpPr txBox="1"/>
          <p:nvPr/>
        </p:nvSpPr>
        <p:spPr>
          <a:xfrm>
            <a:off x="717421" y="2492191"/>
            <a:ext cx="878373" cy="307777"/>
          </a:xfrm>
          <a:prstGeom prst="rect">
            <a:avLst/>
          </a:prstGeom>
          <a:noFill/>
        </p:spPr>
        <p:txBody>
          <a:bodyPr wrap="square" rtlCol="0">
            <a:spAutoFit/>
          </a:bodyPr>
          <a:lstStyle/>
          <a:p>
            <a:r>
              <a:rPr lang="en-IN" sz="1400" dirty="0"/>
              <a:t>R + G + B</a:t>
            </a:r>
          </a:p>
        </p:txBody>
      </p:sp>
      <p:sp>
        <p:nvSpPr>
          <p:cNvPr id="82" name="Arrow: Curved Down 81">
            <a:extLst>
              <a:ext uri="{FF2B5EF4-FFF2-40B4-BE49-F238E27FC236}">
                <a16:creationId xmlns:a16="http://schemas.microsoft.com/office/drawing/2014/main" id="{F9BCFB2D-2A83-0AB4-26AF-CF4DEAC2D4B5}"/>
              </a:ext>
            </a:extLst>
          </p:cNvPr>
          <p:cNvSpPr/>
          <p:nvPr/>
        </p:nvSpPr>
        <p:spPr>
          <a:xfrm>
            <a:off x="2160495" y="2274203"/>
            <a:ext cx="482600" cy="1676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5" name="Arrow: Curved Right 84">
            <a:extLst>
              <a:ext uri="{FF2B5EF4-FFF2-40B4-BE49-F238E27FC236}">
                <a16:creationId xmlns:a16="http://schemas.microsoft.com/office/drawing/2014/main" id="{EFE05505-58BE-34FD-6C9B-808FE28DA0AE}"/>
              </a:ext>
            </a:extLst>
          </p:cNvPr>
          <p:cNvSpPr/>
          <p:nvPr/>
        </p:nvSpPr>
        <p:spPr>
          <a:xfrm rot="16352278">
            <a:off x="2421170" y="2175185"/>
            <a:ext cx="213864" cy="91165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6" name="TextBox 85">
            <a:extLst>
              <a:ext uri="{FF2B5EF4-FFF2-40B4-BE49-F238E27FC236}">
                <a16:creationId xmlns:a16="http://schemas.microsoft.com/office/drawing/2014/main" id="{B7FACD0B-D34A-6B24-F934-BA604D2140C3}"/>
              </a:ext>
            </a:extLst>
          </p:cNvPr>
          <p:cNvSpPr txBox="1"/>
          <p:nvPr/>
        </p:nvSpPr>
        <p:spPr>
          <a:xfrm>
            <a:off x="1775237" y="2315789"/>
            <a:ext cx="519455" cy="261610"/>
          </a:xfrm>
          <a:prstGeom prst="rect">
            <a:avLst/>
          </a:prstGeom>
          <a:noFill/>
        </p:spPr>
        <p:txBody>
          <a:bodyPr wrap="square" rtlCol="0">
            <a:spAutoFit/>
          </a:bodyPr>
          <a:lstStyle/>
          <a:p>
            <a:r>
              <a:rPr lang="en-IN" sz="1100" dirty="0" err="1"/>
              <a:t>wr</a:t>
            </a:r>
            <a:endParaRPr lang="en-IN" sz="1100" dirty="0"/>
          </a:p>
        </p:txBody>
      </p:sp>
      <p:sp>
        <p:nvSpPr>
          <p:cNvPr id="88" name="TextBox 87">
            <a:extLst>
              <a:ext uri="{FF2B5EF4-FFF2-40B4-BE49-F238E27FC236}">
                <a16:creationId xmlns:a16="http://schemas.microsoft.com/office/drawing/2014/main" id="{9AAF60A5-DAAB-F652-FF0C-2573B41B5575}"/>
              </a:ext>
            </a:extLst>
          </p:cNvPr>
          <p:cNvSpPr txBox="1"/>
          <p:nvPr/>
        </p:nvSpPr>
        <p:spPr>
          <a:xfrm>
            <a:off x="2159970" y="2366757"/>
            <a:ext cx="519455" cy="261610"/>
          </a:xfrm>
          <a:prstGeom prst="rect">
            <a:avLst/>
          </a:prstGeom>
          <a:noFill/>
        </p:spPr>
        <p:txBody>
          <a:bodyPr wrap="square" rtlCol="0">
            <a:spAutoFit/>
          </a:bodyPr>
          <a:lstStyle/>
          <a:p>
            <a:r>
              <a:rPr lang="en-IN" sz="1100" dirty="0" err="1"/>
              <a:t>wg</a:t>
            </a:r>
            <a:endParaRPr lang="en-IN" sz="1100" dirty="0"/>
          </a:p>
        </p:txBody>
      </p:sp>
      <p:sp>
        <p:nvSpPr>
          <p:cNvPr id="89" name="TextBox 88">
            <a:extLst>
              <a:ext uri="{FF2B5EF4-FFF2-40B4-BE49-F238E27FC236}">
                <a16:creationId xmlns:a16="http://schemas.microsoft.com/office/drawing/2014/main" id="{EC016FE4-A2D5-5E34-7E2D-A96E74D61626}"/>
              </a:ext>
            </a:extLst>
          </p:cNvPr>
          <p:cNvSpPr txBox="1"/>
          <p:nvPr/>
        </p:nvSpPr>
        <p:spPr>
          <a:xfrm>
            <a:off x="2037332" y="2603676"/>
            <a:ext cx="519455" cy="261610"/>
          </a:xfrm>
          <a:prstGeom prst="rect">
            <a:avLst/>
          </a:prstGeom>
          <a:noFill/>
        </p:spPr>
        <p:txBody>
          <a:bodyPr wrap="square" rtlCol="0">
            <a:spAutoFit/>
          </a:bodyPr>
          <a:lstStyle/>
          <a:p>
            <a:r>
              <a:rPr lang="en-IN" sz="1100" dirty="0" err="1"/>
              <a:t>wb</a:t>
            </a:r>
            <a:endParaRPr lang="en-IN" sz="1100" dirty="0"/>
          </a:p>
        </p:txBody>
      </p:sp>
    </p:spTree>
    <p:extLst>
      <p:ext uri="{BB962C8B-B14F-4D97-AF65-F5344CB8AC3E}">
        <p14:creationId xmlns:p14="http://schemas.microsoft.com/office/powerpoint/2010/main" val="52100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2214068"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Implementation:</a:t>
            </a:r>
          </a:p>
        </p:txBody>
      </p:sp>
      <p:sp>
        <p:nvSpPr>
          <p:cNvPr id="2" name="TextBox 1">
            <a:extLst>
              <a:ext uri="{FF2B5EF4-FFF2-40B4-BE49-F238E27FC236}">
                <a16:creationId xmlns:a16="http://schemas.microsoft.com/office/drawing/2014/main" id="{DACE01AD-757B-DB22-C88A-2E035EAE598D}"/>
              </a:ext>
            </a:extLst>
          </p:cNvPr>
          <p:cNvSpPr txBox="1"/>
          <p:nvPr/>
        </p:nvSpPr>
        <p:spPr>
          <a:xfrm>
            <a:off x="690281" y="1721224"/>
            <a:ext cx="10408024"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 in order to transfer weights, we need to perform computation of all combination of RGB channels.</a:t>
            </a:r>
          </a:p>
        </p:txBody>
      </p:sp>
      <p:sp>
        <p:nvSpPr>
          <p:cNvPr id="3" name="Rectangle 2">
            <a:extLst>
              <a:ext uri="{FF2B5EF4-FFF2-40B4-BE49-F238E27FC236}">
                <a16:creationId xmlns:a16="http://schemas.microsoft.com/office/drawing/2014/main" id="{B855D7F4-C0B7-19DC-3A37-84002C7C7EF4}"/>
              </a:ext>
            </a:extLst>
          </p:cNvPr>
          <p:cNvSpPr/>
          <p:nvPr/>
        </p:nvSpPr>
        <p:spPr>
          <a:xfrm>
            <a:off x="4751294" y="2788024"/>
            <a:ext cx="1344706"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Layer</a:t>
            </a:r>
          </a:p>
        </p:txBody>
      </p:sp>
      <p:sp>
        <p:nvSpPr>
          <p:cNvPr id="4" name="Rectangle 3">
            <a:extLst>
              <a:ext uri="{FF2B5EF4-FFF2-40B4-BE49-F238E27FC236}">
                <a16:creationId xmlns:a16="http://schemas.microsoft.com/office/drawing/2014/main" id="{4910F25C-806D-4E3B-4C81-58579A87AE55}"/>
              </a:ext>
            </a:extLst>
          </p:cNvPr>
          <p:cNvSpPr/>
          <p:nvPr/>
        </p:nvSpPr>
        <p:spPr>
          <a:xfrm>
            <a:off x="4751294" y="3857545"/>
            <a:ext cx="1344706" cy="81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Trainable Layer (RGB)</a:t>
            </a:r>
          </a:p>
        </p:txBody>
      </p:sp>
      <p:sp>
        <p:nvSpPr>
          <p:cNvPr id="53" name="Rectangle 52">
            <a:extLst>
              <a:ext uri="{FF2B5EF4-FFF2-40B4-BE49-F238E27FC236}">
                <a16:creationId xmlns:a16="http://schemas.microsoft.com/office/drawing/2014/main" id="{0E74E125-99C7-7D21-DD43-D103A7F59D92}"/>
              </a:ext>
            </a:extLst>
          </p:cNvPr>
          <p:cNvSpPr/>
          <p:nvPr/>
        </p:nvSpPr>
        <p:spPr>
          <a:xfrm>
            <a:off x="3079376" y="3842336"/>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(BGR)</a:t>
            </a:r>
          </a:p>
        </p:txBody>
      </p:sp>
      <p:sp>
        <p:nvSpPr>
          <p:cNvPr id="59" name="Rectangle 58">
            <a:extLst>
              <a:ext uri="{FF2B5EF4-FFF2-40B4-BE49-F238E27FC236}">
                <a16:creationId xmlns:a16="http://schemas.microsoft.com/office/drawing/2014/main" id="{9CD3E4B7-3EF5-8A13-B474-AF202F584B91}"/>
              </a:ext>
            </a:extLst>
          </p:cNvPr>
          <p:cNvSpPr/>
          <p:nvPr/>
        </p:nvSpPr>
        <p:spPr>
          <a:xfrm>
            <a:off x="1407458" y="384233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(BRG)</a:t>
            </a:r>
          </a:p>
        </p:txBody>
      </p:sp>
      <p:sp>
        <p:nvSpPr>
          <p:cNvPr id="61" name="Rectangle 60">
            <a:extLst>
              <a:ext uri="{FF2B5EF4-FFF2-40B4-BE49-F238E27FC236}">
                <a16:creationId xmlns:a16="http://schemas.microsoft.com/office/drawing/2014/main" id="{643FA4B6-6448-601F-3264-911EDA8F8F1C}"/>
              </a:ext>
            </a:extLst>
          </p:cNvPr>
          <p:cNvSpPr/>
          <p:nvPr/>
        </p:nvSpPr>
        <p:spPr>
          <a:xfrm>
            <a:off x="6499412"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(RBG)</a:t>
            </a:r>
          </a:p>
        </p:txBody>
      </p:sp>
      <p:sp>
        <p:nvSpPr>
          <p:cNvPr id="62" name="Rectangle 61">
            <a:extLst>
              <a:ext uri="{FF2B5EF4-FFF2-40B4-BE49-F238E27FC236}">
                <a16:creationId xmlns:a16="http://schemas.microsoft.com/office/drawing/2014/main" id="{4E0362A0-B10E-45A5-8A5D-AB108A7C9655}"/>
              </a:ext>
            </a:extLst>
          </p:cNvPr>
          <p:cNvSpPr/>
          <p:nvPr/>
        </p:nvSpPr>
        <p:spPr>
          <a:xfrm>
            <a:off x="8247530"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(GRB)</a:t>
            </a:r>
          </a:p>
        </p:txBody>
      </p:sp>
      <p:sp>
        <p:nvSpPr>
          <p:cNvPr id="65" name="Rectangle 64">
            <a:extLst>
              <a:ext uri="{FF2B5EF4-FFF2-40B4-BE49-F238E27FC236}">
                <a16:creationId xmlns:a16="http://schemas.microsoft.com/office/drawing/2014/main" id="{2D6973D8-D91F-7038-C15D-A6A92AE456A9}"/>
              </a:ext>
            </a:extLst>
          </p:cNvPr>
          <p:cNvSpPr/>
          <p:nvPr/>
        </p:nvSpPr>
        <p:spPr>
          <a:xfrm>
            <a:off x="9995648"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(GBR)</a:t>
            </a:r>
          </a:p>
        </p:txBody>
      </p:sp>
      <p:cxnSp>
        <p:nvCxnSpPr>
          <p:cNvPr id="73" name="Straight Connector 72">
            <a:extLst>
              <a:ext uri="{FF2B5EF4-FFF2-40B4-BE49-F238E27FC236}">
                <a16:creationId xmlns:a16="http://schemas.microsoft.com/office/drawing/2014/main" id="{8471E870-9BA7-D1DA-5027-C100A25ADA79}"/>
              </a:ext>
            </a:extLst>
          </p:cNvPr>
          <p:cNvCxnSpPr>
            <a:stCxn id="3" idx="2"/>
            <a:endCxn id="59" idx="0"/>
          </p:cNvCxnSpPr>
          <p:nvPr/>
        </p:nvCxnSpPr>
        <p:spPr>
          <a:xfrm flipH="1">
            <a:off x="2079811" y="3245224"/>
            <a:ext cx="3343836" cy="59711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2C0E770F-9FCE-AA8C-8CA1-F26E365A6C63}"/>
              </a:ext>
            </a:extLst>
          </p:cNvPr>
          <p:cNvCxnSpPr>
            <a:stCxn id="3" idx="2"/>
            <a:endCxn id="53" idx="0"/>
          </p:cNvCxnSpPr>
          <p:nvPr/>
        </p:nvCxnSpPr>
        <p:spPr>
          <a:xfrm flipH="1">
            <a:off x="3751729" y="3245224"/>
            <a:ext cx="1671918" cy="59711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E19413E-7573-BDCF-8315-0A54235944DC}"/>
              </a:ext>
            </a:extLst>
          </p:cNvPr>
          <p:cNvCxnSpPr>
            <a:stCxn id="3" idx="2"/>
            <a:endCxn id="4" idx="0"/>
          </p:cNvCxnSpPr>
          <p:nvPr/>
        </p:nvCxnSpPr>
        <p:spPr>
          <a:xfrm>
            <a:off x="5423647" y="3245224"/>
            <a:ext cx="0" cy="612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1A9B2EC-6DCD-1BE1-E654-4231FE8BCD54}"/>
              </a:ext>
            </a:extLst>
          </p:cNvPr>
          <p:cNvCxnSpPr>
            <a:cxnSpLocks/>
            <a:stCxn id="3" idx="2"/>
          </p:cNvCxnSpPr>
          <p:nvPr/>
        </p:nvCxnSpPr>
        <p:spPr>
          <a:xfrm>
            <a:off x="5423647" y="3245224"/>
            <a:ext cx="1129553" cy="627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F213100-DEAE-AA05-159C-2BE4E2C62557}"/>
              </a:ext>
            </a:extLst>
          </p:cNvPr>
          <p:cNvCxnSpPr>
            <a:stCxn id="3" idx="2"/>
            <a:endCxn id="62" idx="0"/>
          </p:cNvCxnSpPr>
          <p:nvPr/>
        </p:nvCxnSpPr>
        <p:spPr>
          <a:xfrm>
            <a:off x="5423647" y="3245224"/>
            <a:ext cx="3496236" cy="612321"/>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5A72349-77C0-91D4-6CB3-38812B21BB93}"/>
              </a:ext>
            </a:extLst>
          </p:cNvPr>
          <p:cNvCxnSpPr>
            <a:stCxn id="3" idx="2"/>
            <a:endCxn id="65" idx="0"/>
          </p:cNvCxnSpPr>
          <p:nvPr/>
        </p:nvCxnSpPr>
        <p:spPr>
          <a:xfrm>
            <a:off x="5423647" y="3245224"/>
            <a:ext cx="5244354" cy="612321"/>
          </a:xfrm>
          <a:prstGeom prst="line">
            <a:avLst/>
          </a:prstGeom>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8677F376-5286-C4EA-2029-4C82796388D2}"/>
              </a:ext>
            </a:extLst>
          </p:cNvPr>
          <p:cNvSpPr/>
          <p:nvPr/>
        </p:nvSpPr>
        <p:spPr>
          <a:xfrm>
            <a:off x="4885764" y="5791200"/>
            <a:ext cx="1210235" cy="5674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a:t>
            </a:r>
          </a:p>
        </p:txBody>
      </p:sp>
      <p:cxnSp>
        <p:nvCxnSpPr>
          <p:cNvPr id="89" name="Straight Connector 88">
            <a:extLst>
              <a:ext uri="{FF2B5EF4-FFF2-40B4-BE49-F238E27FC236}">
                <a16:creationId xmlns:a16="http://schemas.microsoft.com/office/drawing/2014/main" id="{69806754-67EF-7D9C-3DAB-36E8E5702B39}"/>
              </a:ext>
            </a:extLst>
          </p:cNvPr>
          <p:cNvCxnSpPr>
            <a:stCxn id="87" idx="0"/>
            <a:endCxn id="59" idx="2"/>
          </p:cNvCxnSpPr>
          <p:nvPr/>
        </p:nvCxnSpPr>
        <p:spPr>
          <a:xfrm flipH="1" flipV="1">
            <a:off x="2079811" y="4673332"/>
            <a:ext cx="3411071" cy="111786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318D149D-B655-808E-CA1C-F7BA4BF7B003}"/>
              </a:ext>
            </a:extLst>
          </p:cNvPr>
          <p:cNvCxnSpPr>
            <a:stCxn id="87" idx="0"/>
            <a:endCxn id="53" idx="2"/>
          </p:cNvCxnSpPr>
          <p:nvPr/>
        </p:nvCxnSpPr>
        <p:spPr>
          <a:xfrm flipH="1" flipV="1">
            <a:off x="3751729" y="4673333"/>
            <a:ext cx="1739153" cy="1117867"/>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3228C81C-8A41-3A90-F8EF-CC72171D8CA1}"/>
              </a:ext>
            </a:extLst>
          </p:cNvPr>
          <p:cNvCxnSpPr>
            <a:stCxn id="87" idx="0"/>
            <a:endCxn id="4" idx="2"/>
          </p:cNvCxnSpPr>
          <p:nvPr/>
        </p:nvCxnSpPr>
        <p:spPr>
          <a:xfrm flipH="1" flipV="1">
            <a:off x="5423647" y="4673333"/>
            <a:ext cx="67235" cy="111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3A178F6-F322-8A22-0D38-2D8B23E451F8}"/>
              </a:ext>
            </a:extLst>
          </p:cNvPr>
          <p:cNvCxnSpPr>
            <a:stCxn id="87" idx="0"/>
            <a:endCxn id="61" idx="2"/>
          </p:cNvCxnSpPr>
          <p:nvPr/>
        </p:nvCxnSpPr>
        <p:spPr>
          <a:xfrm flipV="1">
            <a:off x="5490882" y="4688542"/>
            <a:ext cx="1680883" cy="110265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F5C1AA4A-51AA-60AC-8ADF-9C5CB22C14ED}"/>
              </a:ext>
            </a:extLst>
          </p:cNvPr>
          <p:cNvCxnSpPr>
            <a:stCxn id="87" idx="0"/>
            <a:endCxn id="62" idx="2"/>
          </p:cNvCxnSpPr>
          <p:nvPr/>
        </p:nvCxnSpPr>
        <p:spPr>
          <a:xfrm flipV="1">
            <a:off x="5490882" y="4688542"/>
            <a:ext cx="3429001" cy="110265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B5342003-101E-7074-95D9-3645075EE4E3}"/>
              </a:ext>
            </a:extLst>
          </p:cNvPr>
          <p:cNvCxnSpPr>
            <a:stCxn id="87" idx="0"/>
            <a:endCxn id="65" idx="2"/>
          </p:cNvCxnSpPr>
          <p:nvPr/>
        </p:nvCxnSpPr>
        <p:spPr>
          <a:xfrm flipV="1">
            <a:off x="5490882" y="4688542"/>
            <a:ext cx="5177119" cy="11026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977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4195379"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Invariance</a:t>
            </a:r>
          </a:p>
        </p:txBody>
      </p:sp>
      <p:sp>
        <p:nvSpPr>
          <p:cNvPr id="2" name="TextBox 1">
            <a:extLst>
              <a:ext uri="{FF2B5EF4-FFF2-40B4-BE49-F238E27FC236}">
                <a16:creationId xmlns:a16="http://schemas.microsoft.com/office/drawing/2014/main" id="{DACE01AD-757B-DB22-C88A-2E035EAE598D}"/>
              </a:ext>
            </a:extLst>
          </p:cNvPr>
          <p:cNvSpPr txBox="1"/>
          <p:nvPr/>
        </p:nvSpPr>
        <p:spPr>
          <a:xfrm>
            <a:off x="690281" y="1721224"/>
            <a:ext cx="10408024"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 in order to transfer weights, we need to perform computation of all combination of RGB channels.</a:t>
            </a:r>
          </a:p>
        </p:txBody>
      </p:sp>
      <p:sp>
        <p:nvSpPr>
          <p:cNvPr id="3" name="Rectangle 2">
            <a:extLst>
              <a:ext uri="{FF2B5EF4-FFF2-40B4-BE49-F238E27FC236}">
                <a16:creationId xmlns:a16="http://schemas.microsoft.com/office/drawing/2014/main" id="{B855D7F4-C0B7-19DC-3A37-84002C7C7EF4}"/>
              </a:ext>
            </a:extLst>
          </p:cNvPr>
          <p:cNvSpPr/>
          <p:nvPr/>
        </p:nvSpPr>
        <p:spPr>
          <a:xfrm>
            <a:off x="4751294" y="2788024"/>
            <a:ext cx="1344706"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Layer</a:t>
            </a:r>
          </a:p>
        </p:txBody>
      </p:sp>
      <p:sp>
        <p:nvSpPr>
          <p:cNvPr id="4" name="Rectangle 3">
            <a:extLst>
              <a:ext uri="{FF2B5EF4-FFF2-40B4-BE49-F238E27FC236}">
                <a16:creationId xmlns:a16="http://schemas.microsoft.com/office/drawing/2014/main" id="{4910F25C-806D-4E3B-4C81-58579A87AE55}"/>
              </a:ext>
            </a:extLst>
          </p:cNvPr>
          <p:cNvSpPr/>
          <p:nvPr/>
        </p:nvSpPr>
        <p:spPr>
          <a:xfrm>
            <a:off x="4751294" y="3857545"/>
            <a:ext cx="1344706" cy="81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Trainable Layer (RGB)</a:t>
            </a:r>
          </a:p>
        </p:txBody>
      </p:sp>
      <p:sp>
        <p:nvSpPr>
          <p:cNvPr id="53" name="Rectangle 52">
            <a:extLst>
              <a:ext uri="{FF2B5EF4-FFF2-40B4-BE49-F238E27FC236}">
                <a16:creationId xmlns:a16="http://schemas.microsoft.com/office/drawing/2014/main" id="{0E74E125-99C7-7D21-DD43-D103A7F59D92}"/>
              </a:ext>
            </a:extLst>
          </p:cNvPr>
          <p:cNvSpPr/>
          <p:nvPr/>
        </p:nvSpPr>
        <p:spPr>
          <a:xfrm>
            <a:off x="3079376" y="3842336"/>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(BGR)</a:t>
            </a:r>
          </a:p>
        </p:txBody>
      </p:sp>
      <p:sp>
        <p:nvSpPr>
          <p:cNvPr id="59" name="Rectangle 58">
            <a:extLst>
              <a:ext uri="{FF2B5EF4-FFF2-40B4-BE49-F238E27FC236}">
                <a16:creationId xmlns:a16="http://schemas.microsoft.com/office/drawing/2014/main" id="{9CD3E4B7-3EF5-8A13-B474-AF202F584B91}"/>
              </a:ext>
            </a:extLst>
          </p:cNvPr>
          <p:cNvSpPr/>
          <p:nvPr/>
        </p:nvSpPr>
        <p:spPr>
          <a:xfrm>
            <a:off x="1407458" y="384233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(BRG)</a:t>
            </a:r>
          </a:p>
        </p:txBody>
      </p:sp>
      <p:sp>
        <p:nvSpPr>
          <p:cNvPr id="61" name="Rectangle 60">
            <a:extLst>
              <a:ext uri="{FF2B5EF4-FFF2-40B4-BE49-F238E27FC236}">
                <a16:creationId xmlns:a16="http://schemas.microsoft.com/office/drawing/2014/main" id="{643FA4B6-6448-601F-3264-911EDA8F8F1C}"/>
              </a:ext>
            </a:extLst>
          </p:cNvPr>
          <p:cNvSpPr/>
          <p:nvPr/>
        </p:nvSpPr>
        <p:spPr>
          <a:xfrm>
            <a:off x="6499412"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(RBG)</a:t>
            </a:r>
          </a:p>
        </p:txBody>
      </p:sp>
      <p:sp>
        <p:nvSpPr>
          <p:cNvPr id="62" name="Rectangle 61">
            <a:extLst>
              <a:ext uri="{FF2B5EF4-FFF2-40B4-BE49-F238E27FC236}">
                <a16:creationId xmlns:a16="http://schemas.microsoft.com/office/drawing/2014/main" id="{4E0362A0-B10E-45A5-8A5D-AB108A7C9655}"/>
              </a:ext>
            </a:extLst>
          </p:cNvPr>
          <p:cNvSpPr/>
          <p:nvPr/>
        </p:nvSpPr>
        <p:spPr>
          <a:xfrm>
            <a:off x="8247530"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(GRB)</a:t>
            </a:r>
          </a:p>
        </p:txBody>
      </p:sp>
      <p:sp>
        <p:nvSpPr>
          <p:cNvPr id="65" name="Rectangle 64">
            <a:extLst>
              <a:ext uri="{FF2B5EF4-FFF2-40B4-BE49-F238E27FC236}">
                <a16:creationId xmlns:a16="http://schemas.microsoft.com/office/drawing/2014/main" id="{2D6973D8-D91F-7038-C15D-A6A92AE456A9}"/>
              </a:ext>
            </a:extLst>
          </p:cNvPr>
          <p:cNvSpPr/>
          <p:nvPr/>
        </p:nvSpPr>
        <p:spPr>
          <a:xfrm>
            <a:off x="9995648" y="3857545"/>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(GBR)</a:t>
            </a:r>
          </a:p>
        </p:txBody>
      </p:sp>
      <p:cxnSp>
        <p:nvCxnSpPr>
          <p:cNvPr id="73" name="Straight Connector 72">
            <a:extLst>
              <a:ext uri="{FF2B5EF4-FFF2-40B4-BE49-F238E27FC236}">
                <a16:creationId xmlns:a16="http://schemas.microsoft.com/office/drawing/2014/main" id="{8471E870-9BA7-D1DA-5027-C100A25ADA79}"/>
              </a:ext>
            </a:extLst>
          </p:cNvPr>
          <p:cNvCxnSpPr>
            <a:stCxn id="3" idx="2"/>
            <a:endCxn id="59" idx="0"/>
          </p:cNvCxnSpPr>
          <p:nvPr/>
        </p:nvCxnSpPr>
        <p:spPr>
          <a:xfrm flipH="1">
            <a:off x="2079811" y="3245224"/>
            <a:ext cx="3343836" cy="59711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2C0E770F-9FCE-AA8C-8CA1-F26E365A6C63}"/>
              </a:ext>
            </a:extLst>
          </p:cNvPr>
          <p:cNvCxnSpPr>
            <a:stCxn id="3" idx="2"/>
            <a:endCxn id="53" idx="0"/>
          </p:cNvCxnSpPr>
          <p:nvPr/>
        </p:nvCxnSpPr>
        <p:spPr>
          <a:xfrm flipH="1">
            <a:off x="3751729" y="3245224"/>
            <a:ext cx="1671918" cy="59711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E19413E-7573-BDCF-8315-0A54235944DC}"/>
              </a:ext>
            </a:extLst>
          </p:cNvPr>
          <p:cNvCxnSpPr>
            <a:stCxn id="3" idx="2"/>
            <a:endCxn id="4" idx="0"/>
          </p:cNvCxnSpPr>
          <p:nvPr/>
        </p:nvCxnSpPr>
        <p:spPr>
          <a:xfrm>
            <a:off x="5423647" y="3245224"/>
            <a:ext cx="0" cy="612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1A9B2EC-6DCD-1BE1-E654-4231FE8BCD54}"/>
              </a:ext>
            </a:extLst>
          </p:cNvPr>
          <p:cNvCxnSpPr>
            <a:cxnSpLocks/>
            <a:stCxn id="3" idx="2"/>
          </p:cNvCxnSpPr>
          <p:nvPr/>
        </p:nvCxnSpPr>
        <p:spPr>
          <a:xfrm>
            <a:off x="5423647" y="3245224"/>
            <a:ext cx="1129553" cy="627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F213100-DEAE-AA05-159C-2BE4E2C62557}"/>
              </a:ext>
            </a:extLst>
          </p:cNvPr>
          <p:cNvCxnSpPr>
            <a:stCxn id="3" idx="2"/>
            <a:endCxn id="62" idx="0"/>
          </p:cNvCxnSpPr>
          <p:nvPr/>
        </p:nvCxnSpPr>
        <p:spPr>
          <a:xfrm>
            <a:off x="5423647" y="3245224"/>
            <a:ext cx="3496236" cy="612321"/>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5A72349-77C0-91D4-6CB3-38812B21BB93}"/>
              </a:ext>
            </a:extLst>
          </p:cNvPr>
          <p:cNvCxnSpPr>
            <a:stCxn id="3" idx="2"/>
            <a:endCxn id="65" idx="0"/>
          </p:cNvCxnSpPr>
          <p:nvPr/>
        </p:nvCxnSpPr>
        <p:spPr>
          <a:xfrm>
            <a:off x="5423647" y="3245224"/>
            <a:ext cx="5244354" cy="612321"/>
          </a:xfrm>
          <a:prstGeom prst="line">
            <a:avLst/>
          </a:prstGeom>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8677F376-5286-C4EA-2029-4C82796388D2}"/>
              </a:ext>
            </a:extLst>
          </p:cNvPr>
          <p:cNvSpPr/>
          <p:nvPr/>
        </p:nvSpPr>
        <p:spPr>
          <a:xfrm>
            <a:off x="4885764" y="5791200"/>
            <a:ext cx="1210235" cy="5674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a:t>
            </a:r>
          </a:p>
        </p:txBody>
      </p:sp>
      <p:cxnSp>
        <p:nvCxnSpPr>
          <p:cNvPr id="89" name="Straight Connector 88">
            <a:extLst>
              <a:ext uri="{FF2B5EF4-FFF2-40B4-BE49-F238E27FC236}">
                <a16:creationId xmlns:a16="http://schemas.microsoft.com/office/drawing/2014/main" id="{69806754-67EF-7D9C-3DAB-36E8E5702B39}"/>
              </a:ext>
            </a:extLst>
          </p:cNvPr>
          <p:cNvCxnSpPr>
            <a:stCxn id="87" idx="0"/>
            <a:endCxn id="59" idx="2"/>
          </p:cNvCxnSpPr>
          <p:nvPr/>
        </p:nvCxnSpPr>
        <p:spPr>
          <a:xfrm flipH="1" flipV="1">
            <a:off x="2079811" y="4673332"/>
            <a:ext cx="3411071" cy="111786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318D149D-B655-808E-CA1C-F7BA4BF7B003}"/>
              </a:ext>
            </a:extLst>
          </p:cNvPr>
          <p:cNvCxnSpPr>
            <a:stCxn id="87" idx="0"/>
            <a:endCxn id="53" idx="2"/>
          </p:cNvCxnSpPr>
          <p:nvPr/>
        </p:nvCxnSpPr>
        <p:spPr>
          <a:xfrm flipH="1" flipV="1">
            <a:off x="3751729" y="4673333"/>
            <a:ext cx="1739153" cy="1117867"/>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3228C81C-8A41-3A90-F8EF-CC72171D8CA1}"/>
              </a:ext>
            </a:extLst>
          </p:cNvPr>
          <p:cNvCxnSpPr>
            <a:stCxn id="87" idx="0"/>
            <a:endCxn id="4" idx="2"/>
          </p:cNvCxnSpPr>
          <p:nvPr/>
        </p:nvCxnSpPr>
        <p:spPr>
          <a:xfrm flipH="1" flipV="1">
            <a:off x="5423647" y="4673333"/>
            <a:ext cx="67235" cy="111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3A178F6-F322-8A22-0D38-2D8B23E451F8}"/>
              </a:ext>
            </a:extLst>
          </p:cNvPr>
          <p:cNvCxnSpPr>
            <a:stCxn id="87" idx="0"/>
            <a:endCxn id="61" idx="2"/>
          </p:cNvCxnSpPr>
          <p:nvPr/>
        </p:nvCxnSpPr>
        <p:spPr>
          <a:xfrm flipV="1">
            <a:off x="5490882" y="4688542"/>
            <a:ext cx="1680883" cy="110265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F5C1AA4A-51AA-60AC-8ADF-9C5CB22C14ED}"/>
              </a:ext>
            </a:extLst>
          </p:cNvPr>
          <p:cNvCxnSpPr>
            <a:stCxn id="87" idx="0"/>
            <a:endCxn id="62" idx="2"/>
          </p:cNvCxnSpPr>
          <p:nvPr/>
        </p:nvCxnSpPr>
        <p:spPr>
          <a:xfrm flipV="1">
            <a:off x="5490882" y="4688542"/>
            <a:ext cx="3429001" cy="110265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B5342003-101E-7074-95D9-3645075EE4E3}"/>
              </a:ext>
            </a:extLst>
          </p:cNvPr>
          <p:cNvCxnSpPr>
            <a:stCxn id="87" idx="0"/>
            <a:endCxn id="65" idx="2"/>
          </p:cNvCxnSpPr>
          <p:nvPr/>
        </p:nvCxnSpPr>
        <p:spPr>
          <a:xfrm flipV="1">
            <a:off x="5490882" y="4688542"/>
            <a:ext cx="5177119" cy="1102658"/>
          </a:xfrm>
          <a:prstGeom prst="line">
            <a:avLst/>
          </a:prstGeom>
        </p:spPr>
        <p:style>
          <a:lnRef idx="1">
            <a:schemeClr val="dk1"/>
          </a:lnRef>
          <a:fillRef idx="0">
            <a:schemeClr val="dk1"/>
          </a:fillRef>
          <a:effectRef idx="0">
            <a:schemeClr val="dk1"/>
          </a:effectRef>
          <a:fontRef idx="minor">
            <a:schemeClr val="tx1"/>
          </a:fontRef>
        </p:style>
      </p:cxnSp>
      <p:sp>
        <p:nvSpPr>
          <p:cNvPr id="6" name="Arrow: Curved Down 5">
            <a:extLst>
              <a:ext uri="{FF2B5EF4-FFF2-40B4-BE49-F238E27FC236}">
                <a16:creationId xmlns:a16="http://schemas.microsoft.com/office/drawing/2014/main" id="{CFFDD679-D110-3816-B4F3-9804CBCA7862}"/>
              </a:ext>
            </a:extLst>
          </p:cNvPr>
          <p:cNvSpPr/>
          <p:nvPr/>
        </p:nvSpPr>
        <p:spPr>
          <a:xfrm>
            <a:off x="5423647" y="3481028"/>
            <a:ext cx="1810870" cy="36130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Down 6">
            <a:extLst>
              <a:ext uri="{FF2B5EF4-FFF2-40B4-BE49-F238E27FC236}">
                <a16:creationId xmlns:a16="http://schemas.microsoft.com/office/drawing/2014/main" id="{53DFCDBF-3760-B55C-3F91-F0E7FB9516EE}"/>
              </a:ext>
            </a:extLst>
          </p:cNvPr>
          <p:cNvSpPr/>
          <p:nvPr/>
        </p:nvSpPr>
        <p:spPr>
          <a:xfrm>
            <a:off x="5423646" y="3245225"/>
            <a:ext cx="3576917" cy="62752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urved Down 7">
            <a:extLst>
              <a:ext uri="{FF2B5EF4-FFF2-40B4-BE49-F238E27FC236}">
                <a16:creationId xmlns:a16="http://schemas.microsoft.com/office/drawing/2014/main" id="{4D3A7833-75C8-55B9-AED9-E58522FD2FFC}"/>
              </a:ext>
            </a:extLst>
          </p:cNvPr>
          <p:cNvSpPr/>
          <p:nvPr/>
        </p:nvSpPr>
        <p:spPr>
          <a:xfrm>
            <a:off x="5423645" y="3072175"/>
            <a:ext cx="5360896" cy="8157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Right 8">
            <a:extLst>
              <a:ext uri="{FF2B5EF4-FFF2-40B4-BE49-F238E27FC236}">
                <a16:creationId xmlns:a16="http://schemas.microsoft.com/office/drawing/2014/main" id="{584316FA-B4DC-3EEF-3143-DB751E330957}"/>
              </a:ext>
            </a:extLst>
          </p:cNvPr>
          <p:cNvSpPr/>
          <p:nvPr/>
        </p:nvSpPr>
        <p:spPr>
          <a:xfrm rot="5400000">
            <a:off x="4245439" y="2597585"/>
            <a:ext cx="566422" cy="195135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Right 9">
            <a:extLst>
              <a:ext uri="{FF2B5EF4-FFF2-40B4-BE49-F238E27FC236}">
                <a16:creationId xmlns:a16="http://schemas.microsoft.com/office/drawing/2014/main" id="{34ABCFD5-E51A-CF5B-DABE-E0FB8EE79580}"/>
              </a:ext>
            </a:extLst>
          </p:cNvPr>
          <p:cNvSpPr/>
          <p:nvPr/>
        </p:nvSpPr>
        <p:spPr>
          <a:xfrm rot="5400000">
            <a:off x="3524409" y="1879066"/>
            <a:ext cx="521872" cy="334383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5848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3780202"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Advantages of this approach:</a:t>
            </a:r>
          </a:p>
        </p:txBody>
      </p:sp>
      <p:sp>
        <p:nvSpPr>
          <p:cNvPr id="2" name="TextBox 1">
            <a:extLst>
              <a:ext uri="{FF2B5EF4-FFF2-40B4-BE49-F238E27FC236}">
                <a16:creationId xmlns:a16="http://schemas.microsoft.com/office/drawing/2014/main" id="{DACE01AD-757B-DB22-C88A-2E035EAE598D}"/>
              </a:ext>
            </a:extLst>
          </p:cNvPr>
          <p:cNvSpPr txBox="1"/>
          <p:nvPr/>
        </p:nvSpPr>
        <p:spPr>
          <a:xfrm>
            <a:off x="690281" y="1721224"/>
            <a:ext cx="10408024" cy="3903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Here, we need to only consider the training of that single layer. So, we only need to make sure that the low-level features are being detect properly and using transferability, we can transfer the knowledge (based on the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channels of the training data) into other combinations.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Training time and computer resources can be saved as we need not to train the model using new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augmented data.</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amount of time taken to make the model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invariant is very low.</a:t>
            </a:r>
          </a:p>
        </p:txBody>
      </p:sp>
    </p:spTree>
    <p:extLst>
      <p:ext uri="{BB962C8B-B14F-4D97-AF65-F5344CB8AC3E}">
        <p14:creationId xmlns:p14="http://schemas.microsoft.com/office/powerpoint/2010/main" val="19817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555811" y="983053"/>
            <a:ext cx="504176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Invariant Model</a:t>
            </a:r>
          </a:p>
        </p:txBody>
      </p:sp>
      <p:sp>
        <p:nvSpPr>
          <p:cNvPr id="4" name="TextBox 3">
            <a:extLst>
              <a:ext uri="{FF2B5EF4-FFF2-40B4-BE49-F238E27FC236}">
                <a16:creationId xmlns:a16="http://schemas.microsoft.com/office/drawing/2014/main" id="{F1CA627D-659C-68B5-9348-9CCAB1FBF3E0}"/>
              </a:ext>
            </a:extLst>
          </p:cNvPr>
          <p:cNvSpPr txBox="1"/>
          <p:nvPr/>
        </p:nvSpPr>
        <p:spPr>
          <a:xfrm>
            <a:off x="627529" y="1483641"/>
            <a:ext cx="10420573" cy="1687963"/>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Normal Approach: The naïve approach is to rotate the training dataset at all angles or at least to some angle. It is an impractical approach and also it does not guarantees that the model is rotational invariant.</a:t>
            </a:r>
          </a:p>
        </p:txBody>
      </p:sp>
      <p:sp>
        <p:nvSpPr>
          <p:cNvPr id="6" name="TextBox 5">
            <a:extLst>
              <a:ext uri="{FF2B5EF4-FFF2-40B4-BE49-F238E27FC236}">
                <a16:creationId xmlns:a16="http://schemas.microsoft.com/office/drawing/2014/main" id="{849671B3-856C-C84F-3608-F6FA8B96377C}"/>
              </a:ext>
            </a:extLst>
          </p:cNvPr>
          <p:cNvSpPr txBox="1"/>
          <p:nvPr/>
        </p:nvSpPr>
        <p:spPr>
          <a:xfrm>
            <a:off x="672354" y="3408384"/>
            <a:ext cx="10466951" cy="2795958"/>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Other Approaches Include:</a:t>
            </a:r>
          </a:p>
          <a:p>
            <a:pPr>
              <a:lnSpc>
                <a:spcPct val="150000"/>
              </a:lnSpc>
            </a:pPr>
            <a:r>
              <a:rPr lang="en-IN" sz="2400" dirty="0">
                <a:latin typeface="Times New Roman" panose="02020603050405020304" pitchFamily="18" charset="0"/>
                <a:cs typeface="Times New Roman" panose="02020603050405020304" pitchFamily="18" charset="0"/>
              </a:rPr>
              <a:t>Spatial Transformer Networks (STN)</a:t>
            </a:r>
          </a:p>
          <a:p>
            <a:pPr>
              <a:lnSpc>
                <a:spcPct val="150000"/>
              </a:lnSpc>
            </a:pPr>
            <a:r>
              <a:rPr lang="en-IN" sz="2400" dirty="0">
                <a:latin typeface="Times New Roman" panose="02020603050405020304" pitchFamily="18" charset="0"/>
                <a:cs typeface="Times New Roman" panose="02020603050405020304" pitchFamily="18" charset="0"/>
              </a:rPr>
              <a:t>Transformation-Invariant Pooling (TI-Pooling)</a:t>
            </a:r>
          </a:p>
          <a:p>
            <a:pPr>
              <a:lnSpc>
                <a:spcPct val="150000"/>
              </a:lnSpc>
            </a:pPr>
            <a:r>
              <a:rPr lang="en-IN" sz="2400" dirty="0">
                <a:latin typeface="Times New Roman" panose="02020603050405020304" pitchFamily="18" charset="0"/>
                <a:cs typeface="Times New Roman" panose="02020603050405020304" pitchFamily="18" charset="0"/>
              </a:rPr>
              <a:t>Rotation Equivariant Vector Field Networks (</a:t>
            </a:r>
            <a:r>
              <a:rPr lang="en-IN" sz="2400" dirty="0" err="1">
                <a:latin typeface="Times New Roman" panose="02020603050405020304" pitchFamily="18" charset="0"/>
                <a:cs typeface="Times New Roman" panose="02020603050405020304" pitchFamily="18" charset="0"/>
              </a:rPr>
              <a:t>RotEqNet</a:t>
            </a:r>
            <a:r>
              <a:rPr lang="en-IN" sz="2400" dirty="0">
                <a:latin typeface="Times New Roman" panose="02020603050405020304" pitchFamily="18" charset="0"/>
                <a:cs typeface="Times New Roman" panose="02020603050405020304" pitchFamily="18" charset="0"/>
              </a:rPr>
              <a:t>) </a:t>
            </a:r>
          </a:p>
          <a:p>
            <a:pPr>
              <a:lnSpc>
                <a:spcPct val="150000"/>
              </a:lnSpc>
            </a:pPr>
            <a:r>
              <a:rPr lang="en-IN" sz="2400" dirty="0">
                <a:latin typeface="Times New Roman" panose="02020603050405020304" pitchFamily="18" charset="0"/>
                <a:cs typeface="Times New Roman" panose="02020603050405020304" pitchFamily="18" charset="0"/>
              </a:rPr>
              <a:t>Harmonic Networks (H-Net)</a:t>
            </a:r>
          </a:p>
        </p:txBody>
      </p:sp>
    </p:spTree>
    <p:extLst>
      <p:ext uri="{BB962C8B-B14F-4D97-AF65-F5344CB8AC3E}">
        <p14:creationId xmlns:p14="http://schemas.microsoft.com/office/powerpoint/2010/main" val="16094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947194"/>
            <a:ext cx="504176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Invariant Model</a:t>
            </a:r>
          </a:p>
        </p:txBody>
      </p:sp>
      <p:sp>
        <p:nvSpPr>
          <p:cNvPr id="6" name="TextBox 5">
            <a:extLst>
              <a:ext uri="{FF2B5EF4-FFF2-40B4-BE49-F238E27FC236}">
                <a16:creationId xmlns:a16="http://schemas.microsoft.com/office/drawing/2014/main" id="{849671B3-856C-C84F-3608-F6FA8B96377C}"/>
              </a:ext>
            </a:extLst>
          </p:cNvPr>
          <p:cNvSpPr txBox="1"/>
          <p:nvPr/>
        </p:nvSpPr>
        <p:spPr>
          <a:xfrm>
            <a:off x="627529" y="1821631"/>
            <a:ext cx="10466951" cy="2795958"/>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Using Transferable Model: Here, the idea is that during the training process the model learns weights to detect the features. After learning the kernel weights, the weights are transferred to other layers which are maintaining information of 90, 180 and 270 angles. After passing the data into each of the layers the kernels which are activated with maximum value are selected.</a:t>
            </a:r>
          </a:p>
        </p:txBody>
      </p:sp>
    </p:spTree>
    <p:extLst>
      <p:ext uri="{BB962C8B-B14F-4D97-AF65-F5344CB8AC3E}">
        <p14:creationId xmlns:p14="http://schemas.microsoft.com/office/powerpoint/2010/main" val="152348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914398"/>
            <a:ext cx="504176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Invariant Model</a:t>
            </a:r>
          </a:p>
        </p:txBody>
      </p:sp>
      <p:pic>
        <p:nvPicPr>
          <p:cNvPr id="3" name="Picture 2">
            <a:extLst>
              <a:ext uri="{FF2B5EF4-FFF2-40B4-BE49-F238E27FC236}">
                <a16:creationId xmlns:a16="http://schemas.microsoft.com/office/drawing/2014/main" id="{E52C3521-1EC5-A940-F6C4-3E2B801B1CAB}"/>
              </a:ext>
            </a:extLst>
          </p:cNvPr>
          <p:cNvPicPr>
            <a:picLocks noChangeAspect="1"/>
          </p:cNvPicPr>
          <p:nvPr/>
        </p:nvPicPr>
        <p:blipFill>
          <a:blip r:embed="rId3"/>
          <a:stretch>
            <a:fillRect/>
          </a:stretch>
        </p:blipFill>
        <p:spPr>
          <a:xfrm>
            <a:off x="1132417" y="2027926"/>
            <a:ext cx="1703559" cy="1674726"/>
          </a:xfrm>
          <a:prstGeom prst="rect">
            <a:avLst/>
          </a:prstGeom>
        </p:spPr>
      </p:pic>
      <p:pic>
        <p:nvPicPr>
          <p:cNvPr id="7" name="Picture 6">
            <a:extLst>
              <a:ext uri="{FF2B5EF4-FFF2-40B4-BE49-F238E27FC236}">
                <a16:creationId xmlns:a16="http://schemas.microsoft.com/office/drawing/2014/main" id="{2FAD1BE8-E2EF-D7A9-917E-0FD9A107905B}"/>
              </a:ext>
            </a:extLst>
          </p:cNvPr>
          <p:cNvPicPr>
            <a:picLocks noChangeAspect="1"/>
          </p:cNvPicPr>
          <p:nvPr/>
        </p:nvPicPr>
        <p:blipFill>
          <a:blip r:embed="rId3"/>
          <a:stretch>
            <a:fillRect/>
          </a:stretch>
        </p:blipFill>
        <p:spPr>
          <a:xfrm rot="5400000">
            <a:off x="3842042" y="2027926"/>
            <a:ext cx="1674726" cy="1674726"/>
          </a:xfrm>
          <a:prstGeom prst="rect">
            <a:avLst/>
          </a:prstGeom>
        </p:spPr>
      </p:pic>
      <p:pic>
        <p:nvPicPr>
          <p:cNvPr id="8" name="Picture 7">
            <a:extLst>
              <a:ext uri="{FF2B5EF4-FFF2-40B4-BE49-F238E27FC236}">
                <a16:creationId xmlns:a16="http://schemas.microsoft.com/office/drawing/2014/main" id="{FAF61AE2-CD33-F8AF-6E41-DA343A9DCF4B}"/>
              </a:ext>
            </a:extLst>
          </p:cNvPr>
          <p:cNvPicPr>
            <a:picLocks noChangeAspect="1"/>
          </p:cNvPicPr>
          <p:nvPr/>
        </p:nvPicPr>
        <p:blipFill>
          <a:blip r:embed="rId3"/>
          <a:stretch>
            <a:fillRect/>
          </a:stretch>
        </p:blipFill>
        <p:spPr>
          <a:xfrm rot="10800000">
            <a:off x="6675234" y="2027926"/>
            <a:ext cx="1674726" cy="1674726"/>
          </a:xfrm>
          <a:prstGeom prst="rect">
            <a:avLst/>
          </a:prstGeom>
        </p:spPr>
      </p:pic>
      <p:pic>
        <p:nvPicPr>
          <p:cNvPr id="9" name="Picture 8">
            <a:extLst>
              <a:ext uri="{FF2B5EF4-FFF2-40B4-BE49-F238E27FC236}">
                <a16:creationId xmlns:a16="http://schemas.microsoft.com/office/drawing/2014/main" id="{A8CA0C9E-B9B2-7D36-1B4F-D91EA95B9C13}"/>
              </a:ext>
            </a:extLst>
          </p:cNvPr>
          <p:cNvPicPr>
            <a:picLocks noChangeAspect="1"/>
          </p:cNvPicPr>
          <p:nvPr/>
        </p:nvPicPr>
        <p:blipFill>
          <a:blip r:embed="rId3"/>
          <a:stretch>
            <a:fillRect/>
          </a:stretch>
        </p:blipFill>
        <p:spPr>
          <a:xfrm rot="16200000">
            <a:off x="9292927" y="2027926"/>
            <a:ext cx="1674726" cy="1674726"/>
          </a:xfrm>
          <a:prstGeom prst="rect">
            <a:avLst/>
          </a:prstGeom>
        </p:spPr>
      </p:pic>
      <p:sp>
        <p:nvSpPr>
          <p:cNvPr id="10" name="TextBox 9">
            <a:extLst>
              <a:ext uri="{FF2B5EF4-FFF2-40B4-BE49-F238E27FC236}">
                <a16:creationId xmlns:a16="http://schemas.microsoft.com/office/drawing/2014/main" id="{D54AC919-4D48-2746-6754-D11861C7AC56}"/>
              </a:ext>
            </a:extLst>
          </p:cNvPr>
          <p:cNvSpPr txBox="1"/>
          <p:nvPr/>
        </p:nvSpPr>
        <p:spPr>
          <a:xfrm>
            <a:off x="1132417" y="4114800"/>
            <a:ext cx="1703560" cy="369332"/>
          </a:xfrm>
          <a:prstGeom prst="rect">
            <a:avLst/>
          </a:prstGeom>
          <a:noFill/>
        </p:spPr>
        <p:txBody>
          <a:bodyPr wrap="square" rtlCol="0">
            <a:spAutoFit/>
          </a:bodyPr>
          <a:lstStyle/>
          <a:p>
            <a:pPr algn="ctr"/>
            <a:r>
              <a:rPr lang="en-IN" dirty="0"/>
              <a:t>Original Kernel</a:t>
            </a:r>
          </a:p>
        </p:txBody>
      </p:sp>
      <p:sp>
        <p:nvSpPr>
          <p:cNvPr id="13" name="TextBox 12">
            <a:extLst>
              <a:ext uri="{FF2B5EF4-FFF2-40B4-BE49-F238E27FC236}">
                <a16:creationId xmlns:a16="http://schemas.microsoft.com/office/drawing/2014/main" id="{6453E596-55F4-DF75-F312-595FCB9D9AE3}"/>
              </a:ext>
            </a:extLst>
          </p:cNvPr>
          <p:cNvSpPr txBox="1"/>
          <p:nvPr/>
        </p:nvSpPr>
        <p:spPr>
          <a:xfrm>
            <a:off x="3842042" y="4087906"/>
            <a:ext cx="1703560" cy="369332"/>
          </a:xfrm>
          <a:prstGeom prst="rect">
            <a:avLst/>
          </a:prstGeom>
          <a:noFill/>
        </p:spPr>
        <p:txBody>
          <a:bodyPr wrap="square" rtlCol="0">
            <a:spAutoFit/>
          </a:bodyPr>
          <a:lstStyle/>
          <a:p>
            <a:pPr algn="ctr"/>
            <a:r>
              <a:rPr lang="en-IN" dirty="0"/>
              <a:t>90 Rotated</a:t>
            </a:r>
          </a:p>
        </p:txBody>
      </p:sp>
      <p:sp>
        <p:nvSpPr>
          <p:cNvPr id="15" name="TextBox 14">
            <a:extLst>
              <a:ext uri="{FF2B5EF4-FFF2-40B4-BE49-F238E27FC236}">
                <a16:creationId xmlns:a16="http://schemas.microsoft.com/office/drawing/2014/main" id="{50E707B3-51AF-0115-1EC2-C182C41C72A9}"/>
              </a:ext>
            </a:extLst>
          </p:cNvPr>
          <p:cNvSpPr txBox="1"/>
          <p:nvPr/>
        </p:nvSpPr>
        <p:spPr>
          <a:xfrm>
            <a:off x="6646400" y="4087906"/>
            <a:ext cx="1703560" cy="369332"/>
          </a:xfrm>
          <a:prstGeom prst="rect">
            <a:avLst/>
          </a:prstGeom>
          <a:noFill/>
        </p:spPr>
        <p:txBody>
          <a:bodyPr wrap="square" rtlCol="0">
            <a:spAutoFit/>
          </a:bodyPr>
          <a:lstStyle/>
          <a:p>
            <a:pPr algn="ctr"/>
            <a:r>
              <a:rPr lang="en-IN" dirty="0"/>
              <a:t>180 Rotated</a:t>
            </a:r>
          </a:p>
        </p:txBody>
      </p:sp>
      <p:sp>
        <p:nvSpPr>
          <p:cNvPr id="16" name="TextBox 15">
            <a:extLst>
              <a:ext uri="{FF2B5EF4-FFF2-40B4-BE49-F238E27FC236}">
                <a16:creationId xmlns:a16="http://schemas.microsoft.com/office/drawing/2014/main" id="{4EFABAA4-5217-A239-75BA-E8E304DC3C39}"/>
              </a:ext>
            </a:extLst>
          </p:cNvPr>
          <p:cNvSpPr txBox="1"/>
          <p:nvPr/>
        </p:nvSpPr>
        <p:spPr>
          <a:xfrm>
            <a:off x="9264093" y="4087906"/>
            <a:ext cx="1703560" cy="369332"/>
          </a:xfrm>
          <a:prstGeom prst="rect">
            <a:avLst/>
          </a:prstGeom>
          <a:noFill/>
        </p:spPr>
        <p:txBody>
          <a:bodyPr wrap="square" rtlCol="0">
            <a:spAutoFit/>
          </a:bodyPr>
          <a:lstStyle/>
          <a:p>
            <a:pPr algn="ctr"/>
            <a:r>
              <a:rPr lang="en-IN" dirty="0"/>
              <a:t>270 Rotated</a:t>
            </a:r>
          </a:p>
        </p:txBody>
      </p:sp>
    </p:spTree>
    <p:extLst>
      <p:ext uri="{BB962C8B-B14F-4D97-AF65-F5344CB8AC3E}">
        <p14:creationId xmlns:p14="http://schemas.microsoft.com/office/powerpoint/2010/main" val="27777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558493" y="1208491"/>
            <a:ext cx="504176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Invariant Model</a:t>
            </a:r>
          </a:p>
        </p:txBody>
      </p:sp>
      <p:sp>
        <p:nvSpPr>
          <p:cNvPr id="2" name="Rectangle 1">
            <a:extLst>
              <a:ext uri="{FF2B5EF4-FFF2-40B4-BE49-F238E27FC236}">
                <a16:creationId xmlns:a16="http://schemas.microsoft.com/office/drawing/2014/main" id="{40DA0519-FC10-C062-8566-780C2C3E75F9}"/>
              </a:ext>
            </a:extLst>
          </p:cNvPr>
          <p:cNvSpPr/>
          <p:nvPr/>
        </p:nvSpPr>
        <p:spPr>
          <a:xfrm>
            <a:off x="3952552" y="2069902"/>
            <a:ext cx="1344706" cy="713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Previous Layer</a:t>
            </a:r>
          </a:p>
        </p:txBody>
      </p:sp>
      <p:sp>
        <p:nvSpPr>
          <p:cNvPr id="3" name="Rectangle 2">
            <a:extLst>
              <a:ext uri="{FF2B5EF4-FFF2-40B4-BE49-F238E27FC236}">
                <a16:creationId xmlns:a16="http://schemas.microsoft.com/office/drawing/2014/main" id="{661B2370-FCF8-88D3-C13E-EFEF3B13611D}"/>
              </a:ext>
            </a:extLst>
          </p:cNvPr>
          <p:cNvSpPr/>
          <p:nvPr/>
        </p:nvSpPr>
        <p:spPr>
          <a:xfrm>
            <a:off x="3952552" y="3395880"/>
            <a:ext cx="1344706" cy="81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Trainable Layer (0)</a:t>
            </a:r>
          </a:p>
        </p:txBody>
      </p:sp>
      <p:sp>
        <p:nvSpPr>
          <p:cNvPr id="7" name="Rectangle 6">
            <a:extLst>
              <a:ext uri="{FF2B5EF4-FFF2-40B4-BE49-F238E27FC236}">
                <a16:creationId xmlns:a16="http://schemas.microsoft.com/office/drawing/2014/main" id="{377EDEE0-3BDA-F263-40F7-E0811F4FDD78}"/>
              </a:ext>
            </a:extLst>
          </p:cNvPr>
          <p:cNvSpPr/>
          <p:nvPr/>
        </p:nvSpPr>
        <p:spPr>
          <a:xfrm>
            <a:off x="2280634" y="3380671"/>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(90)</a:t>
            </a:r>
          </a:p>
        </p:txBody>
      </p:sp>
      <p:sp>
        <p:nvSpPr>
          <p:cNvPr id="9" name="Rectangle 8">
            <a:extLst>
              <a:ext uri="{FF2B5EF4-FFF2-40B4-BE49-F238E27FC236}">
                <a16:creationId xmlns:a16="http://schemas.microsoft.com/office/drawing/2014/main" id="{E1A88C6C-E2C2-1CCF-1444-005185455A05}"/>
              </a:ext>
            </a:extLst>
          </p:cNvPr>
          <p:cNvSpPr/>
          <p:nvPr/>
        </p:nvSpPr>
        <p:spPr>
          <a:xfrm>
            <a:off x="5700670" y="3395880"/>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(180)</a:t>
            </a:r>
          </a:p>
        </p:txBody>
      </p:sp>
      <p:sp>
        <p:nvSpPr>
          <p:cNvPr id="10" name="Rectangle 9">
            <a:extLst>
              <a:ext uri="{FF2B5EF4-FFF2-40B4-BE49-F238E27FC236}">
                <a16:creationId xmlns:a16="http://schemas.microsoft.com/office/drawing/2014/main" id="{D5B825E3-C895-4E7A-6B2E-372A3C494199}"/>
              </a:ext>
            </a:extLst>
          </p:cNvPr>
          <p:cNvSpPr/>
          <p:nvPr/>
        </p:nvSpPr>
        <p:spPr>
          <a:xfrm>
            <a:off x="7448788" y="3395880"/>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(270)</a:t>
            </a:r>
          </a:p>
        </p:txBody>
      </p:sp>
      <p:cxnSp>
        <p:nvCxnSpPr>
          <p:cNvPr id="16" name="Straight Connector 15">
            <a:extLst>
              <a:ext uri="{FF2B5EF4-FFF2-40B4-BE49-F238E27FC236}">
                <a16:creationId xmlns:a16="http://schemas.microsoft.com/office/drawing/2014/main" id="{A5B13587-521C-4CEE-38FD-3FC86AC9F65C}"/>
              </a:ext>
            </a:extLst>
          </p:cNvPr>
          <p:cNvCxnSpPr>
            <a:cxnSpLocks/>
            <a:stCxn id="2" idx="2"/>
            <a:endCxn id="7" idx="0"/>
          </p:cNvCxnSpPr>
          <p:nvPr/>
        </p:nvCxnSpPr>
        <p:spPr>
          <a:xfrm flipH="1">
            <a:off x="2952987" y="2783559"/>
            <a:ext cx="1671918" cy="59711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3A98054-2F4E-825C-6345-C5DBCCB032E1}"/>
              </a:ext>
            </a:extLst>
          </p:cNvPr>
          <p:cNvCxnSpPr>
            <a:cxnSpLocks/>
            <a:stCxn id="2" idx="2"/>
            <a:endCxn id="3" idx="0"/>
          </p:cNvCxnSpPr>
          <p:nvPr/>
        </p:nvCxnSpPr>
        <p:spPr>
          <a:xfrm>
            <a:off x="4624905" y="2783559"/>
            <a:ext cx="0" cy="612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4B8C30-DD00-6CB0-7522-D4A35C793A12}"/>
              </a:ext>
            </a:extLst>
          </p:cNvPr>
          <p:cNvCxnSpPr>
            <a:cxnSpLocks/>
            <a:stCxn id="2" idx="2"/>
          </p:cNvCxnSpPr>
          <p:nvPr/>
        </p:nvCxnSpPr>
        <p:spPr>
          <a:xfrm>
            <a:off x="4624905" y="2783559"/>
            <a:ext cx="1129553" cy="627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5575A37-3099-D7C0-B0B3-01C0FBBCC14D}"/>
              </a:ext>
            </a:extLst>
          </p:cNvPr>
          <p:cNvCxnSpPr>
            <a:cxnSpLocks/>
            <a:stCxn id="2" idx="2"/>
            <a:endCxn id="10" idx="0"/>
          </p:cNvCxnSpPr>
          <p:nvPr/>
        </p:nvCxnSpPr>
        <p:spPr>
          <a:xfrm>
            <a:off x="4624905" y="2783559"/>
            <a:ext cx="3496236" cy="612321"/>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BBF2559-2AFF-81FC-A16E-81D89260135E}"/>
              </a:ext>
            </a:extLst>
          </p:cNvPr>
          <p:cNvSpPr/>
          <p:nvPr/>
        </p:nvSpPr>
        <p:spPr>
          <a:xfrm>
            <a:off x="4087022" y="5329535"/>
            <a:ext cx="1210235" cy="5674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Maximum</a:t>
            </a:r>
          </a:p>
        </p:txBody>
      </p:sp>
      <p:cxnSp>
        <p:nvCxnSpPr>
          <p:cNvPr id="24" name="Straight Connector 23">
            <a:extLst>
              <a:ext uri="{FF2B5EF4-FFF2-40B4-BE49-F238E27FC236}">
                <a16:creationId xmlns:a16="http://schemas.microsoft.com/office/drawing/2014/main" id="{BCD389C2-FBBB-F696-CD09-3DF51A91EC54}"/>
              </a:ext>
            </a:extLst>
          </p:cNvPr>
          <p:cNvCxnSpPr>
            <a:stCxn id="21" idx="0"/>
            <a:endCxn id="7" idx="2"/>
          </p:cNvCxnSpPr>
          <p:nvPr/>
        </p:nvCxnSpPr>
        <p:spPr>
          <a:xfrm flipH="1" flipV="1">
            <a:off x="2952987" y="4211668"/>
            <a:ext cx="1739153" cy="111786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A62CEB-E34E-E871-7FAA-38D264EFA451}"/>
              </a:ext>
            </a:extLst>
          </p:cNvPr>
          <p:cNvCxnSpPr>
            <a:stCxn id="21" idx="0"/>
            <a:endCxn id="3" idx="2"/>
          </p:cNvCxnSpPr>
          <p:nvPr/>
        </p:nvCxnSpPr>
        <p:spPr>
          <a:xfrm flipH="1" flipV="1">
            <a:off x="4624905" y="4211668"/>
            <a:ext cx="67235" cy="111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E470C7-DAF1-647B-BB07-A6A73B113F4E}"/>
              </a:ext>
            </a:extLst>
          </p:cNvPr>
          <p:cNvCxnSpPr>
            <a:stCxn id="21" idx="0"/>
            <a:endCxn id="9" idx="2"/>
          </p:cNvCxnSpPr>
          <p:nvPr/>
        </p:nvCxnSpPr>
        <p:spPr>
          <a:xfrm flipV="1">
            <a:off x="4692140" y="4226877"/>
            <a:ext cx="1680883" cy="110265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902D602-863A-24C9-C427-45597A37DFC7}"/>
              </a:ext>
            </a:extLst>
          </p:cNvPr>
          <p:cNvCxnSpPr>
            <a:stCxn id="21" idx="0"/>
            <a:endCxn id="10" idx="2"/>
          </p:cNvCxnSpPr>
          <p:nvPr/>
        </p:nvCxnSpPr>
        <p:spPr>
          <a:xfrm flipV="1">
            <a:off x="4692140" y="4226877"/>
            <a:ext cx="3429001" cy="11026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600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558493" y="1208491"/>
            <a:ext cx="504176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Rotational Invariant Model</a:t>
            </a:r>
          </a:p>
        </p:txBody>
      </p:sp>
      <p:sp>
        <p:nvSpPr>
          <p:cNvPr id="2" name="Rectangle 1">
            <a:extLst>
              <a:ext uri="{FF2B5EF4-FFF2-40B4-BE49-F238E27FC236}">
                <a16:creationId xmlns:a16="http://schemas.microsoft.com/office/drawing/2014/main" id="{40DA0519-FC10-C062-8566-780C2C3E75F9}"/>
              </a:ext>
            </a:extLst>
          </p:cNvPr>
          <p:cNvSpPr/>
          <p:nvPr/>
        </p:nvSpPr>
        <p:spPr>
          <a:xfrm>
            <a:off x="3952552" y="2069902"/>
            <a:ext cx="1344706" cy="713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Previous Layer</a:t>
            </a:r>
          </a:p>
        </p:txBody>
      </p:sp>
      <p:sp>
        <p:nvSpPr>
          <p:cNvPr id="3" name="Rectangle 2">
            <a:extLst>
              <a:ext uri="{FF2B5EF4-FFF2-40B4-BE49-F238E27FC236}">
                <a16:creationId xmlns:a16="http://schemas.microsoft.com/office/drawing/2014/main" id="{661B2370-FCF8-88D3-C13E-EFEF3B13611D}"/>
              </a:ext>
            </a:extLst>
          </p:cNvPr>
          <p:cNvSpPr/>
          <p:nvPr/>
        </p:nvSpPr>
        <p:spPr>
          <a:xfrm>
            <a:off x="3952552" y="3395880"/>
            <a:ext cx="1344706" cy="815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Trainable Layer (0)</a:t>
            </a:r>
          </a:p>
        </p:txBody>
      </p:sp>
      <p:sp>
        <p:nvSpPr>
          <p:cNvPr id="7" name="Rectangle 6">
            <a:extLst>
              <a:ext uri="{FF2B5EF4-FFF2-40B4-BE49-F238E27FC236}">
                <a16:creationId xmlns:a16="http://schemas.microsoft.com/office/drawing/2014/main" id="{377EDEE0-3BDA-F263-40F7-E0811F4FDD78}"/>
              </a:ext>
            </a:extLst>
          </p:cNvPr>
          <p:cNvSpPr/>
          <p:nvPr/>
        </p:nvSpPr>
        <p:spPr>
          <a:xfrm>
            <a:off x="2280634" y="3380671"/>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(90)</a:t>
            </a:r>
          </a:p>
        </p:txBody>
      </p:sp>
      <p:sp>
        <p:nvSpPr>
          <p:cNvPr id="9" name="Rectangle 8">
            <a:extLst>
              <a:ext uri="{FF2B5EF4-FFF2-40B4-BE49-F238E27FC236}">
                <a16:creationId xmlns:a16="http://schemas.microsoft.com/office/drawing/2014/main" id="{E1A88C6C-E2C2-1CCF-1444-005185455A05}"/>
              </a:ext>
            </a:extLst>
          </p:cNvPr>
          <p:cNvSpPr/>
          <p:nvPr/>
        </p:nvSpPr>
        <p:spPr>
          <a:xfrm>
            <a:off x="5700670" y="3395880"/>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(180)</a:t>
            </a:r>
          </a:p>
        </p:txBody>
      </p:sp>
      <p:sp>
        <p:nvSpPr>
          <p:cNvPr id="10" name="Rectangle 9">
            <a:extLst>
              <a:ext uri="{FF2B5EF4-FFF2-40B4-BE49-F238E27FC236}">
                <a16:creationId xmlns:a16="http://schemas.microsoft.com/office/drawing/2014/main" id="{D5B825E3-C895-4E7A-6B2E-372A3C494199}"/>
              </a:ext>
            </a:extLst>
          </p:cNvPr>
          <p:cNvSpPr/>
          <p:nvPr/>
        </p:nvSpPr>
        <p:spPr>
          <a:xfrm>
            <a:off x="7448788" y="3395880"/>
            <a:ext cx="1344706" cy="8309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Non-Trainable Layer (270)</a:t>
            </a:r>
          </a:p>
        </p:txBody>
      </p:sp>
      <p:cxnSp>
        <p:nvCxnSpPr>
          <p:cNvPr id="16" name="Straight Connector 15">
            <a:extLst>
              <a:ext uri="{FF2B5EF4-FFF2-40B4-BE49-F238E27FC236}">
                <a16:creationId xmlns:a16="http://schemas.microsoft.com/office/drawing/2014/main" id="{A5B13587-521C-4CEE-38FD-3FC86AC9F65C}"/>
              </a:ext>
            </a:extLst>
          </p:cNvPr>
          <p:cNvCxnSpPr>
            <a:cxnSpLocks/>
            <a:stCxn id="2" idx="2"/>
            <a:endCxn id="7" idx="0"/>
          </p:cNvCxnSpPr>
          <p:nvPr/>
        </p:nvCxnSpPr>
        <p:spPr>
          <a:xfrm flipH="1">
            <a:off x="2952987" y="2783559"/>
            <a:ext cx="1671918" cy="59711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3A98054-2F4E-825C-6345-C5DBCCB032E1}"/>
              </a:ext>
            </a:extLst>
          </p:cNvPr>
          <p:cNvCxnSpPr>
            <a:cxnSpLocks/>
            <a:stCxn id="2" idx="2"/>
            <a:endCxn id="3" idx="0"/>
          </p:cNvCxnSpPr>
          <p:nvPr/>
        </p:nvCxnSpPr>
        <p:spPr>
          <a:xfrm>
            <a:off x="4624905" y="2783559"/>
            <a:ext cx="0" cy="612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4B8C30-DD00-6CB0-7522-D4A35C793A12}"/>
              </a:ext>
            </a:extLst>
          </p:cNvPr>
          <p:cNvCxnSpPr>
            <a:cxnSpLocks/>
            <a:stCxn id="2" idx="2"/>
          </p:cNvCxnSpPr>
          <p:nvPr/>
        </p:nvCxnSpPr>
        <p:spPr>
          <a:xfrm>
            <a:off x="4624905" y="2783559"/>
            <a:ext cx="1129553" cy="627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5575A37-3099-D7C0-B0B3-01C0FBBCC14D}"/>
              </a:ext>
            </a:extLst>
          </p:cNvPr>
          <p:cNvCxnSpPr>
            <a:cxnSpLocks/>
            <a:stCxn id="2" idx="2"/>
            <a:endCxn id="10" idx="0"/>
          </p:cNvCxnSpPr>
          <p:nvPr/>
        </p:nvCxnSpPr>
        <p:spPr>
          <a:xfrm>
            <a:off x="4624905" y="2783559"/>
            <a:ext cx="3496236" cy="612321"/>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BBF2559-2AFF-81FC-A16E-81D89260135E}"/>
              </a:ext>
            </a:extLst>
          </p:cNvPr>
          <p:cNvSpPr/>
          <p:nvPr/>
        </p:nvSpPr>
        <p:spPr>
          <a:xfrm>
            <a:off x="4087022" y="5329535"/>
            <a:ext cx="1210235" cy="5674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Maximum</a:t>
            </a:r>
          </a:p>
        </p:txBody>
      </p:sp>
      <p:cxnSp>
        <p:nvCxnSpPr>
          <p:cNvPr id="24" name="Straight Connector 23">
            <a:extLst>
              <a:ext uri="{FF2B5EF4-FFF2-40B4-BE49-F238E27FC236}">
                <a16:creationId xmlns:a16="http://schemas.microsoft.com/office/drawing/2014/main" id="{BCD389C2-FBBB-F696-CD09-3DF51A91EC54}"/>
              </a:ext>
            </a:extLst>
          </p:cNvPr>
          <p:cNvCxnSpPr>
            <a:stCxn id="21" idx="0"/>
            <a:endCxn id="7" idx="2"/>
          </p:cNvCxnSpPr>
          <p:nvPr/>
        </p:nvCxnSpPr>
        <p:spPr>
          <a:xfrm flipH="1" flipV="1">
            <a:off x="2952987" y="4211668"/>
            <a:ext cx="1739153" cy="111786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A62CEB-E34E-E871-7FAA-38D264EFA451}"/>
              </a:ext>
            </a:extLst>
          </p:cNvPr>
          <p:cNvCxnSpPr>
            <a:stCxn id="21" idx="0"/>
            <a:endCxn id="3" idx="2"/>
          </p:cNvCxnSpPr>
          <p:nvPr/>
        </p:nvCxnSpPr>
        <p:spPr>
          <a:xfrm flipH="1" flipV="1">
            <a:off x="4624905" y="4211668"/>
            <a:ext cx="67235" cy="111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E470C7-DAF1-647B-BB07-A6A73B113F4E}"/>
              </a:ext>
            </a:extLst>
          </p:cNvPr>
          <p:cNvCxnSpPr>
            <a:stCxn id="21" idx="0"/>
            <a:endCxn id="9" idx="2"/>
          </p:cNvCxnSpPr>
          <p:nvPr/>
        </p:nvCxnSpPr>
        <p:spPr>
          <a:xfrm flipV="1">
            <a:off x="4692140" y="4226877"/>
            <a:ext cx="1680883" cy="110265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902D602-863A-24C9-C427-45597A37DFC7}"/>
              </a:ext>
            </a:extLst>
          </p:cNvPr>
          <p:cNvCxnSpPr>
            <a:stCxn id="21" idx="0"/>
            <a:endCxn id="10" idx="2"/>
          </p:cNvCxnSpPr>
          <p:nvPr/>
        </p:nvCxnSpPr>
        <p:spPr>
          <a:xfrm flipV="1">
            <a:off x="4692140" y="4226877"/>
            <a:ext cx="3429001" cy="1102658"/>
          </a:xfrm>
          <a:prstGeom prst="line">
            <a:avLst/>
          </a:prstGeom>
        </p:spPr>
        <p:style>
          <a:lnRef idx="1">
            <a:schemeClr val="dk1"/>
          </a:lnRef>
          <a:fillRef idx="0">
            <a:schemeClr val="dk1"/>
          </a:fillRef>
          <a:effectRef idx="0">
            <a:schemeClr val="dk1"/>
          </a:effectRef>
          <a:fontRef idx="minor">
            <a:schemeClr val="tx1"/>
          </a:fontRef>
        </p:style>
      </p:cxnSp>
      <p:sp>
        <p:nvSpPr>
          <p:cNvPr id="29" name="Arrow: Curved Down 28">
            <a:extLst>
              <a:ext uri="{FF2B5EF4-FFF2-40B4-BE49-F238E27FC236}">
                <a16:creationId xmlns:a16="http://schemas.microsoft.com/office/drawing/2014/main" id="{6ED0C061-5EC4-D28E-A5E5-8B1299C46DC8}"/>
              </a:ext>
            </a:extLst>
          </p:cNvPr>
          <p:cNvSpPr/>
          <p:nvPr/>
        </p:nvSpPr>
        <p:spPr>
          <a:xfrm>
            <a:off x="4624905" y="3019363"/>
            <a:ext cx="1810870" cy="36130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Down 29">
            <a:extLst>
              <a:ext uri="{FF2B5EF4-FFF2-40B4-BE49-F238E27FC236}">
                <a16:creationId xmlns:a16="http://schemas.microsoft.com/office/drawing/2014/main" id="{2AD4C858-FAC2-9A54-3DB2-124159DD32A0}"/>
              </a:ext>
            </a:extLst>
          </p:cNvPr>
          <p:cNvSpPr/>
          <p:nvPr/>
        </p:nvSpPr>
        <p:spPr>
          <a:xfrm>
            <a:off x="4624904" y="2783560"/>
            <a:ext cx="3576917" cy="62752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92C6AF3B-00B8-2CAF-FD67-936012260B1A}"/>
              </a:ext>
            </a:extLst>
          </p:cNvPr>
          <p:cNvSpPr/>
          <p:nvPr/>
        </p:nvSpPr>
        <p:spPr>
          <a:xfrm rot="5400000">
            <a:off x="3446697" y="2135920"/>
            <a:ext cx="566422" cy="195135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9646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844CF0B-A5AE-B093-89D4-6951DAF0F177}"/>
              </a:ext>
            </a:extLst>
          </p:cNvPr>
          <p:cNvPicPr>
            <a:picLocks noChangeAspect="1"/>
          </p:cNvPicPr>
          <p:nvPr/>
        </p:nvPicPr>
        <p:blipFill>
          <a:blip r:embed="rId3"/>
          <a:stretch>
            <a:fillRect/>
          </a:stretch>
        </p:blipFill>
        <p:spPr>
          <a:xfrm>
            <a:off x="0" y="-49675"/>
            <a:ext cx="12191999" cy="6957350"/>
          </a:xfrm>
          <a:prstGeom prst="rect">
            <a:avLst/>
          </a:prstGeom>
        </p:spPr>
      </p:pic>
    </p:spTree>
    <p:extLst>
      <p:ext uri="{BB962C8B-B14F-4D97-AF65-F5344CB8AC3E}">
        <p14:creationId xmlns:p14="http://schemas.microsoft.com/office/powerpoint/2010/main" val="44582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4987263"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Reasons to choose only [90, 180, 270]:</a:t>
            </a:r>
          </a:p>
        </p:txBody>
      </p:sp>
      <p:sp>
        <p:nvSpPr>
          <p:cNvPr id="2" name="TextBox 1">
            <a:extLst>
              <a:ext uri="{FF2B5EF4-FFF2-40B4-BE49-F238E27FC236}">
                <a16:creationId xmlns:a16="http://schemas.microsoft.com/office/drawing/2014/main" id="{DACE01AD-757B-DB22-C88A-2E035EAE598D}"/>
              </a:ext>
            </a:extLst>
          </p:cNvPr>
          <p:cNvSpPr txBox="1"/>
          <p:nvPr/>
        </p:nvSpPr>
        <p:spPr>
          <a:xfrm>
            <a:off x="690281" y="1721224"/>
            <a:ext cx="10408024"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These are the angles which have highest variance. So, more the variance in the training set -&gt; more information the model have to learn.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deeper layer are sensitive to rotations. So, if we have these rotational invariant blocks from the top layers, as we go into the deeper, the data settle down at these angles.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Also, to ensure that the model is not very wide. The model which is very wide has high memory requirements as well as it take more time to perform predictions.</a:t>
            </a:r>
          </a:p>
        </p:txBody>
      </p:sp>
    </p:spTree>
    <p:extLst>
      <p:ext uri="{BB962C8B-B14F-4D97-AF65-F5344CB8AC3E}">
        <p14:creationId xmlns:p14="http://schemas.microsoft.com/office/powerpoint/2010/main" val="41632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066800"/>
            <a:ext cx="3780202"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Advantages of this approach:</a:t>
            </a:r>
          </a:p>
        </p:txBody>
      </p:sp>
      <p:sp>
        <p:nvSpPr>
          <p:cNvPr id="2" name="TextBox 1">
            <a:extLst>
              <a:ext uri="{FF2B5EF4-FFF2-40B4-BE49-F238E27FC236}">
                <a16:creationId xmlns:a16="http://schemas.microsoft.com/office/drawing/2014/main" id="{DACE01AD-757B-DB22-C88A-2E035EAE598D}"/>
              </a:ext>
            </a:extLst>
          </p:cNvPr>
          <p:cNvSpPr txBox="1"/>
          <p:nvPr/>
        </p:nvSpPr>
        <p:spPr>
          <a:xfrm>
            <a:off x="534057" y="1385030"/>
            <a:ext cx="10408024" cy="55659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Here, we need to only consider the training of that single layer. So, we only need to make sure that the features are being detect properly and using transferability, we can transfer the knowledge to different layers handling different angles.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Training time and computer resources can be saved as we need not to train the model using all the rotations.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amount of time taken to make the model rotational invariant is very low.</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And also, here we only need to take care of making the model learn adequate feature so the number of filters can be low. Due to that, we can make the model even smaller.</a:t>
            </a:r>
          </a:p>
          <a:p>
            <a:pPr marL="342900" indent="-34290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5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555812" y="815788"/>
            <a:ext cx="6595075"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Achieving Scale Invariance and why it is important:</a:t>
            </a:r>
          </a:p>
        </p:txBody>
      </p:sp>
      <p:pic>
        <p:nvPicPr>
          <p:cNvPr id="4" name="Picture 3">
            <a:extLst>
              <a:ext uri="{FF2B5EF4-FFF2-40B4-BE49-F238E27FC236}">
                <a16:creationId xmlns:a16="http://schemas.microsoft.com/office/drawing/2014/main" id="{E97DEAC2-DF96-F3C1-58CE-DF7AF2794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59" y="4005309"/>
            <a:ext cx="2052919" cy="2052919"/>
          </a:xfrm>
          <a:prstGeom prst="rect">
            <a:avLst/>
          </a:prstGeom>
        </p:spPr>
      </p:pic>
      <p:pic>
        <p:nvPicPr>
          <p:cNvPr id="7" name="Picture 6">
            <a:extLst>
              <a:ext uri="{FF2B5EF4-FFF2-40B4-BE49-F238E27FC236}">
                <a16:creationId xmlns:a16="http://schemas.microsoft.com/office/drawing/2014/main" id="{9CFF49D5-8CFE-C54F-AD7F-2E9DF0929FC9}"/>
              </a:ext>
            </a:extLst>
          </p:cNvPr>
          <p:cNvPicPr>
            <a:picLocks noChangeAspect="1"/>
          </p:cNvPicPr>
          <p:nvPr/>
        </p:nvPicPr>
        <p:blipFill>
          <a:blip r:embed="rId4"/>
          <a:stretch>
            <a:fillRect/>
          </a:stretch>
        </p:blipFill>
        <p:spPr>
          <a:xfrm>
            <a:off x="3149528" y="3914962"/>
            <a:ext cx="2399625" cy="2367384"/>
          </a:xfrm>
          <a:prstGeom prst="rect">
            <a:avLst/>
          </a:prstGeom>
        </p:spPr>
      </p:pic>
      <p:pic>
        <p:nvPicPr>
          <p:cNvPr id="9" name="Picture 8">
            <a:extLst>
              <a:ext uri="{FF2B5EF4-FFF2-40B4-BE49-F238E27FC236}">
                <a16:creationId xmlns:a16="http://schemas.microsoft.com/office/drawing/2014/main" id="{183FD241-C7EF-779B-962C-B5235E29B8C6}"/>
              </a:ext>
            </a:extLst>
          </p:cNvPr>
          <p:cNvPicPr>
            <a:picLocks noChangeAspect="1"/>
          </p:cNvPicPr>
          <p:nvPr/>
        </p:nvPicPr>
        <p:blipFill>
          <a:blip r:embed="rId5"/>
          <a:stretch>
            <a:fillRect/>
          </a:stretch>
        </p:blipFill>
        <p:spPr>
          <a:xfrm>
            <a:off x="5972695" y="3991741"/>
            <a:ext cx="2399626" cy="2380952"/>
          </a:xfrm>
          <a:prstGeom prst="rect">
            <a:avLst/>
          </a:prstGeom>
        </p:spPr>
      </p:pic>
      <p:pic>
        <p:nvPicPr>
          <p:cNvPr id="13" name="Picture 12">
            <a:extLst>
              <a:ext uri="{FF2B5EF4-FFF2-40B4-BE49-F238E27FC236}">
                <a16:creationId xmlns:a16="http://schemas.microsoft.com/office/drawing/2014/main" id="{BCE1862F-44E2-5616-52E0-EE1E1A53BA98}"/>
              </a:ext>
            </a:extLst>
          </p:cNvPr>
          <p:cNvPicPr>
            <a:picLocks noChangeAspect="1"/>
          </p:cNvPicPr>
          <p:nvPr/>
        </p:nvPicPr>
        <p:blipFill>
          <a:blip r:embed="rId6"/>
          <a:stretch>
            <a:fillRect/>
          </a:stretch>
        </p:blipFill>
        <p:spPr>
          <a:xfrm>
            <a:off x="8859331" y="4005309"/>
            <a:ext cx="2399625" cy="2461521"/>
          </a:xfrm>
          <a:prstGeom prst="rect">
            <a:avLst/>
          </a:prstGeom>
        </p:spPr>
      </p:pic>
      <p:sp>
        <p:nvSpPr>
          <p:cNvPr id="15" name="TextBox 14">
            <a:extLst>
              <a:ext uri="{FF2B5EF4-FFF2-40B4-BE49-F238E27FC236}">
                <a16:creationId xmlns:a16="http://schemas.microsoft.com/office/drawing/2014/main" id="{6D55F362-AB82-FC7C-1DE5-993AF9961B01}"/>
              </a:ext>
            </a:extLst>
          </p:cNvPr>
          <p:cNvSpPr txBox="1"/>
          <p:nvPr/>
        </p:nvSpPr>
        <p:spPr>
          <a:xfrm>
            <a:off x="6319402" y="6373393"/>
            <a:ext cx="2116386" cy="369332"/>
          </a:xfrm>
          <a:prstGeom prst="rect">
            <a:avLst/>
          </a:prstGeom>
          <a:noFill/>
        </p:spPr>
        <p:txBody>
          <a:bodyPr wrap="square" rtlCol="0">
            <a:spAutoFit/>
          </a:bodyPr>
          <a:lstStyle/>
          <a:p>
            <a:pPr algn="ctr"/>
            <a:r>
              <a:rPr lang="en-IN" dirty="0"/>
              <a:t>Second Max Pooling</a:t>
            </a:r>
          </a:p>
        </p:txBody>
      </p:sp>
      <p:sp>
        <p:nvSpPr>
          <p:cNvPr id="16" name="TextBox 15">
            <a:extLst>
              <a:ext uri="{FF2B5EF4-FFF2-40B4-BE49-F238E27FC236}">
                <a16:creationId xmlns:a16="http://schemas.microsoft.com/office/drawing/2014/main" id="{790D1F37-0C0B-0FEE-4DA4-EA0E6B129B0B}"/>
              </a:ext>
            </a:extLst>
          </p:cNvPr>
          <p:cNvSpPr txBox="1"/>
          <p:nvPr/>
        </p:nvSpPr>
        <p:spPr>
          <a:xfrm>
            <a:off x="3406588" y="6372693"/>
            <a:ext cx="2052919" cy="369332"/>
          </a:xfrm>
          <a:prstGeom prst="rect">
            <a:avLst/>
          </a:prstGeom>
          <a:noFill/>
        </p:spPr>
        <p:txBody>
          <a:bodyPr wrap="square" rtlCol="0">
            <a:spAutoFit/>
          </a:bodyPr>
          <a:lstStyle/>
          <a:p>
            <a:pPr algn="ctr"/>
            <a:r>
              <a:rPr lang="en-IN" dirty="0"/>
              <a:t>First Max Pooling</a:t>
            </a:r>
          </a:p>
        </p:txBody>
      </p:sp>
      <p:sp>
        <p:nvSpPr>
          <p:cNvPr id="17" name="TextBox 16">
            <a:extLst>
              <a:ext uri="{FF2B5EF4-FFF2-40B4-BE49-F238E27FC236}">
                <a16:creationId xmlns:a16="http://schemas.microsoft.com/office/drawing/2014/main" id="{30C32472-A3E0-D494-7084-6B23D7B40984}"/>
              </a:ext>
            </a:extLst>
          </p:cNvPr>
          <p:cNvSpPr txBox="1"/>
          <p:nvPr/>
        </p:nvSpPr>
        <p:spPr>
          <a:xfrm>
            <a:off x="645459" y="6434746"/>
            <a:ext cx="2052919" cy="369332"/>
          </a:xfrm>
          <a:prstGeom prst="rect">
            <a:avLst/>
          </a:prstGeom>
          <a:noFill/>
        </p:spPr>
        <p:txBody>
          <a:bodyPr wrap="square" rtlCol="0">
            <a:spAutoFit/>
          </a:bodyPr>
          <a:lstStyle/>
          <a:p>
            <a:pPr algn="ctr"/>
            <a:r>
              <a:rPr lang="en-IN" dirty="0"/>
              <a:t>Input Image</a:t>
            </a:r>
          </a:p>
        </p:txBody>
      </p:sp>
      <p:sp>
        <p:nvSpPr>
          <p:cNvPr id="18" name="TextBox 17">
            <a:extLst>
              <a:ext uri="{FF2B5EF4-FFF2-40B4-BE49-F238E27FC236}">
                <a16:creationId xmlns:a16="http://schemas.microsoft.com/office/drawing/2014/main" id="{A81727B4-5EE1-D978-76C5-B3F9282F5887}"/>
              </a:ext>
            </a:extLst>
          </p:cNvPr>
          <p:cNvSpPr txBox="1"/>
          <p:nvPr/>
        </p:nvSpPr>
        <p:spPr>
          <a:xfrm>
            <a:off x="9235133" y="6399588"/>
            <a:ext cx="2052919" cy="369332"/>
          </a:xfrm>
          <a:prstGeom prst="rect">
            <a:avLst/>
          </a:prstGeom>
          <a:noFill/>
        </p:spPr>
        <p:txBody>
          <a:bodyPr wrap="square" rtlCol="0">
            <a:spAutoFit/>
          </a:bodyPr>
          <a:lstStyle/>
          <a:p>
            <a:pPr algn="ctr"/>
            <a:r>
              <a:rPr lang="en-IN" dirty="0"/>
              <a:t>Third Max Pooling</a:t>
            </a:r>
          </a:p>
        </p:txBody>
      </p:sp>
      <p:sp>
        <p:nvSpPr>
          <p:cNvPr id="19" name="Arrow: Right 18">
            <a:extLst>
              <a:ext uri="{FF2B5EF4-FFF2-40B4-BE49-F238E27FC236}">
                <a16:creationId xmlns:a16="http://schemas.microsoft.com/office/drawing/2014/main" id="{B32D731E-AE1D-48C7-5497-B6FBA15CF277}"/>
              </a:ext>
            </a:extLst>
          </p:cNvPr>
          <p:cNvSpPr/>
          <p:nvPr/>
        </p:nvSpPr>
        <p:spPr>
          <a:xfrm>
            <a:off x="2635623" y="4892816"/>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427BCE0-C145-02F1-5958-DEE933F77AAC}"/>
              </a:ext>
            </a:extLst>
          </p:cNvPr>
          <p:cNvSpPr/>
          <p:nvPr/>
        </p:nvSpPr>
        <p:spPr>
          <a:xfrm>
            <a:off x="5519342" y="4910745"/>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0971782-8134-36FF-D881-99DF2D5E818F}"/>
              </a:ext>
            </a:extLst>
          </p:cNvPr>
          <p:cNvSpPr/>
          <p:nvPr/>
        </p:nvSpPr>
        <p:spPr>
          <a:xfrm>
            <a:off x="8358873" y="4921540"/>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3F3B801B-1F94-B6B0-1278-ABCD76E1F1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812" y="1376082"/>
            <a:ext cx="2052918" cy="2052918"/>
          </a:xfrm>
          <a:prstGeom prst="rect">
            <a:avLst/>
          </a:prstGeom>
        </p:spPr>
      </p:pic>
      <p:pic>
        <p:nvPicPr>
          <p:cNvPr id="26" name="Picture 25">
            <a:extLst>
              <a:ext uri="{FF2B5EF4-FFF2-40B4-BE49-F238E27FC236}">
                <a16:creationId xmlns:a16="http://schemas.microsoft.com/office/drawing/2014/main" id="{C954F71C-D245-6CF1-170D-77A75E3537DB}"/>
              </a:ext>
            </a:extLst>
          </p:cNvPr>
          <p:cNvPicPr>
            <a:picLocks noChangeAspect="1"/>
          </p:cNvPicPr>
          <p:nvPr/>
        </p:nvPicPr>
        <p:blipFill>
          <a:blip r:embed="rId8"/>
          <a:stretch>
            <a:fillRect/>
          </a:stretch>
        </p:blipFill>
        <p:spPr>
          <a:xfrm>
            <a:off x="3128128" y="1323810"/>
            <a:ext cx="2331379" cy="2367385"/>
          </a:xfrm>
          <a:prstGeom prst="rect">
            <a:avLst/>
          </a:prstGeom>
        </p:spPr>
      </p:pic>
      <p:pic>
        <p:nvPicPr>
          <p:cNvPr id="28" name="Picture 27">
            <a:extLst>
              <a:ext uri="{FF2B5EF4-FFF2-40B4-BE49-F238E27FC236}">
                <a16:creationId xmlns:a16="http://schemas.microsoft.com/office/drawing/2014/main" id="{5973FAD6-EFF8-1B2A-C094-6CE4A1A6D649}"/>
              </a:ext>
            </a:extLst>
          </p:cNvPr>
          <p:cNvPicPr>
            <a:picLocks noChangeAspect="1"/>
          </p:cNvPicPr>
          <p:nvPr/>
        </p:nvPicPr>
        <p:blipFill>
          <a:blip r:embed="rId9"/>
          <a:stretch>
            <a:fillRect/>
          </a:stretch>
        </p:blipFill>
        <p:spPr>
          <a:xfrm>
            <a:off x="5901083" y="1283361"/>
            <a:ext cx="2457790" cy="2448282"/>
          </a:xfrm>
          <a:prstGeom prst="rect">
            <a:avLst/>
          </a:prstGeom>
        </p:spPr>
      </p:pic>
      <p:pic>
        <p:nvPicPr>
          <p:cNvPr id="30" name="Picture 29">
            <a:extLst>
              <a:ext uri="{FF2B5EF4-FFF2-40B4-BE49-F238E27FC236}">
                <a16:creationId xmlns:a16="http://schemas.microsoft.com/office/drawing/2014/main" id="{42EE51C7-8B62-197D-F645-05675BCF884A}"/>
              </a:ext>
            </a:extLst>
          </p:cNvPr>
          <p:cNvPicPr>
            <a:picLocks noChangeAspect="1"/>
          </p:cNvPicPr>
          <p:nvPr/>
        </p:nvPicPr>
        <p:blipFill>
          <a:blip r:embed="rId10"/>
          <a:stretch>
            <a:fillRect/>
          </a:stretch>
        </p:blipFill>
        <p:spPr>
          <a:xfrm>
            <a:off x="8859331" y="1207731"/>
            <a:ext cx="2609776" cy="2599541"/>
          </a:xfrm>
          <a:prstGeom prst="rect">
            <a:avLst/>
          </a:prstGeom>
        </p:spPr>
      </p:pic>
      <p:sp>
        <p:nvSpPr>
          <p:cNvPr id="31" name="Arrow: Right 30">
            <a:extLst>
              <a:ext uri="{FF2B5EF4-FFF2-40B4-BE49-F238E27FC236}">
                <a16:creationId xmlns:a16="http://schemas.microsoft.com/office/drawing/2014/main" id="{7CAACAF8-3877-A55A-CFED-657AD77FF0C6}"/>
              </a:ext>
            </a:extLst>
          </p:cNvPr>
          <p:cNvSpPr/>
          <p:nvPr/>
        </p:nvSpPr>
        <p:spPr>
          <a:xfrm>
            <a:off x="2575788" y="2436421"/>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B693B46-4782-91D5-50AA-A6B748BAE8A2}"/>
              </a:ext>
            </a:extLst>
          </p:cNvPr>
          <p:cNvSpPr/>
          <p:nvPr/>
        </p:nvSpPr>
        <p:spPr>
          <a:xfrm>
            <a:off x="5459507" y="2454350"/>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683FABC5-A88C-EDCC-BFD6-8599C6944B55}"/>
              </a:ext>
            </a:extLst>
          </p:cNvPr>
          <p:cNvSpPr/>
          <p:nvPr/>
        </p:nvSpPr>
        <p:spPr>
          <a:xfrm>
            <a:off x="8299038" y="2465145"/>
            <a:ext cx="513905" cy="134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12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p:bldP spid="19" grpId="0" animBg="1"/>
      <p:bldP spid="20" grpId="0" animBg="1"/>
      <p:bldP spid="21" grpId="0" animBg="1"/>
      <p:bldP spid="31" grpId="0" animBg="1"/>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5" name="TextBox 4">
            <a:extLst>
              <a:ext uri="{FF2B5EF4-FFF2-40B4-BE49-F238E27FC236}">
                <a16:creationId xmlns:a16="http://schemas.microsoft.com/office/drawing/2014/main" id="{857F04C8-5616-01B2-9B21-968AE047F366}"/>
              </a:ext>
            </a:extLst>
          </p:cNvPr>
          <p:cNvSpPr txBox="1"/>
          <p:nvPr/>
        </p:nvSpPr>
        <p:spPr>
          <a:xfrm>
            <a:off x="627529" y="1277453"/>
            <a:ext cx="2534668"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Proposed Solution:</a:t>
            </a:r>
          </a:p>
        </p:txBody>
      </p:sp>
      <p:sp>
        <p:nvSpPr>
          <p:cNvPr id="2" name="TextBox 1">
            <a:extLst>
              <a:ext uri="{FF2B5EF4-FFF2-40B4-BE49-F238E27FC236}">
                <a16:creationId xmlns:a16="http://schemas.microsoft.com/office/drawing/2014/main" id="{0AB56E53-F0B7-5520-2AF6-03FF1C155B47}"/>
              </a:ext>
            </a:extLst>
          </p:cNvPr>
          <p:cNvSpPr txBox="1"/>
          <p:nvPr/>
        </p:nvSpPr>
        <p:spPr>
          <a:xfrm>
            <a:off x="627529" y="1864659"/>
            <a:ext cx="9986683" cy="3349956"/>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In order to achieve scale invariance, we need to have a mechanism where the weights from the deeper layers communicate with the weights in the upper layers. If the subject is small in the given frame, then the weights from the deeper layers can be used at the upper layers to detect if object present at that scale. It should be like a feedback mechanism for the communication between the top layers and the deeper layers</a:t>
            </a:r>
          </a:p>
        </p:txBody>
      </p:sp>
    </p:spTree>
    <p:extLst>
      <p:ext uri="{BB962C8B-B14F-4D97-AF65-F5344CB8AC3E}">
        <p14:creationId xmlns:p14="http://schemas.microsoft.com/office/powerpoint/2010/main" val="413458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Dataset(s) Analysis / Description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0" y="806514"/>
            <a:ext cx="12191999" cy="523220"/>
          </a:xfrm>
          <a:prstGeom prst="rect">
            <a:avLst/>
          </a:prstGeom>
          <a:solidFill>
            <a:schemeClr val="bg1">
              <a:lumMod val="95000"/>
            </a:schemeClr>
          </a:solidFill>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Capture / Preparation / Generation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2678666"/>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Understanding / Analysis </a:t>
            </a:r>
            <a:r>
              <a:rPr lang="en-US" sz="1600" dirty="0">
                <a:solidFill>
                  <a:srgbClr val="0E4094"/>
                </a:solidFill>
              </a:rPr>
              <a:t>: </a:t>
            </a:r>
          </a:p>
          <a:p>
            <a:pPr algn="just"/>
            <a:r>
              <a:rPr lang="en-US" sz="1600" dirty="0">
                <a:solidFill>
                  <a:srgbClr val="0E4094"/>
                </a:solidFill>
              </a:rPr>
              <a:t>     </a:t>
            </a:r>
            <a:endParaRPr lang="en-US" sz="1200" dirty="0">
              <a:solidFill>
                <a:srgbClr val="0E4094"/>
              </a:solidFill>
            </a:endParaRPr>
          </a:p>
        </p:txBody>
      </p:sp>
      <p:sp>
        <p:nvSpPr>
          <p:cNvPr id="7" name="TextBox 6"/>
          <p:cNvSpPr txBox="1"/>
          <p:nvPr/>
        </p:nvSpPr>
        <p:spPr>
          <a:xfrm>
            <a:off x="-1" y="4695496"/>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Pre-Processing / Related Challenges (if any) </a:t>
            </a:r>
            <a:r>
              <a:rPr lang="en-US" sz="1600" dirty="0">
                <a:solidFill>
                  <a:srgbClr val="0E4094"/>
                </a:solidFill>
              </a:rPr>
              <a:t>: </a:t>
            </a:r>
          </a:p>
          <a:p>
            <a:pPr algn="just"/>
            <a:r>
              <a:rPr lang="en-US" sz="1200" dirty="0">
                <a:solidFill>
                  <a:srgbClr val="0E4094"/>
                </a:solidFill>
              </a:rPr>
              <a:t>     </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TextBox 2">
            <a:extLst>
              <a:ext uri="{FF2B5EF4-FFF2-40B4-BE49-F238E27FC236}">
                <a16:creationId xmlns:a16="http://schemas.microsoft.com/office/drawing/2014/main" id="{A8DFE850-754E-99F2-7A5B-BBF3331F6B88}"/>
              </a:ext>
            </a:extLst>
          </p:cNvPr>
          <p:cNvSpPr txBox="1"/>
          <p:nvPr/>
        </p:nvSpPr>
        <p:spPr>
          <a:xfrm>
            <a:off x="313266" y="1483570"/>
            <a:ext cx="10628815"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Name: Cat vs Dog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Training Size: 3000 (1500 Cat, 1500 Dog)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Test Size: 22000 (11000 Cat, 11000 Dog)</a:t>
            </a:r>
          </a:p>
        </p:txBody>
      </p:sp>
      <p:sp>
        <p:nvSpPr>
          <p:cNvPr id="4" name="TextBox 3">
            <a:extLst>
              <a:ext uri="{FF2B5EF4-FFF2-40B4-BE49-F238E27FC236}">
                <a16:creationId xmlns:a16="http://schemas.microsoft.com/office/drawing/2014/main" id="{23F63302-E659-872B-C775-AE9EA7ACD8F4}"/>
              </a:ext>
            </a:extLst>
          </p:cNvPr>
          <p:cNvSpPr txBox="1"/>
          <p:nvPr/>
        </p:nvSpPr>
        <p:spPr>
          <a:xfrm>
            <a:off x="169333" y="3379304"/>
            <a:ext cx="10628815"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the popular cat vs dog dataset. All images in the dataset are naturally taken with various lighting conditions and various scale of the subject. It have different types of cats and dogs with different breeds and colours with various texture.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dataset is biased towards black cats and brown dogs.</a:t>
            </a:r>
          </a:p>
        </p:txBody>
      </p:sp>
      <p:sp>
        <p:nvSpPr>
          <p:cNvPr id="5" name="TextBox 4">
            <a:extLst>
              <a:ext uri="{FF2B5EF4-FFF2-40B4-BE49-F238E27FC236}">
                <a16:creationId xmlns:a16="http://schemas.microsoft.com/office/drawing/2014/main" id="{026E1424-5666-3416-015B-BD92F45D8866}"/>
              </a:ext>
            </a:extLst>
          </p:cNvPr>
          <p:cNvSpPr txBox="1"/>
          <p:nvPr/>
        </p:nvSpPr>
        <p:spPr>
          <a:xfrm>
            <a:off x="169333" y="5285833"/>
            <a:ext cx="10628815"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images are resized to 300x300.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Inflated data includes: 1 Pixel shift and flip (To improve the texture detection), Negative </a:t>
            </a:r>
            <a:r>
              <a:rPr lang="en-IN" dirty="0" err="1">
                <a:latin typeface="Times New Roman" panose="02020603050405020304" pitchFamily="18" charset="0"/>
                <a:cs typeface="Times New Roman" panose="02020603050405020304" pitchFamily="18" charset="0"/>
              </a:rPr>
              <a:t>coloring</a:t>
            </a:r>
            <a:r>
              <a:rPr lang="en-IN" dirty="0">
                <a:latin typeface="Times New Roman" panose="02020603050405020304" pitchFamily="18" charset="0"/>
                <a:cs typeface="Times New Roman" panose="02020603050405020304" pitchFamily="18" charset="0"/>
              </a:rPr>
              <a:t> (To direct the model to detect edges), Activation Suppression (To improve the generalizability of the model).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generation of the above dataset, the time consumed is a challenge.</a:t>
            </a:r>
          </a:p>
        </p:txBody>
      </p:sp>
    </p:spTree>
    <p:extLst>
      <p:ext uri="{BB962C8B-B14F-4D97-AF65-F5344CB8AC3E}">
        <p14:creationId xmlns:p14="http://schemas.microsoft.com/office/powerpoint/2010/main" val="18330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Model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a:extLst>
              <a:ext uri="{FF2B5EF4-FFF2-40B4-BE49-F238E27FC236}">
                <a16:creationId xmlns:a16="http://schemas.microsoft.com/office/drawing/2014/main" id="{D7837B99-B80E-C2A7-7CD2-0C94A360EAC3}"/>
              </a:ext>
            </a:extLst>
          </p:cNvPr>
          <p:cNvSpPr/>
          <p:nvPr/>
        </p:nvSpPr>
        <p:spPr>
          <a:xfrm>
            <a:off x="4823012" y="662210"/>
            <a:ext cx="1255058" cy="320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L.</a:t>
            </a:r>
            <a:endParaRPr lang="en-IN" dirty="0"/>
          </a:p>
        </p:txBody>
      </p:sp>
      <p:sp>
        <p:nvSpPr>
          <p:cNvPr id="8" name="Rectangle 7">
            <a:extLst>
              <a:ext uri="{FF2B5EF4-FFF2-40B4-BE49-F238E27FC236}">
                <a16:creationId xmlns:a16="http://schemas.microsoft.com/office/drawing/2014/main" id="{3872E9F0-F3B9-80BE-D071-71BC80F388A1}"/>
              </a:ext>
            </a:extLst>
          </p:cNvPr>
          <p:cNvSpPr/>
          <p:nvPr/>
        </p:nvSpPr>
        <p:spPr>
          <a:xfrm>
            <a:off x="2895600" y="1272988"/>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BGR</a:t>
            </a:r>
            <a:endParaRPr lang="en-IN" dirty="0"/>
          </a:p>
        </p:txBody>
      </p:sp>
      <p:sp>
        <p:nvSpPr>
          <p:cNvPr id="10" name="Rectangle 9">
            <a:extLst>
              <a:ext uri="{FF2B5EF4-FFF2-40B4-BE49-F238E27FC236}">
                <a16:creationId xmlns:a16="http://schemas.microsoft.com/office/drawing/2014/main" id="{2573845D-0688-0B22-25AF-A19D9941CD60}"/>
              </a:ext>
            </a:extLst>
          </p:cNvPr>
          <p:cNvSpPr/>
          <p:nvPr/>
        </p:nvSpPr>
        <p:spPr>
          <a:xfrm>
            <a:off x="3944470" y="1272988"/>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BRG</a:t>
            </a:r>
            <a:endParaRPr lang="en-IN" dirty="0"/>
          </a:p>
        </p:txBody>
      </p:sp>
      <p:sp>
        <p:nvSpPr>
          <p:cNvPr id="13" name="Rectangle 12">
            <a:extLst>
              <a:ext uri="{FF2B5EF4-FFF2-40B4-BE49-F238E27FC236}">
                <a16:creationId xmlns:a16="http://schemas.microsoft.com/office/drawing/2014/main" id="{42DF3D15-6526-0EA8-B48E-46869991BCA1}"/>
              </a:ext>
            </a:extLst>
          </p:cNvPr>
          <p:cNvSpPr/>
          <p:nvPr/>
        </p:nvSpPr>
        <p:spPr>
          <a:xfrm>
            <a:off x="5029200" y="1272987"/>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RGB</a:t>
            </a:r>
            <a:endParaRPr lang="en-IN" dirty="0"/>
          </a:p>
        </p:txBody>
      </p:sp>
      <p:sp>
        <p:nvSpPr>
          <p:cNvPr id="15" name="Rectangle 14">
            <a:extLst>
              <a:ext uri="{FF2B5EF4-FFF2-40B4-BE49-F238E27FC236}">
                <a16:creationId xmlns:a16="http://schemas.microsoft.com/office/drawing/2014/main" id="{4C367AF2-955A-688A-9AEE-CB57289F103F}"/>
              </a:ext>
            </a:extLst>
          </p:cNvPr>
          <p:cNvSpPr/>
          <p:nvPr/>
        </p:nvSpPr>
        <p:spPr>
          <a:xfrm>
            <a:off x="6113930" y="1272987"/>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RBG</a:t>
            </a:r>
            <a:endParaRPr lang="en-IN" dirty="0"/>
          </a:p>
        </p:txBody>
      </p:sp>
      <p:sp>
        <p:nvSpPr>
          <p:cNvPr id="16" name="Rectangle 15">
            <a:extLst>
              <a:ext uri="{FF2B5EF4-FFF2-40B4-BE49-F238E27FC236}">
                <a16:creationId xmlns:a16="http://schemas.microsoft.com/office/drawing/2014/main" id="{D2E4898C-94B5-6955-C5BA-E1634449CFB7}"/>
              </a:ext>
            </a:extLst>
          </p:cNvPr>
          <p:cNvSpPr/>
          <p:nvPr/>
        </p:nvSpPr>
        <p:spPr>
          <a:xfrm>
            <a:off x="7198660" y="1272986"/>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GBR</a:t>
            </a:r>
            <a:endParaRPr lang="en-IN" dirty="0"/>
          </a:p>
        </p:txBody>
      </p:sp>
      <p:sp>
        <p:nvSpPr>
          <p:cNvPr id="17" name="Rectangle 16">
            <a:extLst>
              <a:ext uri="{FF2B5EF4-FFF2-40B4-BE49-F238E27FC236}">
                <a16:creationId xmlns:a16="http://schemas.microsoft.com/office/drawing/2014/main" id="{B83FEB46-7BEC-0ACC-C34C-C135C7AAAFBD}"/>
              </a:ext>
            </a:extLst>
          </p:cNvPr>
          <p:cNvSpPr/>
          <p:nvPr/>
        </p:nvSpPr>
        <p:spPr>
          <a:xfrm>
            <a:off x="8247528" y="1272986"/>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GRB</a:t>
            </a:r>
            <a:endParaRPr lang="en-IN" dirty="0"/>
          </a:p>
        </p:txBody>
      </p:sp>
      <p:cxnSp>
        <p:nvCxnSpPr>
          <p:cNvPr id="20" name="Straight Connector 19">
            <a:extLst>
              <a:ext uri="{FF2B5EF4-FFF2-40B4-BE49-F238E27FC236}">
                <a16:creationId xmlns:a16="http://schemas.microsoft.com/office/drawing/2014/main" id="{6BC7E025-F4E5-28D9-6EFB-17EE9E32682B}"/>
              </a:ext>
            </a:extLst>
          </p:cNvPr>
          <p:cNvCxnSpPr>
            <a:stCxn id="2" idx="2"/>
            <a:endCxn id="8" idx="0"/>
          </p:cNvCxnSpPr>
          <p:nvPr/>
        </p:nvCxnSpPr>
        <p:spPr>
          <a:xfrm flipH="1">
            <a:off x="3316941" y="982737"/>
            <a:ext cx="2133600" cy="29025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94C4BA1-B2C0-A74A-F70F-852D7B751CBB}"/>
              </a:ext>
            </a:extLst>
          </p:cNvPr>
          <p:cNvCxnSpPr>
            <a:stCxn id="2" idx="2"/>
            <a:endCxn id="10" idx="0"/>
          </p:cNvCxnSpPr>
          <p:nvPr/>
        </p:nvCxnSpPr>
        <p:spPr>
          <a:xfrm flipH="1">
            <a:off x="4365811" y="982737"/>
            <a:ext cx="1084730" cy="29025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EE8F9D6-3867-26A4-75EA-EE23856DD608}"/>
              </a:ext>
            </a:extLst>
          </p:cNvPr>
          <p:cNvCxnSpPr>
            <a:stCxn id="2" idx="2"/>
            <a:endCxn id="13" idx="0"/>
          </p:cNvCxnSpPr>
          <p:nvPr/>
        </p:nvCxnSpPr>
        <p:spPr>
          <a:xfrm>
            <a:off x="5450541" y="982737"/>
            <a:ext cx="0" cy="29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1E3022-5E0D-DD61-4628-FBD2DC2AACD2}"/>
              </a:ext>
            </a:extLst>
          </p:cNvPr>
          <p:cNvCxnSpPr>
            <a:stCxn id="2" idx="2"/>
            <a:endCxn id="15" idx="0"/>
          </p:cNvCxnSpPr>
          <p:nvPr/>
        </p:nvCxnSpPr>
        <p:spPr>
          <a:xfrm>
            <a:off x="5450541" y="982737"/>
            <a:ext cx="1084730" cy="29025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8479FD1-6AB3-915A-FCE1-ADB01F8ED570}"/>
              </a:ext>
            </a:extLst>
          </p:cNvPr>
          <p:cNvCxnSpPr>
            <a:stCxn id="2" idx="2"/>
            <a:endCxn id="16" idx="0"/>
          </p:cNvCxnSpPr>
          <p:nvPr/>
        </p:nvCxnSpPr>
        <p:spPr>
          <a:xfrm>
            <a:off x="5450541" y="982737"/>
            <a:ext cx="2169460" cy="29024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3D925ED-D415-20D3-AAC7-9B5734D122FE}"/>
              </a:ext>
            </a:extLst>
          </p:cNvPr>
          <p:cNvCxnSpPr>
            <a:stCxn id="2" idx="2"/>
            <a:endCxn id="17" idx="0"/>
          </p:cNvCxnSpPr>
          <p:nvPr/>
        </p:nvCxnSpPr>
        <p:spPr>
          <a:xfrm>
            <a:off x="5450541" y="982737"/>
            <a:ext cx="3218328" cy="290249"/>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2149EE1-4E59-872A-FDF5-8AF25BA15A33}"/>
              </a:ext>
            </a:extLst>
          </p:cNvPr>
          <p:cNvSpPr txBox="1"/>
          <p:nvPr/>
        </p:nvSpPr>
        <p:spPr>
          <a:xfrm>
            <a:off x="1882592" y="1305868"/>
            <a:ext cx="1013008" cy="307777"/>
          </a:xfrm>
          <a:prstGeom prst="rect">
            <a:avLst/>
          </a:prstGeom>
          <a:noFill/>
        </p:spPr>
        <p:txBody>
          <a:bodyPr wrap="square" rtlCol="0">
            <a:spAutoFit/>
          </a:bodyPr>
          <a:lstStyle/>
          <a:p>
            <a:r>
              <a:rPr lang="en-US" sz="1400" dirty="0"/>
              <a:t>32, 2X2</a:t>
            </a:r>
            <a:endParaRPr lang="en-IN" sz="1400" dirty="0"/>
          </a:p>
        </p:txBody>
      </p:sp>
      <p:sp>
        <p:nvSpPr>
          <p:cNvPr id="32" name="Rectangle 31">
            <a:extLst>
              <a:ext uri="{FF2B5EF4-FFF2-40B4-BE49-F238E27FC236}">
                <a16:creationId xmlns:a16="http://schemas.microsoft.com/office/drawing/2014/main" id="{BA27D0C3-DCD6-4FAD-9483-2ECF6656913D}"/>
              </a:ext>
            </a:extLst>
          </p:cNvPr>
          <p:cNvSpPr/>
          <p:nvPr/>
        </p:nvSpPr>
        <p:spPr>
          <a:xfrm>
            <a:off x="2895600" y="1940157"/>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BGR</a:t>
            </a:r>
            <a:endParaRPr lang="en-IN" dirty="0"/>
          </a:p>
        </p:txBody>
      </p:sp>
      <p:sp>
        <p:nvSpPr>
          <p:cNvPr id="33" name="Rectangle 32">
            <a:extLst>
              <a:ext uri="{FF2B5EF4-FFF2-40B4-BE49-F238E27FC236}">
                <a16:creationId xmlns:a16="http://schemas.microsoft.com/office/drawing/2014/main" id="{A51209E7-83D1-3154-0DF1-C15F9F493586}"/>
              </a:ext>
            </a:extLst>
          </p:cNvPr>
          <p:cNvSpPr/>
          <p:nvPr/>
        </p:nvSpPr>
        <p:spPr>
          <a:xfrm>
            <a:off x="3944470" y="1940157"/>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BRG</a:t>
            </a:r>
            <a:endParaRPr lang="en-IN" dirty="0"/>
          </a:p>
        </p:txBody>
      </p:sp>
      <p:sp>
        <p:nvSpPr>
          <p:cNvPr id="34" name="Rectangle 33">
            <a:extLst>
              <a:ext uri="{FF2B5EF4-FFF2-40B4-BE49-F238E27FC236}">
                <a16:creationId xmlns:a16="http://schemas.microsoft.com/office/drawing/2014/main" id="{86E7CDA6-629A-A8ED-45CA-8818BA6EBE22}"/>
              </a:ext>
            </a:extLst>
          </p:cNvPr>
          <p:cNvSpPr/>
          <p:nvPr/>
        </p:nvSpPr>
        <p:spPr>
          <a:xfrm>
            <a:off x="5029200" y="1940156"/>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RGB</a:t>
            </a:r>
            <a:endParaRPr lang="en-IN" dirty="0"/>
          </a:p>
        </p:txBody>
      </p:sp>
      <p:sp>
        <p:nvSpPr>
          <p:cNvPr id="35" name="Rectangle 34">
            <a:extLst>
              <a:ext uri="{FF2B5EF4-FFF2-40B4-BE49-F238E27FC236}">
                <a16:creationId xmlns:a16="http://schemas.microsoft.com/office/drawing/2014/main" id="{2164DAA5-195A-32A6-CA3D-2BF6FB3FC6ED}"/>
              </a:ext>
            </a:extLst>
          </p:cNvPr>
          <p:cNvSpPr/>
          <p:nvPr/>
        </p:nvSpPr>
        <p:spPr>
          <a:xfrm>
            <a:off x="6113930" y="1940156"/>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RBG</a:t>
            </a:r>
            <a:endParaRPr lang="en-IN" dirty="0"/>
          </a:p>
        </p:txBody>
      </p:sp>
      <p:sp>
        <p:nvSpPr>
          <p:cNvPr id="36" name="Rectangle 35">
            <a:extLst>
              <a:ext uri="{FF2B5EF4-FFF2-40B4-BE49-F238E27FC236}">
                <a16:creationId xmlns:a16="http://schemas.microsoft.com/office/drawing/2014/main" id="{48881013-B5C5-05DD-E4C9-BA0D61A6F17A}"/>
              </a:ext>
            </a:extLst>
          </p:cNvPr>
          <p:cNvSpPr/>
          <p:nvPr/>
        </p:nvSpPr>
        <p:spPr>
          <a:xfrm>
            <a:off x="7198660" y="1940155"/>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GBR</a:t>
            </a:r>
            <a:endParaRPr lang="en-IN" dirty="0"/>
          </a:p>
        </p:txBody>
      </p:sp>
      <p:sp>
        <p:nvSpPr>
          <p:cNvPr id="37" name="Rectangle 36">
            <a:extLst>
              <a:ext uri="{FF2B5EF4-FFF2-40B4-BE49-F238E27FC236}">
                <a16:creationId xmlns:a16="http://schemas.microsoft.com/office/drawing/2014/main" id="{31DEB2EC-4E40-FA6D-7308-911DB935DDCC}"/>
              </a:ext>
            </a:extLst>
          </p:cNvPr>
          <p:cNvSpPr/>
          <p:nvPr/>
        </p:nvSpPr>
        <p:spPr>
          <a:xfrm>
            <a:off x="8247528" y="1940155"/>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GRB</a:t>
            </a:r>
            <a:endParaRPr lang="en-IN" dirty="0"/>
          </a:p>
        </p:txBody>
      </p:sp>
      <p:sp>
        <p:nvSpPr>
          <p:cNvPr id="38" name="TextBox 37">
            <a:extLst>
              <a:ext uri="{FF2B5EF4-FFF2-40B4-BE49-F238E27FC236}">
                <a16:creationId xmlns:a16="http://schemas.microsoft.com/office/drawing/2014/main" id="{312008C8-90E6-58B6-6A11-D4B49BF30981}"/>
              </a:ext>
            </a:extLst>
          </p:cNvPr>
          <p:cNvSpPr txBox="1"/>
          <p:nvPr/>
        </p:nvSpPr>
        <p:spPr>
          <a:xfrm>
            <a:off x="1954309" y="1940161"/>
            <a:ext cx="1013008" cy="307777"/>
          </a:xfrm>
          <a:prstGeom prst="rect">
            <a:avLst/>
          </a:prstGeom>
          <a:noFill/>
        </p:spPr>
        <p:txBody>
          <a:bodyPr wrap="square" rtlCol="0">
            <a:spAutoFit/>
          </a:bodyPr>
          <a:lstStyle/>
          <a:p>
            <a:r>
              <a:rPr lang="en-US" sz="1400" dirty="0"/>
              <a:t>32, 3X3</a:t>
            </a:r>
            <a:endParaRPr lang="en-IN" sz="1400" dirty="0"/>
          </a:p>
        </p:txBody>
      </p:sp>
      <p:cxnSp>
        <p:nvCxnSpPr>
          <p:cNvPr id="40" name="Straight Connector 39">
            <a:extLst>
              <a:ext uri="{FF2B5EF4-FFF2-40B4-BE49-F238E27FC236}">
                <a16:creationId xmlns:a16="http://schemas.microsoft.com/office/drawing/2014/main" id="{0275B1FE-BE54-9740-3A18-D94DC9EA0F0F}"/>
              </a:ext>
            </a:extLst>
          </p:cNvPr>
          <p:cNvCxnSpPr>
            <a:stCxn id="8" idx="2"/>
            <a:endCxn id="32" idx="0"/>
          </p:cNvCxnSpPr>
          <p:nvPr/>
        </p:nvCxnSpPr>
        <p:spPr>
          <a:xfrm>
            <a:off x="3316941" y="1613647"/>
            <a:ext cx="0" cy="32651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AFCBD36-6A65-4BF0-6238-55CAEBA7AD2A}"/>
              </a:ext>
            </a:extLst>
          </p:cNvPr>
          <p:cNvCxnSpPr>
            <a:stCxn id="10" idx="2"/>
            <a:endCxn id="33" idx="0"/>
          </p:cNvCxnSpPr>
          <p:nvPr/>
        </p:nvCxnSpPr>
        <p:spPr>
          <a:xfrm>
            <a:off x="4365811" y="1613647"/>
            <a:ext cx="0" cy="32651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BE99AAC-0096-EC07-E18F-CB9967A803A7}"/>
              </a:ext>
            </a:extLst>
          </p:cNvPr>
          <p:cNvCxnSpPr>
            <a:stCxn id="13" idx="2"/>
            <a:endCxn id="34" idx="0"/>
          </p:cNvCxnSpPr>
          <p:nvPr/>
        </p:nvCxnSpPr>
        <p:spPr>
          <a:xfrm>
            <a:off x="5450541" y="1613646"/>
            <a:ext cx="0" cy="326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CB5BCD2-2D01-A19E-FA0B-CACC6B89E177}"/>
              </a:ext>
            </a:extLst>
          </p:cNvPr>
          <p:cNvCxnSpPr>
            <a:stCxn id="15" idx="2"/>
            <a:endCxn id="35" idx="0"/>
          </p:cNvCxnSpPr>
          <p:nvPr/>
        </p:nvCxnSpPr>
        <p:spPr>
          <a:xfrm>
            <a:off x="6535271" y="1613646"/>
            <a:ext cx="0" cy="32651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C493377-5079-EC27-F61F-7E4567C34461}"/>
              </a:ext>
            </a:extLst>
          </p:cNvPr>
          <p:cNvCxnSpPr>
            <a:stCxn id="16" idx="2"/>
            <a:endCxn id="36" idx="0"/>
          </p:cNvCxnSpPr>
          <p:nvPr/>
        </p:nvCxnSpPr>
        <p:spPr>
          <a:xfrm>
            <a:off x="7620001" y="1613645"/>
            <a:ext cx="0" cy="32651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5056C29-585A-1A3A-401C-9FEE797F3ED0}"/>
              </a:ext>
            </a:extLst>
          </p:cNvPr>
          <p:cNvCxnSpPr>
            <a:stCxn id="17" idx="2"/>
            <a:endCxn id="37" idx="0"/>
          </p:cNvCxnSpPr>
          <p:nvPr/>
        </p:nvCxnSpPr>
        <p:spPr>
          <a:xfrm>
            <a:off x="8668869" y="1613645"/>
            <a:ext cx="0" cy="326510"/>
          </a:xfrm>
          <a:prstGeom prst="line">
            <a:avLst/>
          </a:prstGeom>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0B22F30B-4CEF-C0E3-530A-0B6C6FA8E0CB}"/>
              </a:ext>
            </a:extLst>
          </p:cNvPr>
          <p:cNvSpPr/>
          <p:nvPr/>
        </p:nvSpPr>
        <p:spPr>
          <a:xfrm>
            <a:off x="5029200" y="2507862"/>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cxnSp>
        <p:nvCxnSpPr>
          <p:cNvPr id="53" name="Straight Connector 52">
            <a:extLst>
              <a:ext uri="{FF2B5EF4-FFF2-40B4-BE49-F238E27FC236}">
                <a16:creationId xmlns:a16="http://schemas.microsoft.com/office/drawing/2014/main" id="{0E22C001-E0FC-9610-5389-E450AACCB91C}"/>
              </a:ext>
            </a:extLst>
          </p:cNvPr>
          <p:cNvCxnSpPr>
            <a:stCxn id="32" idx="2"/>
            <a:endCxn id="51" idx="0"/>
          </p:cNvCxnSpPr>
          <p:nvPr/>
        </p:nvCxnSpPr>
        <p:spPr>
          <a:xfrm>
            <a:off x="3316941" y="2280816"/>
            <a:ext cx="2133600" cy="22704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54DF6106-BBFF-778E-F805-F86B955BC83F}"/>
              </a:ext>
            </a:extLst>
          </p:cNvPr>
          <p:cNvCxnSpPr>
            <a:stCxn id="33" idx="2"/>
            <a:endCxn id="51" idx="0"/>
          </p:cNvCxnSpPr>
          <p:nvPr/>
        </p:nvCxnSpPr>
        <p:spPr>
          <a:xfrm>
            <a:off x="4365811" y="2280816"/>
            <a:ext cx="1084730" cy="22704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1027D03-DE00-E3D1-F6D3-7DEC21288609}"/>
              </a:ext>
            </a:extLst>
          </p:cNvPr>
          <p:cNvCxnSpPr>
            <a:stCxn id="34" idx="2"/>
            <a:endCxn id="51" idx="0"/>
          </p:cNvCxnSpPr>
          <p:nvPr/>
        </p:nvCxnSpPr>
        <p:spPr>
          <a:xfrm>
            <a:off x="5450541" y="2280815"/>
            <a:ext cx="0" cy="227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8659A14-A6C2-1694-D894-B46FE05E5E40}"/>
              </a:ext>
            </a:extLst>
          </p:cNvPr>
          <p:cNvCxnSpPr>
            <a:stCxn id="35" idx="2"/>
            <a:endCxn id="51" idx="0"/>
          </p:cNvCxnSpPr>
          <p:nvPr/>
        </p:nvCxnSpPr>
        <p:spPr>
          <a:xfrm flipH="1">
            <a:off x="5450541" y="2280815"/>
            <a:ext cx="1084730" cy="22704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9DBD1B7-B37C-4010-3DE0-7986F337C512}"/>
              </a:ext>
            </a:extLst>
          </p:cNvPr>
          <p:cNvCxnSpPr>
            <a:stCxn id="36" idx="2"/>
            <a:endCxn id="51" idx="0"/>
          </p:cNvCxnSpPr>
          <p:nvPr/>
        </p:nvCxnSpPr>
        <p:spPr>
          <a:xfrm flipH="1">
            <a:off x="5450541" y="2280814"/>
            <a:ext cx="2169460" cy="22704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8413546-3081-991D-106A-065DB508C110}"/>
              </a:ext>
            </a:extLst>
          </p:cNvPr>
          <p:cNvCxnSpPr>
            <a:cxnSpLocks/>
            <a:stCxn id="37" idx="2"/>
            <a:endCxn id="51" idx="0"/>
          </p:cNvCxnSpPr>
          <p:nvPr/>
        </p:nvCxnSpPr>
        <p:spPr>
          <a:xfrm flipH="1">
            <a:off x="5450541" y="2280814"/>
            <a:ext cx="3218328" cy="227048"/>
          </a:xfrm>
          <a:prstGeom prst="line">
            <a:avLst/>
          </a:prstGeom>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173B8BB6-25DB-4227-E323-6BF04F58F8F9}"/>
              </a:ext>
            </a:extLst>
          </p:cNvPr>
          <p:cNvSpPr/>
          <p:nvPr/>
        </p:nvSpPr>
        <p:spPr>
          <a:xfrm>
            <a:off x="9296396" y="1901393"/>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a:t>
            </a:r>
            <a:endParaRPr lang="en-IN" dirty="0"/>
          </a:p>
        </p:txBody>
      </p:sp>
      <p:cxnSp>
        <p:nvCxnSpPr>
          <p:cNvPr id="83" name="Straight Connector 82">
            <a:extLst>
              <a:ext uri="{FF2B5EF4-FFF2-40B4-BE49-F238E27FC236}">
                <a16:creationId xmlns:a16="http://schemas.microsoft.com/office/drawing/2014/main" id="{45410CB6-40A9-27AD-5089-A176986B7244}"/>
              </a:ext>
            </a:extLst>
          </p:cNvPr>
          <p:cNvCxnSpPr>
            <a:stCxn id="2" idx="2"/>
            <a:endCxn id="2" idx="2"/>
          </p:cNvCxnSpPr>
          <p:nvPr/>
        </p:nvCxnSpPr>
        <p:spPr>
          <a:xfrm>
            <a:off x="5450541" y="98273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D2CF599-C447-A6D8-E6AE-C561CBD96A9E}"/>
              </a:ext>
            </a:extLst>
          </p:cNvPr>
          <p:cNvCxnSpPr>
            <a:stCxn id="2" idx="2"/>
          </p:cNvCxnSpPr>
          <p:nvPr/>
        </p:nvCxnSpPr>
        <p:spPr>
          <a:xfrm>
            <a:off x="5450541" y="982737"/>
            <a:ext cx="4258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9F95A3-3263-D79E-966D-F5E2FE80CB38}"/>
              </a:ext>
            </a:extLst>
          </p:cNvPr>
          <p:cNvCxnSpPr>
            <a:cxnSpLocks/>
            <a:endCxn id="72" idx="0"/>
          </p:cNvCxnSpPr>
          <p:nvPr/>
        </p:nvCxnSpPr>
        <p:spPr>
          <a:xfrm>
            <a:off x="9717737" y="1002118"/>
            <a:ext cx="0" cy="899275"/>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FD1A8315-566D-F824-0052-2981B47D1D8A}"/>
              </a:ext>
            </a:extLst>
          </p:cNvPr>
          <p:cNvSpPr/>
          <p:nvPr/>
        </p:nvSpPr>
        <p:spPr>
          <a:xfrm>
            <a:off x="5029200" y="2968462"/>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cxnSp>
        <p:nvCxnSpPr>
          <p:cNvPr id="95" name="Straight Connector 94">
            <a:extLst>
              <a:ext uri="{FF2B5EF4-FFF2-40B4-BE49-F238E27FC236}">
                <a16:creationId xmlns:a16="http://schemas.microsoft.com/office/drawing/2014/main" id="{0DBCE17F-AE36-36F9-7655-8F6AE32B57AB}"/>
              </a:ext>
            </a:extLst>
          </p:cNvPr>
          <p:cNvCxnSpPr>
            <a:cxnSpLocks/>
            <a:stCxn id="72" idx="2"/>
          </p:cNvCxnSpPr>
          <p:nvPr/>
        </p:nvCxnSpPr>
        <p:spPr>
          <a:xfrm>
            <a:off x="9717737" y="2242052"/>
            <a:ext cx="0" cy="866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93F846-6C9D-42DC-B2FD-5CA043BCAE41}"/>
              </a:ext>
            </a:extLst>
          </p:cNvPr>
          <p:cNvCxnSpPr>
            <a:stCxn id="51" idx="2"/>
            <a:endCxn id="91" idx="0"/>
          </p:cNvCxnSpPr>
          <p:nvPr/>
        </p:nvCxnSpPr>
        <p:spPr>
          <a:xfrm>
            <a:off x="5450541" y="2848521"/>
            <a:ext cx="0" cy="11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86A4A38-4AA9-ACF4-235E-1B9672173D3E}"/>
              </a:ext>
            </a:extLst>
          </p:cNvPr>
          <p:cNvCxnSpPr>
            <a:stCxn id="91" idx="3"/>
          </p:cNvCxnSpPr>
          <p:nvPr/>
        </p:nvCxnSpPr>
        <p:spPr>
          <a:xfrm flipV="1">
            <a:off x="5871882" y="3108819"/>
            <a:ext cx="3836894" cy="29973"/>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FCCB7D6-E9E2-A7F2-7A9D-A22A8BB2C3C3}"/>
              </a:ext>
            </a:extLst>
          </p:cNvPr>
          <p:cNvSpPr txBox="1"/>
          <p:nvPr/>
        </p:nvSpPr>
        <p:spPr>
          <a:xfrm>
            <a:off x="10336306" y="1973037"/>
            <a:ext cx="1138518" cy="307777"/>
          </a:xfrm>
          <a:prstGeom prst="rect">
            <a:avLst/>
          </a:prstGeom>
          <a:noFill/>
        </p:spPr>
        <p:txBody>
          <a:bodyPr wrap="square" rtlCol="0">
            <a:spAutoFit/>
          </a:bodyPr>
          <a:lstStyle/>
          <a:p>
            <a:r>
              <a:rPr lang="en-US" sz="1400" dirty="0"/>
              <a:t>32, 1x1</a:t>
            </a:r>
            <a:endParaRPr lang="en-IN" sz="1400" dirty="0"/>
          </a:p>
        </p:txBody>
      </p:sp>
      <p:sp>
        <p:nvSpPr>
          <p:cNvPr id="104" name="Rectangle 103">
            <a:extLst>
              <a:ext uri="{FF2B5EF4-FFF2-40B4-BE49-F238E27FC236}">
                <a16:creationId xmlns:a16="http://schemas.microsoft.com/office/drawing/2014/main" id="{C17E33E4-D087-4EF8-6B44-0A4BC7D04AA3}"/>
              </a:ext>
            </a:extLst>
          </p:cNvPr>
          <p:cNvSpPr/>
          <p:nvPr/>
        </p:nvSpPr>
        <p:spPr>
          <a:xfrm>
            <a:off x="5029200" y="3399067"/>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Blur </a:t>
            </a:r>
            <a:endParaRPr lang="en-IN" dirty="0"/>
          </a:p>
        </p:txBody>
      </p:sp>
      <p:sp>
        <p:nvSpPr>
          <p:cNvPr id="105" name="Rectangle 104">
            <a:extLst>
              <a:ext uri="{FF2B5EF4-FFF2-40B4-BE49-F238E27FC236}">
                <a16:creationId xmlns:a16="http://schemas.microsoft.com/office/drawing/2014/main" id="{D847DF76-CB3F-FA2B-0EBA-F6EDFCEA3323}"/>
              </a:ext>
            </a:extLst>
          </p:cNvPr>
          <p:cNvSpPr/>
          <p:nvPr/>
        </p:nvSpPr>
        <p:spPr>
          <a:xfrm>
            <a:off x="5029200" y="3835229"/>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Max P </a:t>
            </a:r>
            <a:endParaRPr lang="en-IN" dirty="0"/>
          </a:p>
        </p:txBody>
      </p:sp>
      <p:cxnSp>
        <p:nvCxnSpPr>
          <p:cNvPr id="117" name="Straight Connector 116">
            <a:extLst>
              <a:ext uri="{FF2B5EF4-FFF2-40B4-BE49-F238E27FC236}">
                <a16:creationId xmlns:a16="http://schemas.microsoft.com/office/drawing/2014/main" id="{B5F72271-B545-3F92-5598-E7D389D7B0A9}"/>
              </a:ext>
            </a:extLst>
          </p:cNvPr>
          <p:cNvCxnSpPr>
            <a:cxnSpLocks/>
            <a:stCxn id="91" idx="2"/>
            <a:endCxn id="105" idx="0"/>
          </p:cNvCxnSpPr>
          <p:nvPr/>
        </p:nvCxnSpPr>
        <p:spPr>
          <a:xfrm>
            <a:off x="5450541" y="3309121"/>
            <a:ext cx="0" cy="52610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11159C7A-A940-A807-F234-BDF8A3F5A07F}"/>
              </a:ext>
            </a:extLst>
          </p:cNvPr>
          <p:cNvSpPr/>
          <p:nvPr/>
        </p:nvSpPr>
        <p:spPr>
          <a:xfrm>
            <a:off x="4928347" y="4713898"/>
            <a:ext cx="1013011"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 - 0</a:t>
            </a:r>
            <a:endParaRPr lang="en-IN" dirty="0"/>
          </a:p>
        </p:txBody>
      </p:sp>
      <p:sp>
        <p:nvSpPr>
          <p:cNvPr id="120" name="Rectangle 119">
            <a:extLst>
              <a:ext uri="{FF2B5EF4-FFF2-40B4-BE49-F238E27FC236}">
                <a16:creationId xmlns:a16="http://schemas.microsoft.com/office/drawing/2014/main" id="{F8F1F676-01D8-2A43-0DB2-FF6AA8DE1E46}"/>
              </a:ext>
            </a:extLst>
          </p:cNvPr>
          <p:cNvSpPr/>
          <p:nvPr/>
        </p:nvSpPr>
        <p:spPr>
          <a:xfrm>
            <a:off x="3491752" y="4707349"/>
            <a:ext cx="1084730"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- 90</a:t>
            </a:r>
            <a:endParaRPr lang="en-IN" dirty="0"/>
          </a:p>
        </p:txBody>
      </p:sp>
      <p:sp>
        <p:nvSpPr>
          <p:cNvPr id="121" name="Rectangle 120">
            <a:extLst>
              <a:ext uri="{FF2B5EF4-FFF2-40B4-BE49-F238E27FC236}">
                <a16:creationId xmlns:a16="http://schemas.microsoft.com/office/drawing/2014/main" id="{C09E3D51-621C-36B6-EA78-5BF24772EE34}"/>
              </a:ext>
            </a:extLst>
          </p:cNvPr>
          <p:cNvSpPr/>
          <p:nvPr/>
        </p:nvSpPr>
        <p:spPr>
          <a:xfrm>
            <a:off x="6230467" y="4703609"/>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- 180</a:t>
            </a:r>
            <a:endParaRPr lang="en-IN" dirty="0"/>
          </a:p>
        </p:txBody>
      </p:sp>
      <p:sp>
        <p:nvSpPr>
          <p:cNvPr id="122" name="Rectangle 121">
            <a:extLst>
              <a:ext uri="{FF2B5EF4-FFF2-40B4-BE49-F238E27FC236}">
                <a16:creationId xmlns:a16="http://schemas.microsoft.com/office/drawing/2014/main" id="{F8F2B21F-EFA9-5F36-3562-08C12226863A}"/>
              </a:ext>
            </a:extLst>
          </p:cNvPr>
          <p:cNvSpPr/>
          <p:nvPr/>
        </p:nvSpPr>
        <p:spPr>
          <a:xfrm>
            <a:off x="7732057" y="4703609"/>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- 270</a:t>
            </a:r>
            <a:endParaRPr lang="en-IN" dirty="0"/>
          </a:p>
        </p:txBody>
      </p:sp>
      <p:cxnSp>
        <p:nvCxnSpPr>
          <p:cNvPr id="124" name="Straight Connector 123">
            <a:extLst>
              <a:ext uri="{FF2B5EF4-FFF2-40B4-BE49-F238E27FC236}">
                <a16:creationId xmlns:a16="http://schemas.microsoft.com/office/drawing/2014/main" id="{54B17B1E-2807-5687-6AFA-9F9280525BC2}"/>
              </a:ext>
            </a:extLst>
          </p:cNvPr>
          <p:cNvCxnSpPr>
            <a:cxnSpLocks/>
            <a:endCxn id="120" idx="0"/>
          </p:cNvCxnSpPr>
          <p:nvPr/>
        </p:nvCxnSpPr>
        <p:spPr>
          <a:xfrm flipH="1">
            <a:off x="4034117" y="4473925"/>
            <a:ext cx="1402978" cy="23342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3E307DE7-ABBE-8208-CECA-546ABFB29348}"/>
              </a:ext>
            </a:extLst>
          </p:cNvPr>
          <p:cNvCxnSpPr>
            <a:cxnSpLocks/>
            <a:stCxn id="105" idx="2"/>
            <a:endCxn id="119" idx="0"/>
          </p:cNvCxnSpPr>
          <p:nvPr/>
        </p:nvCxnSpPr>
        <p:spPr>
          <a:xfrm flipH="1">
            <a:off x="5434853" y="4175888"/>
            <a:ext cx="15688" cy="53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856C-5A62-8FF5-6E0C-1E8B198F899A}"/>
              </a:ext>
            </a:extLst>
          </p:cNvPr>
          <p:cNvCxnSpPr>
            <a:cxnSpLocks/>
            <a:endCxn id="121" idx="0"/>
          </p:cNvCxnSpPr>
          <p:nvPr/>
        </p:nvCxnSpPr>
        <p:spPr>
          <a:xfrm>
            <a:off x="5437095" y="4473925"/>
            <a:ext cx="1434349" cy="22968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B4863C13-DF99-7EC4-A1F7-35CC753E9CAA}"/>
              </a:ext>
            </a:extLst>
          </p:cNvPr>
          <p:cNvCxnSpPr>
            <a:cxnSpLocks/>
            <a:endCxn id="122" idx="0"/>
          </p:cNvCxnSpPr>
          <p:nvPr/>
        </p:nvCxnSpPr>
        <p:spPr>
          <a:xfrm>
            <a:off x="5437095" y="4473925"/>
            <a:ext cx="2935939" cy="229684"/>
          </a:xfrm>
          <a:prstGeom prst="line">
            <a:avLst/>
          </a:prstGeom>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F48966E9-04AC-1AD3-8C9B-E00A8CE399C8}"/>
              </a:ext>
            </a:extLst>
          </p:cNvPr>
          <p:cNvSpPr/>
          <p:nvPr/>
        </p:nvSpPr>
        <p:spPr>
          <a:xfrm>
            <a:off x="4835338" y="5340692"/>
            <a:ext cx="1199027"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Maximum</a:t>
            </a:r>
            <a:endParaRPr lang="en-IN" dirty="0"/>
          </a:p>
        </p:txBody>
      </p:sp>
      <p:cxnSp>
        <p:nvCxnSpPr>
          <p:cNvPr id="137" name="Straight Connector 136">
            <a:extLst>
              <a:ext uri="{FF2B5EF4-FFF2-40B4-BE49-F238E27FC236}">
                <a16:creationId xmlns:a16="http://schemas.microsoft.com/office/drawing/2014/main" id="{97A71A29-9292-A96C-144A-1FB80E9B3FEC}"/>
              </a:ext>
            </a:extLst>
          </p:cNvPr>
          <p:cNvCxnSpPr>
            <a:stCxn id="120" idx="2"/>
            <a:endCxn id="135" idx="0"/>
          </p:cNvCxnSpPr>
          <p:nvPr/>
        </p:nvCxnSpPr>
        <p:spPr>
          <a:xfrm>
            <a:off x="4034117" y="5048008"/>
            <a:ext cx="1400735" cy="292684"/>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C23E7F00-760F-0F50-862B-92306D0805EA}"/>
              </a:ext>
            </a:extLst>
          </p:cNvPr>
          <p:cNvCxnSpPr>
            <a:stCxn id="119" idx="2"/>
            <a:endCxn id="135" idx="0"/>
          </p:cNvCxnSpPr>
          <p:nvPr/>
        </p:nvCxnSpPr>
        <p:spPr>
          <a:xfrm flipH="1">
            <a:off x="5434852" y="5054557"/>
            <a:ext cx="1" cy="286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03DBD8-6D80-AA16-718A-1CE1CF6D7F76}"/>
              </a:ext>
            </a:extLst>
          </p:cNvPr>
          <p:cNvCxnSpPr>
            <a:stCxn id="121" idx="2"/>
            <a:endCxn id="135" idx="0"/>
          </p:cNvCxnSpPr>
          <p:nvPr/>
        </p:nvCxnSpPr>
        <p:spPr>
          <a:xfrm flipH="1">
            <a:off x="5434852" y="5044268"/>
            <a:ext cx="1436592" cy="296424"/>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F8A4AEA-BAB9-8A4F-A53E-F10A74A5FB1F}"/>
              </a:ext>
            </a:extLst>
          </p:cNvPr>
          <p:cNvCxnSpPr>
            <a:stCxn id="122" idx="2"/>
            <a:endCxn id="135" idx="0"/>
          </p:cNvCxnSpPr>
          <p:nvPr/>
        </p:nvCxnSpPr>
        <p:spPr>
          <a:xfrm flipH="1">
            <a:off x="5434852" y="5044268"/>
            <a:ext cx="2938182" cy="296424"/>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0361A9DC-82A5-87A0-C76C-23759A45158A}"/>
              </a:ext>
            </a:extLst>
          </p:cNvPr>
          <p:cNvSpPr/>
          <p:nvPr/>
        </p:nvSpPr>
        <p:spPr>
          <a:xfrm>
            <a:off x="9592231" y="5064570"/>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a:t>
            </a:r>
            <a:endParaRPr lang="en-IN" dirty="0"/>
          </a:p>
        </p:txBody>
      </p:sp>
      <p:cxnSp>
        <p:nvCxnSpPr>
          <p:cNvPr id="7" name="Straight Connector 6">
            <a:extLst>
              <a:ext uri="{FF2B5EF4-FFF2-40B4-BE49-F238E27FC236}">
                <a16:creationId xmlns:a16="http://schemas.microsoft.com/office/drawing/2014/main" id="{2A175E4C-963C-FEAF-3BCF-B7E5663C38F5}"/>
              </a:ext>
            </a:extLst>
          </p:cNvPr>
          <p:cNvCxnSpPr/>
          <p:nvPr/>
        </p:nvCxnSpPr>
        <p:spPr>
          <a:xfrm>
            <a:off x="5442697" y="4444893"/>
            <a:ext cx="4570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6440F-326E-5667-5058-8FA879A1236D}"/>
              </a:ext>
            </a:extLst>
          </p:cNvPr>
          <p:cNvCxnSpPr>
            <a:cxnSpLocks/>
            <a:endCxn id="5" idx="0"/>
          </p:cNvCxnSpPr>
          <p:nvPr/>
        </p:nvCxnSpPr>
        <p:spPr>
          <a:xfrm>
            <a:off x="10013572" y="4444893"/>
            <a:ext cx="0" cy="619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B1CA53-AA69-EE39-63DB-D01651933223}"/>
              </a:ext>
            </a:extLst>
          </p:cNvPr>
          <p:cNvCxnSpPr>
            <a:cxnSpLocks/>
            <a:stCxn id="135" idx="2"/>
          </p:cNvCxnSpPr>
          <p:nvPr/>
        </p:nvCxnSpPr>
        <p:spPr>
          <a:xfrm flipH="1">
            <a:off x="5434851" y="5681351"/>
            <a:ext cx="1" cy="11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843855-7D73-B06A-69A6-E27D13D568C2}"/>
              </a:ext>
            </a:extLst>
          </p:cNvPr>
          <p:cNvCxnSpPr>
            <a:cxnSpLocks/>
            <a:stCxn id="5" idx="2"/>
          </p:cNvCxnSpPr>
          <p:nvPr/>
        </p:nvCxnSpPr>
        <p:spPr>
          <a:xfrm>
            <a:off x="10013572" y="5405229"/>
            <a:ext cx="0" cy="571073"/>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5B356BA-A960-A2AF-3CED-FE0334E122F3}"/>
              </a:ext>
            </a:extLst>
          </p:cNvPr>
          <p:cNvSpPr/>
          <p:nvPr/>
        </p:nvSpPr>
        <p:spPr>
          <a:xfrm>
            <a:off x="5029200" y="5805973"/>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cxnSp>
        <p:nvCxnSpPr>
          <p:cNvPr id="47" name="Straight Connector 46">
            <a:extLst>
              <a:ext uri="{FF2B5EF4-FFF2-40B4-BE49-F238E27FC236}">
                <a16:creationId xmlns:a16="http://schemas.microsoft.com/office/drawing/2014/main" id="{3D42CC2E-595A-D3E6-7F17-6E88F75BB14D}"/>
              </a:ext>
            </a:extLst>
          </p:cNvPr>
          <p:cNvCxnSpPr>
            <a:stCxn id="41" idx="3"/>
          </p:cNvCxnSpPr>
          <p:nvPr/>
        </p:nvCxnSpPr>
        <p:spPr>
          <a:xfrm flipV="1">
            <a:off x="5871882" y="5976302"/>
            <a:ext cx="4141690"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6B3D9DA-96C1-711F-34F3-ED6B7828EFD9}"/>
              </a:ext>
            </a:extLst>
          </p:cNvPr>
          <p:cNvSpPr txBox="1"/>
          <p:nvPr/>
        </p:nvSpPr>
        <p:spPr>
          <a:xfrm>
            <a:off x="2530294" y="4703609"/>
            <a:ext cx="1013008" cy="307777"/>
          </a:xfrm>
          <a:prstGeom prst="rect">
            <a:avLst/>
          </a:prstGeom>
          <a:noFill/>
        </p:spPr>
        <p:txBody>
          <a:bodyPr wrap="square" rtlCol="0">
            <a:spAutoFit/>
          </a:bodyPr>
          <a:lstStyle/>
          <a:p>
            <a:r>
              <a:rPr lang="en-US" sz="1400" dirty="0"/>
              <a:t>32, 3X3</a:t>
            </a:r>
            <a:endParaRPr lang="en-IN" sz="1400" dirty="0"/>
          </a:p>
        </p:txBody>
      </p:sp>
      <p:sp>
        <p:nvSpPr>
          <p:cNvPr id="60" name="TextBox 59">
            <a:extLst>
              <a:ext uri="{FF2B5EF4-FFF2-40B4-BE49-F238E27FC236}">
                <a16:creationId xmlns:a16="http://schemas.microsoft.com/office/drawing/2014/main" id="{995B077A-E558-F95D-9F41-CBD1F81042EF}"/>
              </a:ext>
            </a:extLst>
          </p:cNvPr>
          <p:cNvSpPr txBox="1"/>
          <p:nvPr/>
        </p:nvSpPr>
        <p:spPr>
          <a:xfrm>
            <a:off x="10613085" y="5097452"/>
            <a:ext cx="1138518" cy="307777"/>
          </a:xfrm>
          <a:prstGeom prst="rect">
            <a:avLst/>
          </a:prstGeom>
          <a:noFill/>
        </p:spPr>
        <p:txBody>
          <a:bodyPr wrap="square" rtlCol="0">
            <a:spAutoFit/>
          </a:bodyPr>
          <a:lstStyle/>
          <a:p>
            <a:r>
              <a:rPr lang="en-US" sz="1400" dirty="0"/>
              <a:t>32, 1x1</a:t>
            </a:r>
            <a:endParaRPr lang="en-IN" sz="1400" dirty="0"/>
          </a:p>
        </p:txBody>
      </p:sp>
    </p:spTree>
    <p:extLst>
      <p:ext uri="{BB962C8B-B14F-4D97-AF65-F5344CB8AC3E}">
        <p14:creationId xmlns:p14="http://schemas.microsoft.com/office/powerpoint/2010/main" val="422563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Model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19" name="Rectangle 118">
            <a:extLst>
              <a:ext uri="{FF2B5EF4-FFF2-40B4-BE49-F238E27FC236}">
                <a16:creationId xmlns:a16="http://schemas.microsoft.com/office/drawing/2014/main" id="{11159C7A-A940-A807-F234-BDF8A3F5A07F}"/>
              </a:ext>
            </a:extLst>
          </p:cNvPr>
          <p:cNvSpPr/>
          <p:nvPr/>
        </p:nvSpPr>
        <p:spPr>
          <a:xfrm>
            <a:off x="4277514" y="1379027"/>
            <a:ext cx="1013011"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 - 0</a:t>
            </a:r>
            <a:endParaRPr lang="en-IN" dirty="0"/>
          </a:p>
        </p:txBody>
      </p:sp>
      <p:sp>
        <p:nvSpPr>
          <p:cNvPr id="120" name="Rectangle 119">
            <a:extLst>
              <a:ext uri="{FF2B5EF4-FFF2-40B4-BE49-F238E27FC236}">
                <a16:creationId xmlns:a16="http://schemas.microsoft.com/office/drawing/2014/main" id="{F8F1F676-01D8-2A43-0DB2-FF6AA8DE1E46}"/>
              </a:ext>
            </a:extLst>
          </p:cNvPr>
          <p:cNvSpPr/>
          <p:nvPr/>
        </p:nvSpPr>
        <p:spPr>
          <a:xfrm>
            <a:off x="2840919" y="1372478"/>
            <a:ext cx="1084730"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- 90</a:t>
            </a:r>
            <a:endParaRPr lang="en-IN" dirty="0"/>
          </a:p>
        </p:txBody>
      </p:sp>
      <p:sp>
        <p:nvSpPr>
          <p:cNvPr id="121" name="Rectangle 120">
            <a:extLst>
              <a:ext uri="{FF2B5EF4-FFF2-40B4-BE49-F238E27FC236}">
                <a16:creationId xmlns:a16="http://schemas.microsoft.com/office/drawing/2014/main" id="{C09E3D51-621C-36B6-EA78-5BF24772EE34}"/>
              </a:ext>
            </a:extLst>
          </p:cNvPr>
          <p:cNvSpPr/>
          <p:nvPr/>
        </p:nvSpPr>
        <p:spPr>
          <a:xfrm>
            <a:off x="5579634" y="1368738"/>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- 180</a:t>
            </a:r>
            <a:endParaRPr lang="en-IN" dirty="0"/>
          </a:p>
        </p:txBody>
      </p:sp>
      <p:sp>
        <p:nvSpPr>
          <p:cNvPr id="122" name="Rectangle 121">
            <a:extLst>
              <a:ext uri="{FF2B5EF4-FFF2-40B4-BE49-F238E27FC236}">
                <a16:creationId xmlns:a16="http://schemas.microsoft.com/office/drawing/2014/main" id="{F8F2B21F-EFA9-5F36-3562-08C12226863A}"/>
              </a:ext>
            </a:extLst>
          </p:cNvPr>
          <p:cNvSpPr/>
          <p:nvPr/>
        </p:nvSpPr>
        <p:spPr>
          <a:xfrm>
            <a:off x="7081224" y="1368738"/>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- 270</a:t>
            </a:r>
            <a:endParaRPr lang="en-IN" dirty="0"/>
          </a:p>
        </p:txBody>
      </p:sp>
      <p:cxnSp>
        <p:nvCxnSpPr>
          <p:cNvPr id="124" name="Straight Connector 123">
            <a:extLst>
              <a:ext uri="{FF2B5EF4-FFF2-40B4-BE49-F238E27FC236}">
                <a16:creationId xmlns:a16="http://schemas.microsoft.com/office/drawing/2014/main" id="{54B17B1E-2807-5687-6AFA-9F9280525BC2}"/>
              </a:ext>
            </a:extLst>
          </p:cNvPr>
          <p:cNvCxnSpPr>
            <a:cxnSpLocks/>
            <a:endCxn id="120" idx="0"/>
          </p:cNvCxnSpPr>
          <p:nvPr/>
        </p:nvCxnSpPr>
        <p:spPr>
          <a:xfrm flipH="1">
            <a:off x="3383284" y="1139054"/>
            <a:ext cx="1402978" cy="23342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3E307DE7-ABBE-8208-CECA-546ABFB29348}"/>
              </a:ext>
            </a:extLst>
          </p:cNvPr>
          <p:cNvCxnSpPr>
            <a:cxnSpLocks/>
            <a:endCxn id="119" idx="0"/>
          </p:cNvCxnSpPr>
          <p:nvPr/>
        </p:nvCxnSpPr>
        <p:spPr>
          <a:xfrm flipH="1">
            <a:off x="4784020" y="841017"/>
            <a:ext cx="15688" cy="53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856C-5A62-8FF5-6E0C-1E8B198F899A}"/>
              </a:ext>
            </a:extLst>
          </p:cNvPr>
          <p:cNvCxnSpPr>
            <a:cxnSpLocks/>
            <a:endCxn id="121" idx="0"/>
          </p:cNvCxnSpPr>
          <p:nvPr/>
        </p:nvCxnSpPr>
        <p:spPr>
          <a:xfrm>
            <a:off x="4786262" y="1139054"/>
            <a:ext cx="1434349" cy="22968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B4863C13-DF99-7EC4-A1F7-35CC753E9CAA}"/>
              </a:ext>
            </a:extLst>
          </p:cNvPr>
          <p:cNvCxnSpPr>
            <a:cxnSpLocks/>
            <a:endCxn id="122" idx="0"/>
          </p:cNvCxnSpPr>
          <p:nvPr/>
        </p:nvCxnSpPr>
        <p:spPr>
          <a:xfrm>
            <a:off x="4786262" y="1139054"/>
            <a:ext cx="2935939" cy="229684"/>
          </a:xfrm>
          <a:prstGeom prst="line">
            <a:avLst/>
          </a:prstGeom>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F48966E9-04AC-1AD3-8C9B-E00A8CE399C8}"/>
              </a:ext>
            </a:extLst>
          </p:cNvPr>
          <p:cNvSpPr/>
          <p:nvPr/>
        </p:nvSpPr>
        <p:spPr>
          <a:xfrm>
            <a:off x="4184505" y="2005821"/>
            <a:ext cx="1199027"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Maximum</a:t>
            </a:r>
            <a:endParaRPr lang="en-IN" dirty="0"/>
          </a:p>
        </p:txBody>
      </p:sp>
      <p:cxnSp>
        <p:nvCxnSpPr>
          <p:cNvPr id="137" name="Straight Connector 136">
            <a:extLst>
              <a:ext uri="{FF2B5EF4-FFF2-40B4-BE49-F238E27FC236}">
                <a16:creationId xmlns:a16="http://schemas.microsoft.com/office/drawing/2014/main" id="{97A71A29-9292-A96C-144A-1FB80E9B3FEC}"/>
              </a:ext>
            </a:extLst>
          </p:cNvPr>
          <p:cNvCxnSpPr>
            <a:stCxn id="120" idx="2"/>
            <a:endCxn id="135" idx="0"/>
          </p:cNvCxnSpPr>
          <p:nvPr/>
        </p:nvCxnSpPr>
        <p:spPr>
          <a:xfrm>
            <a:off x="3383284" y="1713137"/>
            <a:ext cx="1400735" cy="292684"/>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C23E7F00-760F-0F50-862B-92306D0805EA}"/>
              </a:ext>
            </a:extLst>
          </p:cNvPr>
          <p:cNvCxnSpPr>
            <a:stCxn id="119" idx="2"/>
            <a:endCxn id="135" idx="0"/>
          </p:cNvCxnSpPr>
          <p:nvPr/>
        </p:nvCxnSpPr>
        <p:spPr>
          <a:xfrm flipH="1">
            <a:off x="4784019" y="1719686"/>
            <a:ext cx="1" cy="286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03DBD8-6D80-AA16-718A-1CE1CF6D7F76}"/>
              </a:ext>
            </a:extLst>
          </p:cNvPr>
          <p:cNvCxnSpPr>
            <a:stCxn id="121" idx="2"/>
            <a:endCxn id="135" idx="0"/>
          </p:cNvCxnSpPr>
          <p:nvPr/>
        </p:nvCxnSpPr>
        <p:spPr>
          <a:xfrm flipH="1">
            <a:off x="4784019" y="1709397"/>
            <a:ext cx="1436592" cy="296424"/>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F8A4AEA-BAB9-8A4F-A53E-F10A74A5FB1F}"/>
              </a:ext>
            </a:extLst>
          </p:cNvPr>
          <p:cNvCxnSpPr>
            <a:stCxn id="122" idx="2"/>
            <a:endCxn id="135" idx="0"/>
          </p:cNvCxnSpPr>
          <p:nvPr/>
        </p:nvCxnSpPr>
        <p:spPr>
          <a:xfrm flipH="1">
            <a:off x="4784019" y="1709397"/>
            <a:ext cx="2938182" cy="296424"/>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0361A9DC-82A5-87A0-C76C-23759A45158A}"/>
              </a:ext>
            </a:extLst>
          </p:cNvPr>
          <p:cNvSpPr/>
          <p:nvPr/>
        </p:nvSpPr>
        <p:spPr>
          <a:xfrm>
            <a:off x="8941398" y="1729699"/>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a:t>
            </a:r>
            <a:endParaRPr lang="en-IN" dirty="0"/>
          </a:p>
        </p:txBody>
      </p:sp>
      <p:cxnSp>
        <p:nvCxnSpPr>
          <p:cNvPr id="7" name="Straight Connector 6">
            <a:extLst>
              <a:ext uri="{FF2B5EF4-FFF2-40B4-BE49-F238E27FC236}">
                <a16:creationId xmlns:a16="http://schemas.microsoft.com/office/drawing/2014/main" id="{2A175E4C-963C-FEAF-3BCF-B7E5663C38F5}"/>
              </a:ext>
            </a:extLst>
          </p:cNvPr>
          <p:cNvCxnSpPr/>
          <p:nvPr/>
        </p:nvCxnSpPr>
        <p:spPr>
          <a:xfrm>
            <a:off x="4791864" y="1110022"/>
            <a:ext cx="4570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6440F-326E-5667-5058-8FA879A1236D}"/>
              </a:ext>
            </a:extLst>
          </p:cNvPr>
          <p:cNvCxnSpPr>
            <a:cxnSpLocks/>
            <a:endCxn id="5" idx="0"/>
          </p:cNvCxnSpPr>
          <p:nvPr/>
        </p:nvCxnSpPr>
        <p:spPr>
          <a:xfrm>
            <a:off x="9362739" y="1110022"/>
            <a:ext cx="0" cy="619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B1CA53-AA69-EE39-63DB-D01651933223}"/>
              </a:ext>
            </a:extLst>
          </p:cNvPr>
          <p:cNvCxnSpPr>
            <a:cxnSpLocks/>
            <a:stCxn id="135" idx="2"/>
          </p:cNvCxnSpPr>
          <p:nvPr/>
        </p:nvCxnSpPr>
        <p:spPr>
          <a:xfrm flipH="1">
            <a:off x="4784018" y="2346480"/>
            <a:ext cx="1" cy="11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843855-7D73-B06A-69A6-E27D13D568C2}"/>
              </a:ext>
            </a:extLst>
          </p:cNvPr>
          <p:cNvCxnSpPr>
            <a:cxnSpLocks/>
            <a:stCxn id="5" idx="2"/>
          </p:cNvCxnSpPr>
          <p:nvPr/>
        </p:nvCxnSpPr>
        <p:spPr>
          <a:xfrm>
            <a:off x="9362739" y="2070358"/>
            <a:ext cx="0" cy="571073"/>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5B356BA-A960-A2AF-3CED-FE0334E122F3}"/>
              </a:ext>
            </a:extLst>
          </p:cNvPr>
          <p:cNvSpPr/>
          <p:nvPr/>
        </p:nvSpPr>
        <p:spPr>
          <a:xfrm>
            <a:off x="4378367" y="2471102"/>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cxnSp>
        <p:nvCxnSpPr>
          <p:cNvPr id="47" name="Straight Connector 46">
            <a:extLst>
              <a:ext uri="{FF2B5EF4-FFF2-40B4-BE49-F238E27FC236}">
                <a16:creationId xmlns:a16="http://schemas.microsoft.com/office/drawing/2014/main" id="{3D42CC2E-595A-D3E6-7F17-6E88F75BB14D}"/>
              </a:ext>
            </a:extLst>
          </p:cNvPr>
          <p:cNvCxnSpPr>
            <a:stCxn id="41" idx="3"/>
          </p:cNvCxnSpPr>
          <p:nvPr/>
        </p:nvCxnSpPr>
        <p:spPr>
          <a:xfrm flipV="1">
            <a:off x="5221049" y="2641431"/>
            <a:ext cx="4141690"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6B3D9DA-96C1-711F-34F3-ED6B7828EFD9}"/>
              </a:ext>
            </a:extLst>
          </p:cNvPr>
          <p:cNvSpPr txBox="1"/>
          <p:nvPr/>
        </p:nvSpPr>
        <p:spPr>
          <a:xfrm>
            <a:off x="1879461" y="1368738"/>
            <a:ext cx="1013008" cy="307777"/>
          </a:xfrm>
          <a:prstGeom prst="rect">
            <a:avLst/>
          </a:prstGeom>
          <a:noFill/>
        </p:spPr>
        <p:txBody>
          <a:bodyPr wrap="square" rtlCol="0">
            <a:spAutoFit/>
          </a:bodyPr>
          <a:lstStyle/>
          <a:p>
            <a:r>
              <a:rPr lang="en-US" sz="1400" dirty="0"/>
              <a:t>64, 3X3</a:t>
            </a:r>
            <a:endParaRPr lang="en-IN" sz="1400" dirty="0"/>
          </a:p>
        </p:txBody>
      </p:sp>
      <p:sp>
        <p:nvSpPr>
          <p:cNvPr id="60" name="TextBox 59">
            <a:extLst>
              <a:ext uri="{FF2B5EF4-FFF2-40B4-BE49-F238E27FC236}">
                <a16:creationId xmlns:a16="http://schemas.microsoft.com/office/drawing/2014/main" id="{995B077A-E558-F95D-9F41-CBD1F81042EF}"/>
              </a:ext>
            </a:extLst>
          </p:cNvPr>
          <p:cNvSpPr txBox="1"/>
          <p:nvPr/>
        </p:nvSpPr>
        <p:spPr>
          <a:xfrm>
            <a:off x="10021414" y="1698044"/>
            <a:ext cx="1138518" cy="307777"/>
          </a:xfrm>
          <a:prstGeom prst="rect">
            <a:avLst/>
          </a:prstGeom>
          <a:noFill/>
        </p:spPr>
        <p:txBody>
          <a:bodyPr wrap="square" rtlCol="0">
            <a:spAutoFit/>
          </a:bodyPr>
          <a:lstStyle/>
          <a:p>
            <a:r>
              <a:rPr lang="en-US" sz="1400" dirty="0"/>
              <a:t>64, 1x1</a:t>
            </a:r>
            <a:endParaRPr lang="en-IN" sz="1400" dirty="0"/>
          </a:p>
        </p:txBody>
      </p:sp>
      <p:sp>
        <p:nvSpPr>
          <p:cNvPr id="3" name="Rectangle 2">
            <a:extLst>
              <a:ext uri="{FF2B5EF4-FFF2-40B4-BE49-F238E27FC236}">
                <a16:creationId xmlns:a16="http://schemas.microsoft.com/office/drawing/2014/main" id="{17C1F843-9845-02D9-BB4B-EA11CF34123B}"/>
              </a:ext>
            </a:extLst>
          </p:cNvPr>
          <p:cNvSpPr/>
          <p:nvPr/>
        </p:nvSpPr>
        <p:spPr>
          <a:xfrm>
            <a:off x="4277514" y="3338422"/>
            <a:ext cx="1013011"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 - 0</a:t>
            </a:r>
            <a:endParaRPr lang="en-IN" dirty="0"/>
          </a:p>
        </p:txBody>
      </p:sp>
      <p:sp>
        <p:nvSpPr>
          <p:cNvPr id="4" name="Rectangle 3">
            <a:extLst>
              <a:ext uri="{FF2B5EF4-FFF2-40B4-BE49-F238E27FC236}">
                <a16:creationId xmlns:a16="http://schemas.microsoft.com/office/drawing/2014/main" id="{E345A666-211B-455A-E835-3AABC045A0D3}"/>
              </a:ext>
            </a:extLst>
          </p:cNvPr>
          <p:cNvSpPr/>
          <p:nvPr/>
        </p:nvSpPr>
        <p:spPr>
          <a:xfrm>
            <a:off x="2840919" y="3331873"/>
            <a:ext cx="1084730"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- 90</a:t>
            </a:r>
            <a:endParaRPr lang="en-IN" dirty="0"/>
          </a:p>
        </p:txBody>
      </p:sp>
      <p:sp>
        <p:nvSpPr>
          <p:cNvPr id="6" name="Rectangle 5">
            <a:extLst>
              <a:ext uri="{FF2B5EF4-FFF2-40B4-BE49-F238E27FC236}">
                <a16:creationId xmlns:a16="http://schemas.microsoft.com/office/drawing/2014/main" id="{85BD4AD9-B988-2063-D802-3B34427482FF}"/>
              </a:ext>
            </a:extLst>
          </p:cNvPr>
          <p:cNvSpPr/>
          <p:nvPr/>
        </p:nvSpPr>
        <p:spPr>
          <a:xfrm>
            <a:off x="5579634" y="3328133"/>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- 180</a:t>
            </a:r>
            <a:endParaRPr lang="en-IN" dirty="0"/>
          </a:p>
        </p:txBody>
      </p:sp>
      <p:sp>
        <p:nvSpPr>
          <p:cNvPr id="18" name="Rectangle 17">
            <a:extLst>
              <a:ext uri="{FF2B5EF4-FFF2-40B4-BE49-F238E27FC236}">
                <a16:creationId xmlns:a16="http://schemas.microsoft.com/office/drawing/2014/main" id="{CB39DCD6-3C5A-3522-5518-C7C1962E4B32}"/>
              </a:ext>
            </a:extLst>
          </p:cNvPr>
          <p:cNvSpPr/>
          <p:nvPr/>
        </p:nvSpPr>
        <p:spPr>
          <a:xfrm>
            <a:off x="7081224" y="3328133"/>
            <a:ext cx="1281953"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 - 270</a:t>
            </a:r>
            <a:endParaRPr lang="en-IN" dirty="0"/>
          </a:p>
        </p:txBody>
      </p:sp>
      <p:cxnSp>
        <p:nvCxnSpPr>
          <p:cNvPr id="21" name="Straight Connector 20">
            <a:extLst>
              <a:ext uri="{FF2B5EF4-FFF2-40B4-BE49-F238E27FC236}">
                <a16:creationId xmlns:a16="http://schemas.microsoft.com/office/drawing/2014/main" id="{89E33BAB-0EBE-6E79-9AC4-ABB92EAB1F29}"/>
              </a:ext>
            </a:extLst>
          </p:cNvPr>
          <p:cNvCxnSpPr>
            <a:cxnSpLocks/>
            <a:endCxn id="4" idx="0"/>
          </p:cNvCxnSpPr>
          <p:nvPr/>
        </p:nvCxnSpPr>
        <p:spPr>
          <a:xfrm flipH="1">
            <a:off x="3383284" y="3098449"/>
            <a:ext cx="1402978" cy="23342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0B689B6-1FD9-8F9B-A470-46E4933675BF}"/>
              </a:ext>
            </a:extLst>
          </p:cNvPr>
          <p:cNvCxnSpPr>
            <a:cxnSpLocks/>
            <a:endCxn id="3" idx="0"/>
          </p:cNvCxnSpPr>
          <p:nvPr/>
        </p:nvCxnSpPr>
        <p:spPr>
          <a:xfrm flipH="1">
            <a:off x="4784020" y="2800412"/>
            <a:ext cx="15688" cy="53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A93660-721B-4F70-E51D-D3551BC7215A}"/>
              </a:ext>
            </a:extLst>
          </p:cNvPr>
          <p:cNvCxnSpPr>
            <a:cxnSpLocks/>
            <a:endCxn id="6" idx="0"/>
          </p:cNvCxnSpPr>
          <p:nvPr/>
        </p:nvCxnSpPr>
        <p:spPr>
          <a:xfrm>
            <a:off x="4786262" y="3098449"/>
            <a:ext cx="1434349" cy="2296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3AFDED-0BA4-DBCC-0A58-EAFE8C1D3E8B}"/>
              </a:ext>
            </a:extLst>
          </p:cNvPr>
          <p:cNvCxnSpPr>
            <a:cxnSpLocks/>
            <a:endCxn id="18" idx="0"/>
          </p:cNvCxnSpPr>
          <p:nvPr/>
        </p:nvCxnSpPr>
        <p:spPr>
          <a:xfrm>
            <a:off x="4786262" y="3098449"/>
            <a:ext cx="2935939" cy="229684"/>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317818EA-939D-DC82-47BB-0507AF0ACD79}"/>
              </a:ext>
            </a:extLst>
          </p:cNvPr>
          <p:cNvSpPr/>
          <p:nvPr/>
        </p:nvSpPr>
        <p:spPr>
          <a:xfrm>
            <a:off x="4184505" y="3965216"/>
            <a:ext cx="1199027"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Maximum</a:t>
            </a:r>
            <a:endParaRPr lang="en-IN" dirty="0"/>
          </a:p>
        </p:txBody>
      </p:sp>
      <p:cxnSp>
        <p:nvCxnSpPr>
          <p:cNvPr id="45" name="Straight Connector 44">
            <a:extLst>
              <a:ext uri="{FF2B5EF4-FFF2-40B4-BE49-F238E27FC236}">
                <a16:creationId xmlns:a16="http://schemas.microsoft.com/office/drawing/2014/main" id="{E404356A-B241-7477-0A1E-5A67067D4C0B}"/>
              </a:ext>
            </a:extLst>
          </p:cNvPr>
          <p:cNvCxnSpPr>
            <a:stCxn id="4" idx="2"/>
            <a:endCxn id="43" idx="0"/>
          </p:cNvCxnSpPr>
          <p:nvPr/>
        </p:nvCxnSpPr>
        <p:spPr>
          <a:xfrm>
            <a:off x="3383284" y="3672532"/>
            <a:ext cx="1400735" cy="29268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90850E4-9754-0054-8DAC-9BEFF75D6665}"/>
              </a:ext>
            </a:extLst>
          </p:cNvPr>
          <p:cNvCxnSpPr>
            <a:stCxn id="3" idx="2"/>
            <a:endCxn id="43" idx="0"/>
          </p:cNvCxnSpPr>
          <p:nvPr/>
        </p:nvCxnSpPr>
        <p:spPr>
          <a:xfrm flipH="1">
            <a:off x="4784019" y="3679081"/>
            <a:ext cx="1" cy="286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87626D-D1A7-F0ED-F4FA-E536F47EBCF3}"/>
              </a:ext>
            </a:extLst>
          </p:cNvPr>
          <p:cNvCxnSpPr>
            <a:stCxn id="6" idx="2"/>
            <a:endCxn id="43" idx="0"/>
          </p:cNvCxnSpPr>
          <p:nvPr/>
        </p:nvCxnSpPr>
        <p:spPr>
          <a:xfrm flipH="1">
            <a:off x="4784019" y="3668792"/>
            <a:ext cx="1436592" cy="29642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A5F2C1A8-53F1-9B21-3802-9B970239F1D0}"/>
              </a:ext>
            </a:extLst>
          </p:cNvPr>
          <p:cNvCxnSpPr>
            <a:stCxn id="18" idx="2"/>
            <a:endCxn id="43" idx="0"/>
          </p:cNvCxnSpPr>
          <p:nvPr/>
        </p:nvCxnSpPr>
        <p:spPr>
          <a:xfrm flipH="1">
            <a:off x="4784019" y="3668792"/>
            <a:ext cx="2938182" cy="296424"/>
          </a:xfrm>
          <a:prstGeom prst="line">
            <a:avLst/>
          </a:prstGeom>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DDA26441-85D3-3B90-D0BD-40F7EF6AACDE}"/>
              </a:ext>
            </a:extLst>
          </p:cNvPr>
          <p:cNvSpPr/>
          <p:nvPr/>
        </p:nvSpPr>
        <p:spPr>
          <a:xfrm>
            <a:off x="8941398" y="3689094"/>
            <a:ext cx="842682" cy="3406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Conv</a:t>
            </a:r>
            <a:endParaRPr lang="en-IN" dirty="0"/>
          </a:p>
        </p:txBody>
      </p:sp>
      <p:cxnSp>
        <p:nvCxnSpPr>
          <p:cNvPr id="62" name="Straight Connector 61">
            <a:extLst>
              <a:ext uri="{FF2B5EF4-FFF2-40B4-BE49-F238E27FC236}">
                <a16:creationId xmlns:a16="http://schemas.microsoft.com/office/drawing/2014/main" id="{C68F45B2-B1ED-BD08-6607-85E90928A8E2}"/>
              </a:ext>
            </a:extLst>
          </p:cNvPr>
          <p:cNvCxnSpPr/>
          <p:nvPr/>
        </p:nvCxnSpPr>
        <p:spPr>
          <a:xfrm>
            <a:off x="4791864" y="3069417"/>
            <a:ext cx="4570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E2245-AB2B-32FE-A87B-E64AFA8C83F0}"/>
              </a:ext>
            </a:extLst>
          </p:cNvPr>
          <p:cNvCxnSpPr>
            <a:cxnSpLocks/>
            <a:endCxn id="56" idx="0"/>
          </p:cNvCxnSpPr>
          <p:nvPr/>
        </p:nvCxnSpPr>
        <p:spPr>
          <a:xfrm>
            <a:off x="9362739" y="3069417"/>
            <a:ext cx="0" cy="619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443D5-9B9F-97AB-0E80-6DEEF8866DEB}"/>
              </a:ext>
            </a:extLst>
          </p:cNvPr>
          <p:cNvCxnSpPr>
            <a:cxnSpLocks/>
            <a:stCxn id="43" idx="2"/>
          </p:cNvCxnSpPr>
          <p:nvPr/>
        </p:nvCxnSpPr>
        <p:spPr>
          <a:xfrm flipH="1">
            <a:off x="4784018" y="4305875"/>
            <a:ext cx="1" cy="11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4F0CA47-EDD7-866D-C345-BB4D56903270}"/>
              </a:ext>
            </a:extLst>
          </p:cNvPr>
          <p:cNvCxnSpPr>
            <a:cxnSpLocks/>
            <a:stCxn id="56" idx="2"/>
          </p:cNvCxnSpPr>
          <p:nvPr/>
        </p:nvCxnSpPr>
        <p:spPr>
          <a:xfrm>
            <a:off x="9362739" y="4029753"/>
            <a:ext cx="0" cy="571073"/>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FF76A6A-4F41-9C72-D536-CDF0A64F15D8}"/>
              </a:ext>
            </a:extLst>
          </p:cNvPr>
          <p:cNvSpPr/>
          <p:nvPr/>
        </p:nvSpPr>
        <p:spPr>
          <a:xfrm>
            <a:off x="4378367" y="4430497"/>
            <a:ext cx="842682"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cxnSp>
        <p:nvCxnSpPr>
          <p:cNvPr id="68" name="Straight Connector 67">
            <a:extLst>
              <a:ext uri="{FF2B5EF4-FFF2-40B4-BE49-F238E27FC236}">
                <a16:creationId xmlns:a16="http://schemas.microsoft.com/office/drawing/2014/main" id="{09A6ED7D-667E-A384-A064-AFCADA8A2DFD}"/>
              </a:ext>
            </a:extLst>
          </p:cNvPr>
          <p:cNvCxnSpPr>
            <a:stCxn id="67" idx="3"/>
          </p:cNvCxnSpPr>
          <p:nvPr/>
        </p:nvCxnSpPr>
        <p:spPr>
          <a:xfrm flipV="1">
            <a:off x="5221049" y="4600826"/>
            <a:ext cx="4141690"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597DE64-B476-42E7-A1AC-C940D6B5709D}"/>
              </a:ext>
            </a:extLst>
          </p:cNvPr>
          <p:cNvSpPr txBox="1"/>
          <p:nvPr/>
        </p:nvSpPr>
        <p:spPr>
          <a:xfrm>
            <a:off x="1879461" y="3328133"/>
            <a:ext cx="1013008" cy="307777"/>
          </a:xfrm>
          <a:prstGeom prst="rect">
            <a:avLst/>
          </a:prstGeom>
          <a:noFill/>
        </p:spPr>
        <p:txBody>
          <a:bodyPr wrap="square" rtlCol="0">
            <a:spAutoFit/>
          </a:bodyPr>
          <a:lstStyle/>
          <a:p>
            <a:r>
              <a:rPr lang="en-US" sz="1400" dirty="0"/>
              <a:t>128, 3X3</a:t>
            </a:r>
            <a:endParaRPr lang="en-IN" sz="1400" dirty="0"/>
          </a:p>
        </p:txBody>
      </p:sp>
      <p:sp>
        <p:nvSpPr>
          <p:cNvPr id="70" name="TextBox 69">
            <a:extLst>
              <a:ext uri="{FF2B5EF4-FFF2-40B4-BE49-F238E27FC236}">
                <a16:creationId xmlns:a16="http://schemas.microsoft.com/office/drawing/2014/main" id="{1FF880EC-BA56-E37E-8278-E1513B903FFB}"/>
              </a:ext>
            </a:extLst>
          </p:cNvPr>
          <p:cNvSpPr txBox="1"/>
          <p:nvPr/>
        </p:nvSpPr>
        <p:spPr>
          <a:xfrm>
            <a:off x="10021414" y="3657439"/>
            <a:ext cx="1138518" cy="307777"/>
          </a:xfrm>
          <a:prstGeom prst="rect">
            <a:avLst/>
          </a:prstGeom>
          <a:noFill/>
        </p:spPr>
        <p:txBody>
          <a:bodyPr wrap="square" rtlCol="0">
            <a:spAutoFit/>
          </a:bodyPr>
          <a:lstStyle/>
          <a:p>
            <a:r>
              <a:rPr lang="en-US" sz="1400" dirty="0"/>
              <a:t>128, 1x1</a:t>
            </a:r>
            <a:endParaRPr lang="en-IN" sz="1400" dirty="0"/>
          </a:p>
        </p:txBody>
      </p:sp>
      <p:sp>
        <p:nvSpPr>
          <p:cNvPr id="71" name="Rectangle 70">
            <a:extLst>
              <a:ext uri="{FF2B5EF4-FFF2-40B4-BE49-F238E27FC236}">
                <a16:creationId xmlns:a16="http://schemas.microsoft.com/office/drawing/2014/main" id="{E7EF270B-9A88-6457-5CF0-12445B6480C8}"/>
              </a:ext>
            </a:extLst>
          </p:cNvPr>
          <p:cNvSpPr/>
          <p:nvPr/>
        </p:nvSpPr>
        <p:spPr>
          <a:xfrm>
            <a:off x="3481896" y="5017191"/>
            <a:ext cx="2635624"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Global Max Pooling</a:t>
            </a:r>
            <a:endParaRPr lang="en-IN" dirty="0"/>
          </a:p>
        </p:txBody>
      </p:sp>
      <p:cxnSp>
        <p:nvCxnSpPr>
          <p:cNvPr id="74" name="Straight Connector 73">
            <a:extLst>
              <a:ext uri="{FF2B5EF4-FFF2-40B4-BE49-F238E27FC236}">
                <a16:creationId xmlns:a16="http://schemas.microsoft.com/office/drawing/2014/main" id="{7F3A7705-C5C7-8444-A510-E30EA227A943}"/>
              </a:ext>
            </a:extLst>
          </p:cNvPr>
          <p:cNvCxnSpPr>
            <a:stCxn id="71" idx="0"/>
            <a:endCxn id="67" idx="2"/>
          </p:cNvCxnSpPr>
          <p:nvPr/>
        </p:nvCxnSpPr>
        <p:spPr>
          <a:xfrm flipV="1">
            <a:off x="4799708" y="4771156"/>
            <a:ext cx="0" cy="246035"/>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825FC4B-4195-5FA8-1448-802737C4B764}"/>
              </a:ext>
            </a:extLst>
          </p:cNvPr>
          <p:cNvSpPr/>
          <p:nvPr/>
        </p:nvSpPr>
        <p:spPr>
          <a:xfrm>
            <a:off x="4277514" y="5609238"/>
            <a:ext cx="1106018" cy="340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Dense</a:t>
            </a:r>
            <a:endParaRPr lang="en-IN" dirty="0"/>
          </a:p>
        </p:txBody>
      </p:sp>
      <p:cxnSp>
        <p:nvCxnSpPr>
          <p:cNvPr id="78" name="Straight Connector 77">
            <a:extLst>
              <a:ext uri="{FF2B5EF4-FFF2-40B4-BE49-F238E27FC236}">
                <a16:creationId xmlns:a16="http://schemas.microsoft.com/office/drawing/2014/main" id="{C7CA7D66-91E9-1A8B-71F4-489BCE0D8661}"/>
              </a:ext>
            </a:extLst>
          </p:cNvPr>
          <p:cNvCxnSpPr>
            <a:cxnSpLocks/>
            <a:stCxn id="71" idx="2"/>
          </p:cNvCxnSpPr>
          <p:nvPr/>
        </p:nvCxnSpPr>
        <p:spPr>
          <a:xfrm flipH="1">
            <a:off x="4784018" y="5357850"/>
            <a:ext cx="15690" cy="379562"/>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2750153-D03C-8B46-2773-E64EA00D3EFE}"/>
              </a:ext>
            </a:extLst>
          </p:cNvPr>
          <p:cNvSpPr txBox="1"/>
          <p:nvPr/>
        </p:nvSpPr>
        <p:spPr>
          <a:xfrm>
            <a:off x="3500945" y="6087037"/>
            <a:ext cx="2752165" cy="369332"/>
          </a:xfrm>
          <a:prstGeom prst="rect">
            <a:avLst/>
          </a:prstGeom>
          <a:noFill/>
        </p:spPr>
        <p:txBody>
          <a:bodyPr wrap="square" rtlCol="0">
            <a:spAutoFit/>
          </a:bodyPr>
          <a:lstStyle/>
          <a:p>
            <a:r>
              <a:rPr lang="en-IN" dirty="0"/>
              <a:t>3 units in the output layer</a:t>
            </a:r>
          </a:p>
        </p:txBody>
      </p:sp>
    </p:spTree>
    <p:extLst>
      <p:ext uri="{BB962C8B-B14F-4D97-AF65-F5344CB8AC3E}">
        <p14:creationId xmlns:p14="http://schemas.microsoft.com/office/powerpoint/2010/main" val="263855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Experimental Results / Simulations / Observations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7E070F14-0861-B9D0-E4C6-6A484B7F2569}"/>
              </a:ext>
            </a:extLst>
          </p:cNvPr>
          <p:cNvSpPr txBox="1"/>
          <p:nvPr/>
        </p:nvSpPr>
        <p:spPr>
          <a:xfrm>
            <a:off x="313266" y="680747"/>
            <a:ext cx="11128784" cy="57996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463297-E4F8-A968-462E-95CA12DCF825}"/>
              </a:ext>
            </a:extLst>
          </p:cNvPr>
          <p:cNvSpPr txBox="1"/>
          <p:nvPr/>
        </p:nvSpPr>
        <p:spPr>
          <a:xfrm>
            <a:off x="313266" y="1125074"/>
            <a:ext cx="11128784" cy="14219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Color Invariance Test:</a:t>
            </a:r>
          </a:p>
          <a:p>
            <a:pPr>
              <a:lnSpc>
                <a:spcPct val="150000"/>
              </a:lnSpc>
            </a:pPr>
            <a:r>
              <a:rPr lang="en-US" sz="2000" dirty="0">
                <a:latin typeface="Times New Roman" panose="02020603050405020304" pitchFamily="18" charset="0"/>
                <a:cs typeface="Times New Roman" panose="02020603050405020304" pitchFamily="18" charset="0"/>
              </a:rPr>
              <a:t>Test conditions: 3000 images with random shades stacked on top of them</a:t>
            </a:r>
          </a:p>
          <a:p>
            <a:pPr>
              <a:lnSpc>
                <a:spcPct val="150000"/>
              </a:lnSpc>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09C1575-C363-535F-51C7-16FBAA4FE7AC}"/>
              </a:ext>
            </a:extLst>
          </p:cNvPr>
          <p:cNvGraphicFramePr>
            <a:graphicFrameLocks noGrp="1"/>
          </p:cNvGraphicFramePr>
          <p:nvPr>
            <p:extLst>
              <p:ext uri="{D42A27DB-BD31-4B8C-83A1-F6EECF244321}">
                <p14:modId xmlns:p14="http://schemas.microsoft.com/office/powerpoint/2010/main" val="128006766"/>
              </p:ext>
            </p:extLst>
          </p:nvPr>
        </p:nvGraphicFramePr>
        <p:xfrm>
          <a:off x="1485153" y="2187768"/>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28953267"/>
                    </a:ext>
                  </a:extLst>
                </a:gridCol>
                <a:gridCol w="4064000">
                  <a:extLst>
                    <a:ext uri="{9D8B030D-6E8A-4147-A177-3AD203B41FA5}">
                      <a16:colId xmlns:a16="http://schemas.microsoft.com/office/drawing/2014/main" val="1347116134"/>
                    </a:ext>
                  </a:extLst>
                </a:gridCol>
              </a:tblGrid>
              <a:tr h="370840">
                <a:tc>
                  <a:txBody>
                    <a:bodyPr/>
                    <a:lstStyle/>
                    <a:p>
                      <a:pPr algn="ctr"/>
                      <a:r>
                        <a:rPr lang="en-US" dirty="0"/>
                        <a:t>Model</a:t>
                      </a:r>
                      <a:endParaRPr lang="en-IN" dirty="0"/>
                    </a:p>
                  </a:txBody>
                  <a:tcPr/>
                </a:tc>
                <a:tc>
                  <a:txBody>
                    <a:bodyPr/>
                    <a:lstStyle/>
                    <a:p>
                      <a:pPr algn="ctr"/>
                      <a:r>
                        <a:rPr lang="en-US" dirty="0"/>
                        <a:t>Result</a:t>
                      </a:r>
                      <a:endParaRPr lang="en-IN" dirty="0"/>
                    </a:p>
                  </a:txBody>
                  <a:tcPr/>
                </a:tc>
                <a:extLst>
                  <a:ext uri="{0D108BD9-81ED-4DB2-BD59-A6C34878D82A}">
                    <a16:rowId xmlns:a16="http://schemas.microsoft.com/office/drawing/2014/main" val="3513019423"/>
                  </a:ext>
                </a:extLst>
              </a:tr>
              <a:tr h="370840">
                <a:tc gridSpan="2">
                  <a:txBody>
                    <a:bodyPr/>
                    <a:lstStyle/>
                    <a:p>
                      <a:pPr algn="ctr"/>
                      <a:r>
                        <a:rPr lang="en-US" dirty="0"/>
                        <a:t>TEST 1</a:t>
                      </a:r>
                      <a:endParaRPr lang="en-IN" dirty="0"/>
                    </a:p>
                  </a:txBody>
                  <a:tcPr/>
                </a:tc>
                <a:tc hMerge="1">
                  <a:txBody>
                    <a:bodyPr/>
                    <a:lstStyle/>
                    <a:p>
                      <a:pPr algn="ctr"/>
                      <a:endParaRPr lang="en-IN" dirty="0"/>
                    </a:p>
                  </a:txBody>
                  <a:tcPr/>
                </a:tc>
                <a:extLst>
                  <a:ext uri="{0D108BD9-81ED-4DB2-BD59-A6C34878D82A}">
                    <a16:rowId xmlns:a16="http://schemas.microsoft.com/office/drawing/2014/main" val="2692763516"/>
                  </a:ext>
                </a:extLst>
              </a:tr>
              <a:tr h="557036">
                <a:tc>
                  <a:txBody>
                    <a:bodyPr/>
                    <a:lstStyle/>
                    <a:p>
                      <a:pPr algn="ctr"/>
                      <a:r>
                        <a:rPr lang="en-US" dirty="0"/>
                        <a:t>Model without any transfer of weights</a:t>
                      </a:r>
                      <a:endParaRPr lang="en-IN" dirty="0"/>
                    </a:p>
                  </a:txBody>
                  <a:tcPr/>
                </a:tc>
                <a:tc>
                  <a:txBody>
                    <a:bodyPr/>
                    <a:lstStyle/>
                    <a:p>
                      <a:pPr algn="ctr"/>
                      <a:r>
                        <a:rPr lang="en-US" dirty="0"/>
                        <a:t>Cat accuracy: 74.36%</a:t>
                      </a:r>
                    </a:p>
                    <a:p>
                      <a:pPr algn="ctr"/>
                      <a:r>
                        <a:rPr lang="en-US" dirty="0"/>
                        <a:t>Dog accuracy: 61.83%</a:t>
                      </a:r>
                      <a:endParaRPr lang="en-IN" dirty="0"/>
                    </a:p>
                  </a:txBody>
                  <a:tcPr/>
                </a:tc>
                <a:extLst>
                  <a:ext uri="{0D108BD9-81ED-4DB2-BD59-A6C34878D82A}">
                    <a16:rowId xmlns:a16="http://schemas.microsoft.com/office/drawing/2014/main" val="1703232376"/>
                  </a:ext>
                </a:extLst>
              </a:tr>
              <a:tr h="370840">
                <a:tc>
                  <a:txBody>
                    <a:bodyPr/>
                    <a:lstStyle/>
                    <a:p>
                      <a:pPr algn="ctr"/>
                      <a:r>
                        <a:rPr lang="en-US" b="1" dirty="0"/>
                        <a:t>Model with transfer of weights</a:t>
                      </a:r>
                      <a:endParaRPr lang="en-IN" dirty="0"/>
                    </a:p>
                  </a:txBody>
                  <a:tcPr/>
                </a:tc>
                <a:tc>
                  <a:txBody>
                    <a:bodyPr/>
                    <a:lstStyle/>
                    <a:p>
                      <a:pPr algn="ctr"/>
                      <a:r>
                        <a:rPr lang="en-US" dirty="0"/>
                        <a:t>Cat accuracy: 96.86% (</a:t>
                      </a:r>
                      <a:r>
                        <a:rPr lang="en-US" dirty="0">
                          <a:solidFill>
                            <a:schemeClr val="accent6"/>
                          </a:solidFill>
                        </a:rPr>
                        <a:t>22.5+</a:t>
                      </a:r>
                      <a:r>
                        <a:rPr lang="en-US" dirty="0"/>
                        <a:t>)</a:t>
                      </a:r>
                    </a:p>
                    <a:p>
                      <a:pPr algn="ctr"/>
                      <a:r>
                        <a:rPr lang="en-US" dirty="0"/>
                        <a:t>Dog accuracy: 86.76% (</a:t>
                      </a:r>
                      <a:r>
                        <a:rPr lang="en-US" dirty="0">
                          <a:solidFill>
                            <a:schemeClr val="accent6"/>
                          </a:solidFill>
                        </a:rPr>
                        <a:t>24.9+</a:t>
                      </a:r>
                      <a:r>
                        <a:rPr lang="en-US" dirty="0"/>
                        <a:t>)</a:t>
                      </a:r>
                    </a:p>
                  </a:txBody>
                  <a:tcPr/>
                </a:tc>
                <a:extLst>
                  <a:ext uri="{0D108BD9-81ED-4DB2-BD59-A6C34878D82A}">
                    <a16:rowId xmlns:a16="http://schemas.microsoft.com/office/drawing/2014/main" val="1503526712"/>
                  </a:ext>
                </a:extLst>
              </a:tr>
              <a:tr h="370840">
                <a:tc gridSpan="2">
                  <a:txBody>
                    <a:bodyPr/>
                    <a:lstStyle/>
                    <a:p>
                      <a:pPr algn="ctr"/>
                      <a:r>
                        <a:rPr lang="en-US" dirty="0"/>
                        <a:t>TEST 2</a:t>
                      </a:r>
                      <a:endParaRPr lang="en-IN" dirty="0"/>
                    </a:p>
                  </a:txBody>
                  <a:tcPr/>
                </a:tc>
                <a:tc hMerge="1">
                  <a:txBody>
                    <a:bodyPr/>
                    <a:lstStyle/>
                    <a:p>
                      <a:pPr algn="ctr"/>
                      <a:endParaRPr lang="en-US" dirty="0"/>
                    </a:p>
                  </a:txBody>
                  <a:tcPr/>
                </a:tc>
                <a:extLst>
                  <a:ext uri="{0D108BD9-81ED-4DB2-BD59-A6C34878D82A}">
                    <a16:rowId xmlns:a16="http://schemas.microsoft.com/office/drawing/2014/main" val="228291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Model without any transfer of weights</a:t>
                      </a:r>
                      <a:endParaRPr lang="en-IN" dirty="0"/>
                    </a:p>
                    <a:p>
                      <a:pPr algn="ctr"/>
                      <a:endParaRPr lang="en-IN" dirty="0"/>
                    </a:p>
                  </a:txBody>
                  <a:tcPr/>
                </a:tc>
                <a:tc>
                  <a:txBody>
                    <a:bodyPr/>
                    <a:lstStyle/>
                    <a:p>
                      <a:pPr algn="ctr"/>
                      <a:r>
                        <a:rPr lang="en-US" dirty="0"/>
                        <a:t>Cat accuracy: 77.03%</a:t>
                      </a:r>
                    </a:p>
                    <a:p>
                      <a:pPr algn="ctr"/>
                      <a:r>
                        <a:rPr lang="en-US" dirty="0"/>
                        <a:t>Dog accuracy: 51.03%</a:t>
                      </a:r>
                    </a:p>
                  </a:txBody>
                  <a:tcPr/>
                </a:tc>
                <a:extLst>
                  <a:ext uri="{0D108BD9-81ED-4DB2-BD59-A6C34878D82A}">
                    <a16:rowId xmlns:a16="http://schemas.microsoft.com/office/drawing/2014/main" val="27907067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Model with transfer of weights</a:t>
                      </a:r>
                      <a:endParaRPr lang="en-IN" dirty="0"/>
                    </a:p>
                    <a:p>
                      <a:pPr algn="ctr"/>
                      <a:endParaRPr lang="en-IN" dirty="0"/>
                    </a:p>
                  </a:txBody>
                  <a:tcPr/>
                </a:tc>
                <a:tc>
                  <a:txBody>
                    <a:bodyPr/>
                    <a:lstStyle/>
                    <a:p>
                      <a:pPr algn="ctr"/>
                      <a:r>
                        <a:rPr lang="en-US" dirty="0"/>
                        <a:t>Cat accuracy: 92.33% (</a:t>
                      </a:r>
                      <a:r>
                        <a:rPr lang="en-US" dirty="0">
                          <a:solidFill>
                            <a:schemeClr val="accent6"/>
                          </a:solidFill>
                        </a:rPr>
                        <a:t>15.3+</a:t>
                      </a:r>
                      <a:r>
                        <a:rPr lang="en-US" dirty="0">
                          <a:solidFill>
                            <a:schemeClr val="tx1"/>
                          </a:solidFill>
                        </a:rPr>
                        <a:t>)</a:t>
                      </a:r>
                    </a:p>
                    <a:p>
                      <a:pPr algn="ctr"/>
                      <a:r>
                        <a:rPr lang="en-US" dirty="0"/>
                        <a:t>Dog accuracy: 80.60% (</a:t>
                      </a:r>
                      <a:r>
                        <a:rPr lang="en-US" dirty="0">
                          <a:solidFill>
                            <a:schemeClr val="accent6"/>
                          </a:solidFill>
                        </a:rPr>
                        <a:t>29.5+</a:t>
                      </a:r>
                      <a:r>
                        <a:rPr lang="en-US" dirty="0"/>
                        <a:t>)</a:t>
                      </a:r>
                    </a:p>
                  </a:txBody>
                  <a:tcPr/>
                </a:tc>
                <a:extLst>
                  <a:ext uri="{0D108BD9-81ED-4DB2-BD59-A6C34878D82A}">
                    <a16:rowId xmlns:a16="http://schemas.microsoft.com/office/drawing/2014/main" val="2642007984"/>
                  </a:ext>
                </a:extLst>
              </a:tr>
            </a:tbl>
          </a:graphicData>
        </a:graphic>
      </p:graphicFrame>
      <p:sp>
        <p:nvSpPr>
          <p:cNvPr id="5" name="TextBox 4">
            <a:extLst>
              <a:ext uri="{FF2B5EF4-FFF2-40B4-BE49-F238E27FC236}">
                <a16:creationId xmlns:a16="http://schemas.microsoft.com/office/drawing/2014/main" id="{7998EE4F-8E44-D1BA-3B2A-39C15678FB18}"/>
              </a:ext>
            </a:extLst>
          </p:cNvPr>
          <p:cNvSpPr txBox="1"/>
          <p:nvPr/>
        </p:nvSpPr>
        <p:spPr>
          <a:xfrm>
            <a:off x="2366683" y="5992587"/>
            <a:ext cx="8839200" cy="369332"/>
          </a:xfrm>
          <a:prstGeom prst="rect">
            <a:avLst/>
          </a:prstGeom>
          <a:noFill/>
        </p:spPr>
        <p:txBody>
          <a:bodyPr wrap="square" rtlCol="0">
            <a:spAutoFit/>
          </a:bodyPr>
          <a:lstStyle/>
          <a:p>
            <a:r>
              <a:rPr lang="en-US" dirty="0"/>
              <a:t>Amount of time taken to get this effective: under 5 sec</a:t>
            </a:r>
            <a:endParaRPr lang="en-IN" dirty="0"/>
          </a:p>
        </p:txBody>
      </p:sp>
    </p:spTree>
    <p:extLst>
      <p:ext uri="{BB962C8B-B14F-4D97-AF65-F5344CB8AC3E}">
        <p14:creationId xmlns:p14="http://schemas.microsoft.com/office/powerpoint/2010/main" val="239897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Experimental Results / Simulations / Observations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7E070F14-0861-B9D0-E4C6-6A484B7F2569}"/>
              </a:ext>
            </a:extLst>
          </p:cNvPr>
          <p:cNvSpPr txBox="1"/>
          <p:nvPr/>
        </p:nvSpPr>
        <p:spPr>
          <a:xfrm>
            <a:off x="313266" y="768534"/>
            <a:ext cx="11128784" cy="57996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463297-E4F8-A968-462E-95CA12DCF825}"/>
              </a:ext>
            </a:extLst>
          </p:cNvPr>
          <p:cNvSpPr txBox="1"/>
          <p:nvPr/>
        </p:nvSpPr>
        <p:spPr>
          <a:xfrm>
            <a:off x="313266" y="1181689"/>
            <a:ext cx="11128784" cy="14219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Rotational Invariance Test (Large Model – 10 MB):</a:t>
            </a:r>
          </a:p>
          <a:p>
            <a:pPr>
              <a:lnSpc>
                <a:spcPct val="150000"/>
              </a:lnSpc>
            </a:pPr>
            <a:r>
              <a:rPr lang="en-US" sz="2000" dirty="0">
                <a:latin typeface="Times New Roman" panose="02020603050405020304" pitchFamily="18" charset="0"/>
                <a:cs typeface="Times New Roman" panose="02020603050405020304" pitchFamily="18" charset="0"/>
              </a:rPr>
              <a:t>Test conditions: 21,480 test dataset rotated at specified degrees</a:t>
            </a:r>
          </a:p>
          <a:p>
            <a:pPr>
              <a:lnSpc>
                <a:spcPct val="150000"/>
              </a:lnSpc>
            </a:pPr>
            <a:endParaRPr lang="en-IN" sz="20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0775A73F-D182-81F7-2555-1906D5FDCE18}"/>
              </a:ext>
            </a:extLst>
          </p:cNvPr>
          <p:cNvGraphicFramePr>
            <a:graphicFrameLocks noGrp="1"/>
          </p:cNvGraphicFramePr>
          <p:nvPr>
            <p:extLst>
              <p:ext uri="{D42A27DB-BD31-4B8C-83A1-F6EECF244321}">
                <p14:modId xmlns:p14="http://schemas.microsoft.com/office/powerpoint/2010/main" val="138620961"/>
              </p:ext>
            </p:extLst>
          </p:nvPr>
        </p:nvGraphicFramePr>
        <p:xfrm>
          <a:off x="896471" y="2241176"/>
          <a:ext cx="9430869" cy="4443605"/>
        </p:xfrm>
        <a:graphic>
          <a:graphicData uri="http://schemas.openxmlformats.org/drawingml/2006/table">
            <a:tbl>
              <a:tblPr firstRow="1" bandRow="1">
                <a:tableStyleId>{5C22544A-7EE6-4342-B048-85BDC9FD1C3A}</a:tableStyleId>
              </a:tblPr>
              <a:tblGrid>
                <a:gridCol w="3143623">
                  <a:extLst>
                    <a:ext uri="{9D8B030D-6E8A-4147-A177-3AD203B41FA5}">
                      <a16:colId xmlns:a16="http://schemas.microsoft.com/office/drawing/2014/main" val="655627329"/>
                    </a:ext>
                  </a:extLst>
                </a:gridCol>
                <a:gridCol w="3143623">
                  <a:extLst>
                    <a:ext uri="{9D8B030D-6E8A-4147-A177-3AD203B41FA5}">
                      <a16:colId xmlns:a16="http://schemas.microsoft.com/office/drawing/2014/main" val="2906212318"/>
                    </a:ext>
                  </a:extLst>
                </a:gridCol>
                <a:gridCol w="3143623">
                  <a:extLst>
                    <a:ext uri="{9D8B030D-6E8A-4147-A177-3AD203B41FA5}">
                      <a16:colId xmlns:a16="http://schemas.microsoft.com/office/drawing/2014/main" val="1928408645"/>
                    </a:ext>
                  </a:extLst>
                </a:gridCol>
              </a:tblGrid>
              <a:tr h="423200">
                <a:tc>
                  <a:txBody>
                    <a:bodyPr/>
                    <a:lstStyle/>
                    <a:p>
                      <a:pPr algn="ctr"/>
                      <a:r>
                        <a:rPr lang="en-IN" dirty="0"/>
                        <a:t>Angle</a:t>
                      </a:r>
                    </a:p>
                  </a:txBody>
                  <a:tcPr/>
                </a:tc>
                <a:tc>
                  <a:txBody>
                    <a:bodyPr/>
                    <a:lstStyle/>
                    <a:p>
                      <a:pPr algn="ctr"/>
                      <a:r>
                        <a:rPr lang="en-IN" dirty="0"/>
                        <a:t>Transferred Model</a:t>
                      </a:r>
                    </a:p>
                  </a:txBody>
                  <a:tcPr/>
                </a:tc>
                <a:tc>
                  <a:txBody>
                    <a:bodyPr/>
                    <a:lstStyle/>
                    <a:p>
                      <a:pPr algn="ctr"/>
                      <a:r>
                        <a:rPr lang="en-IN" dirty="0"/>
                        <a:t>Non-Transferred Model</a:t>
                      </a:r>
                    </a:p>
                  </a:txBody>
                  <a:tcPr/>
                </a:tc>
                <a:extLst>
                  <a:ext uri="{0D108BD9-81ED-4DB2-BD59-A6C34878D82A}">
                    <a16:rowId xmlns:a16="http://schemas.microsoft.com/office/drawing/2014/main" val="2722052631"/>
                  </a:ext>
                </a:extLst>
              </a:tr>
              <a:tr h="740601">
                <a:tc>
                  <a:txBody>
                    <a:bodyPr/>
                    <a:lstStyle/>
                    <a:p>
                      <a:pPr algn="ctr"/>
                      <a:r>
                        <a:rPr lang="en-IN" dirty="0"/>
                        <a:t>0</a:t>
                      </a:r>
                      <a:r>
                        <a:rPr lang="en-IN" baseline="30000" dirty="0"/>
                        <a:t>o</a:t>
                      </a:r>
                    </a:p>
                  </a:txBody>
                  <a:tcPr/>
                </a:tc>
                <a:tc>
                  <a:txBody>
                    <a:bodyPr/>
                    <a:lstStyle/>
                    <a:p>
                      <a:pPr algn="ctr"/>
                      <a:r>
                        <a:rPr lang="en-US" b="1" dirty="0"/>
                        <a:t>Cat accuracy: 90.12 </a:t>
                      </a:r>
                    </a:p>
                    <a:p>
                      <a:pPr algn="ctr"/>
                      <a:r>
                        <a:rPr lang="en-US" b="1" dirty="0"/>
                        <a:t>Dog accuracy: 89.72</a:t>
                      </a:r>
                      <a:endParaRPr lang="en-IN" b="1" dirty="0"/>
                    </a:p>
                  </a:txBody>
                  <a:tcPr/>
                </a:tc>
                <a:tc>
                  <a:txBody>
                    <a:bodyPr/>
                    <a:lstStyle/>
                    <a:p>
                      <a:pPr algn="ctr"/>
                      <a:r>
                        <a:rPr lang="en-US" dirty="0"/>
                        <a:t>Cat accuracy: 90.22 </a:t>
                      </a:r>
                    </a:p>
                    <a:p>
                      <a:pPr algn="ctr"/>
                      <a:r>
                        <a:rPr lang="en-US" dirty="0"/>
                        <a:t>Dog accuracy: 90.11</a:t>
                      </a:r>
                      <a:endParaRPr lang="en-IN" dirty="0"/>
                    </a:p>
                  </a:txBody>
                  <a:tcPr/>
                </a:tc>
                <a:extLst>
                  <a:ext uri="{0D108BD9-81ED-4DB2-BD59-A6C34878D82A}">
                    <a16:rowId xmlns:a16="http://schemas.microsoft.com/office/drawing/2014/main" val="3526730829"/>
                  </a:ext>
                </a:extLst>
              </a:tr>
              <a:tr h="740601">
                <a:tc>
                  <a:txBody>
                    <a:bodyPr/>
                    <a:lstStyle/>
                    <a:p>
                      <a:pPr algn="ctr"/>
                      <a:r>
                        <a:rPr lang="en-IN" dirty="0"/>
                        <a:t>90</a:t>
                      </a:r>
                      <a:r>
                        <a:rPr lang="en-IN" baseline="30000" dirty="0"/>
                        <a:t>o</a:t>
                      </a:r>
                    </a:p>
                  </a:txBody>
                  <a:tcPr/>
                </a:tc>
                <a:tc>
                  <a:txBody>
                    <a:bodyPr/>
                    <a:lstStyle/>
                    <a:p>
                      <a:pPr algn="ctr"/>
                      <a:r>
                        <a:rPr lang="en-US" b="1" dirty="0"/>
                        <a:t>Cat accuracy: 88.21</a:t>
                      </a:r>
                    </a:p>
                    <a:p>
                      <a:pPr algn="ctr"/>
                      <a:r>
                        <a:rPr lang="en-US" b="1" dirty="0"/>
                        <a:t>Dog accuracy: 87.69</a:t>
                      </a:r>
                      <a:endParaRPr lang="en-IN" b="1" dirty="0"/>
                    </a:p>
                  </a:txBody>
                  <a:tcPr/>
                </a:tc>
                <a:tc>
                  <a:txBody>
                    <a:bodyPr/>
                    <a:lstStyle/>
                    <a:p>
                      <a:pPr algn="ctr"/>
                      <a:r>
                        <a:rPr lang="en-US" dirty="0"/>
                        <a:t>Cat accuracy: 75.18 </a:t>
                      </a:r>
                    </a:p>
                    <a:p>
                      <a:pPr algn="ctr"/>
                      <a:r>
                        <a:rPr lang="en-US" dirty="0"/>
                        <a:t>Dog accuracy: 72.70</a:t>
                      </a:r>
                      <a:endParaRPr lang="en-IN" dirty="0"/>
                    </a:p>
                  </a:txBody>
                  <a:tcPr/>
                </a:tc>
                <a:extLst>
                  <a:ext uri="{0D108BD9-81ED-4DB2-BD59-A6C34878D82A}">
                    <a16:rowId xmlns:a16="http://schemas.microsoft.com/office/drawing/2014/main" val="4161325094"/>
                  </a:ext>
                </a:extLst>
              </a:tr>
              <a:tr h="740601">
                <a:tc>
                  <a:txBody>
                    <a:bodyPr/>
                    <a:lstStyle/>
                    <a:p>
                      <a:pPr algn="ctr"/>
                      <a:r>
                        <a:rPr lang="en-IN" dirty="0"/>
                        <a:t>180</a:t>
                      </a:r>
                      <a:r>
                        <a:rPr lang="en-IN" baseline="30000" dirty="0"/>
                        <a:t>o</a:t>
                      </a:r>
                    </a:p>
                  </a:txBody>
                  <a:tcPr/>
                </a:tc>
                <a:tc>
                  <a:txBody>
                    <a:bodyPr/>
                    <a:lstStyle/>
                    <a:p>
                      <a:pPr algn="ctr"/>
                      <a:r>
                        <a:rPr lang="en-US" b="1" dirty="0"/>
                        <a:t>Cat accuracy: 86.75 </a:t>
                      </a:r>
                    </a:p>
                    <a:p>
                      <a:pPr algn="ctr"/>
                      <a:r>
                        <a:rPr lang="en-US" b="1" dirty="0"/>
                        <a:t>Dog accuracy: 88.57</a:t>
                      </a:r>
                      <a:endParaRPr lang="en-IN" b="1" dirty="0"/>
                    </a:p>
                  </a:txBody>
                  <a:tcPr/>
                </a:tc>
                <a:tc>
                  <a:txBody>
                    <a:bodyPr/>
                    <a:lstStyle/>
                    <a:p>
                      <a:pPr algn="ctr"/>
                      <a:r>
                        <a:rPr lang="en-US" dirty="0"/>
                        <a:t>Cat accuracy: 64.40 </a:t>
                      </a:r>
                    </a:p>
                    <a:p>
                      <a:pPr algn="ctr"/>
                      <a:r>
                        <a:rPr lang="en-US" dirty="0"/>
                        <a:t>Dog accuracy: 72.83</a:t>
                      </a:r>
                      <a:endParaRPr lang="en-IN" dirty="0"/>
                    </a:p>
                  </a:txBody>
                  <a:tcPr/>
                </a:tc>
                <a:extLst>
                  <a:ext uri="{0D108BD9-81ED-4DB2-BD59-A6C34878D82A}">
                    <a16:rowId xmlns:a16="http://schemas.microsoft.com/office/drawing/2014/main" val="3887948278"/>
                  </a:ext>
                </a:extLst>
              </a:tr>
              <a:tr h="740601">
                <a:tc>
                  <a:txBody>
                    <a:bodyPr/>
                    <a:lstStyle/>
                    <a:p>
                      <a:pPr algn="ctr"/>
                      <a:r>
                        <a:rPr lang="en-IN" dirty="0"/>
                        <a:t>270</a:t>
                      </a:r>
                      <a:r>
                        <a:rPr lang="en-IN" baseline="30000" dirty="0"/>
                        <a:t>o</a:t>
                      </a:r>
                    </a:p>
                  </a:txBody>
                  <a:tcPr/>
                </a:tc>
                <a:tc>
                  <a:txBody>
                    <a:bodyPr/>
                    <a:lstStyle/>
                    <a:p>
                      <a:pPr algn="ctr"/>
                      <a:r>
                        <a:rPr lang="en-US" b="1" dirty="0"/>
                        <a:t>Cat accuracy: 88.00</a:t>
                      </a:r>
                    </a:p>
                    <a:p>
                      <a:pPr algn="ctr"/>
                      <a:r>
                        <a:rPr lang="en-US" b="1" dirty="0"/>
                        <a:t>Dog accuracy: 87.34</a:t>
                      </a:r>
                      <a:endParaRPr lang="en-IN" b="1" dirty="0"/>
                    </a:p>
                  </a:txBody>
                  <a:tcPr/>
                </a:tc>
                <a:tc>
                  <a:txBody>
                    <a:bodyPr/>
                    <a:lstStyle/>
                    <a:p>
                      <a:pPr algn="ctr"/>
                      <a:r>
                        <a:rPr lang="en-US" dirty="0"/>
                        <a:t>Cat accuracy: 76.28 </a:t>
                      </a:r>
                    </a:p>
                    <a:p>
                      <a:pPr algn="ctr"/>
                      <a:r>
                        <a:rPr lang="en-US" dirty="0"/>
                        <a:t>Dog accuracy: 74.72</a:t>
                      </a:r>
                      <a:endParaRPr lang="en-IN" dirty="0"/>
                    </a:p>
                  </a:txBody>
                  <a:tcPr/>
                </a:tc>
                <a:extLst>
                  <a:ext uri="{0D108BD9-81ED-4DB2-BD59-A6C34878D82A}">
                    <a16:rowId xmlns:a16="http://schemas.microsoft.com/office/drawing/2014/main" val="3809261044"/>
                  </a:ext>
                </a:extLst>
              </a:tr>
              <a:tr h="1058001">
                <a:tc>
                  <a:txBody>
                    <a:bodyPr/>
                    <a:lstStyle/>
                    <a:p>
                      <a:pPr algn="ctr"/>
                      <a:r>
                        <a:rPr lang="en-IN" dirty="0"/>
                        <a:t>Random</a:t>
                      </a:r>
                    </a:p>
                  </a:txBody>
                  <a:tcPr/>
                </a:tc>
                <a:tc>
                  <a:txBody>
                    <a:bodyPr/>
                    <a:lstStyle/>
                    <a:p>
                      <a:pPr algn="ctr"/>
                      <a:r>
                        <a:rPr lang="en-US" b="1" dirty="0"/>
                        <a:t>Cat accuracy: 88.39</a:t>
                      </a:r>
                    </a:p>
                    <a:p>
                      <a:pPr algn="ctr"/>
                      <a:r>
                        <a:rPr lang="en-US" b="1" dirty="0"/>
                        <a:t>Dog accuracy: 89.23</a:t>
                      </a:r>
                    </a:p>
                    <a:p>
                      <a:pPr algn="ctr"/>
                      <a:endParaRPr lang="en-IN" b="1" dirty="0"/>
                    </a:p>
                  </a:txBody>
                  <a:tcPr/>
                </a:tc>
                <a:tc>
                  <a:txBody>
                    <a:bodyPr/>
                    <a:lstStyle/>
                    <a:p>
                      <a:pPr algn="ctr"/>
                      <a:r>
                        <a:rPr lang="en-US" dirty="0"/>
                        <a:t>Cat accuracy: 83.06 </a:t>
                      </a:r>
                    </a:p>
                    <a:p>
                      <a:pPr algn="ctr"/>
                      <a:r>
                        <a:rPr lang="en-US" dirty="0"/>
                        <a:t>Dog accuracy: 62.24</a:t>
                      </a:r>
                      <a:endParaRPr lang="en-IN" dirty="0"/>
                    </a:p>
                    <a:p>
                      <a:pPr algn="ctr"/>
                      <a:endParaRPr lang="en-IN" dirty="0"/>
                    </a:p>
                  </a:txBody>
                  <a:tcPr/>
                </a:tc>
                <a:extLst>
                  <a:ext uri="{0D108BD9-81ED-4DB2-BD59-A6C34878D82A}">
                    <a16:rowId xmlns:a16="http://schemas.microsoft.com/office/drawing/2014/main" val="2385700049"/>
                  </a:ext>
                </a:extLst>
              </a:tr>
            </a:tbl>
          </a:graphicData>
        </a:graphic>
      </p:graphicFrame>
    </p:spTree>
    <p:extLst>
      <p:ext uri="{BB962C8B-B14F-4D97-AF65-F5344CB8AC3E}">
        <p14:creationId xmlns:p14="http://schemas.microsoft.com/office/powerpoint/2010/main" val="29726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Experimental Results / Simulations / Observations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7E070F14-0861-B9D0-E4C6-6A484B7F2569}"/>
              </a:ext>
            </a:extLst>
          </p:cNvPr>
          <p:cNvSpPr txBox="1"/>
          <p:nvPr/>
        </p:nvSpPr>
        <p:spPr>
          <a:xfrm>
            <a:off x="313266" y="768534"/>
            <a:ext cx="11128784" cy="57996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463297-E4F8-A968-462E-95CA12DCF825}"/>
              </a:ext>
            </a:extLst>
          </p:cNvPr>
          <p:cNvSpPr txBox="1"/>
          <p:nvPr/>
        </p:nvSpPr>
        <p:spPr>
          <a:xfrm>
            <a:off x="275616" y="1226514"/>
            <a:ext cx="11128784" cy="14219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Rotational Invariance Test (Small Model – 2.29 MB):</a:t>
            </a:r>
          </a:p>
          <a:p>
            <a:pPr>
              <a:lnSpc>
                <a:spcPct val="150000"/>
              </a:lnSpc>
            </a:pPr>
            <a:r>
              <a:rPr lang="en-US" sz="2000" dirty="0">
                <a:latin typeface="Times New Roman" panose="02020603050405020304" pitchFamily="18" charset="0"/>
                <a:cs typeface="Times New Roman" panose="02020603050405020304" pitchFamily="18" charset="0"/>
              </a:rPr>
              <a:t>Test conditions: 21,480 test dataset rotated at specified degrees</a:t>
            </a:r>
          </a:p>
          <a:p>
            <a:pPr>
              <a:lnSpc>
                <a:spcPct val="150000"/>
              </a:lnSpc>
            </a:pPr>
            <a:endParaRPr lang="en-IN" sz="20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0775A73F-D182-81F7-2555-1906D5FDCE18}"/>
              </a:ext>
            </a:extLst>
          </p:cNvPr>
          <p:cNvGraphicFramePr>
            <a:graphicFrameLocks noGrp="1"/>
          </p:cNvGraphicFramePr>
          <p:nvPr>
            <p:extLst>
              <p:ext uri="{D42A27DB-BD31-4B8C-83A1-F6EECF244321}">
                <p14:modId xmlns:p14="http://schemas.microsoft.com/office/powerpoint/2010/main" val="2530814536"/>
              </p:ext>
            </p:extLst>
          </p:nvPr>
        </p:nvGraphicFramePr>
        <p:xfrm>
          <a:off x="381899" y="2205318"/>
          <a:ext cx="10196454" cy="4479463"/>
        </p:xfrm>
        <a:graphic>
          <a:graphicData uri="http://schemas.openxmlformats.org/drawingml/2006/table">
            <a:tbl>
              <a:tblPr firstRow="1" bandRow="1">
                <a:tableStyleId>{5C22544A-7EE6-4342-B048-85BDC9FD1C3A}</a:tableStyleId>
              </a:tblPr>
              <a:tblGrid>
                <a:gridCol w="3398818">
                  <a:extLst>
                    <a:ext uri="{9D8B030D-6E8A-4147-A177-3AD203B41FA5}">
                      <a16:colId xmlns:a16="http://schemas.microsoft.com/office/drawing/2014/main" val="655627329"/>
                    </a:ext>
                  </a:extLst>
                </a:gridCol>
                <a:gridCol w="3398818">
                  <a:extLst>
                    <a:ext uri="{9D8B030D-6E8A-4147-A177-3AD203B41FA5}">
                      <a16:colId xmlns:a16="http://schemas.microsoft.com/office/drawing/2014/main" val="2906212318"/>
                    </a:ext>
                  </a:extLst>
                </a:gridCol>
                <a:gridCol w="3398818">
                  <a:extLst>
                    <a:ext uri="{9D8B030D-6E8A-4147-A177-3AD203B41FA5}">
                      <a16:colId xmlns:a16="http://schemas.microsoft.com/office/drawing/2014/main" val="1928408645"/>
                    </a:ext>
                  </a:extLst>
                </a:gridCol>
              </a:tblGrid>
              <a:tr h="426616">
                <a:tc>
                  <a:txBody>
                    <a:bodyPr/>
                    <a:lstStyle/>
                    <a:p>
                      <a:pPr algn="ctr"/>
                      <a:r>
                        <a:rPr lang="en-IN" dirty="0"/>
                        <a:t>Angle</a:t>
                      </a:r>
                    </a:p>
                  </a:txBody>
                  <a:tcPr/>
                </a:tc>
                <a:tc>
                  <a:txBody>
                    <a:bodyPr/>
                    <a:lstStyle/>
                    <a:p>
                      <a:pPr algn="ctr"/>
                      <a:r>
                        <a:rPr lang="en-IN" dirty="0"/>
                        <a:t>Transfer Model</a:t>
                      </a:r>
                    </a:p>
                  </a:txBody>
                  <a:tcPr/>
                </a:tc>
                <a:tc>
                  <a:txBody>
                    <a:bodyPr/>
                    <a:lstStyle/>
                    <a:p>
                      <a:pPr algn="ctr"/>
                      <a:r>
                        <a:rPr lang="en-IN" dirty="0"/>
                        <a:t>Non-Transferred Model</a:t>
                      </a:r>
                    </a:p>
                  </a:txBody>
                  <a:tcPr/>
                </a:tc>
                <a:extLst>
                  <a:ext uri="{0D108BD9-81ED-4DB2-BD59-A6C34878D82A}">
                    <a16:rowId xmlns:a16="http://schemas.microsoft.com/office/drawing/2014/main" val="2722052631"/>
                  </a:ext>
                </a:extLst>
              </a:tr>
              <a:tr h="746577">
                <a:tc>
                  <a:txBody>
                    <a:bodyPr/>
                    <a:lstStyle/>
                    <a:p>
                      <a:pPr algn="ctr"/>
                      <a:r>
                        <a:rPr lang="en-IN" dirty="0"/>
                        <a:t>0</a:t>
                      </a:r>
                      <a:r>
                        <a:rPr lang="en-IN" baseline="30000" dirty="0"/>
                        <a:t>o</a:t>
                      </a:r>
                    </a:p>
                  </a:txBody>
                  <a:tcPr/>
                </a:tc>
                <a:tc>
                  <a:txBody>
                    <a:bodyPr/>
                    <a:lstStyle/>
                    <a:p>
                      <a:pPr algn="ctr"/>
                      <a:r>
                        <a:rPr lang="en-US" b="1" dirty="0"/>
                        <a:t>Cat accuracy: 86.74 </a:t>
                      </a:r>
                    </a:p>
                    <a:p>
                      <a:pPr algn="ctr"/>
                      <a:r>
                        <a:rPr lang="en-US" b="1" dirty="0"/>
                        <a:t>Dog accuracy: 84.5</a:t>
                      </a:r>
                      <a:endParaRPr lang="en-IN" b="1" dirty="0"/>
                    </a:p>
                  </a:txBody>
                  <a:tcPr/>
                </a:tc>
                <a:tc>
                  <a:txBody>
                    <a:bodyPr/>
                    <a:lstStyle/>
                    <a:p>
                      <a:pPr algn="ctr"/>
                      <a:r>
                        <a:rPr lang="en-US" dirty="0"/>
                        <a:t>Cat accuracy: 90.29 </a:t>
                      </a:r>
                    </a:p>
                    <a:p>
                      <a:pPr algn="ctr"/>
                      <a:r>
                        <a:rPr lang="en-US" dirty="0"/>
                        <a:t>Dog accuracy: 86.95</a:t>
                      </a:r>
                      <a:endParaRPr lang="en-IN" dirty="0"/>
                    </a:p>
                  </a:txBody>
                  <a:tcPr/>
                </a:tc>
                <a:extLst>
                  <a:ext uri="{0D108BD9-81ED-4DB2-BD59-A6C34878D82A}">
                    <a16:rowId xmlns:a16="http://schemas.microsoft.com/office/drawing/2014/main" val="3526730829"/>
                  </a:ext>
                </a:extLst>
              </a:tr>
              <a:tr h="746577">
                <a:tc>
                  <a:txBody>
                    <a:bodyPr/>
                    <a:lstStyle/>
                    <a:p>
                      <a:pPr algn="ctr"/>
                      <a:r>
                        <a:rPr lang="en-IN" dirty="0"/>
                        <a:t>90</a:t>
                      </a:r>
                      <a:r>
                        <a:rPr lang="en-IN" baseline="30000" dirty="0"/>
                        <a:t>o</a:t>
                      </a:r>
                    </a:p>
                  </a:txBody>
                  <a:tcPr/>
                </a:tc>
                <a:tc>
                  <a:txBody>
                    <a:bodyPr/>
                    <a:lstStyle/>
                    <a:p>
                      <a:pPr algn="ctr"/>
                      <a:r>
                        <a:rPr lang="en-US" b="1" dirty="0"/>
                        <a:t>Cat accuracy: 83.32 </a:t>
                      </a:r>
                    </a:p>
                    <a:p>
                      <a:pPr algn="ctr"/>
                      <a:r>
                        <a:rPr lang="en-US" b="1" dirty="0"/>
                        <a:t>Dog accuracy: 83.68</a:t>
                      </a:r>
                      <a:endParaRPr lang="en-IN" b="1" dirty="0"/>
                    </a:p>
                  </a:txBody>
                  <a:tcPr/>
                </a:tc>
                <a:tc>
                  <a:txBody>
                    <a:bodyPr/>
                    <a:lstStyle/>
                    <a:p>
                      <a:pPr algn="ctr"/>
                      <a:r>
                        <a:rPr lang="en-US" dirty="0"/>
                        <a:t>Cat accuracy: 64.94 </a:t>
                      </a:r>
                    </a:p>
                    <a:p>
                      <a:pPr algn="ctr"/>
                      <a:r>
                        <a:rPr lang="en-US" dirty="0"/>
                        <a:t>Dog accuracy: 72.79</a:t>
                      </a:r>
                      <a:endParaRPr lang="en-IN" dirty="0"/>
                    </a:p>
                  </a:txBody>
                  <a:tcPr/>
                </a:tc>
                <a:extLst>
                  <a:ext uri="{0D108BD9-81ED-4DB2-BD59-A6C34878D82A}">
                    <a16:rowId xmlns:a16="http://schemas.microsoft.com/office/drawing/2014/main" val="4161325094"/>
                  </a:ext>
                </a:extLst>
              </a:tr>
              <a:tr h="746577">
                <a:tc>
                  <a:txBody>
                    <a:bodyPr/>
                    <a:lstStyle/>
                    <a:p>
                      <a:pPr algn="ctr"/>
                      <a:r>
                        <a:rPr lang="en-IN" dirty="0"/>
                        <a:t>180</a:t>
                      </a:r>
                      <a:r>
                        <a:rPr lang="en-IN" baseline="30000" dirty="0"/>
                        <a:t>o</a:t>
                      </a:r>
                    </a:p>
                  </a:txBody>
                  <a:tcPr/>
                </a:tc>
                <a:tc>
                  <a:txBody>
                    <a:bodyPr/>
                    <a:lstStyle/>
                    <a:p>
                      <a:pPr algn="ctr"/>
                      <a:r>
                        <a:rPr lang="en-US" b="1" dirty="0"/>
                        <a:t>Cat accuracy: 85.71 </a:t>
                      </a:r>
                    </a:p>
                    <a:p>
                      <a:pPr algn="ctr"/>
                      <a:r>
                        <a:rPr lang="en-US" b="1" dirty="0"/>
                        <a:t>Dog accuracy: 82.26</a:t>
                      </a:r>
                      <a:endParaRPr lang="en-IN" b="1" dirty="0"/>
                    </a:p>
                  </a:txBody>
                  <a:tcPr/>
                </a:tc>
                <a:tc>
                  <a:txBody>
                    <a:bodyPr/>
                    <a:lstStyle/>
                    <a:p>
                      <a:pPr algn="ctr"/>
                      <a:r>
                        <a:rPr lang="en-US" dirty="0"/>
                        <a:t>Cat accuracy: 57.28 </a:t>
                      </a:r>
                    </a:p>
                    <a:p>
                      <a:pPr algn="ctr"/>
                      <a:r>
                        <a:rPr lang="en-US" dirty="0"/>
                        <a:t>Dog accuracy: 71.20</a:t>
                      </a:r>
                      <a:endParaRPr lang="en-IN" dirty="0"/>
                    </a:p>
                  </a:txBody>
                  <a:tcPr/>
                </a:tc>
                <a:extLst>
                  <a:ext uri="{0D108BD9-81ED-4DB2-BD59-A6C34878D82A}">
                    <a16:rowId xmlns:a16="http://schemas.microsoft.com/office/drawing/2014/main" val="3887948278"/>
                  </a:ext>
                </a:extLst>
              </a:tr>
              <a:tr h="746577">
                <a:tc>
                  <a:txBody>
                    <a:bodyPr/>
                    <a:lstStyle/>
                    <a:p>
                      <a:pPr algn="ctr"/>
                      <a:r>
                        <a:rPr lang="en-IN" dirty="0"/>
                        <a:t>270</a:t>
                      </a:r>
                      <a:r>
                        <a:rPr lang="en-IN" baseline="30000" dirty="0"/>
                        <a:t>o</a:t>
                      </a:r>
                    </a:p>
                  </a:txBody>
                  <a:tcPr/>
                </a:tc>
                <a:tc>
                  <a:txBody>
                    <a:bodyPr/>
                    <a:lstStyle/>
                    <a:p>
                      <a:pPr algn="ctr"/>
                      <a:r>
                        <a:rPr lang="en-US" b="1" dirty="0"/>
                        <a:t>Cat accuracy: 83.71 </a:t>
                      </a:r>
                    </a:p>
                    <a:p>
                      <a:pPr algn="ctr"/>
                      <a:r>
                        <a:rPr lang="en-US" b="1" dirty="0"/>
                        <a:t>Dog accuracy: 84.15</a:t>
                      </a:r>
                      <a:endParaRPr lang="en-IN" b="1" dirty="0"/>
                    </a:p>
                  </a:txBody>
                  <a:tcPr/>
                </a:tc>
                <a:tc>
                  <a:txBody>
                    <a:bodyPr/>
                    <a:lstStyle/>
                    <a:p>
                      <a:pPr algn="ctr"/>
                      <a:r>
                        <a:rPr lang="en-US" dirty="0"/>
                        <a:t>Cat accuracy: 70.95 </a:t>
                      </a:r>
                    </a:p>
                    <a:p>
                      <a:pPr algn="ctr"/>
                      <a:r>
                        <a:rPr lang="en-US" dirty="0"/>
                        <a:t>Dog accuracy: 72.71</a:t>
                      </a:r>
                      <a:endParaRPr lang="en-IN" dirty="0"/>
                    </a:p>
                  </a:txBody>
                  <a:tcPr/>
                </a:tc>
                <a:extLst>
                  <a:ext uri="{0D108BD9-81ED-4DB2-BD59-A6C34878D82A}">
                    <a16:rowId xmlns:a16="http://schemas.microsoft.com/office/drawing/2014/main" val="3809261044"/>
                  </a:ext>
                </a:extLst>
              </a:tr>
              <a:tr h="1066539">
                <a:tc>
                  <a:txBody>
                    <a:bodyPr/>
                    <a:lstStyle/>
                    <a:p>
                      <a:pPr algn="ctr"/>
                      <a:r>
                        <a:rPr lang="en-IN" dirty="0"/>
                        <a:t>Random</a:t>
                      </a:r>
                    </a:p>
                  </a:txBody>
                  <a:tcPr/>
                </a:tc>
                <a:tc>
                  <a:txBody>
                    <a:bodyPr/>
                    <a:lstStyle/>
                    <a:p>
                      <a:pPr algn="ctr"/>
                      <a:r>
                        <a:rPr lang="en-US" b="1" dirty="0"/>
                        <a:t>Cat accuracy: 85.31</a:t>
                      </a:r>
                    </a:p>
                    <a:p>
                      <a:pPr algn="ctr"/>
                      <a:r>
                        <a:rPr lang="en-US" b="1" dirty="0"/>
                        <a:t>Dog accuracy: 81.64</a:t>
                      </a:r>
                    </a:p>
                    <a:p>
                      <a:pPr algn="ctr"/>
                      <a:endParaRPr lang="en-IN" b="1" dirty="0"/>
                    </a:p>
                  </a:txBody>
                  <a:tcPr/>
                </a:tc>
                <a:tc>
                  <a:txBody>
                    <a:bodyPr/>
                    <a:lstStyle/>
                    <a:p>
                      <a:pPr algn="ctr"/>
                      <a:r>
                        <a:rPr lang="en-US" dirty="0"/>
                        <a:t>Cat accuracy: 68.73 </a:t>
                      </a:r>
                    </a:p>
                    <a:p>
                      <a:pPr algn="ctr"/>
                      <a:r>
                        <a:rPr lang="en-US" dirty="0"/>
                        <a:t>Dog accuracy: </a:t>
                      </a:r>
                      <a:r>
                        <a:rPr lang="en-IN" dirty="0"/>
                        <a:t>71.11</a:t>
                      </a:r>
                    </a:p>
                    <a:p>
                      <a:pPr algn="ctr"/>
                      <a:endParaRPr lang="en-IN" dirty="0"/>
                    </a:p>
                  </a:txBody>
                  <a:tcPr/>
                </a:tc>
                <a:extLst>
                  <a:ext uri="{0D108BD9-81ED-4DB2-BD59-A6C34878D82A}">
                    <a16:rowId xmlns:a16="http://schemas.microsoft.com/office/drawing/2014/main" val="2385700049"/>
                  </a:ext>
                </a:extLst>
              </a:tr>
            </a:tbl>
          </a:graphicData>
        </a:graphic>
      </p:graphicFrame>
    </p:spTree>
    <p:extLst>
      <p:ext uri="{BB962C8B-B14F-4D97-AF65-F5344CB8AC3E}">
        <p14:creationId xmlns:p14="http://schemas.microsoft.com/office/powerpoint/2010/main" val="341406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507164" y="831514"/>
            <a:ext cx="10434917" cy="2795958"/>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Goals of Image Augmentation:</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To ensure that the trained model learns the appropriate features and have low variance on the test data.</a:t>
            </a:r>
          </a:p>
          <a:p>
            <a:pPr marL="457200" indent="-4572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To ensure that the model stands robust to variations in the data.</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C5A078-9FCF-8C1D-1686-5C38995056D1}"/>
              </a:ext>
            </a:extLst>
          </p:cNvPr>
          <p:cNvSpPr txBox="1"/>
          <p:nvPr/>
        </p:nvSpPr>
        <p:spPr>
          <a:xfrm>
            <a:off x="507164" y="3457218"/>
            <a:ext cx="10434917"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According to our research:</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Augmentation technique is best approach to exaggerate the type feature we want the model to learn.</a:t>
            </a:r>
          </a:p>
          <a:p>
            <a:pPr marL="285750" indent="-285750">
              <a:lnSpc>
                <a:spcPct val="150000"/>
              </a:lnSpc>
              <a:buFont typeface="Arial" panose="020B0604020202020204" pitchFamily="34" charset="0"/>
              <a:buChar char="•"/>
            </a:pPr>
            <a:r>
              <a:rPr lang="en-IN" sz="2400" b="1" dirty="0">
                <a:solidFill>
                  <a:srgbClr val="FF0000"/>
                </a:solidFill>
                <a:latin typeface="Times New Roman" panose="02020603050405020304" pitchFamily="18" charset="0"/>
                <a:cs typeface="Times New Roman" panose="02020603050405020304" pitchFamily="18" charset="0"/>
              </a:rPr>
              <a:t>Augmentation techniques are not best approach in making the model robust to variations in the data.</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1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Experimental Results / Simulations / Observations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6" name="TextBox 5"/>
          <p:cNvSpPr txBox="1"/>
          <p:nvPr/>
        </p:nvSpPr>
        <p:spPr>
          <a:xfrm>
            <a:off x="1" y="949461"/>
            <a:ext cx="12191999" cy="76944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Major Observations / Conclusions &amp; Challenges : </a:t>
            </a:r>
          </a:p>
          <a:p>
            <a:pPr algn="just"/>
            <a:r>
              <a:rPr lang="en-US" sz="1200" dirty="0">
                <a:solidFill>
                  <a:srgbClr val="0E4094"/>
                </a:solidFill>
              </a:rPr>
              <a:t>    </a:t>
            </a:r>
            <a:endParaRPr lang="en-US" sz="1600" dirty="0"/>
          </a:p>
          <a:p>
            <a:pPr algn="just"/>
            <a:endParaRPr lang="en-US" sz="16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7E070F14-0861-B9D0-E4C6-6A484B7F2569}"/>
              </a:ext>
            </a:extLst>
          </p:cNvPr>
          <p:cNvSpPr txBox="1"/>
          <p:nvPr/>
        </p:nvSpPr>
        <p:spPr>
          <a:xfrm>
            <a:off x="381898" y="1840967"/>
            <a:ext cx="11128784" cy="4653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Based on our research, Augmentation techniques should only be used in limited fashion. They should only be used to guide the model to detect the right features.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Augmentations should not be considered as the solution for making the model stable or robust to various transformations. It may solve the problem for some extend but it is not a reliable approach.</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we want to make a model that is robust to changes, we should incorporate that in the model architecture.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we can develop a method to perform inter model communication, we can make the model to perform more with less training. This overall, improving the computer vision pipeline.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With transferable model approach, we can make smaller models as we don’t need many parameters as the knowledge can be transferred.</a:t>
            </a:r>
          </a:p>
        </p:txBody>
      </p:sp>
    </p:spTree>
    <p:extLst>
      <p:ext uri="{BB962C8B-B14F-4D97-AF65-F5344CB8AC3E}">
        <p14:creationId xmlns:p14="http://schemas.microsoft.com/office/powerpoint/2010/main" val="2178541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Further Plan to Complete Project</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Final Probable Deliverables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3436938"/>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IP Target / Plan </a:t>
            </a:r>
            <a:r>
              <a:rPr lang="en-US" sz="1600" dirty="0">
                <a:solidFill>
                  <a:srgbClr val="0E4094"/>
                </a:solidFill>
              </a:rPr>
              <a:t>: </a:t>
            </a:r>
          </a:p>
          <a:p>
            <a:pPr algn="just"/>
            <a:r>
              <a:rPr lang="en-US" sz="1200" dirty="0">
                <a:solidFill>
                  <a:srgbClr val="0E4094"/>
                </a:solidFill>
              </a:rPr>
              <a:t>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2C2C6B23-A450-285A-9A29-D82424ACC1F1}"/>
              </a:ext>
            </a:extLst>
          </p:cNvPr>
          <p:cNvSpPr txBox="1"/>
          <p:nvPr/>
        </p:nvSpPr>
        <p:spPr>
          <a:xfrm>
            <a:off x="381898" y="1550894"/>
            <a:ext cx="10895702" cy="1477328"/>
          </a:xfrm>
          <a:prstGeom prst="rect">
            <a:avLst/>
          </a:prstGeom>
          <a:noFill/>
        </p:spPr>
        <p:txBody>
          <a:bodyPr wrap="square" rtlCol="0">
            <a:spAutoFit/>
          </a:bodyPr>
          <a:lstStyle/>
          <a:p>
            <a:pPr marL="285750" indent="-285750">
              <a:buFont typeface="Arial" panose="020B0604020202020204" pitchFamily="34" charset="0"/>
              <a:buChar char="•"/>
            </a:pPr>
            <a:r>
              <a:rPr lang="en-IN" dirty="0"/>
              <a:t>Next, we are trying two things: 1. Research regarding the scale invariant model and other transformations.         2. Research regarding the augmentation techniques that can improve the feature detection with less computation.</a:t>
            </a:r>
          </a:p>
          <a:p>
            <a:pPr marL="285750" indent="-285750">
              <a:buFont typeface="Arial" panose="020B0604020202020204" pitchFamily="34" charset="0"/>
              <a:buChar char="•"/>
            </a:pPr>
            <a:r>
              <a:rPr lang="en-IN" dirty="0"/>
              <a:t>We need your help in letting us know whether we are in the right direction. If so, we need your help in how to develop a new architecture that have inter-model communication capabilities.</a:t>
            </a:r>
          </a:p>
        </p:txBody>
      </p:sp>
      <p:sp>
        <p:nvSpPr>
          <p:cNvPr id="3" name="TextBox 2">
            <a:extLst>
              <a:ext uri="{FF2B5EF4-FFF2-40B4-BE49-F238E27FC236}">
                <a16:creationId xmlns:a16="http://schemas.microsoft.com/office/drawing/2014/main" id="{0BF0C50E-193E-0AFF-0CBB-37F3A87A0C2D}"/>
              </a:ext>
            </a:extLst>
          </p:cNvPr>
          <p:cNvSpPr txBox="1"/>
          <p:nvPr/>
        </p:nvSpPr>
        <p:spPr>
          <a:xfrm>
            <a:off x="448235" y="4410635"/>
            <a:ext cx="10730753"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There is no articles or papers regarding the intermodal communication mechanism. So, we can definitely write a research paper.</a:t>
            </a:r>
          </a:p>
          <a:p>
            <a:pPr marL="285750" indent="-285750">
              <a:buFont typeface="Arial" panose="020B0604020202020204" pitchFamily="34" charset="0"/>
              <a:buChar char="•"/>
            </a:pPr>
            <a:r>
              <a:rPr lang="en-IN" dirty="0"/>
              <a:t>We are still researching if this idea is original so that we can patent on it.</a:t>
            </a:r>
          </a:p>
        </p:txBody>
      </p:sp>
    </p:spTree>
    <p:extLst>
      <p:ext uri="{BB962C8B-B14F-4D97-AF65-F5344CB8AC3E}">
        <p14:creationId xmlns:p14="http://schemas.microsoft.com/office/powerpoint/2010/main" val="4219816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Further Plan to Complete Project</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7" name="TextBox 6"/>
          <p:cNvSpPr txBox="1"/>
          <p:nvPr/>
        </p:nvSpPr>
        <p:spPr>
          <a:xfrm>
            <a:off x="1" y="8827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Completion Plan</a:t>
            </a:r>
            <a:r>
              <a:rPr lang="en-US" sz="1600" dirty="0">
                <a:solidFill>
                  <a:srgbClr val="0E4094"/>
                </a:solidFill>
              </a:rPr>
              <a:t>: </a:t>
            </a:r>
          </a:p>
          <a:p>
            <a:pPr algn="just"/>
            <a:r>
              <a:rPr lang="en-US" sz="1200" dirty="0">
                <a:solidFill>
                  <a:srgbClr val="0E4094"/>
                </a:solidFill>
              </a:rPr>
              <a:t>   </a:t>
            </a:r>
            <a:endParaRPr lang="en-US" sz="1600" dirty="0">
              <a:solidFill>
                <a:srgbClr val="0E4094"/>
              </a:solidFill>
            </a:endParaRPr>
          </a:p>
        </p:txBody>
      </p:sp>
      <p:graphicFrame>
        <p:nvGraphicFramePr>
          <p:cNvPr id="8" name="Content Placeholder 4"/>
          <p:cNvGraphicFramePr>
            <a:graphicFrameLocks/>
          </p:cNvGraphicFramePr>
          <p:nvPr>
            <p:extLst>
              <p:ext uri="{D42A27DB-BD31-4B8C-83A1-F6EECF244321}">
                <p14:modId xmlns:p14="http://schemas.microsoft.com/office/powerpoint/2010/main" val="966961936"/>
              </p:ext>
            </p:extLst>
          </p:nvPr>
        </p:nvGraphicFramePr>
        <p:xfrm>
          <a:off x="1115568" y="1323715"/>
          <a:ext cx="9363456" cy="3842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5" name="TextBox 14"/>
          <p:cNvSpPr txBox="1"/>
          <p:nvPr/>
        </p:nvSpPr>
        <p:spPr>
          <a:xfrm>
            <a:off x="0" y="4983845"/>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Challenges Anticipated:</a:t>
            </a:r>
            <a:endParaRPr lang="en-US" sz="1600" dirty="0">
              <a:solidFill>
                <a:srgbClr val="0E4094"/>
              </a:solidFill>
            </a:endParaRPr>
          </a:p>
        </p:txBody>
      </p:sp>
      <p:sp>
        <p:nvSpPr>
          <p:cNvPr id="2" name="Rectangle 1"/>
          <p:cNvSpPr/>
          <p:nvPr/>
        </p:nvSpPr>
        <p:spPr>
          <a:xfrm>
            <a:off x="-2" y="6304151"/>
            <a:ext cx="10680549" cy="523220"/>
          </a:xfrm>
          <a:prstGeom prst="rect">
            <a:avLst/>
          </a:prstGeom>
        </p:spPr>
        <p:txBody>
          <a:bodyPr wrap="square">
            <a:spAutoFit/>
          </a:bodyPr>
          <a:lstStyle/>
          <a:p>
            <a:pPr marL="285750" indent="-285750" algn="just">
              <a:buFont typeface="Arial" panose="020B0604020202020204" pitchFamily="34" charset="0"/>
              <a:buChar char="•"/>
            </a:pPr>
            <a:r>
              <a:rPr lang="en-US" sz="1600" b="1" u="sng" dirty="0">
                <a:solidFill>
                  <a:srgbClr val="0E4094"/>
                </a:solidFill>
              </a:rPr>
              <a:t>Git Upload details: All files with necessary documentation are uploaded in the Git Hub.</a:t>
            </a:r>
          </a:p>
          <a:p>
            <a:pPr marL="742950" lvl="1" indent="-285750" algn="just">
              <a:buFontTx/>
              <a:buChar char="-"/>
            </a:pPr>
            <a:endParaRPr lang="en-US" sz="1200" dirty="0">
              <a:solidFill>
                <a:srgbClr val="0E4094"/>
              </a:solidFill>
            </a:endParaRPr>
          </a:p>
        </p:txBody>
      </p:sp>
      <p:sp>
        <p:nvSpPr>
          <p:cNvPr id="3" name="TextBox 2">
            <a:extLst>
              <a:ext uri="{FF2B5EF4-FFF2-40B4-BE49-F238E27FC236}">
                <a16:creationId xmlns:a16="http://schemas.microsoft.com/office/drawing/2014/main" id="{752185F0-56C9-A7A7-FFB0-8F5E2B004029}"/>
              </a:ext>
            </a:extLst>
          </p:cNvPr>
          <p:cNvSpPr txBox="1"/>
          <p:nvPr/>
        </p:nvSpPr>
        <p:spPr>
          <a:xfrm>
            <a:off x="381898" y="5531224"/>
            <a:ext cx="10680549"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Some of the concepts we mentioned as very new and there is less community in terms of implementation. So, that can be challenging from implementation perspective. </a:t>
            </a:r>
          </a:p>
        </p:txBody>
      </p:sp>
    </p:spTree>
    <p:extLst>
      <p:ext uri="{BB962C8B-B14F-4D97-AF65-F5344CB8AC3E}">
        <p14:creationId xmlns:p14="http://schemas.microsoft.com/office/powerpoint/2010/main" val="255725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09600"/>
            <a:ext cx="10296622" cy="1687963"/>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Why Image Augmentation techniques are not the best approach in developing the model that is robust to all kind of variations?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705054-B87A-6C41-8BA9-8AD0D477C8C8}"/>
              </a:ext>
            </a:extLst>
          </p:cNvPr>
          <p:cNvSpPr txBox="1"/>
          <p:nvPr/>
        </p:nvSpPr>
        <p:spPr>
          <a:xfrm>
            <a:off x="475130" y="1738248"/>
            <a:ext cx="10296622" cy="33499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order to make the model that is robust all kind of rotations, we need to generate new data for all the images for all degree and at least some degree.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Ex: Total dataset: 3000 images, New Dataset = 3000*360 = 10,80,000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order to make the model that is robust all kind of shade in color, we need to generate new data for all shades of the image.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same this goes to achieve translation invariance, scale invariance, etc.</a:t>
            </a:r>
          </a:p>
        </p:txBody>
      </p:sp>
      <p:sp>
        <p:nvSpPr>
          <p:cNvPr id="5" name="TextBox 4">
            <a:extLst>
              <a:ext uri="{FF2B5EF4-FFF2-40B4-BE49-F238E27FC236}">
                <a16:creationId xmlns:a16="http://schemas.microsoft.com/office/drawing/2014/main" id="{3B09A7DF-EECA-7D8B-4F0E-CC0CC37CD8A7}"/>
              </a:ext>
            </a:extLst>
          </p:cNvPr>
          <p:cNvSpPr txBox="1"/>
          <p:nvPr/>
        </p:nvSpPr>
        <p:spPr>
          <a:xfrm>
            <a:off x="537884" y="4993341"/>
            <a:ext cx="10452847" cy="1687963"/>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So, Image Augmentation can only be used to improve the representation of the feature we want the model to learn but it does not guarantee us that the developed model will withstand all kinds of variations.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1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09600"/>
            <a:ext cx="10296622" cy="1133965"/>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Examples on the usage of Image Augmentation to direct the model to learn the required </a:t>
            </a:r>
            <a:r>
              <a:rPr lang="en-IN" sz="2400" b="1" dirty="0">
                <a:latin typeface="Times New Roman" panose="02020603050405020304" pitchFamily="18" charset="0"/>
                <a:cs typeface="Times New Roman" panose="02020603050405020304" pitchFamily="18" charset="0"/>
              </a:rPr>
              <a:t>features</a:t>
            </a:r>
            <a:r>
              <a:rPr lang="en-IN"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14AB08E0-B9B1-C1B5-CAAD-80B0849B1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63" y="2250701"/>
            <a:ext cx="2505637" cy="2505637"/>
          </a:xfrm>
          <a:prstGeom prst="rect">
            <a:avLst/>
          </a:prstGeom>
        </p:spPr>
      </p:pic>
      <p:sp>
        <p:nvSpPr>
          <p:cNvPr id="7" name="Arrow: Left 6">
            <a:extLst>
              <a:ext uri="{FF2B5EF4-FFF2-40B4-BE49-F238E27FC236}">
                <a16:creationId xmlns:a16="http://schemas.microsoft.com/office/drawing/2014/main" id="{3A39DFDB-E6F8-C27D-77A1-2D19667C28A8}"/>
              </a:ext>
            </a:extLst>
          </p:cNvPr>
          <p:cNvSpPr/>
          <p:nvPr/>
        </p:nvSpPr>
        <p:spPr>
          <a:xfrm>
            <a:off x="3621741" y="3384666"/>
            <a:ext cx="672353" cy="17432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D826971-25FE-48CD-4830-EAEDEFC9CA46}"/>
              </a:ext>
            </a:extLst>
          </p:cNvPr>
          <p:cNvSpPr txBox="1"/>
          <p:nvPr/>
        </p:nvSpPr>
        <p:spPr>
          <a:xfrm>
            <a:off x="4096870" y="3235822"/>
            <a:ext cx="1685366" cy="646331"/>
          </a:xfrm>
          <a:prstGeom prst="rect">
            <a:avLst/>
          </a:prstGeom>
          <a:noFill/>
        </p:spPr>
        <p:txBody>
          <a:bodyPr wrap="square" rtlCol="0">
            <a:spAutoFit/>
          </a:bodyPr>
          <a:lstStyle/>
          <a:p>
            <a:pPr algn="ctr"/>
            <a:r>
              <a:rPr lang="en-IN" dirty="0"/>
              <a:t>Activation Suppression </a:t>
            </a:r>
          </a:p>
        </p:txBody>
      </p:sp>
      <p:sp>
        <p:nvSpPr>
          <p:cNvPr id="9" name="TextBox 8">
            <a:extLst>
              <a:ext uri="{FF2B5EF4-FFF2-40B4-BE49-F238E27FC236}">
                <a16:creationId xmlns:a16="http://schemas.microsoft.com/office/drawing/2014/main" id="{2054200E-5078-E047-6BD0-85C349A19CD4}"/>
              </a:ext>
            </a:extLst>
          </p:cNvPr>
          <p:cNvSpPr txBox="1"/>
          <p:nvPr/>
        </p:nvSpPr>
        <p:spPr>
          <a:xfrm>
            <a:off x="169333" y="4876923"/>
            <a:ext cx="4527176" cy="646331"/>
          </a:xfrm>
          <a:prstGeom prst="rect">
            <a:avLst/>
          </a:prstGeom>
          <a:noFill/>
        </p:spPr>
        <p:txBody>
          <a:bodyPr wrap="square" rtlCol="0">
            <a:spAutoFit/>
          </a:bodyPr>
          <a:lstStyle/>
          <a:p>
            <a:pPr algn="ctr"/>
            <a:r>
              <a:rPr lang="en-IN" dirty="0"/>
              <a:t>To guide the model to consider multiple features to infer the output</a:t>
            </a:r>
          </a:p>
        </p:txBody>
      </p:sp>
      <p:pic>
        <p:nvPicPr>
          <p:cNvPr id="13" name="Picture 12">
            <a:extLst>
              <a:ext uri="{FF2B5EF4-FFF2-40B4-BE49-F238E27FC236}">
                <a16:creationId xmlns:a16="http://schemas.microsoft.com/office/drawing/2014/main" id="{8E64339A-67DA-536E-AF80-0768ECF46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945" y="2130237"/>
            <a:ext cx="2857500" cy="2857500"/>
          </a:xfrm>
          <a:prstGeom prst="rect">
            <a:avLst/>
          </a:prstGeom>
        </p:spPr>
      </p:pic>
      <p:sp>
        <p:nvSpPr>
          <p:cNvPr id="15" name="Arrow: Right 14">
            <a:extLst>
              <a:ext uri="{FF2B5EF4-FFF2-40B4-BE49-F238E27FC236}">
                <a16:creationId xmlns:a16="http://schemas.microsoft.com/office/drawing/2014/main" id="{B71F65E1-B973-55D1-AD3E-521E548A9563}"/>
              </a:ext>
            </a:extLst>
          </p:cNvPr>
          <p:cNvSpPr/>
          <p:nvPr/>
        </p:nvSpPr>
        <p:spPr>
          <a:xfrm>
            <a:off x="7754472" y="3471827"/>
            <a:ext cx="681318" cy="1678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63C48D5-4A19-0041-2001-9F56B09FC18B}"/>
              </a:ext>
            </a:extLst>
          </p:cNvPr>
          <p:cNvSpPr txBox="1"/>
          <p:nvPr/>
        </p:nvSpPr>
        <p:spPr>
          <a:xfrm>
            <a:off x="6571129" y="3384666"/>
            <a:ext cx="1007188" cy="369332"/>
          </a:xfrm>
          <a:prstGeom prst="rect">
            <a:avLst/>
          </a:prstGeom>
          <a:noFill/>
        </p:spPr>
        <p:txBody>
          <a:bodyPr wrap="square" rtlCol="0">
            <a:spAutoFit/>
          </a:bodyPr>
          <a:lstStyle/>
          <a:p>
            <a:r>
              <a:rPr lang="en-IN" dirty="0"/>
              <a:t>Negative</a:t>
            </a:r>
          </a:p>
        </p:txBody>
      </p:sp>
      <p:sp>
        <p:nvSpPr>
          <p:cNvPr id="17" name="TextBox 16">
            <a:extLst>
              <a:ext uri="{FF2B5EF4-FFF2-40B4-BE49-F238E27FC236}">
                <a16:creationId xmlns:a16="http://schemas.microsoft.com/office/drawing/2014/main" id="{F00D7E12-0A35-EE16-63BA-601A5BA54194}"/>
              </a:ext>
            </a:extLst>
          </p:cNvPr>
          <p:cNvSpPr txBox="1"/>
          <p:nvPr/>
        </p:nvSpPr>
        <p:spPr>
          <a:xfrm>
            <a:off x="8435790" y="5262282"/>
            <a:ext cx="3173504" cy="923330"/>
          </a:xfrm>
          <a:prstGeom prst="rect">
            <a:avLst/>
          </a:prstGeom>
          <a:noFill/>
        </p:spPr>
        <p:txBody>
          <a:bodyPr wrap="square" rtlCol="0">
            <a:spAutoFit/>
          </a:bodyPr>
          <a:lstStyle/>
          <a:p>
            <a:pPr algn="ctr"/>
            <a:r>
              <a:rPr lang="en-IN" dirty="0"/>
              <a:t>To improve the edge detection and also to reduce </a:t>
            </a:r>
            <a:r>
              <a:rPr lang="en-IN" dirty="0" err="1"/>
              <a:t>color</a:t>
            </a:r>
            <a:r>
              <a:rPr lang="en-IN" dirty="0"/>
              <a:t> dependency of the model</a:t>
            </a:r>
          </a:p>
        </p:txBody>
      </p:sp>
    </p:spTree>
    <p:extLst>
      <p:ext uri="{BB962C8B-B14F-4D97-AF65-F5344CB8AC3E}">
        <p14:creationId xmlns:p14="http://schemas.microsoft.com/office/powerpoint/2010/main" val="166768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9"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09600"/>
            <a:ext cx="10296622" cy="1133965"/>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Examples on the usage of Image Augmentation to direct the model to learn the required features:</a:t>
            </a:r>
          </a:p>
        </p:txBody>
      </p:sp>
      <p:sp>
        <p:nvSpPr>
          <p:cNvPr id="7" name="Arrow: Left 6">
            <a:extLst>
              <a:ext uri="{FF2B5EF4-FFF2-40B4-BE49-F238E27FC236}">
                <a16:creationId xmlns:a16="http://schemas.microsoft.com/office/drawing/2014/main" id="{3A39DFDB-E6F8-C27D-77A1-2D19667C28A8}"/>
              </a:ext>
            </a:extLst>
          </p:cNvPr>
          <p:cNvSpPr/>
          <p:nvPr/>
        </p:nvSpPr>
        <p:spPr>
          <a:xfrm>
            <a:off x="3621741" y="3384666"/>
            <a:ext cx="672353" cy="17432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D826971-25FE-48CD-4830-EAEDEFC9CA46}"/>
              </a:ext>
            </a:extLst>
          </p:cNvPr>
          <p:cNvSpPr txBox="1"/>
          <p:nvPr/>
        </p:nvSpPr>
        <p:spPr>
          <a:xfrm>
            <a:off x="4096870" y="3235822"/>
            <a:ext cx="1685366" cy="646331"/>
          </a:xfrm>
          <a:prstGeom prst="rect">
            <a:avLst/>
          </a:prstGeom>
          <a:noFill/>
        </p:spPr>
        <p:txBody>
          <a:bodyPr wrap="square" rtlCol="0">
            <a:spAutoFit/>
          </a:bodyPr>
          <a:lstStyle/>
          <a:p>
            <a:pPr algn="ctr"/>
            <a:r>
              <a:rPr lang="en-IN" dirty="0" err="1"/>
              <a:t>Color</a:t>
            </a:r>
            <a:r>
              <a:rPr lang="en-IN" dirty="0"/>
              <a:t> Quantization</a:t>
            </a:r>
          </a:p>
        </p:txBody>
      </p:sp>
      <p:sp>
        <p:nvSpPr>
          <p:cNvPr id="9" name="TextBox 8">
            <a:extLst>
              <a:ext uri="{FF2B5EF4-FFF2-40B4-BE49-F238E27FC236}">
                <a16:creationId xmlns:a16="http://schemas.microsoft.com/office/drawing/2014/main" id="{2054200E-5078-E047-6BD0-85C349A19CD4}"/>
              </a:ext>
            </a:extLst>
          </p:cNvPr>
          <p:cNvSpPr txBox="1"/>
          <p:nvPr/>
        </p:nvSpPr>
        <p:spPr>
          <a:xfrm>
            <a:off x="169333" y="4876923"/>
            <a:ext cx="4527176" cy="646331"/>
          </a:xfrm>
          <a:prstGeom prst="rect">
            <a:avLst/>
          </a:prstGeom>
          <a:noFill/>
        </p:spPr>
        <p:txBody>
          <a:bodyPr wrap="square" rtlCol="0">
            <a:spAutoFit/>
          </a:bodyPr>
          <a:lstStyle/>
          <a:p>
            <a:pPr algn="ctr"/>
            <a:r>
              <a:rPr lang="en-IN" dirty="0"/>
              <a:t>To highlight the structure of the entity but quantizing the </a:t>
            </a:r>
            <a:r>
              <a:rPr lang="en-IN" dirty="0" err="1"/>
              <a:t>colors</a:t>
            </a:r>
            <a:endParaRPr lang="en-IN" dirty="0"/>
          </a:p>
        </p:txBody>
      </p:sp>
      <p:sp>
        <p:nvSpPr>
          <p:cNvPr id="15" name="Arrow: Right 14">
            <a:extLst>
              <a:ext uri="{FF2B5EF4-FFF2-40B4-BE49-F238E27FC236}">
                <a16:creationId xmlns:a16="http://schemas.microsoft.com/office/drawing/2014/main" id="{B71F65E1-B973-55D1-AD3E-521E548A9563}"/>
              </a:ext>
            </a:extLst>
          </p:cNvPr>
          <p:cNvSpPr/>
          <p:nvPr/>
        </p:nvSpPr>
        <p:spPr>
          <a:xfrm>
            <a:off x="7754472" y="3471827"/>
            <a:ext cx="681318" cy="1678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63C48D5-4A19-0041-2001-9F56B09FC18B}"/>
              </a:ext>
            </a:extLst>
          </p:cNvPr>
          <p:cNvSpPr txBox="1"/>
          <p:nvPr/>
        </p:nvSpPr>
        <p:spPr>
          <a:xfrm>
            <a:off x="6571129" y="3384666"/>
            <a:ext cx="1007188" cy="646331"/>
          </a:xfrm>
          <a:prstGeom prst="rect">
            <a:avLst/>
          </a:prstGeom>
          <a:noFill/>
        </p:spPr>
        <p:txBody>
          <a:bodyPr wrap="square" rtlCol="0">
            <a:spAutoFit/>
          </a:bodyPr>
          <a:lstStyle/>
          <a:p>
            <a:r>
              <a:rPr lang="en-IN" dirty="0"/>
              <a:t>Tiles Shuffle</a:t>
            </a:r>
          </a:p>
        </p:txBody>
      </p:sp>
      <p:sp>
        <p:nvSpPr>
          <p:cNvPr id="17" name="TextBox 16">
            <a:extLst>
              <a:ext uri="{FF2B5EF4-FFF2-40B4-BE49-F238E27FC236}">
                <a16:creationId xmlns:a16="http://schemas.microsoft.com/office/drawing/2014/main" id="{F00D7E12-0A35-EE16-63BA-601A5BA54194}"/>
              </a:ext>
            </a:extLst>
          </p:cNvPr>
          <p:cNvSpPr txBox="1"/>
          <p:nvPr/>
        </p:nvSpPr>
        <p:spPr>
          <a:xfrm>
            <a:off x="8435790" y="5262282"/>
            <a:ext cx="3173504" cy="923330"/>
          </a:xfrm>
          <a:prstGeom prst="rect">
            <a:avLst/>
          </a:prstGeom>
          <a:noFill/>
        </p:spPr>
        <p:txBody>
          <a:bodyPr wrap="square" rtlCol="0">
            <a:spAutoFit/>
          </a:bodyPr>
          <a:lstStyle/>
          <a:p>
            <a:pPr algn="ctr"/>
            <a:r>
              <a:rPr lang="en-IN" dirty="0"/>
              <a:t>To improve the model’s ability to understand the spatial information of the features</a:t>
            </a:r>
          </a:p>
        </p:txBody>
      </p:sp>
      <p:pic>
        <p:nvPicPr>
          <p:cNvPr id="4" name="Picture 3">
            <a:extLst>
              <a:ext uri="{FF2B5EF4-FFF2-40B4-BE49-F238E27FC236}">
                <a16:creationId xmlns:a16="http://schemas.microsoft.com/office/drawing/2014/main" id="{19197233-77B9-18CA-0DE8-B522E68AE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64" y="2043077"/>
            <a:ext cx="2857500" cy="2857500"/>
          </a:xfrm>
          <a:prstGeom prst="rect">
            <a:avLst/>
          </a:prstGeom>
        </p:spPr>
      </p:pic>
      <p:pic>
        <p:nvPicPr>
          <p:cNvPr id="10" name="Picture 9">
            <a:extLst>
              <a:ext uri="{FF2B5EF4-FFF2-40B4-BE49-F238E27FC236}">
                <a16:creationId xmlns:a16="http://schemas.microsoft.com/office/drawing/2014/main" id="{B4E4455B-2EEF-636A-B03A-8E09ECD2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144" y="2074173"/>
            <a:ext cx="2857500" cy="2857500"/>
          </a:xfrm>
          <a:prstGeom prst="rect">
            <a:avLst/>
          </a:prstGeom>
        </p:spPr>
      </p:pic>
    </p:spTree>
    <p:extLst>
      <p:ext uri="{BB962C8B-B14F-4D97-AF65-F5344CB8AC3E}">
        <p14:creationId xmlns:p14="http://schemas.microsoft.com/office/powerpoint/2010/main" val="14905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5" grpId="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81320"/>
            <a:ext cx="10296622" cy="1133965"/>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Our proposal to achieve the second goal mentioned before:</a:t>
            </a:r>
          </a:p>
          <a:p>
            <a:pPr>
              <a:lnSpc>
                <a:spcPct val="150000"/>
              </a:lnSpc>
            </a:pP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How to ensure that the model is invariant to the features it learned</a:t>
            </a:r>
            <a:r>
              <a:rPr lang="en-IN"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887E208-C776-33FD-2954-13E3C9927AAA}"/>
              </a:ext>
            </a:extLst>
          </p:cNvPr>
          <p:cNvSpPr txBox="1"/>
          <p:nvPr/>
        </p:nvSpPr>
        <p:spPr>
          <a:xfrm>
            <a:off x="609600" y="2050480"/>
            <a:ext cx="1029662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Idea: Transferable Model</a:t>
            </a:r>
          </a:p>
        </p:txBody>
      </p:sp>
      <p:sp>
        <p:nvSpPr>
          <p:cNvPr id="6" name="TextBox 5">
            <a:extLst>
              <a:ext uri="{FF2B5EF4-FFF2-40B4-BE49-F238E27FC236}">
                <a16:creationId xmlns:a16="http://schemas.microsoft.com/office/drawing/2014/main" id="{168C3A48-2BA8-C6C1-99C3-E84DB613B19E}"/>
              </a:ext>
            </a:extLst>
          </p:cNvPr>
          <p:cNvSpPr txBox="1"/>
          <p:nvPr/>
        </p:nvSpPr>
        <p:spPr>
          <a:xfrm>
            <a:off x="609600" y="2639770"/>
            <a:ext cx="9421906" cy="1687963"/>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Transferable Model is a type of model where the knowledge learned from one part of the model can be shared with another part of the model. In other words, it is inter model communication mechanism. </a:t>
            </a:r>
          </a:p>
        </p:txBody>
      </p:sp>
      <p:sp>
        <p:nvSpPr>
          <p:cNvPr id="13" name="TextBox 12">
            <a:extLst>
              <a:ext uri="{FF2B5EF4-FFF2-40B4-BE49-F238E27FC236}">
                <a16:creationId xmlns:a16="http://schemas.microsoft.com/office/drawing/2014/main" id="{98652E9B-063E-225F-151B-061AF18A32B9}"/>
              </a:ext>
            </a:extLst>
          </p:cNvPr>
          <p:cNvSpPr txBox="1"/>
          <p:nvPr/>
        </p:nvSpPr>
        <p:spPr>
          <a:xfrm>
            <a:off x="609600" y="4327733"/>
            <a:ext cx="9421906" cy="2241960"/>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In this approach, we train the model to learn the required features using the augmentations and after that, we will transfer that weights the model learning from one part of the layer to another. Due to that, we need not to provide every type of data (If the knowledge is transferable). </a:t>
            </a:r>
          </a:p>
        </p:txBody>
      </p:sp>
    </p:spTree>
    <p:extLst>
      <p:ext uri="{BB962C8B-B14F-4D97-AF65-F5344CB8AC3E}">
        <p14:creationId xmlns:p14="http://schemas.microsoft.com/office/powerpoint/2010/main" val="293485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81320"/>
            <a:ext cx="10296622" cy="579967"/>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Achieving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Invariant Model:</a:t>
            </a:r>
          </a:p>
        </p:txBody>
      </p:sp>
      <p:sp>
        <p:nvSpPr>
          <p:cNvPr id="3" name="TextBox 2">
            <a:extLst>
              <a:ext uri="{FF2B5EF4-FFF2-40B4-BE49-F238E27FC236}">
                <a16:creationId xmlns:a16="http://schemas.microsoft.com/office/drawing/2014/main" id="{A0500F54-D430-5A2C-8C54-AEE4DF60201D}"/>
              </a:ext>
            </a:extLst>
          </p:cNvPr>
          <p:cNvSpPr txBox="1"/>
          <p:nvPr/>
        </p:nvSpPr>
        <p:spPr>
          <a:xfrm>
            <a:off x="475130" y="1411482"/>
            <a:ext cx="10466951" cy="1687963"/>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Normal Approach: The naïve approach is to provide various shade of the same image. But it is not practical as well as it does not guarantee the model behaves same for every shade. The another approach is to take black and white images.</a:t>
            </a:r>
          </a:p>
        </p:txBody>
      </p:sp>
      <p:pic>
        <p:nvPicPr>
          <p:cNvPr id="6" name="Picture 5">
            <a:extLst>
              <a:ext uri="{FF2B5EF4-FFF2-40B4-BE49-F238E27FC236}">
                <a16:creationId xmlns:a16="http://schemas.microsoft.com/office/drawing/2014/main" id="{EE713064-9AC4-1160-272D-87AB57EB5080}"/>
              </a:ext>
            </a:extLst>
          </p:cNvPr>
          <p:cNvPicPr>
            <a:picLocks noChangeAspect="1"/>
          </p:cNvPicPr>
          <p:nvPr/>
        </p:nvPicPr>
        <p:blipFill>
          <a:blip r:embed="rId3"/>
          <a:stretch>
            <a:fillRect/>
          </a:stretch>
        </p:blipFill>
        <p:spPr>
          <a:xfrm>
            <a:off x="1222663" y="3316942"/>
            <a:ext cx="3440760" cy="3157210"/>
          </a:xfrm>
          <a:prstGeom prst="rect">
            <a:avLst/>
          </a:prstGeom>
        </p:spPr>
      </p:pic>
      <p:pic>
        <p:nvPicPr>
          <p:cNvPr id="8" name="Picture 7">
            <a:extLst>
              <a:ext uri="{FF2B5EF4-FFF2-40B4-BE49-F238E27FC236}">
                <a16:creationId xmlns:a16="http://schemas.microsoft.com/office/drawing/2014/main" id="{B149CB2B-618C-A40B-EC4E-E81328AF7F31}"/>
              </a:ext>
            </a:extLst>
          </p:cNvPr>
          <p:cNvPicPr>
            <a:picLocks noChangeAspect="1"/>
          </p:cNvPicPr>
          <p:nvPr/>
        </p:nvPicPr>
        <p:blipFill>
          <a:blip r:embed="rId4"/>
          <a:stretch>
            <a:fillRect/>
          </a:stretch>
        </p:blipFill>
        <p:spPr>
          <a:xfrm>
            <a:off x="5897308" y="3303148"/>
            <a:ext cx="3440760" cy="3171004"/>
          </a:xfrm>
          <a:prstGeom prst="rect">
            <a:avLst/>
          </a:prstGeom>
        </p:spPr>
      </p:pic>
    </p:spTree>
    <p:extLst>
      <p:ext uri="{BB962C8B-B14F-4D97-AF65-F5344CB8AC3E}">
        <p14:creationId xmlns:p14="http://schemas.microsoft.com/office/powerpoint/2010/main" val="21456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D781A81E-B802-AFA4-4B98-E511C48DE76C}"/>
              </a:ext>
            </a:extLst>
          </p:cNvPr>
          <p:cNvSpPr txBox="1"/>
          <p:nvPr/>
        </p:nvSpPr>
        <p:spPr>
          <a:xfrm>
            <a:off x="475130" y="681320"/>
            <a:ext cx="10296622" cy="579967"/>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Achieving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Invariant Model:</a:t>
            </a:r>
          </a:p>
        </p:txBody>
      </p:sp>
      <p:sp>
        <p:nvSpPr>
          <p:cNvPr id="4" name="TextBox 3">
            <a:extLst>
              <a:ext uri="{FF2B5EF4-FFF2-40B4-BE49-F238E27FC236}">
                <a16:creationId xmlns:a16="http://schemas.microsoft.com/office/drawing/2014/main" id="{57536A75-3414-4D0D-6D92-CC9CD2BF27C7}"/>
              </a:ext>
            </a:extLst>
          </p:cNvPr>
          <p:cNvSpPr txBox="1"/>
          <p:nvPr/>
        </p:nvSpPr>
        <p:spPr>
          <a:xfrm>
            <a:off x="381898" y="1525795"/>
            <a:ext cx="10466951" cy="3349956"/>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Using Transferable Model: Here, the idea is that during the training process the model learns weights according to RGB order. That means, the model learns the kernels according with Red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channel, Green channel, etc. Now, we will transfer the information (kernel) from one channel to another. That is, the information learned by R-channel will be shared with Blue and Green and so on. Due to this, we need not to train the model with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augmented data.</a:t>
            </a:r>
          </a:p>
        </p:txBody>
      </p:sp>
    </p:spTree>
    <p:extLst>
      <p:ext uri="{BB962C8B-B14F-4D97-AF65-F5344CB8AC3E}">
        <p14:creationId xmlns:p14="http://schemas.microsoft.com/office/powerpoint/2010/main" val="249089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7E07D-072A-4D90-BA7A-7BCCEBF26EF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3812FF-C65E-4A33-A71C-8464EE635C8A}">
  <ds:schemaRefs>
    <ds:schemaRef ds:uri="http://schemas.microsoft.com/sharepoint/v3/contenttype/forms"/>
  </ds:schemaRefs>
</ds:datastoreItem>
</file>

<file path=customXml/itemProps3.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858</TotalTime>
  <Words>2597</Words>
  <Application>Microsoft Office PowerPoint</Application>
  <PresentationFormat>Widescreen</PresentationFormat>
  <Paragraphs>334</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Edwardian Script ITC</vt:lpstr>
      <vt:lpstr>SamsungOne 200</vt:lpstr>
      <vt:lpstr>SamsungOne 600C</vt:lpstr>
      <vt:lpstr>SamsungOne 700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Pavan Matcha</cp:lastModifiedBy>
  <cp:revision>104</cp:revision>
  <dcterms:created xsi:type="dcterms:W3CDTF">2019-07-24T12:22:39Z</dcterms:created>
  <dcterms:modified xsi:type="dcterms:W3CDTF">2023-07-08T11:36:31Z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