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matic SC" panose="00000500000000000000" pitchFamily="2" charset="-79"/>
      <p:regular r:id="rId24"/>
      <p:bold r:id="rId25"/>
    </p:embeddedFont>
    <p:embeddedFont>
      <p:font typeface="Merriweather"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1"/>
        <p:cNvGrpSpPr/>
        <p:nvPr/>
      </p:nvGrpSpPr>
      <p:grpSpPr>
        <a:xfrm>
          <a:off x="0" y="0"/>
          <a:ext cx="0" cy="0"/>
          <a:chOff x="0" y="0"/>
          <a:chExt cx="0" cy="0"/>
        </a:xfrm>
      </p:grpSpPr>
      <p:sp>
        <p:nvSpPr>
          <p:cNvPr id="1892" name="Google Shape;1892;gfd47865f0d_0_18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3" name="Google Shape;1893;gfd47865f0d_0_1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10084003530_1_3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10084003530_1_3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3"/>
        <p:cNvGrpSpPr/>
        <p:nvPr/>
      </p:nvGrpSpPr>
      <p:grpSpPr>
        <a:xfrm>
          <a:off x="0" y="0"/>
          <a:ext cx="0" cy="0"/>
          <a:chOff x="0" y="0"/>
          <a:chExt cx="0" cy="0"/>
        </a:xfrm>
      </p:grpSpPr>
      <p:sp>
        <p:nvSpPr>
          <p:cNvPr id="1974" name="Google Shape;1974;gfa223b054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5" name="Google Shape;1975;gfa223b054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1"/>
        <p:cNvGrpSpPr/>
        <p:nvPr/>
      </p:nvGrpSpPr>
      <p:grpSpPr>
        <a:xfrm>
          <a:off x="0" y="0"/>
          <a:ext cx="0" cy="0"/>
          <a:chOff x="0" y="0"/>
          <a:chExt cx="0" cy="0"/>
        </a:xfrm>
      </p:grpSpPr>
      <p:sp>
        <p:nvSpPr>
          <p:cNvPr id="1982" name="Google Shape;1982;gfa239982bc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3" name="Google Shape;1983;gfa239982bc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8"/>
        <p:cNvGrpSpPr/>
        <p:nvPr/>
      </p:nvGrpSpPr>
      <p:grpSpPr>
        <a:xfrm>
          <a:off x="0" y="0"/>
          <a:ext cx="0" cy="0"/>
          <a:chOff x="0" y="0"/>
          <a:chExt cx="0" cy="0"/>
        </a:xfrm>
      </p:grpSpPr>
      <p:sp>
        <p:nvSpPr>
          <p:cNvPr id="1989" name="Google Shape;1989;g1008400353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0" name="Google Shape;1990;g1008400353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5"/>
        <p:cNvGrpSpPr/>
        <p:nvPr/>
      </p:nvGrpSpPr>
      <p:grpSpPr>
        <a:xfrm>
          <a:off x="0" y="0"/>
          <a:ext cx="0" cy="0"/>
          <a:chOff x="0" y="0"/>
          <a:chExt cx="0" cy="0"/>
        </a:xfrm>
      </p:grpSpPr>
      <p:sp>
        <p:nvSpPr>
          <p:cNvPr id="1996" name="Google Shape;1996;g1008400353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7" name="Google Shape;1997;g1008400353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4"/>
        <p:cNvGrpSpPr/>
        <p:nvPr/>
      </p:nvGrpSpPr>
      <p:grpSpPr>
        <a:xfrm>
          <a:off x="0" y="0"/>
          <a:ext cx="0" cy="0"/>
          <a:chOff x="0" y="0"/>
          <a:chExt cx="0" cy="0"/>
        </a:xfrm>
      </p:grpSpPr>
      <p:sp>
        <p:nvSpPr>
          <p:cNvPr id="2005" name="Google Shape;2005;g1008400353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6" name="Google Shape;2006;g1008400353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10084003530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1008400353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6"/>
        <p:cNvGrpSpPr/>
        <p:nvPr/>
      </p:nvGrpSpPr>
      <p:grpSpPr>
        <a:xfrm>
          <a:off x="0" y="0"/>
          <a:ext cx="0" cy="0"/>
          <a:chOff x="0" y="0"/>
          <a:chExt cx="0" cy="0"/>
        </a:xfrm>
      </p:grpSpPr>
      <p:sp>
        <p:nvSpPr>
          <p:cNvPr id="2027" name="Google Shape;2027;g10084003530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8" name="Google Shape;2028;g1008400353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3"/>
        <p:cNvGrpSpPr/>
        <p:nvPr/>
      </p:nvGrpSpPr>
      <p:grpSpPr>
        <a:xfrm>
          <a:off x="0" y="0"/>
          <a:ext cx="0" cy="0"/>
          <a:chOff x="0" y="0"/>
          <a:chExt cx="0" cy="0"/>
        </a:xfrm>
      </p:grpSpPr>
      <p:sp>
        <p:nvSpPr>
          <p:cNvPr id="2034" name="Google Shape;2034;gfa239982bc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5" name="Google Shape;2035;gfa239982bc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10084003530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1008400353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7"/>
        <p:cNvGrpSpPr/>
        <p:nvPr/>
      </p:nvGrpSpPr>
      <p:grpSpPr>
        <a:xfrm>
          <a:off x="0" y="0"/>
          <a:ext cx="0" cy="0"/>
          <a:chOff x="0" y="0"/>
          <a:chExt cx="0" cy="0"/>
        </a:xfrm>
      </p:grpSpPr>
      <p:sp>
        <p:nvSpPr>
          <p:cNvPr id="1898" name="Google Shape;1898;gfd47865f0d_0_1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9" name="Google Shape;1899;gfd47865f0d_0_1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4"/>
        <p:cNvGrpSpPr/>
        <p:nvPr/>
      </p:nvGrpSpPr>
      <p:grpSpPr>
        <a:xfrm>
          <a:off x="0" y="0"/>
          <a:ext cx="0" cy="0"/>
          <a:chOff x="0" y="0"/>
          <a:chExt cx="0" cy="0"/>
        </a:xfrm>
      </p:grpSpPr>
      <p:sp>
        <p:nvSpPr>
          <p:cNvPr id="2045" name="Google Shape;2045;g10084003530_1_37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6" name="Google Shape;2046;g10084003530_1_3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9"/>
        <p:cNvGrpSpPr/>
        <p:nvPr/>
      </p:nvGrpSpPr>
      <p:grpSpPr>
        <a:xfrm>
          <a:off x="0" y="0"/>
          <a:ext cx="0" cy="0"/>
          <a:chOff x="0" y="0"/>
          <a:chExt cx="0" cy="0"/>
        </a:xfrm>
      </p:grpSpPr>
      <p:sp>
        <p:nvSpPr>
          <p:cNvPr id="2050" name="Google Shape;2050;gfa239982bc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1" name="Google Shape;2051;gfa239982b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fd47865f0d_0_18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fd47865f0d_0_1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555 timer is used to generate a pulse of 1Hz which is the clk input for the d flip flop.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8"/>
        <p:cNvGrpSpPr/>
        <p:nvPr/>
      </p:nvGrpSpPr>
      <p:grpSpPr>
        <a:xfrm>
          <a:off x="0" y="0"/>
          <a:ext cx="0" cy="0"/>
          <a:chOff x="0" y="0"/>
          <a:chExt cx="0" cy="0"/>
        </a:xfrm>
      </p:grpSpPr>
      <p:sp>
        <p:nvSpPr>
          <p:cNvPr id="1919" name="Google Shape;1919;gfd47865f0d_0_19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gfd47865f0d_0_1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1008400353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1008400353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5"/>
        <p:cNvGrpSpPr/>
        <p:nvPr/>
      </p:nvGrpSpPr>
      <p:grpSpPr>
        <a:xfrm>
          <a:off x="0" y="0"/>
          <a:ext cx="0" cy="0"/>
          <a:chOff x="0" y="0"/>
          <a:chExt cx="0" cy="0"/>
        </a:xfrm>
      </p:grpSpPr>
      <p:sp>
        <p:nvSpPr>
          <p:cNvPr id="1936" name="Google Shape;1936;g1008400353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7" name="Google Shape;1937;g1008400353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using two diodes in order to get two different paths for charging and discharging of the capacitor so that we can get 50% duty cycle. But since Multisim cannot be operated in real time we had to reduce the time to microseconds to make the visual time close to 1s. Hence we have set the value of resistors to be equal to 45ohm.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1008400353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1008400353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g10084003530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1" name="Google Shape;1951;g1008400353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7"/>
        <p:cNvGrpSpPr/>
        <p:nvPr/>
      </p:nvGrpSpPr>
      <p:grpSpPr>
        <a:xfrm>
          <a:off x="0" y="0"/>
          <a:ext cx="0" cy="0"/>
          <a:chOff x="0" y="0"/>
          <a:chExt cx="0" cy="0"/>
        </a:xfrm>
      </p:grpSpPr>
      <p:sp>
        <p:nvSpPr>
          <p:cNvPr id="1958" name="Google Shape;1958;g10084003530_1_3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9" name="Google Shape;1959;g10084003530_1_3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6" name="Google Shape;1666;p11"/>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7" name="Google Shape;1667;p11"/>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668" name="Google Shape;1668;p11"/>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1" name="Google Shape;1671;p11"/>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2" name="Google Shape;1672;p11"/>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3" name="Google Shape;1673;p11"/>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4" name="Google Shape;1674;p11"/>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5" name="Google Shape;1675;p11"/>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6" name="Google Shape;1676;p11"/>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7" name="Google Shape;1677;p11"/>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8" name="Google Shape;1678;p11"/>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1" name="Google Shape;1681;p11"/>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2" name="Google Shape;1682;p11"/>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3" name="Google Shape;1683;p11"/>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4" name="Google Shape;1684;p11"/>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5" name="Google Shape;1685;p11"/>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6" name="Google Shape;1686;p11"/>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7" name="Google Shape;1687;p11"/>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8" name="Google Shape;1688;p11"/>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9" name="Google Shape;1689;p11"/>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0" name="Google Shape;1690;p11"/>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1" name="Google Shape;1691;p11"/>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2" name="Google Shape;1692;p11"/>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3" name="Google Shape;1693;p11"/>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6" name="Google Shape;1696;p11"/>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7" name="Google Shape;1697;p11"/>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0" name="Google Shape;1700;p11"/>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1" name="Google Shape;1701;p11"/>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2" name="Google Shape;1702;p11"/>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3" name="Google Shape;1703;p11"/>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4" name="Google Shape;1704;p11"/>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5" name="Google Shape;1705;p11"/>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6" name="Google Shape;1706;p11"/>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7" name="Google Shape;1707;p11"/>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8" name="Google Shape;1708;p11"/>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9" name="Google Shape;1709;p11"/>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0" name="Google Shape;1710;p11"/>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1" name="Google Shape;1711;p11"/>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2" name="Google Shape;1712;p11"/>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3" name="Google Shape;1713;p11"/>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4" name="Google Shape;1714;p11"/>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5" name="Google Shape;1715;p11"/>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6" name="Google Shape;1716;p11"/>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7" name="Google Shape;1717;p11"/>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8" name="Google Shape;1718;p11"/>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9" name="Google Shape;1719;p11"/>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0" name="Google Shape;1720;p11"/>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1" name="Google Shape;1721;p11"/>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2" name="Google Shape;1722;p11"/>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3" name="Google Shape;1723;p11"/>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4" name="Google Shape;1724;p11"/>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5" name="Google Shape;1725;p11"/>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6" name="Google Shape;1726;p11"/>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7" name="Google Shape;1727;p11"/>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8" name="Google Shape;1728;p11"/>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9" name="Google Shape;1729;p11"/>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0" name="Google Shape;1730;p11"/>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1" name="Google Shape;1731;p11"/>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2" name="Google Shape;1732;p11"/>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3" name="Google Shape;1733;p11"/>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4" name="Google Shape;1734;p11"/>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5" name="Google Shape;1735;p11"/>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6" name="Google Shape;1736;p11"/>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7" name="Google Shape;1737;p11"/>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8" name="Google Shape;1738;p11"/>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9" name="Google Shape;1739;p11"/>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0" name="Google Shape;1740;p11"/>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1" name="Google Shape;1741;p11"/>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2" name="Google Shape;1742;p11"/>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3" name="Google Shape;1743;p11"/>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4" name="Google Shape;1744;p11"/>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5" name="Google Shape;1745;p11"/>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6" name="Google Shape;1746;p11"/>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7" name="Google Shape;1747;p11"/>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8" name="Google Shape;1748;p11"/>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9" name="Google Shape;1749;p11"/>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0" name="Google Shape;1750;p11"/>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1" name="Google Shape;1751;p11"/>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2" name="Google Shape;1752;p11"/>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3" name="Google Shape;1753;p11"/>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4" name="Google Shape;1754;p11"/>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5" name="Google Shape;1755;p11"/>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6" name="Google Shape;1756;p11"/>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7" name="Google Shape;1757;p11"/>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0" name="Google Shape;1760;p11"/>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1" name="Google Shape;1761;p11"/>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2" name="Google Shape;1762;p11"/>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3" name="Google Shape;1763;p11"/>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4" name="Google Shape;1764;p11"/>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5" name="Google Shape;1765;p11"/>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6" name="Google Shape;1766;p11"/>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7" name="Google Shape;1767;p11"/>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8" name="Google Shape;1768;p11"/>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9" name="Google Shape;1769;p11"/>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0" name="Google Shape;1770;p11"/>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1" name="Google Shape;1771;p11"/>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2" name="Google Shape;1772;p11"/>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3" name="Google Shape;1773;p11"/>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74" name="Google Shape;1774;p11"/>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887"/>
        <p:cNvGrpSpPr/>
        <p:nvPr/>
      </p:nvGrpSpPr>
      <p:grpSpPr>
        <a:xfrm>
          <a:off x="0" y="0"/>
          <a:ext cx="0" cy="0"/>
          <a:chOff x="0" y="0"/>
          <a:chExt cx="0" cy="0"/>
        </a:xfrm>
      </p:grpSpPr>
      <p:sp>
        <p:nvSpPr>
          <p:cNvPr id="1888" name="Google Shape;1888;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89" name="Google Shape;1889;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90" name="Google Shape;189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1832400" y="1990350"/>
            <a:ext cx="5479200" cy="8199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Char char="✖"/>
              <a:defRPr sz="2000" i="1">
                <a:solidFill>
                  <a:schemeClr val="accent1"/>
                </a:solidFill>
              </a:defRPr>
            </a:lvl1pPr>
            <a:lvl2pPr marL="914400" lvl="1" indent="-355600" algn="ctr" rtl="0">
              <a:spcBef>
                <a:spcPts val="0"/>
              </a:spcBef>
              <a:spcAft>
                <a:spcPts val="0"/>
              </a:spcAft>
              <a:buSzPts val="2000"/>
              <a:buChar char="○"/>
              <a:defRPr sz="2000" i="1">
                <a:solidFill>
                  <a:schemeClr val="accent1"/>
                </a:solidFill>
              </a:defRPr>
            </a:lvl2pPr>
            <a:lvl3pPr marL="1371600" lvl="2" indent="-355600" algn="ctr" rtl="0">
              <a:spcBef>
                <a:spcPts val="0"/>
              </a:spcBef>
              <a:spcAft>
                <a:spcPts val="0"/>
              </a:spcAft>
              <a:buSzPts val="2000"/>
              <a:buChar char="■"/>
              <a:defRPr sz="2000" i="1">
                <a:solidFill>
                  <a:schemeClr val="accent1"/>
                </a:solidFill>
              </a:defRPr>
            </a:lvl3pPr>
            <a:lvl4pPr marL="1828800" lvl="3" indent="-355600" algn="ctr" rtl="0">
              <a:spcBef>
                <a:spcPts val="0"/>
              </a:spcBef>
              <a:spcAft>
                <a:spcPts val="0"/>
              </a:spcAft>
              <a:buClr>
                <a:schemeClr val="accent1"/>
              </a:buClr>
              <a:buSzPts val="2000"/>
              <a:buChar char="●"/>
              <a:defRPr sz="2000" i="1">
                <a:solidFill>
                  <a:schemeClr val="accent1"/>
                </a:solidFill>
              </a:defRPr>
            </a:lvl4pPr>
            <a:lvl5pPr marL="2286000" lvl="4" indent="-355600" algn="ctr" rtl="0">
              <a:spcBef>
                <a:spcPts val="0"/>
              </a:spcBef>
              <a:spcAft>
                <a:spcPts val="0"/>
              </a:spcAft>
              <a:buClr>
                <a:schemeClr val="accent1"/>
              </a:buClr>
              <a:buSzPts val="2000"/>
              <a:buChar char="○"/>
              <a:defRPr sz="2000" i="1">
                <a:solidFill>
                  <a:schemeClr val="accent1"/>
                </a:solidFill>
              </a:defRPr>
            </a:lvl5pPr>
            <a:lvl6pPr marL="2743200" lvl="5" indent="-355600" algn="ctr" rtl="0">
              <a:spcBef>
                <a:spcPts val="0"/>
              </a:spcBef>
              <a:spcAft>
                <a:spcPts val="0"/>
              </a:spcAft>
              <a:buClr>
                <a:schemeClr val="accent1"/>
              </a:buClr>
              <a:buSzPts val="2000"/>
              <a:buChar char="■"/>
              <a:defRPr sz="2000" i="1">
                <a:solidFill>
                  <a:schemeClr val="accent1"/>
                </a:solidFill>
              </a:defRPr>
            </a:lvl6pPr>
            <a:lvl7pPr marL="3200400" lvl="6" indent="-355600" algn="ctr" rtl="0">
              <a:spcBef>
                <a:spcPts val="0"/>
              </a:spcBef>
              <a:spcAft>
                <a:spcPts val="0"/>
              </a:spcAft>
              <a:buClr>
                <a:schemeClr val="accent1"/>
              </a:buClr>
              <a:buSzPts val="2000"/>
              <a:buChar char="●"/>
              <a:defRPr sz="2000" i="1">
                <a:solidFill>
                  <a:schemeClr val="accent1"/>
                </a:solidFill>
              </a:defRPr>
            </a:lvl7pPr>
            <a:lvl8pPr marL="3657600" lvl="7" indent="-355600" algn="ctr" rtl="0">
              <a:spcBef>
                <a:spcPts val="0"/>
              </a:spcBef>
              <a:spcAft>
                <a:spcPts val="0"/>
              </a:spcAft>
              <a:buClr>
                <a:schemeClr val="accent1"/>
              </a:buClr>
              <a:buSzPts val="2000"/>
              <a:buChar char="○"/>
              <a:defRPr sz="2000" i="1">
                <a:solidFill>
                  <a:schemeClr val="accent1"/>
                </a:solidFill>
              </a:defRPr>
            </a:lvl8pPr>
            <a:lvl9pPr marL="4114800" lvl="8" indent="-355600" algn="ctr">
              <a:spcBef>
                <a:spcPts val="0"/>
              </a:spcBef>
              <a:spcAft>
                <a:spcPts val="0"/>
              </a:spcAft>
              <a:buClr>
                <a:schemeClr val="accent1"/>
              </a:buClr>
              <a:buSzPts val="2000"/>
              <a:buChar char="■"/>
              <a:defRPr sz="2000" i="1">
                <a:solidFill>
                  <a:schemeClr val="accent1"/>
                </a:solidFill>
              </a:defRPr>
            </a:lvl9pPr>
          </a:lstStyle>
          <a:p>
            <a:endParaRPr/>
          </a:p>
        </p:txBody>
      </p:sp>
      <p:sp>
        <p:nvSpPr>
          <p:cNvPr id="482" name="Google Shape;482;p4"/>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marL="0" lvl="0" indent="0" algn="r" rtl="0">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057" name="Google Shape;1057;p6"/>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131725"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59" name="Google Shape;1059;p6"/>
          <p:cNvSpPr txBox="1">
            <a:spLocks noGrp="1"/>
          </p:cNvSpPr>
          <p:nvPr>
            <p:ph type="body" idx="2"/>
          </p:nvPr>
        </p:nvSpPr>
        <p:spPr>
          <a:xfrm>
            <a:off x="4672553" y="1329863"/>
            <a:ext cx="3339600" cy="34815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060" name="Google Shape;1060;p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4" name="Google Shape;1064;p7"/>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5" name="Google Shape;1065;p7"/>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8" name="Google Shape;1068;p7"/>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6" name="Google Shape;1076;p7"/>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7" name="Google Shape;1077;p7"/>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0" name="Google Shape;1080;p7"/>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1" name="Google Shape;1081;p7"/>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2" name="Google Shape;1082;p7"/>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3" name="Google Shape;1083;p7"/>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4" name="Google Shape;1084;p7"/>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5" name="Google Shape;1085;p7"/>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6" name="Google Shape;1086;p7"/>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9" name="Google Shape;1089;p7"/>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0" name="Google Shape;1090;p7"/>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1" name="Google Shape;1091;p7"/>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2" name="Google Shape;1092;p7"/>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3" name="Google Shape;1093;p7"/>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4" name="Google Shape;1094;p7"/>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5" name="Google Shape;1095;p7"/>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8" name="Google Shape;1098;p7"/>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9" name="Google Shape;1099;p7"/>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0" name="Google Shape;1100;p7"/>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1" name="Google Shape;1101;p7"/>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2" name="Google Shape;1102;p7"/>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3" name="Google Shape;1103;p7"/>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4" name="Google Shape;1104;p7"/>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5" name="Google Shape;1105;p7"/>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6" name="Google Shape;1106;p7"/>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9" name="Google Shape;1109;p7"/>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2" name="Google Shape;1112;p7"/>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3" name="Google Shape;1113;p7"/>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4" name="Google Shape;1114;p7"/>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7" name="Google Shape;1117;p7"/>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8" name="Google Shape;1118;p7"/>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9" name="Google Shape;1119;p7"/>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0" name="Google Shape;1120;p7"/>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1" name="Google Shape;1121;p7"/>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4" name="Google Shape;1124;p7"/>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5" name="Google Shape;1125;p7"/>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6" name="Google Shape;1126;p7"/>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7" name="Google Shape;1127;p7"/>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8" name="Google Shape;1128;p7"/>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9" name="Google Shape;1129;p7"/>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0" name="Google Shape;1130;p7"/>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1" name="Google Shape;1131;p7"/>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3" name="Google Shape;1133;p7"/>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4" name="Google Shape;1134;p7"/>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5" name="Google Shape;1135;p7"/>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6" name="Google Shape;1136;p7"/>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7" name="Google Shape;1137;p7"/>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8" name="Google Shape;1138;p7"/>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9" name="Google Shape;1139;p7"/>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0" name="Google Shape;1140;p7"/>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1" name="Google Shape;1141;p7"/>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2" name="Google Shape;1142;p7"/>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3" name="Google Shape;1143;p7"/>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4" name="Google Shape;1144;p7"/>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5" name="Google Shape;1145;p7"/>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6" name="Google Shape;1146;p7"/>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7" name="Google Shape;1147;p7"/>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8" name="Google Shape;1148;p7"/>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9" name="Google Shape;1149;p7"/>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0" name="Google Shape;1150;p7"/>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1" name="Google Shape;1151;p7"/>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2" name="Google Shape;1152;p7"/>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3" name="Google Shape;1153;p7"/>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4" name="Google Shape;1154;p7"/>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5" name="Google Shape;1155;p7"/>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6" name="Google Shape;1156;p7"/>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7" name="Google Shape;1157;p7"/>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8" name="Google Shape;1158;p7"/>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9" name="Google Shape;1159;p7"/>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0" name="Google Shape;1160;p7"/>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1" name="Google Shape;1161;p7"/>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2" name="Google Shape;1162;p7"/>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3" name="Google Shape;1163;p7"/>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4" name="Google Shape;1164;p7"/>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5" name="Google Shape;1165;p7"/>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6" name="Google Shape;1166;p7"/>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7" name="Google Shape;1167;p7"/>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8" name="Google Shape;1168;p7"/>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9" name="Google Shape;1169;p7"/>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0" name="Google Shape;1170;p7"/>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1" name="Google Shape;1171;p7"/>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2" name="Google Shape;1172;p7"/>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3" name="Google Shape;1173;p7"/>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4" name="Google Shape;1174;p7"/>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5" name="Google Shape;1175;p7"/>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6" name="Google Shape;1176;p7"/>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7" name="Google Shape;1177;p7"/>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8" name="Google Shape;1178;p7"/>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9" name="Google Shape;1179;p7"/>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0" name="Google Shape;1180;p7"/>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1" name="Google Shape;1181;p7"/>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2" name="Google Shape;1182;p7"/>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3" name="Google Shape;1183;p7"/>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4" name="Google Shape;1184;p7"/>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5" name="Google Shape;1185;p7"/>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6" name="Google Shape;1186;p7"/>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7" name="Google Shape;1187;p7"/>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8" name="Google Shape;1188;p7"/>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9" name="Google Shape;1189;p7"/>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0" name="Google Shape;1190;p7"/>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1" name="Google Shape;1191;p7"/>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2" name="Google Shape;1192;p7"/>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3" name="Google Shape;1193;p7"/>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4" name="Google Shape;1194;p7"/>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5" name="Google Shape;1195;p7"/>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6" name="Google Shape;1196;p7"/>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7" name="Google Shape;1197;p7"/>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8" name="Google Shape;1198;p7"/>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9" name="Google Shape;1199;p7"/>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0" name="Google Shape;1200;p7"/>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1" name="Google Shape;1201;p7"/>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2" name="Google Shape;1202;p7"/>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3" name="Google Shape;1203;p7"/>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4" name="Google Shape;1204;p7"/>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5" name="Google Shape;1205;p7"/>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6" name="Google Shape;1206;p7"/>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7" name="Google Shape;1207;p7"/>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8" name="Google Shape;1208;p7"/>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9" name="Google Shape;1209;p7"/>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0" name="Google Shape;1210;p7"/>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1" name="Google Shape;1211;p7"/>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2" name="Google Shape;1212;p7"/>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3" name="Google Shape;1213;p7"/>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4" name="Google Shape;1214;p7"/>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5" name="Google Shape;1215;p7"/>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6" name="Google Shape;1216;p7"/>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7" name="Google Shape;1217;p7"/>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8" name="Google Shape;1218;p7"/>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9" name="Google Shape;1219;p7"/>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0" name="Google Shape;1220;p7"/>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1" name="Google Shape;1221;p7"/>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2" name="Google Shape;1222;p7"/>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3" name="Google Shape;1223;p7"/>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4" name="Google Shape;1224;p7"/>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5" name="Google Shape;1225;p7"/>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6" name="Google Shape;1226;p7"/>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7" name="Google Shape;1227;p7"/>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8" name="Google Shape;1228;p7"/>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9" name="Google Shape;1229;p7"/>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0" name="Google Shape;1230;p7"/>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1" name="Google Shape;1231;p7"/>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2" name="Google Shape;1232;p7"/>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3" name="Google Shape;1233;p7"/>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4" name="Google Shape;1234;p7"/>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5" name="Google Shape;1235;p7"/>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6" name="Google Shape;1236;p7"/>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7" name="Google Shape;1237;p7"/>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8" name="Google Shape;1238;p7"/>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9" name="Google Shape;1239;p7"/>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0" name="Google Shape;1240;p7"/>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1" name="Google Shape;1241;p7"/>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2" name="Google Shape;1242;p7"/>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3" name="Google Shape;1243;p7"/>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4" name="Google Shape;1244;p7"/>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5" name="Google Shape;1245;p7"/>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246" name="Google Shape;1246;p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247" name="Google Shape;1247;p7"/>
          <p:cNvSpPr txBox="1">
            <a:spLocks noGrp="1"/>
          </p:cNvSpPr>
          <p:nvPr>
            <p:ph type="body" idx="1"/>
          </p:nvPr>
        </p:nvSpPr>
        <p:spPr>
          <a:xfrm>
            <a:off x="977300"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8" name="Google Shape;1248;p7"/>
          <p:cNvSpPr txBox="1">
            <a:spLocks noGrp="1"/>
          </p:cNvSpPr>
          <p:nvPr>
            <p:ph type="body" idx="2"/>
          </p:nvPr>
        </p:nvSpPr>
        <p:spPr>
          <a:xfrm>
            <a:off x="3391603"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49" name="Google Shape;1249;p7"/>
          <p:cNvSpPr txBox="1">
            <a:spLocks noGrp="1"/>
          </p:cNvSpPr>
          <p:nvPr>
            <p:ph type="body" idx="3"/>
          </p:nvPr>
        </p:nvSpPr>
        <p:spPr>
          <a:xfrm>
            <a:off x="5805905" y="1279069"/>
            <a:ext cx="2296500" cy="35325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250" name="Google Shape;1250;p7"/>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4" name="Google Shape;1254;p8"/>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5" name="Google Shape;1255;p8"/>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8" name="Google Shape;1258;p8"/>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9" name="Google Shape;1259;p8"/>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2" name="Google Shape;1262;p8"/>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3" name="Google Shape;1263;p8"/>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6" name="Google Shape;1266;p8"/>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7" name="Google Shape;1267;p8"/>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0" name="Google Shape;1270;p8"/>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1" name="Google Shape;1271;p8"/>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2" name="Google Shape;1272;p8"/>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3" name="Google Shape;1273;p8"/>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4" name="Google Shape;1274;p8"/>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5" name="Google Shape;1275;p8"/>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6" name="Google Shape;1276;p8"/>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9" name="Google Shape;1279;p8"/>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0" name="Google Shape;1280;p8"/>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1" name="Google Shape;1281;p8"/>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2" name="Google Shape;1282;p8"/>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3" name="Google Shape;1283;p8"/>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4" name="Google Shape;1284;p8"/>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5" name="Google Shape;1285;p8"/>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8" name="Google Shape;1288;p8"/>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9" name="Google Shape;1289;p8"/>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0" name="Google Shape;1290;p8"/>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1" name="Google Shape;1291;p8"/>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2" name="Google Shape;1292;p8"/>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3" name="Google Shape;1293;p8"/>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4" name="Google Shape;1294;p8"/>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5" name="Google Shape;1295;p8"/>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6" name="Google Shape;1296;p8"/>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9" name="Google Shape;1299;p8"/>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2" name="Google Shape;1302;p8"/>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3" name="Google Shape;1303;p8"/>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4" name="Google Shape;1304;p8"/>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7" name="Google Shape;1307;p8"/>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8" name="Google Shape;1308;p8"/>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9" name="Google Shape;1309;p8"/>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0" name="Google Shape;1310;p8"/>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1" name="Google Shape;1311;p8"/>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2" name="Google Shape;1312;p8"/>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3" name="Google Shape;1313;p8"/>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4" name="Google Shape;1314;p8"/>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5" name="Google Shape;1315;p8"/>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6" name="Google Shape;1316;p8"/>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7" name="Google Shape;1317;p8"/>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8" name="Google Shape;1318;p8"/>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9" name="Google Shape;1319;p8"/>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0" name="Google Shape;1320;p8"/>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1" name="Google Shape;1321;p8"/>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2" name="Google Shape;1322;p8"/>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3" name="Google Shape;1323;p8"/>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4" name="Google Shape;1324;p8"/>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5" name="Google Shape;1325;p8"/>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6" name="Google Shape;1326;p8"/>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7" name="Google Shape;1327;p8"/>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8" name="Google Shape;1328;p8"/>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9" name="Google Shape;1329;p8"/>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0" name="Google Shape;1330;p8"/>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1" name="Google Shape;1331;p8"/>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2" name="Google Shape;1332;p8"/>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3" name="Google Shape;1333;p8"/>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4" name="Google Shape;1334;p8"/>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5" name="Google Shape;1335;p8"/>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6" name="Google Shape;1336;p8"/>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7" name="Google Shape;1337;p8"/>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8" name="Google Shape;1338;p8"/>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9" name="Google Shape;1339;p8"/>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0" name="Google Shape;1340;p8"/>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1" name="Google Shape;1341;p8"/>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2" name="Google Shape;1342;p8"/>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3" name="Google Shape;1343;p8"/>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4" name="Google Shape;1344;p8"/>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5" name="Google Shape;1345;p8"/>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6" name="Google Shape;1346;p8"/>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7" name="Google Shape;1347;p8"/>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8" name="Google Shape;1348;p8"/>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9" name="Google Shape;1349;p8"/>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0" name="Google Shape;1350;p8"/>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1" name="Google Shape;1351;p8"/>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2" name="Google Shape;1352;p8"/>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3" name="Google Shape;1353;p8"/>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4" name="Google Shape;1354;p8"/>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5" name="Google Shape;1355;p8"/>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6" name="Google Shape;1356;p8"/>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7" name="Google Shape;1357;p8"/>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8" name="Google Shape;1358;p8"/>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9" name="Google Shape;1359;p8"/>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0" name="Google Shape;1360;p8"/>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1" name="Google Shape;1361;p8"/>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2" name="Google Shape;1362;p8"/>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3" name="Google Shape;1363;p8"/>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4" name="Google Shape;1364;p8"/>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5" name="Google Shape;1365;p8"/>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6" name="Google Shape;1366;p8"/>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7" name="Google Shape;1367;p8"/>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8" name="Google Shape;1368;p8"/>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9" name="Google Shape;1369;p8"/>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0" name="Google Shape;1370;p8"/>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1" name="Google Shape;1371;p8"/>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2" name="Google Shape;1372;p8"/>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3" name="Google Shape;1373;p8"/>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4" name="Google Shape;1374;p8"/>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5" name="Google Shape;1375;p8"/>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6" name="Google Shape;1376;p8"/>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7" name="Google Shape;1377;p8"/>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8" name="Google Shape;1378;p8"/>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9" name="Google Shape;1379;p8"/>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0" name="Google Shape;1380;p8"/>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1" name="Google Shape;1381;p8"/>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2" name="Google Shape;1382;p8"/>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3" name="Google Shape;1383;p8"/>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4" name="Google Shape;1384;p8"/>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5" name="Google Shape;1385;p8"/>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6" name="Google Shape;1386;p8"/>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7" name="Google Shape;1387;p8"/>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8" name="Google Shape;1388;p8"/>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9" name="Google Shape;1389;p8"/>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0" name="Google Shape;1390;p8"/>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1" name="Google Shape;1391;p8"/>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2" name="Google Shape;1392;p8"/>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3" name="Google Shape;1393;p8"/>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4" name="Google Shape;1394;p8"/>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5" name="Google Shape;1395;p8"/>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6" name="Google Shape;1396;p8"/>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7" name="Google Shape;1397;p8"/>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8" name="Google Shape;1398;p8"/>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9" name="Google Shape;1399;p8"/>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0" name="Google Shape;1400;p8"/>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1" name="Google Shape;1401;p8"/>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2" name="Google Shape;1402;p8"/>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3" name="Google Shape;1403;p8"/>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4" name="Google Shape;1404;p8"/>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5" name="Google Shape;1405;p8"/>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6" name="Google Shape;1406;p8"/>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7" name="Google Shape;1407;p8"/>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8" name="Google Shape;1408;p8"/>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9" name="Google Shape;1409;p8"/>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0" name="Google Shape;1410;p8"/>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1" name="Google Shape;1411;p8"/>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2" name="Google Shape;1412;p8"/>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3" name="Google Shape;1413;p8"/>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4" name="Google Shape;1414;p8"/>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5" name="Google Shape;1415;p8"/>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6" name="Google Shape;1416;p8"/>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7" name="Google Shape;1417;p8"/>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8" name="Google Shape;1418;p8"/>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9" name="Google Shape;1419;p8"/>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0" name="Google Shape;1420;p8"/>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1" name="Google Shape;1421;p8"/>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2" name="Google Shape;1422;p8"/>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3" name="Google Shape;1423;p8"/>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4" name="Google Shape;1424;p8"/>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5" name="Google Shape;1425;p8"/>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6" name="Google Shape;1426;p8"/>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7" name="Google Shape;1427;p8"/>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8" name="Google Shape;1428;p8"/>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9" name="Google Shape;1429;p8"/>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0" name="Google Shape;1430;p8"/>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1" name="Google Shape;1431;p8"/>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2" name="Google Shape;1432;p8"/>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3" name="Google Shape;1433;p8"/>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4" name="Google Shape;1434;p8"/>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5" name="Google Shape;1435;p8"/>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36" name="Google Shape;1436;p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437" name="Google Shape;1437;p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1" name="Google Shape;1441;p9"/>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2" name="Google Shape;1442;p9"/>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443" name="Google Shape;1443;p9"/>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6" name="Google Shape;1446;p9"/>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7" name="Google Shape;1447;p9"/>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8" name="Google Shape;1448;p9"/>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9" name="Google Shape;1449;p9"/>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0" name="Google Shape;1450;p9"/>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1" name="Google Shape;1451;p9"/>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2" name="Google Shape;1452;p9"/>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3" name="Google Shape;1453;p9"/>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6" name="Google Shape;1456;p9"/>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7" name="Google Shape;1457;p9"/>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8" name="Google Shape;1458;p9"/>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9" name="Google Shape;1459;p9"/>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0" name="Google Shape;1460;p9"/>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1" name="Google Shape;1461;p9"/>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2" name="Google Shape;1462;p9"/>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3" name="Google Shape;1463;p9"/>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4" name="Google Shape;1464;p9"/>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5" name="Google Shape;1465;p9"/>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6" name="Google Shape;1466;p9"/>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7" name="Google Shape;1467;p9"/>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8" name="Google Shape;1468;p9"/>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1" name="Google Shape;1471;p9"/>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2" name="Google Shape;1472;p9"/>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5" name="Google Shape;1475;p9"/>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6" name="Google Shape;1476;p9"/>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7" name="Google Shape;1477;p9"/>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8" name="Google Shape;1478;p9"/>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9" name="Google Shape;1479;p9"/>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0" name="Google Shape;1480;p9"/>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1" name="Google Shape;1481;p9"/>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2" name="Google Shape;1482;p9"/>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3" name="Google Shape;1483;p9"/>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4" name="Google Shape;1484;p9"/>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5" name="Google Shape;1485;p9"/>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6" name="Google Shape;1486;p9"/>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7" name="Google Shape;1487;p9"/>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8" name="Google Shape;1488;p9"/>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9" name="Google Shape;1489;p9"/>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0" name="Google Shape;1490;p9"/>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1" name="Google Shape;1491;p9"/>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2" name="Google Shape;1492;p9"/>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3" name="Google Shape;1493;p9"/>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4" name="Google Shape;1494;p9"/>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5" name="Google Shape;1495;p9"/>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6" name="Google Shape;1496;p9"/>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7" name="Google Shape;1497;p9"/>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8" name="Google Shape;1498;p9"/>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9" name="Google Shape;1499;p9"/>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0" name="Google Shape;1500;p9"/>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1" name="Google Shape;1501;p9"/>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2" name="Google Shape;1502;p9"/>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3" name="Google Shape;1503;p9"/>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4" name="Google Shape;1504;p9"/>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5" name="Google Shape;1505;p9"/>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6" name="Google Shape;1506;p9"/>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7" name="Google Shape;1507;p9"/>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8" name="Google Shape;1508;p9"/>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9" name="Google Shape;1509;p9"/>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0" name="Google Shape;1510;p9"/>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1" name="Google Shape;1511;p9"/>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2" name="Google Shape;1512;p9"/>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3" name="Google Shape;1513;p9"/>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4" name="Google Shape;1514;p9"/>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5" name="Google Shape;1515;p9"/>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6" name="Google Shape;1516;p9"/>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7" name="Google Shape;1517;p9"/>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8" name="Google Shape;1518;p9"/>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9" name="Google Shape;1519;p9"/>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0" name="Google Shape;1520;p9"/>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1" name="Google Shape;1521;p9"/>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2" name="Google Shape;1522;p9"/>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3" name="Google Shape;1523;p9"/>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4" name="Google Shape;1524;p9"/>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5" name="Google Shape;1525;p9"/>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6" name="Google Shape;1526;p9"/>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7" name="Google Shape;1527;p9"/>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8" name="Google Shape;1528;p9"/>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9" name="Google Shape;1529;p9"/>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0" name="Google Shape;1530;p9"/>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1" name="Google Shape;1531;p9"/>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2" name="Google Shape;1532;p9"/>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5" name="Google Shape;1535;p9"/>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6" name="Google Shape;1536;p9"/>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7" name="Google Shape;1537;p9"/>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8" name="Google Shape;1538;p9"/>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9" name="Google Shape;1539;p9"/>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0" name="Google Shape;1540;p9"/>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1" name="Google Shape;1541;p9"/>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2" name="Google Shape;1542;p9"/>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3" name="Google Shape;1543;p9"/>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4" name="Google Shape;1544;p9"/>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5" name="Google Shape;1545;p9"/>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6" name="Google Shape;1546;p9"/>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7" name="Google Shape;1547;p9"/>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8" name="Google Shape;1548;p9"/>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49" name="Google Shape;1549;p9"/>
          <p:cNvSpPr txBox="1">
            <a:spLocks noGrp="1"/>
          </p:cNvSpPr>
          <p:nvPr>
            <p:ph type="body" idx="1"/>
          </p:nvPr>
        </p:nvSpPr>
        <p:spPr>
          <a:xfrm>
            <a:off x="457200" y="4085775"/>
            <a:ext cx="8229600" cy="4281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2400"/>
              <a:buFont typeface="Amatic SC"/>
              <a:buNone/>
              <a:defRPr sz="2400" b="1">
                <a:latin typeface="Amatic SC"/>
                <a:ea typeface="Amatic SC"/>
                <a:cs typeface="Amatic SC"/>
                <a:sym typeface="Amatic SC"/>
              </a:defRPr>
            </a:lvl1pPr>
          </a:lstStyle>
          <a:p>
            <a:endParaRPr/>
          </a:p>
        </p:txBody>
      </p:sp>
      <p:sp>
        <p:nvSpPr>
          <p:cNvPr id="1550" name="Google Shape;1550;p9"/>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1"/>
        <p:cNvGrpSpPr/>
        <p:nvPr/>
      </p:nvGrpSpPr>
      <p:grpSpPr>
        <a:xfrm>
          <a:off x="0" y="0"/>
          <a:ext cx="0" cy="0"/>
          <a:chOff x="0" y="0"/>
          <a:chExt cx="0" cy="0"/>
        </a:xfrm>
      </p:grpSpPr>
      <p:sp>
        <p:nvSpPr>
          <p:cNvPr id="1552" name="Google Shape;1552;p10"/>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5" name="Google Shape;1555;p10"/>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6" name="Google Shape;1556;p10"/>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557" name="Google Shape;1557;p10"/>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0" name="Google Shape;1560;p10"/>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1" name="Google Shape;1561;p10"/>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2" name="Google Shape;1562;p10"/>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3" name="Google Shape;1563;p10"/>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4" name="Google Shape;1564;p10"/>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5" name="Google Shape;1565;p10"/>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6" name="Google Shape;1566;p10"/>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7" name="Google Shape;1567;p10"/>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0" name="Google Shape;1570;p10"/>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1" name="Google Shape;1571;p10"/>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2" name="Google Shape;1572;p10"/>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3" name="Google Shape;1573;p10"/>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4" name="Google Shape;1574;p10"/>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5" name="Google Shape;1575;p10"/>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6" name="Google Shape;1576;p10"/>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7" name="Google Shape;1577;p10"/>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8" name="Google Shape;1578;p10"/>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9" name="Google Shape;1579;p10"/>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0" name="Google Shape;1580;p10"/>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1" name="Google Shape;1581;p10"/>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2" name="Google Shape;1582;p10"/>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5" name="Google Shape;1585;p10"/>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6" name="Google Shape;1586;p10"/>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9" name="Google Shape;1589;p10"/>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0" name="Google Shape;1590;p10"/>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1" name="Google Shape;1591;p10"/>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2" name="Google Shape;1592;p10"/>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3" name="Google Shape;1593;p10"/>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4" name="Google Shape;1594;p10"/>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5" name="Google Shape;1595;p10"/>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6" name="Google Shape;1596;p10"/>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7" name="Google Shape;1597;p10"/>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8" name="Google Shape;1598;p10"/>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9" name="Google Shape;1599;p10"/>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0" name="Google Shape;1600;p10"/>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1" name="Google Shape;1601;p10"/>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2" name="Google Shape;1602;p10"/>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3" name="Google Shape;1603;p10"/>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4" name="Google Shape;1604;p10"/>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5" name="Google Shape;1605;p10"/>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6" name="Google Shape;1606;p10"/>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7" name="Google Shape;1607;p10"/>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8" name="Google Shape;1608;p10"/>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9" name="Google Shape;1609;p10"/>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0" name="Google Shape;1610;p10"/>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1" name="Google Shape;1611;p10"/>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2" name="Google Shape;1612;p10"/>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3" name="Google Shape;1613;p10"/>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4" name="Google Shape;1614;p10"/>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5" name="Google Shape;1615;p10"/>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6" name="Google Shape;1616;p10"/>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7" name="Google Shape;1617;p10"/>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8" name="Google Shape;1618;p10"/>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9" name="Google Shape;1619;p10"/>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0" name="Google Shape;1620;p10"/>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1" name="Google Shape;1621;p10"/>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2" name="Google Shape;1622;p10"/>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3" name="Google Shape;1623;p10"/>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4" name="Google Shape;1624;p10"/>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5" name="Google Shape;1625;p10"/>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6" name="Google Shape;1626;p10"/>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7" name="Google Shape;1627;p10"/>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8" name="Google Shape;1628;p10"/>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9" name="Google Shape;1629;p10"/>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0" name="Google Shape;1630;p10"/>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1" name="Google Shape;1631;p10"/>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2" name="Google Shape;1632;p10"/>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3" name="Google Shape;1633;p10"/>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4" name="Google Shape;1634;p10"/>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5" name="Google Shape;1635;p10"/>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6" name="Google Shape;1636;p10"/>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7" name="Google Shape;1637;p10"/>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8" name="Google Shape;1638;p10"/>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9" name="Google Shape;1639;p10"/>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0" name="Google Shape;1640;p10"/>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1" name="Google Shape;1641;p10"/>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2" name="Google Shape;1642;p10"/>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3" name="Google Shape;1643;p10"/>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4" name="Google Shape;1644;p10"/>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5" name="Google Shape;1645;p10"/>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6" name="Google Shape;1646;p10"/>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9" name="Google Shape;1649;p10"/>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0" name="Google Shape;1650;p10"/>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1" name="Google Shape;1651;p10"/>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2" name="Google Shape;1652;p10"/>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3" name="Google Shape;1653;p10"/>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4" name="Google Shape;1654;p10"/>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5" name="Google Shape;1655;p10"/>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6" name="Google Shape;1656;p10"/>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7" name="Google Shape;1657;p10"/>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8" name="Google Shape;1658;p10"/>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9" name="Google Shape;1659;p10"/>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0" name="Google Shape;1660;p10"/>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1" name="Google Shape;1661;p10"/>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2" name="Google Shape;1662;p10"/>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drive.google.com/file/d/1MQDwFpunR_B02oTSV2xrpsAl-HOSFe9l/view"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mouser.ec/datasheet/2/268/sy10-100el31-278196.pdf" TargetMode="External"/><Relationship Id="rId7" Type="http://schemas.openxmlformats.org/officeDocument/2006/relationships/hyperlink" Target="https://www.ti.com/lit/ds/symlink/sn74lvc2g157.pdf?ts=1636251416990&amp;ref_url=https%253A%252F%252Fwww.google.com%252F"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hyperlink" Target="https://pdf1.alldatasheet.com/datasheet-pdf/view/27442/TI/74LS48.html" TargetMode="External"/><Relationship Id="rId5" Type="http://schemas.openxmlformats.org/officeDocument/2006/relationships/hyperlink" Target="https://www.youtube.com/watch?v=i0SNb__dkYI" TargetMode="External"/><Relationship Id="rId4" Type="http://schemas.openxmlformats.org/officeDocument/2006/relationships/hyperlink" Target="https://www.geeksforgeeks.org/bcd-to-7-segment-decod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4"/>
        <p:cNvGrpSpPr/>
        <p:nvPr/>
      </p:nvGrpSpPr>
      <p:grpSpPr>
        <a:xfrm>
          <a:off x="0" y="0"/>
          <a:ext cx="0" cy="0"/>
          <a:chOff x="0" y="0"/>
          <a:chExt cx="0" cy="0"/>
        </a:xfrm>
      </p:grpSpPr>
      <p:sp>
        <p:nvSpPr>
          <p:cNvPr id="1895" name="Google Shape;1895;p14"/>
          <p:cNvSpPr txBox="1">
            <a:spLocks noGrp="1"/>
          </p:cNvSpPr>
          <p:nvPr>
            <p:ph type="ctrTitle"/>
          </p:nvPr>
        </p:nvSpPr>
        <p:spPr>
          <a:xfrm>
            <a:off x="1574400" y="224352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DIGITAL CLOCK</a:t>
            </a:r>
            <a:endParaRPr b="1"/>
          </a:p>
        </p:txBody>
      </p:sp>
      <p:sp>
        <p:nvSpPr>
          <p:cNvPr id="1896" name="Google Shape;1896;p14"/>
          <p:cNvSpPr txBox="1">
            <a:spLocks noGrp="1"/>
          </p:cNvSpPr>
          <p:nvPr>
            <p:ph type="ctrTitle"/>
          </p:nvPr>
        </p:nvSpPr>
        <p:spPr>
          <a:xfrm>
            <a:off x="3201150" y="1541475"/>
            <a:ext cx="2741700" cy="471900"/>
          </a:xfrm>
          <a:prstGeom prst="rect">
            <a:avLst/>
          </a:prstGeom>
          <a:solidFill>
            <a:schemeClr val="l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Merriweather"/>
                <a:ea typeface="Merriweather"/>
                <a:cs typeface="Merriweather"/>
                <a:sym typeface="Merriweather"/>
              </a:rPr>
              <a:t>EEN-203 Project</a:t>
            </a:r>
            <a:endParaRPr sz="1800">
              <a:solidFill>
                <a:schemeClr val="accen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1968"/>
        <p:cNvGrpSpPr/>
        <p:nvPr/>
      </p:nvGrpSpPr>
      <p:grpSpPr>
        <a:xfrm>
          <a:off x="0" y="0"/>
          <a:ext cx="0" cy="0"/>
          <a:chOff x="0" y="0"/>
          <a:chExt cx="0" cy="0"/>
        </a:xfrm>
      </p:grpSpPr>
      <p:sp>
        <p:nvSpPr>
          <p:cNvPr id="1969" name="Google Shape;1969;p23"/>
          <p:cNvSpPr txBox="1">
            <a:spLocks noGrp="1"/>
          </p:cNvSpPr>
          <p:nvPr>
            <p:ph type="title" idx="4294967295"/>
          </p:nvPr>
        </p:nvSpPr>
        <p:spPr>
          <a:xfrm>
            <a:off x="1131750" y="269600"/>
            <a:ext cx="6880500" cy="5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7.  BCD to seven segment display IC</a:t>
            </a:r>
            <a:endParaRPr>
              <a:solidFill>
                <a:schemeClr val="lt1"/>
              </a:solidFill>
              <a:latin typeface="Times New Roman"/>
              <a:ea typeface="Times New Roman"/>
              <a:cs typeface="Times New Roman"/>
              <a:sym typeface="Times New Roman"/>
            </a:endParaRPr>
          </a:p>
        </p:txBody>
      </p:sp>
      <p:sp>
        <p:nvSpPr>
          <p:cNvPr id="1970" name="Google Shape;1970;p23"/>
          <p:cNvSpPr txBox="1"/>
          <p:nvPr/>
        </p:nvSpPr>
        <p:spPr>
          <a:xfrm>
            <a:off x="835825" y="724575"/>
            <a:ext cx="4543500" cy="5181000"/>
          </a:xfrm>
          <a:prstGeom prst="rect">
            <a:avLst/>
          </a:prstGeom>
          <a:noFill/>
          <a:ln>
            <a:noFill/>
          </a:ln>
        </p:spPr>
        <p:txBody>
          <a:bodyPr spcFirstLastPara="1" wrap="square" lIns="91425" tIns="91425" rIns="91425" bIns="91425" anchor="t" anchorCtr="0">
            <a:spAutoFit/>
          </a:bodyPr>
          <a:lstStyle/>
          <a:p>
            <a:pPr marL="457200" lvl="0" indent="-298450" algn="just" rtl="0">
              <a:lnSpc>
                <a:spcPct val="115000"/>
              </a:lnSpc>
              <a:spcBef>
                <a:spcPts val="120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BCD to seven segment decoder IC is employed for converting BCD code to seven segment codes.</a:t>
            </a:r>
            <a:endParaRPr sz="1100">
              <a:solidFill>
                <a:schemeClr val="dk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BCD output which we get from the counters designed using the D-flip flops is feeded as input to the decoder.</a:t>
            </a:r>
            <a:endParaRPr sz="1100">
              <a:solidFill>
                <a:schemeClr val="dk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decoder which we have used in our project is IC 74LS48N.</a:t>
            </a:r>
            <a:endParaRPr sz="1100">
              <a:solidFill>
                <a:schemeClr val="dk1"/>
              </a:solidFill>
              <a:latin typeface="Merriweather"/>
              <a:ea typeface="Merriweather"/>
              <a:cs typeface="Merriweather"/>
              <a:sym typeface="Merriweather"/>
            </a:endParaRPr>
          </a:p>
          <a:p>
            <a:pPr marL="457200" lvl="0" indent="-292100" algn="just" rtl="0">
              <a:lnSpc>
                <a:spcPct val="115000"/>
              </a:lnSpc>
              <a:spcBef>
                <a:spcPts val="0"/>
              </a:spcBef>
              <a:spcAft>
                <a:spcPts val="0"/>
              </a:spcAft>
              <a:buClr>
                <a:schemeClr val="dk1"/>
              </a:buClr>
              <a:buSzPts val="1000"/>
              <a:buFont typeface="Merriweather"/>
              <a:buChar char="●"/>
            </a:pPr>
            <a:r>
              <a:rPr lang="en" sz="1100">
                <a:solidFill>
                  <a:schemeClr val="dk1"/>
                </a:solidFill>
                <a:latin typeface="Merriweather"/>
                <a:ea typeface="Merriweather"/>
                <a:cs typeface="Merriweather"/>
                <a:sym typeface="Merriweather"/>
              </a:rPr>
              <a:t>The figure besides is of IC 74LS48N where ABCD are the BCD inputs with A being LSB, and D being MSB. The seven output lines are connected to the seven-segment display.</a:t>
            </a:r>
            <a:endParaRPr sz="1100">
              <a:solidFill>
                <a:schemeClr val="dk1"/>
              </a:solidFill>
              <a:latin typeface="Merriweather"/>
              <a:ea typeface="Merriweather"/>
              <a:cs typeface="Merriweather"/>
              <a:sym typeface="Merriweather"/>
            </a:endParaRPr>
          </a:p>
          <a:p>
            <a:pPr marL="457200" lvl="0" indent="-292100" algn="just" rtl="0">
              <a:lnSpc>
                <a:spcPct val="115000"/>
              </a:lnSpc>
              <a:spcBef>
                <a:spcPts val="0"/>
              </a:spcBef>
              <a:spcAft>
                <a:spcPts val="0"/>
              </a:spcAft>
              <a:buClr>
                <a:schemeClr val="dk1"/>
              </a:buClr>
              <a:buSzPts val="1000"/>
              <a:buFont typeface="Merriweather"/>
              <a:buChar char="●"/>
            </a:pPr>
            <a:r>
              <a:rPr lang="en" sz="1100">
                <a:solidFill>
                  <a:schemeClr val="dk1"/>
                </a:solidFill>
                <a:latin typeface="Merriweather"/>
                <a:ea typeface="Merriweather"/>
                <a:cs typeface="Merriweather"/>
                <a:sym typeface="Merriweather"/>
              </a:rPr>
              <a:t>The LT’ pin is known as the lamp test pin. It is used to make all the output pins HIGH to test all the 7-segment led. It’s an active low pin.</a:t>
            </a:r>
            <a:endParaRPr sz="1100">
              <a:solidFill>
                <a:schemeClr val="dk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RBI’ pin is known as Ripple Blanking Input pin. It is used in case of multiple 7 segments to clear the unnecessary zeros</a:t>
            </a:r>
            <a:endParaRPr sz="1100">
              <a:solidFill>
                <a:schemeClr val="dk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BI’ / RBO’ pin acts as a reset pin. In case of LOW state on pin 4, there won’t be any output. It is an active LOW pin; it will make all the output state LOW.</a:t>
            </a:r>
            <a:endParaRPr sz="1100">
              <a:solidFill>
                <a:schemeClr val="dk1"/>
              </a:solidFill>
              <a:latin typeface="Merriweather"/>
              <a:ea typeface="Merriweather"/>
              <a:cs typeface="Merriweather"/>
              <a:sym typeface="Merriweather"/>
            </a:endParaRPr>
          </a:p>
          <a:p>
            <a:pPr marL="0" lvl="0" indent="0" algn="just" rtl="0">
              <a:lnSpc>
                <a:spcPct val="115000"/>
              </a:lnSpc>
              <a:spcBef>
                <a:spcPts val="1200"/>
              </a:spcBef>
              <a:spcAft>
                <a:spcPts val="0"/>
              </a:spcAft>
              <a:buNone/>
            </a:pP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200"/>
          </a:p>
          <a:p>
            <a:pPr marL="0" lvl="0" indent="0" algn="l" rtl="0">
              <a:spcBef>
                <a:spcPts val="1200"/>
              </a:spcBef>
              <a:spcAft>
                <a:spcPts val="0"/>
              </a:spcAft>
              <a:buNone/>
            </a:pPr>
            <a:endParaRPr>
              <a:latin typeface="Merriweather"/>
              <a:ea typeface="Merriweather"/>
              <a:cs typeface="Merriweather"/>
              <a:sym typeface="Merriweather"/>
            </a:endParaRPr>
          </a:p>
        </p:txBody>
      </p:sp>
      <p:pic>
        <p:nvPicPr>
          <p:cNvPr id="1971" name="Google Shape;1971;p23"/>
          <p:cNvPicPr preferRelativeResize="0"/>
          <p:nvPr/>
        </p:nvPicPr>
        <p:blipFill>
          <a:blip r:embed="rId3">
            <a:alphaModFix/>
          </a:blip>
          <a:stretch>
            <a:fillRect/>
          </a:stretch>
        </p:blipFill>
        <p:spPr>
          <a:xfrm>
            <a:off x="5732100" y="852500"/>
            <a:ext cx="1695100" cy="1891375"/>
          </a:xfrm>
          <a:prstGeom prst="rect">
            <a:avLst/>
          </a:prstGeom>
          <a:noFill/>
          <a:ln>
            <a:noFill/>
          </a:ln>
        </p:spPr>
      </p:pic>
      <p:pic>
        <p:nvPicPr>
          <p:cNvPr id="1972" name="Google Shape;1972;p23"/>
          <p:cNvPicPr preferRelativeResize="0"/>
          <p:nvPr/>
        </p:nvPicPr>
        <p:blipFill>
          <a:blip r:embed="rId4">
            <a:alphaModFix/>
          </a:blip>
          <a:stretch>
            <a:fillRect/>
          </a:stretch>
        </p:blipFill>
        <p:spPr>
          <a:xfrm>
            <a:off x="5881176" y="2832750"/>
            <a:ext cx="1396950" cy="145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1976"/>
        <p:cNvGrpSpPr/>
        <p:nvPr/>
      </p:nvGrpSpPr>
      <p:grpSpPr>
        <a:xfrm>
          <a:off x="0" y="0"/>
          <a:ext cx="0" cy="0"/>
          <a:chOff x="0" y="0"/>
          <a:chExt cx="0" cy="0"/>
        </a:xfrm>
      </p:grpSpPr>
      <p:sp>
        <p:nvSpPr>
          <p:cNvPr id="1977" name="Google Shape;1977;p24"/>
          <p:cNvSpPr txBox="1"/>
          <p:nvPr/>
        </p:nvSpPr>
        <p:spPr>
          <a:xfrm>
            <a:off x="856500" y="422561"/>
            <a:ext cx="3715500" cy="294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900" dirty="0">
                <a:solidFill>
                  <a:schemeClr val="lt1"/>
                </a:solidFill>
                <a:latin typeface="Times New Roman"/>
                <a:ea typeface="Times New Roman"/>
                <a:cs typeface="Times New Roman"/>
                <a:sym typeface="Times New Roman"/>
              </a:rPr>
              <a:t>  </a:t>
            </a:r>
            <a:r>
              <a:rPr lang="en" sz="2000" b="1" dirty="0">
                <a:solidFill>
                  <a:schemeClr val="lt1"/>
                </a:solidFill>
                <a:latin typeface="Times New Roman"/>
                <a:ea typeface="Times New Roman"/>
                <a:cs typeface="Times New Roman"/>
                <a:sym typeface="Times New Roman"/>
              </a:rPr>
              <a:t>Working of the decoder...</a:t>
            </a:r>
            <a:endParaRPr sz="2000" b="1" dirty="0">
              <a:solidFill>
                <a:schemeClr val="lt1"/>
              </a:solidFill>
              <a:latin typeface="Times New Roman"/>
              <a:ea typeface="Times New Roman"/>
              <a:cs typeface="Times New Roman"/>
              <a:sym typeface="Times New Roman"/>
            </a:endParaRPr>
          </a:p>
          <a:p>
            <a:pPr marL="457200" lvl="0" indent="-304800" algn="just" rtl="0">
              <a:lnSpc>
                <a:spcPct val="115000"/>
              </a:lnSpc>
              <a:spcBef>
                <a:spcPts val="1200"/>
              </a:spcBef>
              <a:spcAft>
                <a:spcPts val="0"/>
              </a:spcAft>
              <a:buClr>
                <a:schemeClr val="dk1"/>
              </a:buClr>
              <a:buSzPts val="1200"/>
              <a:buFont typeface="Merriweather"/>
              <a:buChar char="●"/>
            </a:pPr>
            <a:r>
              <a:rPr lang="en" sz="1200" dirty="0">
                <a:solidFill>
                  <a:schemeClr val="dk1"/>
                </a:solidFill>
                <a:latin typeface="Merriweather"/>
                <a:ea typeface="Merriweather"/>
                <a:cs typeface="Merriweather"/>
                <a:sym typeface="Merriweather"/>
              </a:rPr>
              <a:t>We see for different BCD inputs (i.e., ABCD) different combinations of LEDs represented by (a, b, c, d,……)  are turned high giving us the desired display.</a:t>
            </a:r>
            <a:endParaRPr sz="1200" dirty="0">
              <a:solidFill>
                <a:schemeClr val="dk1"/>
              </a:solidFill>
              <a:latin typeface="Merriweather"/>
              <a:ea typeface="Merriweather"/>
              <a:cs typeface="Merriweather"/>
              <a:sym typeface="Merriweather"/>
            </a:endParaRPr>
          </a:p>
          <a:p>
            <a:pPr marL="457200" lvl="0" indent="-304800" algn="just" rtl="0">
              <a:lnSpc>
                <a:spcPct val="115000"/>
              </a:lnSpc>
              <a:spcBef>
                <a:spcPts val="0"/>
              </a:spcBef>
              <a:spcAft>
                <a:spcPts val="0"/>
              </a:spcAft>
              <a:buClr>
                <a:schemeClr val="dk1"/>
              </a:buClr>
              <a:buSzPts val="1200"/>
              <a:buFont typeface="Merriweather"/>
              <a:buChar char="●"/>
            </a:pPr>
            <a:r>
              <a:rPr lang="en" sz="1200" dirty="0">
                <a:solidFill>
                  <a:schemeClr val="dk1"/>
                </a:solidFill>
                <a:latin typeface="Merriweather"/>
                <a:ea typeface="Merriweather"/>
                <a:cs typeface="Merriweather"/>
                <a:sym typeface="Merriweather"/>
              </a:rPr>
              <a:t>Now corresponding to every LED a Boolean expression can be generated using the method of K-Map. The Boolean functions generated are realized using logic gates.</a:t>
            </a:r>
            <a:endParaRPr sz="1200" dirty="0">
              <a:solidFill>
                <a:schemeClr val="dk1"/>
              </a:solidFill>
              <a:latin typeface="Merriweather"/>
              <a:ea typeface="Merriweather"/>
              <a:cs typeface="Merriweather"/>
              <a:sym typeface="Merriweather"/>
            </a:endParaRPr>
          </a:p>
          <a:p>
            <a:pPr marL="0" lvl="0" indent="0" algn="l" rtl="0">
              <a:lnSpc>
                <a:spcPct val="115000"/>
              </a:lnSpc>
              <a:spcBef>
                <a:spcPts val="1200"/>
              </a:spcBef>
              <a:spcAft>
                <a:spcPts val="1200"/>
              </a:spcAft>
              <a:buNone/>
            </a:pPr>
            <a:r>
              <a:rPr lang="en" sz="1200" dirty="0">
                <a:solidFill>
                  <a:schemeClr val="dk1"/>
                </a:solidFill>
                <a:latin typeface="Merriweather"/>
                <a:ea typeface="Merriweather"/>
                <a:cs typeface="Merriweather"/>
                <a:sym typeface="Merriweather"/>
              </a:rPr>
              <a:t> </a:t>
            </a:r>
            <a:endParaRPr dirty="0">
              <a:latin typeface="Merriweather"/>
              <a:ea typeface="Merriweather"/>
              <a:cs typeface="Merriweather"/>
              <a:sym typeface="Merriweather"/>
            </a:endParaRPr>
          </a:p>
        </p:txBody>
      </p:sp>
      <p:pic>
        <p:nvPicPr>
          <p:cNvPr id="1978" name="Google Shape;1978;p24"/>
          <p:cNvPicPr preferRelativeResize="0"/>
          <p:nvPr/>
        </p:nvPicPr>
        <p:blipFill>
          <a:blip r:embed="rId3">
            <a:alphaModFix/>
          </a:blip>
          <a:stretch>
            <a:fillRect/>
          </a:stretch>
        </p:blipFill>
        <p:spPr>
          <a:xfrm>
            <a:off x="1432650" y="3133202"/>
            <a:ext cx="2532125" cy="1529175"/>
          </a:xfrm>
          <a:prstGeom prst="rect">
            <a:avLst/>
          </a:prstGeom>
          <a:noFill/>
          <a:ln>
            <a:noFill/>
          </a:ln>
        </p:spPr>
      </p:pic>
      <p:pic>
        <p:nvPicPr>
          <p:cNvPr id="1979" name="Google Shape;1979;p24"/>
          <p:cNvPicPr preferRelativeResize="0"/>
          <p:nvPr/>
        </p:nvPicPr>
        <p:blipFill>
          <a:blip r:embed="rId4">
            <a:alphaModFix/>
          </a:blip>
          <a:stretch>
            <a:fillRect/>
          </a:stretch>
        </p:blipFill>
        <p:spPr>
          <a:xfrm>
            <a:off x="4848531" y="1614239"/>
            <a:ext cx="2808575" cy="3037925"/>
          </a:xfrm>
          <a:prstGeom prst="rect">
            <a:avLst/>
          </a:prstGeom>
          <a:noFill/>
          <a:ln>
            <a:noFill/>
          </a:ln>
        </p:spPr>
      </p:pic>
      <p:sp>
        <p:nvSpPr>
          <p:cNvPr id="1980" name="Google Shape;1980;p24"/>
          <p:cNvSpPr txBox="1"/>
          <p:nvPr/>
        </p:nvSpPr>
        <p:spPr>
          <a:xfrm>
            <a:off x="4751852" y="918765"/>
            <a:ext cx="2808600" cy="58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200" dirty="0">
                <a:solidFill>
                  <a:schemeClr val="dk1"/>
                </a:solidFill>
                <a:latin typeface="Merriweather"/>
                <a:ea typeface="Merriweather"/>
                <a:cs typeface="Merriweather"/>
                <a:sym typeface="Merriweather"/>
              </a:rPr>
              <a:t>The internal connection for the IC is-</a:t>
            </a:r>
            <a:endParaRPr dirty="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1984"/>
        <p:cNvGrpSpPr/>
        <p:nvPr/>
      </p:nvGrpSpPr>
      <p:grpSpPr>
        <a:xfrm>
          <a:off x="0" y="0"/>
          <a:ext cx="0" cy="0"/>
          <a:chOff x="0" y="0"/>
          <a:chExt cx="0" cy="0"/>
        </a:xfrm>
      </p:grpSpPr>
      <p:sp>
        <p:nvSpPr>
          <p:cNvPr id="1985" name="Google Shape;1985;p25"/>
          <p:cNvSpPr txBox="1"/>
          <p:nvPr/>
        </p:nvSpPr>
        <p:spPr>
          <a:xfrm>
            <a:off x="689100" y="660050"/>
            <a:ext cx="3882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latin typeface="Times New Roman"/>
                <a:ea typeface="Times New Roman"/>
                <a:cs typeface="Times New Roman"/>
                <a:sym typeface="Times New Roman"/>
              </a:rPr>
              <a:t>9. Time Adjustment</a:t>
            </a:r>
            <a:endParaRPr sz="2600" b="1">
              <a:solidFill>
                <a:schemeClr val="lt1"/>
              </a:solidFill>
              <a:latin typeface="Times New Roman"/>
              <a:ea typeface="Times New Roman"/>
              <a:cs typeface="Times New Roman"/>
              <a:sym typeface="Times New Roman"/>
            </a:endParaRPr>
          </a:p>
        </p:txBody>
      </p:sp>
      <p:sp>
        <p:nvSpPr>
          <p:cNvPr id="1986" name="Google Shape;1986;p25"/>
          <p:cNvSpPr txBox="1"/>
          <p:nvPr/>
        </p:nvSpPr>
        <p:spPr>
          <a:xfrm>
            <a:off x="753525" y="1159325"/>
            <a:ext cx="3629100" cy="354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As evident from the names, these 4 push-buttons are used for adjusting the time.</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RESET: when pressed, it resets the 24 hour format to 00:00:00 and 12 hour format to 12:00:00 AM.</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SEC: when pressed, it increments the value of second.</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The MIN and HOUR push buttons also works in a similar manner.</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One end of these push buttons is connected to VCC and the other end should be connected to the clock of the first d flip-flop. However, since now there are two clk inputs, we have used an OR gate to make sure that when either of them is high, the clk receives a pulse.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pic>
        <p:nvPicPr>
          <p:cNvPr id="1987" name="Google Shape;1987;p25"/>
          <p:cNvPicPr preferRelativeResize="0"/>
          <p:nvPr/>
        </p:nvPicPr>
        <p:blipFill rotWithShape="1">
          <a:blip r:embed="rId3">
            <a:alphaModFix/>
          </a:blip>
          <a:srcRect l="2467"/>
          <a:stretch/>
        </p:blipFill>
        <p:spPr>
          <a:xfrm>
            <a:off x="4460950" y="1514025"/>
            <a:ext cx="4297851" cy="2496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1991"/>
        <p:cNvGrpSpPr/>
        <p:nvPr/>
      </p:nvGrpSpPr>
      <p:grpSpPr>
        <a:xfrm>
          <a:off x="0" y="0"/>
          <a:ext cx="0" cy="0"/>
          <a:chOff x="0" y="0"/>
          <a:chExt cx="0" cy="0"/>
        </a:xfrm>
      </p:grpSpPr>
      <p:sp>
        <p:nvSpPr>
          <p:cNvPr id="1992" name="Google Shape;1992;p26"/>
          <p:cNvSpPr txBox="1"/>
          <p:nvPr/>
        </p:nvSpPr>
        <p:spPr>
          <a:xfrm>
            <a:off x="1131900" y="580675"/>
            <a:ext cx="3440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latin typeface="Times New Roman"/>
                <a:ea typeface="Times New Roman"/>
                <a:cs typeface="Times New Roman"/>
                <a:sym typeface="Times New Roman"/>
              </a:rPr>
              <a:t>10. Stopwatch</a:t>
            </a:r>
            <a:endParaRPr sz="2600" b="1">
              <a:solidFill>
                <a:schemeClr val="lt1"/>
              </a:solidFill>
              <a:latin typeface="Times New Roman"/>
              <a:ea typeface="Times New Roman"/>
              <a:cs typeface="Times New Roman"/>
              <a:sym typeface="Times New Roman"/>
            </a:endParaRPr>
          </a:p>
        </p:txBody>
      </p:sp>
      <p:sp>
        <p:nvSpPr>
          <p:cNvPr id="1993" name="Google Shape;1993;p26"/>
          <p:cNvSpPr txBox="1"/>
          <p:nvPr/>
        </p:nvSpPr>
        <p:spPr>
          <a:xfrm>
            <a:off x="808775" y="1112100"/>
            <a:ext cx="644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erriweather"/>
              <a:ea typeface="Merriweather"/>
              <a:cs typeface="Merriweather"/>
              <a:sym typeface="Merriweather"/>
            </a:endParaRPr>
          </a:p>
        </p:txBody>
      </p:sp>
      <p:pic>
        <p:nvPicPr>
          <p:cNvPr id="1994" name="Google Shape;1994;p26" title="digitalclk_final_draft - Multisim - [digitalclk_final_draft _] 2021-11-07 18-35-17.mp4">
            <a:hlinkClick r:id="rId3"/>
          </p:cNvPr>
          <p:cNvPicPr preferRelativeResize="0"/>
          <p:nvPr/>
        </p:nvPicPr>
        <p:blipFill>
          <a:blip r:embed="rId4">
            <a:alphaModFix/>
          </a:blip>
          <a:stretch>
            <a:fillRect/>
          </a:stretch>
        </p:blipFill>
        <p:spPr>
          <a:xfrm>
            <a:off x="1044263" y="1236375"/>
            <a:ext cx="7055472" cy="3586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4"/>
                                        </p:tgtEl>
                                        <p:attrNameLst>
                                          <p:attrName>style.visibility</p:attrName>
                                        </p:attrNameLst>
                                      </p:cBhvr>
                                      <p:to>
                                        <p:strVal val="visible"/>
                                      </p:to>
                                    </p:set>
                                    <p:animEffect transition="in" filter="fade">
                                      <p:cBhvr>
                                        <p:cTn id="7" dur="1000"/>
                                        <p:tgtEl>
                                          <p:spTgt spid="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1998"/>
        <p:cNvGrpSpPr/>
        <p:nvPr/>
      </p:nvGrpSpPr>
      <p:grpSpPr>
        <a:xfrm>
          <a:off x="0" y="0"/>
          <a:ext cx="0" cy="0"/>
          <a:chOff x="0" y="0"/>
          <a:chExt cx="0" cy="0"/>
        </a:xfrm>
      </p:grpSpPr>
      <p:sp>
        <p:nvSpPr>
          <p:cNvPr id="1999" name="Google Shape;1999;p27"/>
          <p:cNvSpPr txBox="1">
            <a:spLocks noGrp="1"/>
          </p:cNvSpPr>
          <p:nvPr>
            <p:ph type="title" idx="4294967295"/>
          </p:nvPr>
        </p:nvSpPr>
        <p:spPr>
          <a:xfrm>
            <a:off x="739275" y="253050"/>
            <a:ext cx="7035300" cy="64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11.  12-24 hour display</a:t>
            </a:r>
            <a:endParaRPr>
              <a:solidFill>
                <a:schemeClr val="lt1"/>
              </a:solidFill>
              <a:latin typeface="Times New Roman"/>
              <a:ea typeface="Times New Roman"/>
              <a:cs typeface="Times New Roman"/>
              <a:sym typeface="Times New Roman"/>
            </a:endParaRPr>
          </a:p>
        </p:txBody>
      </p:sp>
      <p:sp>
        <p:nvSpPr>
          <p:cNvPr id="2000" name="Google Shape;2000;p27"/>
          <p:cNvSpPr txBox="1"/>
          <p:nvPr/>
        </p:nvSpPr>
        <p:spPr>
          <a:xfrm>
            <a:off x="3020775" y="1306275"/>
            <a:ext cx="567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2001" name="Google Shape;2001;p27"/>
          <p:cNvSpPr txBox="1"/>
          <p:nvPr/>
        </p:nvSpPr>
        <p:spPr>
          <a:xfrm>
            <a:off x="461950" y="826625"/>
            <a:ext cx="5075700" cy="38790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In 12-24 conversion, we basically have some changes in flip flop connections corresponding to the hour display.</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The clk increments normally upto 12 but when it turns 13 we want to display 01.</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So when 13 appears, the right display of hour shows 3 thus output of U39 is 1  and the binary representation as a whole is ’0011’  so to make it 1 we reset other 3  flip flops leaving U39 thus making the representation ‘0001’ and we also reset U51  corresponding to left hour display thus hour segment displays  1 the moment clock strikes 13 and after that the clk increments normally 1-&gt;2….-&gt;12 and again shifts to 1.</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To display AM ,PM we have have used D flip flop with its d terminal connected to Q’ to make it work as toggle flip flop.</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 Whenever the hour display receives 12 as input the clk input turns high and at its positive edge  AM toggles to PM and vice-versa.</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After designing the separate ckts we have used 2x1 mux’s to show 24 hr clock  or 12 hr clock as per user’s choice.</a:t>
            </a:r>
            <a:endParaRPr sz="1200">
              <a:solidFill>
                <a:schemeClr val="dk1"/>
              </a:solidFill>
              <a:latin typeface="Merriweather"/>
              <a:ea typeface="Merriweather"/>
              <a:cs typeface="Merriweather"/>
              <a:sym typeface="Merriweather"/>
            </a:endParaRPr>
          </a:p>
        </p:txBody>
      </p:sp>
      <p:pic>
        <p:nvPicPr>
          <p:cNvPr id="2002" name="Google Shape;2002;p27"/>
          <p:cNvPicPr preferRelativeResize="0"/>
          <p:nvPr/>
        </p:nvPicPr>
        <p:blipFill>
          <a:blip r:embed="rId3">
            <a:alphaModFix/>
          </a:blip>
          <a:stretch>
            <a:fillRect/>
          </a:stretch>
        </p:blipFill>
        <p:spPr>
          <a:xfrm>
            <a:off x="5537650" y="962900"/>
            <a:ext cx="3105226" cy="2327975"/>
          </a:xfrm>
          <a:prstGeom prst="rect">
            <a:avLst/>
          </a:prstGeom>
          <a:noFill/>
          <a:ln>
            <a:noFill/>
          </a:ln>
        </p:spPr>
      </p:pic>
      <p:pic>
        <p:nvPicPr>
          <p:cNvPr id="2003" name="Google Shape;2003;p27"/>
          <p:cNvPicPr preferRelativeResize="0"/>
          <p:nvPr/>
        </p:nvPicPr>
        <p:blipFill>
          <a:blip r:embed="rId4">
            <a:alphaModFix/>
          </a:blip>
          <a:stretch>
            <a:fillRect/>
          </a:stretch>
        </p:blipFill>
        <p:spPr>
          <a:xfrm>
            <a:off x="6054550" y="3352125"/>
            <a:ext cx="1633524" cy="136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2007"/>
        <p:cNvGrpSpPr/>
        <p:nvPr/>
      </p:nvGrpSpPr>
      <p:grpSpPr>
        <a:xfrm>
          <a:off x="0" y="0"/>
          <a:ext cx="0" cy="0"/>
          <a:chOff x="0" y="0"/>
          <a:chExt cx="0" cy="0"/>
        </a:xfrm>
      </p:grpSpPr>
      <p:sp>
        <p:nvSpPr>
          <p:cNvPr id="2008" name="Google Shape;2008;p28"/>
          <p:cNvSpPr txBox="1"/>
          <p:nvPr/>
        </p:nvSpPr>
        <p:spPr>
          <a:xfrm>
            <a:off x="1131900" y="515017"/>
            <a:ext cx="3440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dirty="0">
                <a:solidFill>
                  <a:schemeClr val="lt1"/>
                </a:solidFill>
                <a:latin typeface="Times New Roman"/>
                <a:ea typeface="Times New Roman"/>
                <a:cs typeface="Times New Roman"/>
                <a:sym typeface="Times New Roman"/>
              </a:rPr>
              <a:t>12.  Simulation</a:t>
            </a:r>
            <a:endParaRPr sz="2600" b="1" dirty="0">
              <a:solidFill>
                <a:schemeClr val="lt1"/>
              </a:solidFill>
              <a:latin typeface="Times New Roman"/>
              <a:ea typeface="Times New Roman"/>
              <a:cs typeface="Times New Roman"/>
              <a:sym typeface="Times New Roman"/>
            </a:endParaRPr>
          </a:p>
        </p:txBody>
      </p:sp>
      <p:sp>
        <p:nvSpPr>
          <p:cNvPr id="2009" name="Google Shape;2009;p28"/>
          <p:cNvSpPr txBox="1"/>
          <p:nvPr/>
        </p:nvSpPr>
        <p:spPr>
          <a:xfrm>
            <a:off x="1131900" y="1112100"/>
            <a:ext cx="6615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If we start the clock in 24-hour format and it is 13:00:19   , then on switching it to 12-hour format, it displays 01:00:19 PM as expected.</a:t>
            </a:r>
            <a:endParaRPr>
              <a:solidFill>
                <a:schemeClr val="dk1"/>
              </a:solidFill>
              <a:latin typeface="Merriweather"/>
              <a:ea typeface="Merriweather"/>
              <a:cs typeface="Merriweather"/>
              <a:sym typeface="Merriweather"/>
            </a:endParaRPr>
          </a:p>
        </p:txBody>
      </p:sp>
      <p:pic>
        <p:nvPicPr>
          <p:cNvPr id="2010" name="Google Shape;2010;p28"/>
          <p:cNvPicPr preferRelativeResize="0"/>
          <p:nvPr/>
        </p:nvPicPr>
        <p:blipFill>
          <a:blip r:embed="rId3">
            <a:alphaModFix/>
          </a:blip>
          <a:stretch>
            <a:fillRect/>
          </a:stretch>
        </p:blipFill>
        <p:spPr>
          <a:xfrm>
            <a:off x="543000" y="2016038"/>
            <a:ext cx="3548975" cy="901491"/>
          </a:xfrm>
          <a:prstGeom prst="rect">
            <a:avLst/>
          </a:prstGeom>
          <a:noFill/>
          <a:ln>
            <a:noFill/>
          </a:ln>
        </p:spPr>
      </p:pic>
      <p:pic>
        <p:nvPicPr>
          <p:cNvPr id="2011" name="Google Shape;2011;p28"/>
          <p:cNvPicPr preferRelativeResize="0"/>
          <p:nvPr/>
        </p:nvPicPr>
        <p:blipFill>
          <a:blip r:embed="rId4">
            <a:alphaModFix/>
          </a:blip>
          <a:stretch>
            <a:fillRect/>
          </a:stretch>
        </p:blipFill>
        <p:spPr>
          <a:xfrm>
            <a:off x="4604375" y="2016050"/>
            <a:ext cx="3849074" cy="901475"/>
          </a:xfrm>
          <a:prstGeom prst="rect">
            <a:avLst/>
          </a:prstGeom>
          <a:noFill/>
          <a:ln>
            <a:noFill/>
          </a:ln>
        </p:spPr>
      </p:pic>
      <p:sp>
        <p:nvSpPr>
          <p:cNvPr id="2012" name="Google Shape;2012;p28"/>
          <p:cNvSpPr txBox="1"/>
          <p:nvPr/>
        </p:nvSpPr>
        <p:spPr>
          <a:xfrm>
            <a:off x="1131900" y="2990175"/>
            <a:ext cx="60861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It is 12:20:59 AM initially, now after 1 second, the minute value increments to 21.</a:t>
            </a:r>
            <a:endParaRPr>
              <a:solidFill>
                <a:schemeClr val="dk1"/>
              </a:solidFill>
              <a:latin typeface="Merriweather"/>
              <a:ea typeface="Merriweather"/>
              <a:cs typeface="Merriweather"/>
              <a:sym typeface="Merriweather"/>
            </a:endParaRPr>
          </a:p>
        </p:txBody>
      </p:sp>
      <p:pic>
        <p:nvPicPr>
          <p:cNvPr id="2013" name="Google Shape;2013;p28"/>
          <p:cNvPicPr preferRelativeResize="0"/>
          <p:nvPr/>
        </p:nvPicPr>
        <p:blipFill>
          <a:blip r:embed="rId5">
            <a:alphaModFix/>
          </a:blip>
          <a:stretch>
            <a:fillRect/>
          </a:stretch>
        </p:blipFill>
        <p:spPr>
          <a:xfrm>
            <a:off x="597425" y="3833550"/>
            <a:ext cx="3548975" cy="956675"/>
          </a:xfrm>
          <a:prstGeom prst="rect">
            <a:avLst/>
          </a:prstGeom>
          <a:noFill/>
          <a:ln>
            <a:noFill/>
          </a:ln>
        </p:spPr>
      </p:pic>
      <p:pic>
        <p:nvPicPr>
          <p:cNvPr id="2014" name="Google Shape;2014;p28"/>
          <p:cNvPicPr preferRelativeResize="0"/>
          <p:nvPr/>
        </p:nvPicPr>
        <p:blipFill>
          <a:blip r:embed="rId6">
            <a:alphaModFix/>
          </a:blip>
          <a:stretch>
            <a:fillRect/>
          </a:stretch>
        </p:blipFill>
        <p:spPr>
          <a:xfrm>
            <a:off x="4571988" y="3833550"/>
            <a:ext cx="3913849" cy="956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2018"/>
        <p:cNvGrpSpPr/>
        <p:nvPr/>
      </p:nvGrpSpPr>
      <p:grpSpPr>
        <a:xfrm>
          <a:off x="0" y="0"/>
          <a:ext cx="0" cy="0"/>
          <a:chOff x="0" y="0"/>
          <a:chExt cx="0" cy="0"/>
        </a:xfrm>
      </p:grpSpPr>
      <p:sp>
        <p:nvSpPr>
          <p:cNvPr id="2019" name="Google Shape;2019;p29"/>
          <p:cNvSpPr txBox="1"/>
          <p:nvPr/>
        </p:nvSpPr>
        <p:spPr>
          <a:xfrm>
            <a:off x="1312400" y="515250"/>
            <a:ext cx="3440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latin typeface="Times New Roman"/>
                <a:ea typeface="Times New Roman"/>
                <a:cs typeface="Times New Roman"/>
                <a:sym typeface="Times New Roman"/>
              </a:rPr>
              <a:t>continued...</a:t>
            </a:r>
            <a:endParaRPr sz="2600" b="1">
              <a:solidFill>
                <a:schemeClr val="lt1"/>
              </a:solidFill>
              <a:latin typeface="Times New Roman"/>
              <a:ea typeface="Times New Roman"/>
              <a:cs typeface="Times New Roman"/>
              <a:sym typeface="Times New Roman"/>
            </a:endParaRPr>
          </a:p>
        </p:txBody>
      </p:sp>
      <p:sp>
        <p:nvSpPr>
          <p:cNvPr id="2020" name="Google Shape;2020;p29"/>
          <p:cNvSpPr txBox="1"/>
          <p:nvPr/>
        </p:nvSpPr>
        <p:spPr>
          <a:xfrm>
            <a:off x="1114700" y="1112100"/>
            <a:ext cx="66321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a:latin typeface="Merriweather"/>
                <a:ea typeface="Merriweather"/>
                <a:cs typeface="Merriweather"/>
                <a:sym typeface="Merriweather"/>
              </a:rPr>
              <a:t>It is 23:59:59, after 1 second, both the minute and second display reset to 00 which further increments the hour to 00 as per 24 hour format.</a:t>
            </a:r>
            <a:endParaRPr>
              <a:latin typeface="Merriweather"/>
              <a:ea typeface="Merriweather"/>
              <a:cs typeface="Merriweather"/>
              <a:sym typeface="Merriweather"/>
            </a:endParaRPr>
          </a:p>
        </p:txBody>
      </p:sp>
      <p:pic>
        <p:nvPicPr>
          <p:cNvPr id="2021" name="Google Shape;2021;p29"/>
          <p:cNvPicPr preferRelativeResize="0"/>
          <p:nvPr/>
        </p:nvPicPr>
        <p:blipFill>
          <a:blip r:embed="rId3">
            <a:alphaModFix/>
          </a:blip>
          <a:stretch>
            <a:fillRect/>
          </a:stretch>
        </p:blipFill>
        <p:spPr>
          <a:xfrm>
            <a:off x="1114700" y="1955250"/>
            <a:ext cx="3306675" cy="901475"/>
          </a:xfrm>
          <a:prstGeom prst="rect">
            <a:avLst/>
          </a:prstGeom>
          <a:noFill/>
          <a:ln>
            <a:noFill/>
          </a:ln>
        </p:spPr>
      </p:pic>
      <p:pic>
        <p:nvPicPr>
          <p:cNvPr id="2022" name="Google Shape;2022;p29"/>
          <p:cNvPicPr preferRelativeResize="0"/>
          <p:nvPr/>
        </p:nvPicPr>
        <p:blipFill>
          <a:blip r:embed="rId4">
            <a:alphaModFix/>
          </a:blip>
          <a:stretch>
            <a:fillRect/>
          </a:stretch>
        </p:blipFill>
        <p:spPr>
          <a:xfrm>
            <a:off x="5004575" y="1955250"/>
            <a:ext cx="3406954" cy="901475"/>
          </a:xfrm>
          <a:prstGeom prst="rect">
            <a:avLst/>
          </a:prstGeom>
          <a:noFill/>
          <a:ln>
            <a:noFill/>
          </a:ln>
        </p:spPr>
      </p:pic>
      <p:sp>
        <p:nvSpPr>
          <p:cNvPr id="2023" name="Google Shape;2023;p29"/>
          <p:cNvSpPr txBox="1"/>
          <p:nvPr/>
        </p:nvSpPr>
        <p:spPr>
          <a:xfrm>
            <a:off x="1114700" y="2990175"/>
            <a:ext cx="61032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Char char="●"/>
            </a:pPr>
            <a:r>
              <a:rPr lang="en">
                <a:latin typeface="Merriweather"/>
                <a:ea typeface="Merriweather"/>
                <a:cs typeface="Merriweather"/>
                <a:sym typeface="Merriweather"/>
              </a:rPr>
              <a:t>Similarly, in the 12 hour format, after 12:59:59 AM, we expect 01:00:00 AM.</a:t>
            </a:r>
            <a:endParaRPr>
              <a:latin typeface="Merriweather"/>
              <a:ea typeface="Merriweather"/>
              <a:cs typeface="Merriweather"/>
              <a:sym typeface="Merriweather"/>
            </a:endParaRPr>
          </a:p>
        </p:txBody>
      </p:sp>
      <p:pic>
        <p:nvPicPr>
          <p:cNvPr id="2024" name="Google Shape;2024;p29"/>
          <p:cNvPicPr preferRelativeResize="0"/>
          <p:nvPr/>
        </p:nvPicPr>
        <p:blipFill>
          <a:blip r:embed="rId5">
            <a:alphaModFix/>
          </a:blip>
          <a:stretch>
            <a:fillRect/>
          </a:stretch>
        </p:blipFill>
        <p:spPr>
          <a:xfrm>
            <a:off x="4988000" y="3739229"/>
            <a:ext cx="3440099" cy="898720"/>
          </a:xfrm>
          <a:prstGeom prst="rect">
            <a:avLst/>
          </a:prstGeom>
          <a:noFill/>
          <a:ln>
            <a:noFill/>
          </a:ln>
        </p:spPr>
      </p:pic>
      <p:pic>
        <p:nvPicPr>
          <p:cNvPr id="2025" name="Google Shape;2025;p29"/>
          <p:cNvPicPr preferRelativeResize="0"/>
          <p:nvPr/>
        </p:nvPicPr>
        <p:blipFill>
          <a:blip r:embed="rId6">
            <a:alphaModFix/>
          </a:blip>
          <a:stretch>
            <a:fillRect/>
          </a:stretch>
        </p:blipFill>
        <p:spPr>
          <a:xfrm>
            <a:off x="1064550" y="3739226"/>
            <a:ext cx="3406950" cy="8793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2029"/>
        <p:cNvGrpSpPr/>
        <p:nvPr/>
      </p:nvGrpSpPr>
      <p:grpSpPr>
        <a:xfrm>
          <a:off x="0" y="0"/>
          <a:ext cx="0" cy="0"/>
          <a:chOff x="0" y="0"/>
          <a:chExt cx="0" cy="0"/>
        </a:xfrm>
      </p:grpSpPr>
      <p:sp>
        <p:nvSpPr>
          <p:cNvPr id="2030" name="Google Shape;2030;p30"/>
          <p:cNvSpPr txBox="1"/>
          <p:nvPr/>
        </p:nvSpPr>
        <p:spPr>
          <a:xfrm>
            <a:off x="1327650" y="551975"/>
            <a:ext cx="3702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latin typeface="Times New Roman"/>
                <a:ea typeface="Times New Roman"/>
                <a:cs typeface="Times New Roman"/>
                <a:sym typeface="Times New Roman"/>
              </a:rPr>
              <a:t>13.  Time Zone</a:t>
            </a:r>
            <a:endParaRPr sz="2600" b="1">
              <a:solidFill>
                <a:schemeClr val="lt1"/>
              </a:solidFill>
              <a:latin typeface="Times New Roman"/>
              <a:ea typeface="Times New Roman"/>
              <a:cs typeface="Times New Roman"/>
              <a:sym typeface="Times New Roman"/>
            </a:endParaRPr>
          </a:p>
        </p:txBody>
      </p:sp>
      <p:sp>
        <p:nvSpPr>
          <p:cNvPr id="2031" name="Google Shape;2031;p30"/>
          <p:cNvSpPr txBox="1"/>
          <p:nvPr/>
        </p:nvSpPr>
        <p:spPr>
          <a:xfrm>
            <a:off x="1327650" y="1029800"/>
            <a:ext cx="6488700" cy="25860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Here, we have added a number from 0-7 to the hour display in the 12-hour format. For this, we have used a bcd adder circuit.</a:t>
            </a:r>
            <a:endParaRPr sz="1300">
              <a:solidFill>
                <a:schemeClr val="dk1"/>
              </a:solidFill>
              <a:latin typeface="Merriweather"/>
              <a:ea typeface="Merriweather"/>
              <a:cs typeface="Merriweather"/>
              <a:sym typeface="Merriweather"/>
            </a:endParaRPr>
          </a:p>
          <a:p>
            <a:pPr marL="457200" lvl="0" indent="-311150" algn="l" rtl="0">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Now, the biggest challenge is to make sure that the new displays work according to the 12 hour format. </a:t>
            </a:r>
            <a:endParaRPr sz="1300">
              <a:solidFill>
                <a:schemeClr val="dk1"/>
              </a:solidFill>
              <a:latin typeface="Merriweather"/>
              <a:ea typeface="Merriweather"/>
              <a:cs typeface="Merriweather"/>
              <a:sym typeface="Merriweather"/>
            </a:endParaRPr>
          </a:p>
          <a:p>
            <a:pPr marL="457200" lvl="0" indent="-311150" algn="l" rtl="0">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To solve this problem, the logic used is that whenever the left hour display is equal to 1 and the right hour display is &gt;2 simultaneously, we want to subtract 1 from the left display and 2 from the right display. For example: instead of 17 (12 + 5), we need 05 which can be achieved from the above logic.</a:t>
            </a:r>
            <a:endParaRPr sz="1300">
              <a:solidFill>
                <a:schemeClr val="dk1"/>
              </a:solidFill>
              <a:latin typeface="Merriweather"/>
              <a:ea typeface="Merriweather"/>
              <a:cs typeface="Merriweather"/>
              <a:sym typeface="Merriweather"/>
            </a:endParaRPr>
          </a:p>
          <a:p>
            <a:pPr marL="457200" lvl="0" indent="-311150" algn="l" rtl="0">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 Thus, a 4 bit comparator is used for this and whenever the above 2 conditions are fulfilled simultaneously, we have used a binary subtractor to person the necessary subtraction for both the displays.</a:t>
            </a:r>
            <a:endParaRPr sz="1300">
              <a:solidFill>
                <a:schemeClr val="dk1"/>
              </a:solidFill>
              <a:latin typeface="Merriweather"/>
              <a:ea typeface="Merriweather"/>
              <a:cs typeface="Merriweather"/>
              <a:sym typeface="Merriweather"/>
            </a:endParaRPr>
          </a:p>
        </p:txBody>
      </p:sp>
      <p:pic>
        <p:nvPicPr>
          <p:cNvPr id="2032" name="Google Shape;2032;p30"/>
          <p:cNvPicPr preferRelativeResize="0"/>
          <p:nvPr/>
        </p:nvPicPr>
        <p:blipFill>
          <a:blip r:embed="rId3">
            <a:alphaModFix/>
          </a:blip>
          <a:stretch>
            <a:fillRect/>
          </a:stretch>
        </p:blipFill>
        <p:spPr>
          <a:xfrm>
            <a:off x="956075" y="3679225"/>
            <a:ext cx="7477100" cy="1138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2036"/>
        <p:cNvGrpSpPr/>
        <p:nvPr/>
      </p:nvGrpSpPr>
      <p:grpSpPr>
        <a:xfrm>
          <a:off x="0" y="0"/>
          <a:ext cx="0" cy="0"/>
          <a:chOff x="0" y="0"/>
          <a:chExt cx="0" cy="0"/>
        </a:xfrm>
      </p:grpSpPr>
      <p:pic>
        <p:nvPicPr>
          <p:cNvPr id="2037" name="Google Shape;2037;p31"/>
          <p:cNvPicPr preferRelativeResize="0"/>
          <p:nvPr/>
        </p:nvPicPr>
        <p:blipFill>
          <a:blip r:embed="rId3">
            <a:alphaModFix/>
          </a:blip>
          <a:stretch>
            <a:fillRect/>
          </a:stretch>
        </p:blipFill>
        <p:spPr>
          <a:xfrm>
            <a:off x="533400" y="527425"/>
            <a:ext cx="8077202" cy="39846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2041"/>
        <p:cNvGrpSpPr/>
        <p:nvPr/>
      </p:nvGrpSpPr>
      <p:grpSpPr>
        <a:xfrm>
          <a:off x="0" y="0"/>
          <a:ext cx="0" cy="0"/>
          <a:chOff x="0" y="0"/>
          <a:chExt cx="0" cy="0"/>
        </a:xfrm>
      </p:grpSpPr>
      <p:sp>
        <p:nvSpPr>
          <p:cNvPr id="2042" name="Google Shape;2042;p32"/>
          <p:cNvSpPr txBox="1">
            <a:spLocks noGrp="1"/>
          </p:cNvSpPr>
          <p:nvPr>
            <p:ph type="title" idx="4294967295"/>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14.  References</a:t>
            </a:r>
            <a:endParaRPr>
              <a:solidFill>
                <a:schemeClr val="lt1"/>
              </a:solidFill>
              <a:latin typeface="Times New Roman"/>
              <a:ea typeface="Times New Roman"/>
              <a:cs typeface="Times New Roman"/>
              <a:sym typeface="Times New Roman"/>
            </a:endParaRPr>
          </a:p>
        </p:txBody>
      </p:sp>
      <p:sp>
        <p:nvSpPr>
          <p:cNvPr id="2043" name="Google Shape;2043;p32"/>
          <p:cNvSpPr txBox="1">
            <a:spLocks noGrp="1"/>
          </p:cNvSpPr>
          <p:nvPr>
            <p:ph type="title" idx="4294967295"/>
          </p:nvPr>
        </p:nvSpPr>
        <p:spPr>
          <a:xfrm>
            <a:off x="1131750" y="1324525"/>
            <a:ext cx="6880500" cy="2944500"/>
          </a:xfrm>
          <a:prstGeom prst="rect">
            <a:avLst/>
          </a:prstGeom>
        </p:spPr>
        <p:txBody>
          <a:bodyPr spcFirstLastPara="1" wrap="square" lIns="91425" tIns="91425" rIns="91425" bIns="91425" anchor="b" anchorCtr="0">
            <a:noAutofit/>
          </a:bodyPr>
          <a:lstStyle/>
          <a:p>
            <a:pPr marL="457200" lvl="0" indent="-342900" algn="l" rtl="0">
              <a:spcBef>
                <a:spcPts val="0"/>
              </a:spcBef>
              <a:spcAft>
                <a:spcPts val="0"/>
              </a:spcAft>
              <a:buClr>
                <a:schemeClr val="lt1"/>
              </a:buClr>
              <a:buSzPts val="1800"/>
              <a:buFont typeface="Times New Roman"/>
              <a:buChar char="●"/>
            </a:pPr>
            <a:r>
              <a:rPr lang="en" sz="1800" b="0" u="sng">
                <a:solidFill>
                  <a:schemeClr val="hlink"/>
                </a:solidFill>
                <a:latin typeface="Times New Roman"/>
                <a:ea typeface="Times New Roman"/>
                <a:cs typeface="Times New Roman"/>
                <a:sym typeface="Times New Roman"/>
                <a:hlinkClick r:id="rId3"/>
              </a:rPr>
              <a:t>https://www.mouser.ec/datasheet/2/268/sy10-100el31-278196.pdf</a:t>
            </a:r>
            <a:endParaRPr sz="1800" b="0">
              <a:solidFill>
                <a:schemeClr val="lt1"/>
              </a:solidFill>
              <a:latin typeface="Times New Roman"/>
              <a:ea typeface="Times New Roman"/>
              <a:cs typeface="Times New Roman"/>
              <a:sym typeface="Times New Roman"/>
            </a:endParaRPr>
          </a:p>
          <a:p>
            <a:pPr marL="457200" lvl="0" indent="-342900" algn="l" rtl="0">
              <a:spcBef>
                <a:spcPts val="0"/>
              </a:spcBef>
              <a:spcAft>
                <a:spcPts val="0"/>
              </a:spcAft>
              <a:buClr>
                <a:schemeClr val="lt1"/>
              </a:buClr>
              <a:buSzPts val="1800"/>
              <a:buFont typeface="Times New Roman"/>
              <a:buChar char="●"/>
            </a:pPr>
            <a:r>
              <a:rPr lang="en" sz="1800" b="0" u="sng">
                <a:solidFill>
                  <a:schemeClr val="hlink"/>
                </a:solidFill>
                <a:latin typeface="Times New Roman"/>
                <a:ea typeface="Times New Roman"/>
                <a:cs typeface="Times New Roman"/>
                <a:sym typeface="Times New Roman"/>
                <a:hlinkClick r:id="rId4"/>
              </a:rPr>
              <a:t>https://www.geeksforgeeks.org/bcd-to-7-segment-decoder/</a:t>
            </a:r>
            <a:endParaRPr sz="1800" b="0">
              <a:solidFill>
                <a:schemeClr val="lt1"/>
              </a:solidFill>
              <a:latin typeface="Times New Roman"/>
              <a:ea typeface="Times New Roman"/>
              <a:cs typeface="Times New Roman"/>
              <a:sym typeface="Times New Roman"/>
            </a:endParaRPr>
          </a:p>
          <a:p>
            <a:pPr marL="457200" lvl="0" indent="-342900" algn="l" rtl="0">
              <a:spcBef>
                <a:spcPts val="0"/>
              </a:spcBef>
              <a:spcAft>
                <a:spcPts val="0"/>
              </a:spcAft>
              <a:buClr>
                <a:schemeClr val="lt1"/>
              </a:buClr>
              <a:buSzPts val="1800"/>
              <a:buFont typeface="Times New Roman"/>
              <a:buChar char="●"/>
            </a:pPr>
            <a:r>
              <a:rPr lang="en" sz="1800" b="0" u="sng">
                <a:solidFill>
                  <a:schemeClr val="hlink"/>
                </a:solidFill>
                <a:latin typeface="Times New Roman"/>
                <a:ea typeface="Times New Roman"/>
                <a:cs typeface="Times New Roman"/>
                <a:sym typeface="Times New Roman"/>
                <a:hlinkClick r:id="rId5"/>
              </a:rPr>
              <a:t>https://www.youtube.com/watch?v=i0SNb__dkYI</a:t>
            </a:r>
            <a:endParaRPr sz="1800" b="0">
              <a:solidFill>
                <a:schemeClr val="lt1"/>
              </a:solidFill>
              <a:latin typeface="Times New Roman"/>
              <a:ea typeface="Times New Roman"/>
              <a:cs typeface="Times New Roman"/>
              <a:sym typeface="Times New Roman"/>
            </a:endParaRPr>
          </a:p>
          <a:p>
            <a:pPr marL="457200" lvl="0" indent="-342900" algn="l" rtl="0">
              <a:spcBef>
                <a:spcPts val="0"/>
              </a:spcBef>
              <a:spcAft>
                <a:spcPts val="0"/>
              </a:spcAft>
              <a:buClr>
                <a:schemeClr val="lt1"/>
              </a:buClr>
              <a:buSzPts val="1800"/>
              <a:buFont typeface="Times New Roman"/>
              <a:buChar char="●"/>
            </a:pPr>
            <a:r>
              <a:rPr lang="en" sz="1800" b="0" u="sng">
                <a:solidFill>
                  <a:schemeClr val="hlink"/>
                </a:solidFill>
                <a:latin typeface="Times New Roman"/>
                <a:ea typeface="Times New Roman"/>
                <a:cs typeface="Times New Roman"/>
                <a:sym typeface="Times New Roman"/>
                <a:hlinkClick r:id="rId6"/>
              </a:rPr>
              <a:t>https://pdf1.alldatasheet.com/datasheet-pdf/view/27442/TI/74LS48.html</a:t>
            </a:r>
            <a:endParaRPr sz="1800" b="0">
              <a:solidFill>
                <a:schemeClr val="lt1"/>
              </a:solidFill>
              <a:latin typeface="Times New Roman"/>
              <a:ea typeface="Times New Roman"/>
              <a:cs typeface="Times New Roman"/>
              <a:sym typeface="Times New Roman"/>
            </a:endParaRPr>
          </a:p>
          <a:p>
            <a:pPr marL="457200" lvl="0" indent="-342900" algn="l" rtl="0">
              <a:spcBef>
                <a:spcPts val="0"/>
              </a:spcBef>
              <a:spcAft>
                <a:spcPts val="0"/>
              </a:spcAft>
              <a:buClr>
                <a:schemeClr val="lt1"/>
              </a:buClr>
              <a:buSzPts val="1800"/>
              <a:buFont typeface="Times New Roman"/>
              <a:buChar char="●"/>
            </a:pPr>
            <a:r>
              <a:rPr lang="en" sz="1800" b="0" u="sng">
                <a:solidFill>
                  <a:schemeClr val="hlink"/>
                </a:solidFill>
                <a:latin typeface="Times New Roman"/>
                <a:ea typeface="Times New Roman"/>
                <a:cs typeface="Times New Roman"/>
                <a:sym typeface="Times New Roman"/>
                <a:hlinkClick r:id="rId7"/>
              </a:rPr>
              <a:t>https://www.ti.com/lit/ds/symlink/sn74lvc2g157.pdf?ts=1636251416990&amp;ref_url=https%253A%252F%252Fwww.google.com%252F</a:t>
            </a:r>
            <a:endParaRPr sz="1800" b="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1800" b="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1800" b="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1900"/>
        <p:cNvGrpSpPr/>
        <p:nvPr/>
      </p:nvGrpSpPr>
      <p:grpSpPr>
        <a:xfrm>
          <a:off x="0" y="0"/>
          <a:ext cx="0" cy="0"/>
          <a:chOff x="0" y="0"/>
          <a:chExt cx="0" cy="0"/>
        </a:xfrm>
      </p:grpSpPr>
      <p:sp>
        <p:nvSpPr>
          <p:cNvPr id="1901" name="Google Shape;1901;p15"/>
          <p:cNvSpPr txBox="1">
            <a:spLocks noGrp="1"/>
          </p:cNvSpPr>
          <p:nvPr>
            <p:ph type="title"/>
          </p:nvPr>
        </p:nvSpPr>
        <p:spPr>
          <a:xfrm>
            <a:off x="1131750" y="449600"/>
            <a:ext cx="6880500" cy="582900"/>
          </a:xfrm>
          <a:prstGeom prst="rect">
            <a:avLst/>
          </a:prstGeom>
        </p:spPr>
        <p:txBody>
          <a:bodyPr spcFirstLastPara="1" wrap="square" lIns="91425" tIns="91425" rIns="91425" bIns="91425" anchor="b" anchorCtr="0">
            <a:noAutofit/>
          </a:bodyPr>
          <a:lstStyle/>
          <a:p>
            <a:pPr marL="457200" lvl="0" indent="-393700" algn="l" rtl="0">
              <a:spcBef>
                <a:spcPts val="0"/>
              </a:spcBef>
              <a:spcAft>
                <a:spcPts val="0"/>
              </a:spcAft>
              <a:buClr>
                <a:schemeClr val="lt1"/>
              </a:buClr>
              <a:buSzPts val="2600"/>
              <a:buFont typeface="Times New Roman"/>
              <a:buAutoNum type="arabicPeriod"/>
            </a:pPr>
            <a:r>
              <a:rPr lang="en" dirty="0">
                <a:solidFill>
                  <a:schemeClr val="lt1"/>
                </a:solidFill>
                <a:latin typeface="Times New Roman"/>
                <a:ea typeface="Times New Roman"/>
                <a:cs typeface="Times New Roman"/>
                <a:sym typeface="Times New Roman"/>
              </a:rPr>
              <a:t>Final Schematic</a:t>
            </a:r>
            <a:endParaRPr dirty="0">
              <a:solidFill>
                <a:schemeClr val="lt1"/>
              </a:solidFill>
              <a:latin typeface="Times New Roman"/>
              <a:ea typeface="Times New Roman"/>
              <a:cs typeface="Times New Roman"/>
              <a:sym typeface="Times New Roman"/>
            </a:endParaRPr>
          </a:p>
        </p:txBody>
      </p:sp>
      <p:pic>
        <p:nvPicPr>
          <p:cNvPr id="1902" name="Google Shape;1902;p15"/>
          <p:cNvPicPr preferRelativeResize="0"/>
          <p:nvPr/>
        </p:nvPicPr>
        <p:blipFill>
          <a:blip r:embed="rId3">
            <a:alphaModFix/>
          </a:blip>
          <a:stretch>
            <a:fillRect/>
          </a:stretch>
        </p:blipFill>
        <p:spPr>
          <a:xfrm>
            <a:off x="1430925" y="1032500"/>
            <a:ext cx="5984274" cy="40318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7"/>
        <p:cNvGrpSpPr/>
        <p:nvPr/>
      </p:nvGrpSpPr>
      <p:grpSpPr>
        <a:xfrm>
          <a:off x="0" y="0"/>
          <a:ext cx="0" cy="0"/>
          <a:chOff x="0" y="0"/>
          <a:chExt cx="0" cy="0"/>
        </a:xfrm>
      </p:grpSpPr>
      <p:sp>
        <p:nvSpPr>
          <p:cNvPr id="2048" name="Google Shape;2048;p33"/>
          <p:cNvSpPr txBox="1">
            <a:spLocks noGrp="1"/>
          </p:cNvSpPr>
          <p:nvPr>
            <p:ph type="ctrTitle"/>
          </p:nvPr>
        </p:nvSpPr>
        <p:spPr>
          <a:xfrm>
            <a:off x="2932650" y="1304100"/>
            <a:ext cx="3278700" cy="2535300"/>
          </a:xfrm>
          <a:prstGeom prst="rect">
            <a:avLst/>
          </a:prstGeom>
          <a:solidFill>
            <a:schemeClr val="lt1"/>
          </a:solidFill>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1"/>
                </a:solidFill>
                <a:latin typeface="Merriweather"/>
                <a:ea typeface="Merriweather"/>
                <a:cs typeface="Merriweather"/>
                <a:sym typeface="Merriweather"/>
              </a:rPr>
              <a:t>Team Members:</a:t>
            </a:r>
            <a:endParaRPr sz="1200">
              <a:solidFill>
                <a:schemeClr val="accent1"/>
              </a:solidFill>
              <a:latin typeface="Merriweather"/>
              <a:ea typeface="Merriweather"/>
              <a:cs typeface="Merriweather"/>
              <a:sym typeface="Merriweather"/>
            </a:endParaRPr>
          </a:p>
          <a:p>
            <a:pPr marL="457200" lvl="0" indent="-304800" algn="l" rtl="0">
              <a:spcBef>
                <a:spcPts val="0"/>
              </a:spcBef>
              <a:spcAft>
                <a:spcPts val="0"/>
              </a:spcAft>
              <a:buClr>
                <a:schemeClr val="accent1"/>
              </a:buClr>
              <a:buSzPts val="1200"/>
              <a:buFont typeface="Merriweather"/>
              <a:buChar char="●"/>
            </a:pPr>
            <a:r>
              <a:rPr lang="en" sz="1200">
                <a:solidFill>
                  <a:schemeClr val="accent1"/>
                </a:solidFill>
                <a:latin typeface="Merriweather"/>
                <a:ea typeface="Merriweather"/>
                <a:cs typeface="Merriweather"/>
                <a:sym typeface="Merriweather"/>
              </a:rPr>
              <a:t>Akriti Jain (20115008)</a:t>
            </a:r>
            <a:endParaRPr sz="1200">
              <a:solidFill>
                <a:schemeClr val="accent1"/>
              </a:solidFill>
              <a:latin typeface="Merriweather"/>
              <a:ea typeface="Merriweather"/>
              <a:cs typeface="Merriweather"/>
              <a:sym typeface="Merriweather"/>
            </a:endParaRPr>
          </a:p>
          <a:p>
            <a:pPr marL="457200" lvl="0" indent="-304800" algn="l" rtl="0">
              <a:spcBef>
                <a:spcPts val="0"/>
              </a:spcBef>
              <a:spcAft>
                <a:spcPts val="0"/>
              </a:spcAft>
              <a:buClr>
                <a:schemeClr val="accent1"/>
              </a:buClr>
              <a:buSzPts val="1200"/>
              <a:buFont typeface="Merriweather"/>
              <a:buChar char="●"/>
            </a:pPr>
            <a:r>
              <a:rPr lang="en" sz="1200">
                <a:solidFill>
                  <a:schemeClr val="accent1"/>
                </a:solidFill>
                <a:latin typeface="Merriweather"/>
                <a:ea typeface="Merriweather"/>
                <a:cs typeface="Merriweather"/>
                <a:sym typeface="Merriweather"/>
              </a:rPr>
              <a:t>Amisha Verma (20115012)</a:t>
            </a:r>
            <a:endParaRPr sz="1200">
              <a:solidFill>
                <a:schemeClr val="accent1"/>
              </a:solidFill>
              <a:latin typeface="Merriweather"/>
              <a:ea typeface="Merriweather"/>
              <a:cs typeface="Merriweather"/>
              <a:sym typeface="Merriweather"/>
            </a:endParaRPr>
          </a:p>
          <a:p>
            <a:pPr marL="457200" lvl="0" indent="-304800" algn="l" rtl="0">
              <a:spcBef>
                <a:spcPts val="0"/>
              </a:spcBef>
              <a:spcAft>
                <a:spcPts val="0"/>
              </a:spcAft>
              <a:buClr>
                <a:schemeClr val="accent1"/>
              </a:buClr>
              <a:buSzPts val="1200"/>
              <a:buFont typeface="Merriweather"/>
              <a:buChar char="●"/>
            </a:pPr>
            <a:r>
              <a:rPr lang="en" sz="1200">
                <a:solidFill>
                  <a:schemeClr val="accent1"/>
                </a:solidFill>
                <a:latin typeface="Merriweather"/>
                <a:ea typeface="Merriweather"/>
                <a:cs typeface="Merriweather"/>
                <a:sym typeface="Merriweather"/>
              </a:rPr>
              <a:t>Ananya (20115013)</a:t>
            </a:r>
            <a:endParaRPr sz="6200"/>
          </a:p>
          <a:p>
            <a:pPr marL="457200" lvl="0" indent="-304800" algn="l" rtl="0">
              <a:spcBef>
                <a:spcPts val="0"/>
              </a:spcBef>
              <a:spcAft>
                <a:spcPts val="0"/>
              </a:spcAft>
              <a:buClr>
                <a:schemeClr val="accent1"/>
              </a:buClr>
              <a:buSzPts val="1200"/>
              <a:buFont typeface="Merriweather"/>
              <a:buChar char="●"/>
            </a:pPr>
            <a:r>
              <a:rPr lang="en" sz="1200">
                <a:solidFill>
                  <a:schemeClr val="accent1"/>
                </a:solidFill>
                <a:latin typeface="Merriweather"/>
                <a:ea typeface="Merriweather"/>
                <a:cs typeface="Merriweather"/>
                <a:sym typeface="Merriweather"/>
              </a:rPr>
              <a:t>Ananya Sharma (20115014)</a:t>
            </a:r>
            <a:endParaRPr sz="1200">
              <a:solidFill>
                <a:schemeClr val="accent1"/>
              </a:solidFill>
              <a:latin typeface="Merriweather"/>
              <a:ea typeface="Merriweather"/>
              <a:cs typeface="Merriweather"/>
              <a:sym typeface="Merriweather"/>
            </a:endParaRPr>
          </a:p>
          <a:p>
            <a:pPr marL="457200" lvl="0" indent="-304800" algn="l" rtl="0">
              <a:spcBef>
                <a:spcPts val="0"/>
              </a:spcBef>
              <a:spcAft>
                <a:spcPts val="0"/>
              </a:spcAft>
              <a:buClr>
                <a:schemeClr val="accent1"/>
              </a:buClr>
              <a:buSzPts val="1200"/>
              <a:buFont typeface="Merriweather"/>
              <a:buChar char="●"/>
            </a:pPr>
            <a:r>
              <a:rPr lang="en" sz="1200">
                <a:solidFill>
                  <a:schemeClr val="accent1"/>
                </a:solidFill>
                <a:latin typeface="Merriweather"/>
                <a:ea typeface="Merriweather"/>
                <a:cs typeface="Merriweather"/>
                <a:sym typeface="Merriweather"/>
              </a:rPr>
              <a:t>Archana Singh (20115019)</a:t>
            </a:r>
            <a:endParaRPr sz="1200">
              <a:solidFill>
                <a:schemeClr val="accent1"/>
              </a:solidFill>
              <a:latin typeface="Merriweather"/>
              <a:ea typeface="Merriweather"/>
              <a:cs typeface="Merriweather"/>
              <a:sym typeface="Merriweather"/>
            </a:endParaRPr>
          </a:p>
          <a:p>
            <a:pPr marL="457200" lvl="0" indent="-304800" algn="l" rtl="0">
              <a:spcBef>
                <a:spcPts val="0"/>
              </a:spcBef>
              <a:spcAft>
                <a:spcPts val="0"/>
              </a:spcAft>
              <a:buClr>
                <a:schemeClr val="accent1"/>
              </a:buClr>
              <a:buSzPts val="1200"/>
              <a:buFont typeface="Merriweather"/>
              <a:buChar char="●"/>
            </a:pPr>
            <a:r>
              <a:rPr lang="en" sz="1200">
                <a:solidFill>
                  <a:schemeClr val="accent1"/>
                </a:solidFill>
                <a:latin typeface="Merriweather"/>
                <a:ea typeface="Merriweather"/>
                <a:cs typeface="Merriweather"/>
                <a:sym typeface="Merriweather"/>
              </a:rPr>
              <a:t>Arsh Jindal (20115020)</a:t>
            </a:r>
            <a:endParaRPr sz="1200">
              <a:solidFill>
                <a:schemeClr val="accent1"/>
              </a:solidFill>
              <a:latin typeface="Merriweather"/>
              <a:ea typeface="Merriweather"/>
              <a:cs typeface="Merriweather"/>
              <a:sym typeface="Merriweather"/>
            </a:endParaRPr>
          </a:p>
          <a:p>
            <a:pPr marL="457200" lvl="0" indent="-304800" algn="l" rtl="0">
              <a:spcBef>
                <a:spcPts val="0"/>
              </a:spcBef>
              <a:spcAft>
                <a:spcPts val="0"/>
              </a:spcAft>
              <a:buClr>
                <a:schemeClr val="accent1"/>
              </a:buClr>
              <a:buSzPts val="1200"/>
              <a:buFont typeface="Merriweather"/>
              <a:buChar char="●"/>
            </a:pPr>
            <a:r>
              <a:rPr lang="en" sz="1200">
                <a:solidFill>
                  <a:schemeClr val="accent1"/>
                </a:solidFill>
                <a:latin typeface="Merriweather"/>
                <a:ea typeface="Merriweather"/>
                <a:cs typeface="Merriweather"/>
                <a:sym typeface="Merriweather"/>
              </a:rPr>
              <a:t>Borate Srushti Giridhar (20115023)</a:t>
            </a:r>
            <a:endParaRPr sz="1200">
              <a:solidFill>
                <a:schemeClr val="accent1"/>
              </a:solidFill>
              <a:latin typeface="Merriweather"/>
              <a:ea typeface="Merriweather"/>
              <a:cs typeface="Merriweather"/>
              <a:sym typeface="Merriweather"/>
            </a:endParaRPr>
          </a:p>
          <a:p>
            <a:pPr marL="457200" lvl="0" indent="-304800" algn="l" rtl="0">
              <a:spcBef>
                <a:spcPts val="0"/>
              </a:spcBef>
              <a:spcAft>
                <a:spcPts val="0"/>
              </a:spcAft>
              <a:buClr>
                <a:schemeClr val="accent1"/>
              </a:buClr>
              <a:buSzPts val="1200"/>
              <a:buFont typeface="Merriweather"/>
              <a:buChar char="●"/>
            </a:pPr>
            <a:r>
              <a:rPr lang="en" sz="1200">
                <a:solidFill>
                  <a:schemeClr val="accent1"/>
                </a:solidFill>
                <a:latin typeface="Merriweather"/>
                <a:ea typeface="Merriweather"/>
                <a:cs typeface="Merriweather"/>
                <a:sym typeface="Merriweather"/>
              </a:rPr>
              <a:t>Disha Agarwal (20115033)</a:t>
            </a:r>
            <a:endParaRPr sz="1200">
              <a:solidFill>
                <a:schemeClr val="accent1"/>
              </a:solidFill>
              <a:latin typeface="Merriweather"/>
              <a:ea typeface="Merriweather"/>
              <a:cs typeface="Merriweather"/>
              <a:sym typeface="Merriweather"/>
            </a:endParaRPr>
          </a:p>
          <a:p>
            <a:pPr marL="457200" lvl="0" indent="-304800" algn="l" rtl="0">
              <a:spcBef>
                <a:spcPts val="0"/>
              </a:spcBef>
              <a:spcAft>
                <a:spcPts val="0"/>
              </a:spcAft>
              <a:buClr>
                <a:schemeClr val="accent1"/>
              </a:buClr>
              <a:buSzPts val="1200"/>
              <a:buFont typeface="Merriweather"/>
              <a:buChar char="●"/>
            </a:pPr>
            <a:r>
              <a:rPr lang="en" sz="1200">
                <a:solidFill>
                  <a:schemeClr val="accent1"/>
                </a:solidFill>
                <a:latin typeface="Merriweather"/>
                <a:ea typeface="Merriweather"/>
                <a:cs typeface="Merriweather"/>
                <a:sym typeface="Merriweather"/>
              </a:rPr>
              <a:t>Preeti (20115095)</a:t>
            </a:r>
            <a:endParaRPr sz="1200">
              <a:solidFill>
                <a:schemeClr val="accent1"/>
              </a:solidFill>
              <a:latin typeface="Merriweather"/>
              <a:ea typeface="Merriweather"/>
              <a:cs typeface="Merriweather"/>
              <a:sym typeface="Merriweather"/>
            </a:endParaRPr>
          </a:p>
          <a:p>
            <a:pPr marL="457200" lvl="0" indent="-304800" algn="l" rtl="0">
              <a:spcBef>
                <a:spcPts val="0"/>
              </a:spcBef>
              <a:spcAft>
                <a:spcPts val="0"/>
              </a:spcAft>
              <a:buClr>
                <a:schemeClr val="accent1"/>
              </a:buClr>
              <a:buSzPts val="1200"/>
              <a:buFont typeface="Merriweather"/>
              <a:buChar char="●"/>
            </a:pPr>
            <a:r>
              <a:rPr lang="en" sz="1200">
                <a:solidFill>
                  <a:schemeClr val="accent1"/>
                </a:solidFill>
                <a:latin typeface="Merriweather"/>
                <a:ea typeface="Merriweather"/>
                <a:cs typeface="Merriweather"/>
                <a:sym typeface="Merriweather"/>
              </a:rPr>
              <a:t>Priyangsi Dey (20115096)</a:t>
            </a:r>
            <a:endParaRPr sz="1200">
              <a:solidFill>
                <a:schemeClr val="accent1"/>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2"/>
        <p:cNvGrpSpPr/>
        <p:nvPr/>
      </p:nvGrpSpPr>
      <p:grpSpPr>
        <a:xfrm>
          <a:off x="0" y="0"/>
          <a:ext cx="0" cy="0"/>
          <a:chOff x="0" y="0"/>
          <a:chExt cx="0" cy="0"/>
        </a:xfrm>
      </p:grpSpPr>
      <p:sp>
        <p:nvSpPr>
          <p:cNvPr id="2053" name="Google Shape;2053;p34"/>
          <p:cNvSpPr txBox="1">
            <a:spLocks noGrp="1"/>
          </p:cNvSpPr>
          <p:nvPr>
            <p:ph type="ctrTitle"/>
          </p:nvPr>
        </p:nvSpPr>
        <p:spPr>
          <a:xfrm>
            <a:off x="2057800" y="2054500"/>
            <a:ext cx="4548300" cy="116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1906"/>
        <p:cNvGrpSpPr/>
        <p:nvPr/>
      </p:nvGrpSpPr>
      <p:grpSpPr>
        <a:xfrm>
          <a:off x="0" y="0"/>
          <a:ext cx="0" cy="0"/>
          <a:chOff x="0" y="0"/>
          <a:chExt cx="0" cy="0"/>
        </a:xfrm>
      </p:grpSpPr>
      <p:sp>
        <p:nvSpPr>
          <p:cNvPr id="1907" name="Google Shape;1907;p16"/>
          <p:cNvSpPr txBox="1">
            <a:spLocks noGrp="1"/>
          </p:cNvSpPr>
          <p:nvPr>
            <p:ph type="title" idx="4294967295"/>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2.  Introduction</a:t>
            </a:r>
            <a:endParaRPr>
              <a:solidFill>
                <a:schemeClr val="lt1"/>
              </a:solidFill>
              <a:latin typeface="Times New Roman"/>
              <a:ea typeface="Times New Roman"/>
              <a:cs typeface="Times New Roman"/>
              <a:sym typeface="Times New Roman"/>
            </a:endParaRPr>
          </a:p>
        </p:txBody>
      </p:sp>
      <p:sp>
        <p:nvSpPr>
          <p:cNvPr id="1908" name="Google Shape;1908;p16"/>
          <p:cNvSpPr txBox="1">
            <a:spLocks noGrp="1"/>
          </p:cNvSpPr>
          <p:nvPr>
            <p:ph type="body" idx="4294967295"/>
          </p:nvPr>
        </p:nvSpPr>
        <p:spPr>
          <a:xfrm>
            <a:off x="1131750" y="1205925"/>
            <a:ext cx="7312200" cy="349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300"/>
              <a:t>A digital clock is a clock that displays the time in numerical digits rather than by hands on a dial. It usually consists of three sections namely: hours, minutes and seconds. </a:t>
            </a:r>
            <a:endParaRPr sz="1300"/>
          </a:p>
          <a:p>
            <a:pPr marL="0" lvl="0" indent="0" algn="l" rtl="0">
              <a:spcBef>
                <a:spcPts val="600"/>
              </a:spcBef>
              <a:spcAft>
                <a:spcPts val="0"/>
              </a:spcAft>
              <a:buNone/>
            </a:pPr>
            <a:r>
              <a:rPr lang="en" sz="1300"/>
              <a:t>                                                               </a:t>
            </a:r>
            <a:endParaRPr sz="1300"/>
          </a:p>
          <a:p>
            <a:pPr marL="0" lvl="0" indent="0" algn="l" rtl="0">
              <a:spcBef>
                <a:spcPts val="600"/>
              </a:spcBef>
              <a:spcAft>
                <a:spcPts val="0"/>
              </a:spcAft>
              <a:buNone/>
            </a:pPr>
            <a:r>
              <a:rPr lang="en" sz="1300"/>
              <a:t>                                                              Our circuit can be broken down into 3 parts:</a:t>
            </a:r>
            <a:endParaRPr sz="1300"/>
          </a:p>
          <a:p>
            <a:pPr marL="0" lvl="0" indent="0" algn="l" rtl="0">
              <a:spcBef>
                <a:spcPts val="600"/>
              </a:spcBef>
              <a:spcAft>
                <a:spcPts val="0"/>
              </a:spcAft>
              <a:buNone/>
            </a:pPr>
            <a:r>
              <a:rPr lang="en" sz="1300"/>
              <a:t>                                                              1)  Generating a pulse of 1Hz using a 555 timer.</a:t>
            </a:r>
            <a:endParaRPr sz="1300"/>
          </a:p>
          <a:p>
            <a:pPr marL="2286000" lvl="0" indent="0" algn="l" rtl="0">
              <a:spcBef>
                <a:spcPts val="600"/>
              </a:spcBef>
              <a:spcAft>
                <a:spcPts val="0"/>
              </a:spcAft>
              <a:buNone/>
            </a:pPr>
            <a:r>
              <a:rPr lang="en" sz="1300"/>
              <a:t>   2)  Making a 1,2,4-bit counter using D flip-flop.</a:t>
            </a:r>
            <a:endParaRPr sz="1300"/>
          </a:p>
          <a:p>
            <a:pPr marL="2286000" lvl="0" indent="0" algn="l" rtl="0">
              <a:spcBef>
                <a:spcPts val="600"/>
              </a:spcBef>
              <a:spcAft>
                <a:spcPts val="0"/>
              </a:spcAft>
              <a:buNone/>
            </a:pPr>
            <a:r>
              <a:rPr lang="en" sz="1300"/>
              <a:t>   3)  Laying out these numbers on 7-segment LED display. </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sp>
        <p:nvSpPr>
          <p:cNvPr id="1909" name="Google Shape;1909;p16"/>
          <p:cNvSpPr/>
          <p:nvPr/>
        </p:nvSpPr>
        <p:spPr>
          <a:xfrm>
            <a:off x="2175275" y="3660550"/>
            <a:ext cx="921600" cy="58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555 timer</a:t>
            </a:r>
            <a:endParaRPr>
              <a:latin typeface="Times New Roman"/>
              <a:ea typeface="Times New Roman"/>
              <a:cs typeface="Times New Roman"/>
              <a:sym typeface="Times New Roman"/>
            </a:endParaRPr>
          </a:p>
        </p:txBody>
      </p:sp>
      <p:sp>
        <p:nvSpPr>
          <p:cNvPr id="1910" name="Google Shape;1910;p16"/>
          <p:cNvSpPr/>
          <p:nvPr/>
        </p:nvSpPr>
        <p:spPr>
          <a:xfrm>
            <a:off x="4039225" y="3660550"/>
            <a:ext cx="921600" cy="58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Counting</a:t>
            </a:r>
            <a:endParaRPr>
              <a:latin typeface="Times New Roman"/>
              <a:ea typeface="Times New Roman"/>
              <a:cs typeface="Times New Roman"/>
              <a:sym typeface="Times New Roman"/>
            </a:endParaRPr>
          </a:p>
        </p:txBody>
      </p:sp>
      <p:sp>
        <p:nvSpPr>
          <p:cNvPr id="1911" name="Google Shape;1911;p16"/>
          <p:cNvSpPr/>
          <p:nvPr/>
        </p:nvSpPr>
        <p:spPr>
          <a:xfrm>
            <a:off x="5962725" y="3660550"/>
            <a:ext cx="809700" cy="58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Display</a:t>
            </a:r>
            <a:endParaRPr>
              <a:latin typeface="Times New Roman"/>
              <a:ea typeface="Times New Roman"/>
              <a:cs typeface="Times New Roman"/>
              <a:sym typeface="Times New Roman"/>
            </a:endParaRPr>
          </a:p>
        </p:txBody>
      </p:sp>
      <p:cxnSp>
        <p:nvCxnSpPr>
          <p:cNvPr id="1912" name="Google Shape;1912;p16"/>
          <p:cNvCxnSpPr>
            <a:stCxn id="1909" idx="3"/>
            <a:endCxn id="1910" idx="1"/>
          </p:cNvCxnSpPr>
          <p:nvPr/>
        </p:nvCxnSpPr>
        <p:spPr>
          <a:xfrm>
            <a:off x="3096875" y="3952000"/>
            <a:ext cx="942300" cy="0"/>
          </a:xfrm>
          <a:prstGeom prst="straightConnector1">
            <a:avLst/>
          </a:prstGeom>
          <a:noFill/>
          <a:ln w="9525" cap="flat" cmpd="sng">
            <a:solidFill>
              <a:schemeClr val="dk2"/>
            </a:solidFill>
            <a:prstDash val="solid"/>
            <a:round/>
            <a:headEnd type="none" w="med" len="med"/>
            <a:tailEnd type="triangle" w="med" len="med"/>
          </a:ln>
        </p:spPr>
      </p:cxnSp>
      <p:cxnSp>
        <p:nvCxnSpPr>
          <p:cNvPr id="1913" name="Google Shape;1913;p16"/>
          <p:cNvCxnSpPr>
            <a:stCxn id="1910" idx="3"/>
          </p:cNvCxnSpPr>
          <p:nvPr/>
        </p:nvCxnSpPr>
        <p:spPr>
          <a:xfrm>
            <a:off x="4960825" y="3952000"/>
            <a:ext cx="1002000" cy="0"/>
          </a:xfrm>
          <a:prstGeom prst="straightConnector1">
            <a:avLst/>
          </a:prstGeom>
          <a:noFill/>
          <a:ln w="9525" cap="flat" cmpd="sng">
            <a:solidFill>
              <a:schemeClr val="dk2"/>
            </a:solidFill>
            <a:prstDash val="solid"/>
            <a:round/>
            <a:headEnd type="none" w="med" len="med"/>
            <a:tailEnd type="triangle" w="med" len="med"/>
          </a:ln>
        </p:spPr>
      </p:cxnSp>
      <p:sp>
        <p:nvSpPr>
          <p:cNvPr id="1914" name="Google Shape;1914;p16"/>
          <p:cNvSpPr/>
          <p:nvPr/>
        </p:nvSpPr>
        <p:spPr>
          <a:xfrm>
            <a:off x="4082675" y="4361250"/>
            <a:ext cx="225000" cy="32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Times New Roman"/>
                <a:ea typeface="Times New Roman"/>
                <a:cs typeface="Times New Roman"/>
                <a:sym typeface="Times New Roman"/>
              </a:rPr>
              <a:t>H</a:t>
            </a:r>
            <a:endParaRPr sz="1100">
              <a:latin typeface="Times New Roman"/>
              <a:ea typeface="Times New Roman"/>
              <a:cs typeface="Times New Roman"/>
              <a:sym typeface="Times New Roman"/>
            </a:endParaRPr>
          </a:p>
        </p:txBody>
      </p:sp>
      <p:sp>
        <p:nvSpPr>
          <p:cNvPr id="1915" name="Google Shape;1915;p16"/>
          <p:cNvSpPr/>
          <p:nvPr/>
        </p:nvSpPr>
        <p:spPr>
          <a:xfrm>
            <a:off x="4409238" y="4361250"/>
            <a:ext cx="225000" cy="32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latin typeface="Times New Roman"/>
                <a:ea typeface="Times New Roman"/>
                <a:cs typeface="Times New Roman"/>
                <a:sym typeface="Times New Roman"/>
              </a:rPr>
              <a:t>M</a:t>
            </a:r>
            <a:endParaRPr sz="1100">
              <a:latin typeface="Times New Roman"/>
              <a:ea typeface="Times New Roman"/>
              <a:cs typeface="Times New Roman"/>
              <a:sym typeface="Times New Roman"/>
            </a:endParaRPr>
          </a:p>
        </p:txBody>
      </p:sp>
      <p:sp>
        <p:nvSpPr>
          <p:cNvPr id="1916" name="Google Shape;1916;p16"/>
          <p:cNvSpPr/>
          <p:nvPr/>
        </p:nvSpPr>
        <p:spPr>
          <a:xfrm>
            <a:off x="4735825" y="4361250"/>
            <a:ext cx="225000" cy="32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latin typeface="Times New Roman"/>
                <a:ea typeface="Times New Roman"/>
                <a:cs typeface="Times New Roman"/>
                <a:sym typeface="Times New Roman"/>
              </a:rPr>
              <a:t>S</a:t>
            </a:r>
            <a:endParaRPr sz="1300">
              <a:latin typeface="Times New Roman"/>
              <a:ea typeface="Times New Roman"/>
              <a:cs typeface="Times New Roman"/>
              <a:sym typeface="Times New Roman"/>
            </a:endParaRPr>
          </a:p>
        </p:txBody>
      </p:sp>
      <p:pic>
        <p:nvPicPr>
          <p:cNvPr id="1917" name="Google Shape;1917;p16"/>
          <p:cNvPicPr preferRelativeResize="0"/>
          <p:nvPr/>
        </p:nvPicPr>
        <p:blipFill rotWithShape="1">
          <a:blip r:embed="rId3">
            <a:alphaModFix/>
          </a:blip>
          <a:srcRect t="19468" b="13421"/>
          <a:stretch/>
        </p:blipFill>
        <p:spPr>
          <a:xfrm>
            <a:off x="1271025" y="2096100"/>
            <a:ext cx="2225800" cy="12029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8"/>
                                        </p:tgtEl>
                                        <p:attrNameLst>
                                          <p:attrName>style.visibility</p:attrName>
                                        </p:attrNameLst>
                                      </p:cBhvr>
                                      <p:to>
                                        <p:strVal val="visible"/>
                                      </p:to>
                                    </p:set>
                                    <p:animEffect transition="in" filter="fade">
                                      <p:cBhvr>
                                        <p:cTn id="7" dur="1000"/>
                                        <p:tgtEl>
                                          <p:spTgt spid="1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1921"/>
        <p:cNvGrpSpPr/>
        <p:nvPr/>
      </p:nvGrpSpPr>
      <p:grpSpPr>
        <a:xfrm>
          <a:off x="0" y="0"/>
          <a:ext cx="0" cy="0"/>
          <a:chOff x="0" y="0"/>
          <a:chExt cx="0" cy="0"/>
        </a:xfrm>
      </p:grpSpPr>
      <p:sp>
        <p:nvSpPr>
          <p:cNvPr id="1922" name="Google Shape;1922;p17"/>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3. Basic functioning and features</a:t>
            </a:r>
            <a:endParaRPr>
              <a:solidFill>
                <a:schemeClr val="lt1"/>
              </a:solidFill>
              <a:latin typeface="Times New Roman"/>
              <a:ea typeface="Times New Roman"/>
              <a:cs typeface="Times New Roman"/>
              <a:sym typeface="Times New Roman"/>
            </a:endParaRPr>
          </a:p>
        </p:txBody>
      </p:sp>
      <p:sp>
        <p:nvSpPr>
          <p:cNvPr id="1923" name="Google Shape;1923;p17"/>
          <p:cNvSpPr txBox="1">
            <a:spLocks noGrp="1"/>
          </p:cNvSpPr>
          <p:nvPr>
            <p:ph type="body" idx="1"/>
          </p:nvPr>
        </p:nvSpPr>
        <p:spPr>
          <a:xfrm>
            <a:off x="977300" y="1279075"/>
            <a:ext cx="2296500" cy="35325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600"/>
              </a:spcBef>
              <a:spcAft>
                <a:spcPts val="0"/>
              </a:spcAft>
              <a:buNone/>
            </a:pPr>
            <a:r>
              <a:rPr lang="en" sz="1700" u="sng"/>
              <a:t>12-24 hour display</a:t>
            </a:r>
            <a:endParaRPr sz="1700" u="sng"/>
          </a:p>
          <a:p>
            <a:pPr marL="0" lvl="0" indent="0" algn="ctr" rtl="0">
              <a:spcBef>
                <a:spcPts val="600"/>
              </a:spcBef>
              <a:spcAft>
                <a:spcPts val="0"/>
              </a:spcAft>
              <a:buNone/>
            </a:pPr>
            <a:endParaRPr sz="1700" u="sng"/>
          </a:p>
          <a:p>
            <a:pPr marL="0" lvl="0" indent="0" algn="ctr" rtl="0">
              <a:spcBef>
                <a:spcPts val="600"/>
              </a:spcBef>
              <a:spcAft>
                <a:spcPts val="0"/>
              </a:spcAft>
              <a:buNone/>
            </a:pPr>
            <a:endParaRPr sz="1700" u="sng"/>
          </a:p>
          <a:p>
            <a:pPr marL="0" lvl="0" indent="0" algn="ctr" rtl="0">
              <a:spcBef>
                <a:spcPts val="600"/>
              </a:spcBef>
              <a:spcAft>
                <a:spcPts val="0"/>
              </a:spcAft>
              <a:buNone/>
            </a:pPr>
            <a:r>
              <a:rPr lang="en" sz="1300"/>
              <a:t>A switch is used to shift from 12 hour format to 24 hour format. Along with the hour display, the AM/PM display also changes according to the set format.</a:t>
            </a:r>
            <a:endParaRPr sz="1300"/>
          </a:p>
        </p:txBody>
      </p:sp>
      <p:sp>
        <p:nvSpPr>
          <p:cNvPr id="1924" name="Google Shape;1924;p17"/>
          <p:cNvSpPr txBox="1">
            <a:spLocks noGrp="1"/>
          </p:cNvSpPr>
          <p:nvPr>
            <p:ph type="body" idx="2"/>
          </p:nvPr>
        </p:nvSpPr>
        <p:spPr>
          <a:xfrm>
            <a:off x="3391600" y="1279076"/>
            <a:ext cx="2296500" cy="16503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600"/>
              </a:spcBef>
              <a:spcAft>
                <a:spcPts val="0"/>
              </a:spcAft>
              <a:buNone/>
            </a:pPr>
            <a:r>
              <a:rPr lang="en" u="sng"/>
              <a:t>Stopwatch</a:t>
            </a:r>
            <a:endParaRPr u="sng"/>
          </a:p>
          <a:p>
            <a:pPr marL="0" lvl="0" indent="0" algn="ctr" rtl="0">
              <a:spcBef>
                <a:spcPts val="600"/>
              </a:spcBef>
              <a:spcAft>
                <a:spcPts val="0"/>
              </a:spcAft>
              <a:buNone/>
            </a:pPr>
            <a:r>
              <a:rPr lang="en" sz="1300"/>
              <a:t>A stopwatch starting from 00:00:00 can be synthesized including the feature of hold and reset.</a:t>
            </a:r>
            <a:endParaRPr sz="1300"/>
          </a:p>
        </p:txBody>
      </p:sp>
      <p:sp>
        <p:nvSpPr>
          <p:cNvPr id="1925" name="Google Shape;1925;p17"/>
          <p:cNvSpPr txBox="1">
            <a:spLocks noGrp="1"/>
          </p:cNvSpPr>
          <p:nvPr>
            <p:ph type="body" idx="3"/>
          </p:nvPr>
        </p:nvSpPr>
        <p:spPr>
          <a:xfrm>
            <a:off x="5805905" y="1279069"/>
            <a:ext cx="2296500" cy="35325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600"/>
              </a:spcBef>
              <a:spcAft>
                <a:spcPts val="0"/>
              </a:spcAft>
              <a:buNone/>
            </a:pPr>
            <a:r>
              <a:rPr lang="en" u="sng"/>
              <a:t>Time Zones</a:t>
            </a:r>
            <a:endParaRPr u="sng"/>
          </a:p>
          <a:p>
            <a:pPr marL="0" lvl="0" indent="0" algn="l" rtl="0">
              <a:spcBef>
                <a:spcPts val="600"/>
              </a:spcBef>
              <a:spcAft>
                <a:spcPts val="0"/>
              </a:spcAft>
              <a:buNone/>
            </a:pPr>
            <a:endParaRPr u="sng"/>
          </a:p>
          <a:p>
            <a:pPr marL="0" lvl="0" indent="0" algn="l" rtl="0">
              <a:spcBef>
                <a:spcPts val="600"/>
              </a:spcBef>
              <a:spcAft>
                <a:spcPts val="0"/>
              </a:spcAft>
              <a:buNone/>
            </a:pPr>
            <a:endParaRPr u="sng"/>
          </a:p>
          <a:p>
            <a:pPr marL="0" lvl="0" indent="0" algn="ctr" rtl="0">
              <a:spcBef>
                <a:spcPts val="600"/>
              </a:spcBef>
              <a:spcAft>
                <a:spcPts val="0"/>
              </a:spcAft>
              <a:buNone/>
            </a:pPr>
            <a:r>
              <a:rPr lang="en" sz="1300"/>
              <a:t>Another interesting feature is that any time zone that is 0-7 hours ahead of the Indian Standard Time can also be displayed in 12 hour format.</a:t>
            </a:r>
            <a:endParaRPr sz="1300"/>
          </a:p>
        </p:txBody>
      </p:sp>
      <p:sp>
        <p:nvSpPr>
          <p:cNvPr id="1926" name="Google Shape;1926;p17"/>
          <p:cNvSpPr txBox="1">
            <a:spLocks noGrp="1"/>
          </p:cNvSpPr>
          <p:nvPr>
            <p:ph type="body" idx="2"/>
          </p:nvPr>
        </p:nvSpPr>
        <p:spPr>
          <a:xfrm>
            <a:off x="3391600" y="3028101"/>
            <a:ext cx="2296500" cy="1783500"/>
          </a:xfrm>
          <a:prstGeom prst="rect">
            <a:avLst/>
          </a:prstGeom>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600"/>
              </a:spcBef>
              <a:spcAft>
                <a:spcPts val="0"/>
              </a:spcAft>
              <a:buNone/>
            </a:pPr>
            <a:r>
              <a:rPr lang="en" u="sng"/>
              <a:t>Time Adjustment</a:t>
            </a:r>
            <a:endParaRPr u="sng"/>
          </a:p>
          <a:p>
            <a:pPr marL="0" lvl="0" indent="0" algn="ctr" rtl="0">
              <a:spcBef>
                <a:spcPts val="600"/>
              </a:spcBef>
              <a:spcAft>
                <a:spcPts val="0"/>
              </a:spcAft>
              <a:buNone/>
            </a:pPr>
            <a:r>
              <a:rPr lang="en" sz="1300"/>
              <a:t>Three additional push buttons allow the user to increment/ adjust the values of hour, minute or second one at a time.</a:t>
            </a:r>
            <a:endParaRPr sz="1300"/>
          </a:p>
          <a:p>
            <a:pPr marL="0" lvl="0" indent="0" algn="l" rtl="0">
              <a:spcBef>
                <a:spcPts val="600"/>
              </a:spcBef>
              <a:spcAft>
                <a:spcPts val="0"/>
              </a:spcAft>
              <a:buNone/>
            </a:pPr>
            <a:endParaRPr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1930"/>
        <p:cNvGrpSpPr/>
        <p:nvPr/>
      </p:nvGrpSpPr>
      <p:grpSpPr>
        <a:xfrm>
          <a:off x="0" y="0"/>
          <a:ext cx="0" cy="0"/>
          <a:chOff x="0" y="0"/>
          <a:chExt cx="0" cy="0"/>
        </a:xfrm>
      </p:grpSpPr>
      <p:sp>
        <p:nvSpPr>
          <p:cNvPr id="1931" name="Google Shape;1931;p18"/>
          <p:cNvSpPr txBox="1">
            <a:spLocks noGrp="1"/>
          </p:cNvSpPr>
          <p:nvPr>
            <p:ph type="title" idx="4294967295"/>
          </p:nvPr>
        </p:nvSpPr>
        <p:spPr>
          <a:xfrm>
            <a:off x="1131750" y="416000"/>
            <a:ext cx="6880500" cy="5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4.  555 Timer</a:t>
            </a:r>
            <a:endParaRPr>
              <a:solidFill>
                <a:schemeClr val="lt1"/>
              </a:solidFill>
              <a:latin typeface="Times New Roman"/>
              <a:ea typeface="Times New Roman"/>
              <a:cs typeface="Times New Roman"/>
              <a:sym typeface="Times New Roman"/>
            </a:endParaRPr>
          </a:p>
        </p:txBody>
      </p:sp>
      <p:pic>
        <p:nvPicPr>
          <p:cNvPr id="1932" name="Google Shape;1932;p18"/>
          <p:cNvPicPr preferRelativeResize="0"/>
          <p:nvPr/>
        </p:nvPicPr>
        <p:blipFill>
          <a:blip r:embed="rId3">
            <a:alphaModFix/>
          </a:blip>
          <a:stretch>
            <a:fillRect/>
          </a:stretch>
        </p:blipFill>
        <p:spPr>
          <a:xfrm>
            <a:off x="4888975" y="2780800"/>
            <a:ext cx="2503825" cy="1845213"/>
          </a:xfrm>
          <a:prstGeom prst="rect">
            <a:avLst/>
          </a:prstGeom>
          <a:noFill/>
          <a:ln>
            <a:noFill/>
          </a:ln>
        </p:spPr>
      </p:pic>
      <p:sp>
        <p:nvSpPr>
          <p:cNvPr id="1933" name="Google Shape;1933;p18"/>
          <p:cNvSpPr txBox="1"/>
          <p:nvPr/>
        </p:nvSpPr>
        <p:spPr>
          <a:xfrm>
            <a:off x="1131750" y="998900"/>
            <a:ext cx="3710400" cy="3771000"/>
          </a:xfrm>
          <a:prstGeom prst="rect">
            <a:avLst/>
          </a:prstGeom>
          <a:noFill/>
          <a:ln>
            <a:noFill/>
          </a:ln>
        </p:spPr>
        <p:txBody>
          <a:bodyPr spcFirstLastPara="1" wrap="square" lIns="91425" tIns="91425" rIns="91425" bIns="91425" anchor="t" anchorCtr="0">
            <a:spAutoFit/>
          </a:bodyPr>
          <a:lstStyle/>
          <a:p>
            <a:pPr marL="457200" lvl="0" indent="-304800" algn="l" rtl="0">
              <a:spcBef>
                <a:spcPts val="60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We have simulated the 555 timer in astable mode. </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Within the the Timer IC there are two thresholds: 2/3Vcc and 1/3Vcc, which are the inputs to the inverting terminal of first comparator and non-inverting terminal of 2nd comparator respectively. </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Initially the capacitor has no charge. It starts charging and the moment it charges to 2/3Vcc, the output of first comparator becomes high and the capacitor starts discharging till its charge reaches 1/3Vcc from where it again starts charging to 2/3Vcc.</a:t>
            </a:r>
            <a:endParaRPr sz="1200">
              <a:solidFill>
                <a:schemeClr val="dk1"/>
              </a:solidFill>
              <a:latin typeface="Merriweather"/>
              <a:ea typeface="Merriweather"/>
              <a:cs typeface="Merriweather"/>
              <a:sym typeface="Merriweather"/>
            </a:endParaRPr>
          </a:p>
          <a:p>
            <a:pPr marL="457200" lvl="0" indent="-304800" algn="l" rtl="0">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The flip flop output toggles between high and low while the capacitor charges and discharges resulting in a pulse. </a:t>
            </a:r>
            <a:endParaRPr sz="1200">
              <a:solidFill>
                <a:schemeClr val="dk1"/>
              </a:solidFill>
              <a:latin typeface="Merriweather"/>
              <a:ea typeface="Merriweather"/>
              <a:cs typeface="Merriweather"/>
              <a:sym typeface="Merriweather"/>
            </a:endParaRPr>
          </a:p>
          <a:p>
            <a:pPr marL="0" lvl="0" indent="0" algn="l" rtl="0">
              <a:spcBef>
                <a:spcPts val="600"/>
              </a:spcBef>
              <a:spcAft>
                <a:spcPts val="0"/>
              </a:spcAft>
              <a:buNone/>
            </a:pPr>
            <a:br>
              <a:rPr lang="en" sz="1200">
                <a:solidFill>
                  <a:schemeClr val="dk1"/>
                </a:solidFill>
                <a:latin typeface="Merriweather"/>
                <a:ea typeface="Merriweather"/>
                <a:cs typeface="Merriweather"/>
                <a:sym typeface="Merriweather"/>
              </a:rPr>
            </a:br>
            <a:endParaRPr sz="1200"/>
          </a:p>
        </p:txBody>
      </p:sp>
      <p:pic>
        <p:nvPicPr>
          <p:cNvPr id="1934" name="Google Shape;1934;p18"/>
          <p:cNvPicPr preferRelativeResize="0"/>
          <p:nvPr/>
        </p:nvPicPr>
        <p:blipFill>
          <a:blip r:embed="rId4">
            <a:alphaModFix/>
          </a:blip>
          <a:stretch>
            <a:fillRect/>
          </a:stretch>
        </p:blipFill>
        <p:spPr>
          <a:xfrm>
            <a:off x="4888975" y="733325"/>
            <a:ext cx="2503825" cy="193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1938"/>
        <p:cNvGrpSpPr/>
        <p:nvPr/>
      </p:nvGrpSpPr>
      <p:grpSpPr>
        <a:xfrm>
          <a:off x="0" y="0"/>
          <a:ext cx="0" cy="0"/>
          <a:chOff x="0" y="0"/>
          <a:chExt cx="0" cy="0"/>
        </a:xfrm>
      </p:grpSpPr>
      <p:sp>
        <p:nvSpPr>
          <p:cNvPr id="1939" name="Google Shape;1939;p19"/>
          <p:cNvSpPr txBox="1">
            <a:spLocks noGrp="1"/>
          </p:cNvSpPr>
          <p:nvPr>
            <p:ph type="title"/>
          </p:nvPr>
        </p:nvSpPr>
        <p:spPr>
          <a:xfrm>
            <a:off x="943750" y="546975"/>
            <a:ext cx="7068600" cy="5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Continued...</a:t>
            </a:r>
            <a:endParaRPr>
              <a:solidFill>
                <a:schemeClr val="lt1"/>
              </a:solidFill>
              <a:latin typeface="Times New Roman"/>
              <a:ea typeface="Times New Roman"/>
              <a:cs typeface="Times New Roman"/>
              <a:sym typeface="Times New Roman"/>
            </a:endParaRPr>
          </a:p>
        </p:txBody>
      </p:sp>
      <p:sp>
        <p:nvSpPr>
          <p:cNvPr id="1940" name="Google Shape;1940;p19"/>
          <p:cNvSpPr txBox="1">
            <a:spLocks noGrp="1"/>
          </p:cNvSpPr>
          <p:nvPr>
            <p:ph type="body" idx="1"/>
          </p:nvPr>
        </p:nvSpPr>
        <p:spPr>
          <a:xfrm>
            <a:off x="4864950" y="1391400"/>
            <a:ext cx="3192300" cy="27042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 sz="1400"/>
              <a:t>In order to get 50% duty cycle we used two diodes.</a:t>
            </a:r>
            <a:endParaRPr sz="1400"/>
          </a:p>
          <a:p>
            <a:pPr marL="457200" lvl="0" indent="0" algn="l" rtl="0">
              <a:spcBef>
                <a:spcPts val="600"/>
              </a:spcBef>
              <a:spcAft>
                <a:spcPts val="0"/>
              </a:spcAft>
              <a:buNone/>
            </a:pPr>
            <a:endParaRPr sz="1400"/>
          </a:p>
          <a:p>
            <a:pPr marL="457200" lvl="0" indent="-317500" algn="l" rtl="0">
              <a:spcBef>
                <a:spcPts val="600"/>
              </a:spcBef>
              <a:spcAft>
                <a:spcPts val="0"/>
              </a:spcAft>
              <a:buSzPts val="1400"/>
              <a:buChar char="●"/>
            </a:pPr>
            <a:r>
              <a:rPr lang="en" sz="1400"/>
              <a:t>T</a:t>
            </a:r>
            <a:r>
              <a:rPr lang="en" sz="1400" baseline="-25000"/>
              <a:t>H</a:t>
            </a:r>
            <a:r>
              <a:rPr lang="en" sz="1400"/>
              <a:t>=T</a:t>
            </a:r>
            <a:r>
              <a:rPr lang="en" sz="1400" baseline="-25000"/>
              <a:t>L</a:t>
            </a:r>
            <a:r>
              <a:rPr lang="en" sz="1400"/>
              <a:t>=RCln(2)</a:t>
            </a:r>
            <a:endParaRPr sz="1400"/>
          </a:p>
          <a:p>
            <a:pPr marL="457200" lvl="0" indent="0" algn="l" rtl="0">
              <a:spcBef>
                <a:spcPts val="600"/>
              </a:spcBef>
              <a:spcAft>
                <a:spcPts val="0"/>
              </a:spcAft>
              <a:buNone/>
            </a:pPr>
            <a:r>
              <a:rPr lang="en" sz="1400"/>
              <a:t> So total Time period = 2*RCln(2)</a:t>
            </a:r>
            <a:endParaRPr sz="1400"/>
          </a:p>
          <a:p>
            <a:pPr marL="457200" lvl="0" indent="0" algn="l" rtl="0">
              <a:spcBef>
                <a:spcPts val="600"/>
              </a:spcBef>
              <a:spcAft>
                <a:spcPts val="0"/>
              </a:spcAft>
              <a:buNone/>
            </a:pPr>
            <a:endParaRPr sz="1400"/>
          </a:p>
          <a:p>
            <a:pPr marL="457200" lvl="0" indent="-323850" algn="l" rtl="0">
              <a:lnSpc>
                <a:spcPct val="100000"/>
              </a:lnSpc>
              <a:spcBef>
                <a:spcPts val="0"/>
              </a:spcBef>
              <a:spcAft>
                <a:spcPts val="0"/>
              </a:spcAft>
              <a:buSzPts val="1500"/>
              <a:buChar char="●"/>
            </a:pPr>
            <a:r>
              <a:rPr lang="en" sz="1500"/>
              <a:t>Since we need 1s time period, taking C = 1uF we get R = 721.35kohm</a:t>
            </a:r>
            <a:endParaRPr sz="1500"/>
          </a:p>
        </p:txBody>
      </p:sp>
      <p:pic>
        <p:nvPicPr>
          <p:cNvPr id="1941" name="Google Shape;1941;p19"/>
          <p:cNvPicPr preferRelativeResize="0"/>
          <p:nvPr/>
        </p:nvPicPr>
        <p:blipFill>
          <a:blip r:embed="rId3">
            <a:alphaModFix/>
          </a:blip>
          <a:stretch>
            <a:fillRect/>
          </a:stretch>
        </p:blipFill>
        <p:spPr>
          <a:xfrm>
            <a:off x="943750" y="1350100"/>
            <a:ext cx="3781451" cy="278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1945"/>
        <p:cNvGrpSpPr/>
        <p:nvPr/>
      </p:nvGrpSpPr>
      <p:grpSpPr>
        <a:xfrm>
          <a:off x="0" y="0"/>
          <a:ext cx="0" cy="0"/>
          <a:chOff x="0" y="0"/>
          <a:chExt cx="0" cy="0"/>
        </a:xfrm>
      </p:grpSpPr>
      <p:sp>
        <p:nvSpPr>
          <p:cNvPr id="1946" name="Google Shape;1946;p20"/>
          <p:cNvSpPr txBox="1">
            <a:spLocks noGrp="1"/>
          </p:cNvSpPr>
          <p:nvPr>
            <p:ph type="title" idx="4294967295"/>
          </p:nvPr>
        </p:nvSpPr>
        <p:spPr>
          <a:xfrm>
            <a:off x="727350" y="370275"/>
            <a:ext cx="6880500" cy="58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5.  Counting using D-FF</a:t>
            </a:r>
            <a:endParaRPr>
              <a:solidFill>
                <a:schemeClr val="lt1"/>
              </a:solidFill>
              <a:latin typeface="Times New Roman"/>
              <a:ea typeface="Times New Roman"/>
              <a:cs typeface="Times New Roman"/>
              <a:sym typeface="Times New Roman"/>
            </a:endParaRPr>
          </a:p>
        </p:txBody>
      </p:sp>
      <p:sp>
        <p:nvSpPr>
          <p:cNvPr id="1947" name="Google Shape;1947;p20"/>
          <p:cNvSpPr txBox="1">
            <a:spLocks noGrp="1"/>
          </p:cNvSpPr>
          <p:nvPr>
            <p:ph type="body" idx="4294967295"/>
          </p:nvPr>
        </p:nvSpPr>
        <p:spPr>
          <a:xfrm>
            <a:off x="335100" y="1010675"/>
            <a:ext cx="4236900" cy="37539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r>
              <a:rPr lang="en" sz="1200"/>
              <a:t>In our project we have used positive edge triggered D  flip flops with 0 initial condition. </a:t>
            </a:r>
            <a:endParaRPr sz="1200"/>
          </a:p>
          <a:p>
            <a:pPr marL="0" lvl="0" indent="457200" algn="l" rtl="0">
              <a:spcBef>
                <a:spcPts val="600"/>
              </a:spcBef>
              <a:spcAft>
                <a:spcPts val="0"/>
              </a:spcAft>
              <a:buNone/>
            </a:pPr>
            <a:r>
              <a:rPr lang="en" sz="1200"/>
              <a:t>For tracking seconds--</a:t>
            </a:r>
            <a:endParaRPr sz="1200"/>
          </a:p>
          <a:p>
            <a:pPr marL="457200" lvl="0" indent="-304800" algn="l" rtl="0">
              <a:spcBef>
                <a:spcPts val="600"/>
              </a:spcBef>
              <a:spcAft>
                <a:spcPts val="0"/>
              </a:spcAft>
              <a:buSzPts val="1200"/>
              <a:buChar char="●"/>
            </a:pPr>
            <a:r>
              <a:rPr lang="en" sz="1200"/>
              <a:t>Initially D0=1=Q0’,the moment U1 receives clock high from 555 timer Q0 toggles from 0-&gt;1 and the number becomes ‘0001’(1).</a:t>
            </a:r>
            <a:endParaRPr sz="1200"/>
          </a:p>
          <a:p>
            <a:pPr marL="457200" lvl="0" indent="-304800" algn="l" rtl="0">
              <a:spcBef>
                <a:spcPts val="0"/>
              </a:spcBef>
              <a:spcAft>
                <a:spcPts val="0"/>
              </a:spcAft>
              <a:buSzPts val="1200"/>
              <a:buChar char="●"/>
            </a:pPr>
            <a:r>
              <a:rPr lang="en" sz="1200"/>
              <a:t>Now Q0’=D0=0; at next clk high Q0 changes from 1-&gt;0 and Q’=D=1 thus U2 receives clock high and Q1 toggles from  0-&gt;1 and the number becomes ‘0010’ (2)likewise the number keeps on incrementing by 1 at the positive edge of 555 timer. </a:t>
            </a:r>
            <a:endParaRPr sz="1200"/>
          </a:p>
          <a:p>
            <a:pPr marL="457200" lvl="0" indent="-304800" algn="l" rtl="0">
              <a:spcBef>
                <a:spcPts val="0"/>
              </a:spcBef>
              <a:spcAft>
                <a:spcPts val="0"/>
              </a:spcAft>
              <a:buSzPts val="1200"/>
              <a:buChar char="●"/>
            </a:pPr>
            <a:r>
              <a:rPr lang="en" sz="1200"/>
              <a:t>We allow the number in right display of seconds to change from ‘0000’(0) to ‘1001’(9) when the number becomes ‘1010’ we reset U1,U2,U3,U4 to make number ‘0000’(0) in right display.</a:t>
            </a:r>
            <a:endParaRPr sz="1400"/>
          </a:p>
          <a:p>
            <a:pPr marL="0" lvl="0" indent="0" algn="l" rtl="0">
              <a:spcBef>
                <a:spcPts val="600"/>
              </a:spcBef>
              <a:spcAft>
                <a:spcPts val="0"/>
              </a:spcAft>
              <a:buNone/>
            </a:pPr>
            <a:endParaRPr sz="2500"/>
          </a:p>
          <a:p>
            <a:pPr marL="0" lvl="0" indent="0" algn="l" rtl="0">
              <a:spcBef>
                <a:spcPts val="600"/>
              </a:spcBef>
              <a:spcAft>
                <a:spcPts val="0"/>
              </a:spcAft>
              <a:buNone/>
            </a:pPr>
            <a:endParaRPr sz="2500"/>
          </a:p>
        </p:txBody>
      </p:sp>
      <p:pic>
        <p:nvPicPr>
          <p:cNvPr id="1948" name="Google Shape;1948;p20"/>
          <p:cNvPicPr preferRelativeResize="0"/>
          <p:nvPr/>
        </p:nvPicPr>
        <p:blipFill>
          <a:blip r:embed="rId3">
            <a:alphaModFix/>
          </a:blip>
          <a:stretch>
            <a:fillRect/>
          </a:stretch>
        </p:blipFill>
        <p:spPr>
          <a:xfrm>
            <a:off x="4817675" y="1276400"/>
            <a:ext cx="3914900" cy="312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1952"/>
        <p:cNvGrpSpPr/>
        <p:nvPr/>
      </p:nvGrpSpPr>
      <p:grpSpPr>
        <a:xfrm>
          <a:off x="0" y="0"/>
          <a:ext cx="0" cy="0"/>
          <a:chOff x="0" y="0"/>
          <a:chExt cx="0" cy="0"/>
        </a:xfrm>
      </p:grpSpPr>
      <p:pic>
        <p:nvPicPr>
          <p:cNvPr id="1953" name="Google Shape;1953;p21"/>
          <p:cNvPicPr preferRelativeResize="0"/>
          <p:nvPr/>
        </p:nvPicPr>
        <p:blipFill>
          <a:blip r:embed="rId3">
            <a:alphaModFix/>
          </a:blip>
          <a:stretch>
            <a:fillRect/>
          </a:stretch>
        </p:blipFill>
        <p:spPr>
          <a:xfrm>
            <a:off x="4491975" y="2883275"/>
            <a:ext cx="3156574" cy="1857216"/>
          </a:xfrm>
          <a:prstGeom prst="rect">
            <a:avLst/>
          </a:prstGeom>
          <a:noFill/>
          <a:ln>
            <a:noFill/>
          </a:ln>
        </p:spPr>
      </p:pic>
      <p:sp>
        <p:nvSpPr>
          <p:cNvPr id="1954" name="Google Shape;1954;p21"/>
          <p:cNvSpPr txBox="1"/>
          <p:nvPr/>
        </p:nvSpPr>
        <p:spPr>
          <a:xfrm>
            <a:off x="1039500" y="728875"/>
            <a:ext cx="6701700" cy="2339700"/>
          </a:xfrm>
          <a:prstGeom prst="rect">
            <a:avLst/>
          </a:prstGeom>
          <a:noFill/>
          <a:ln>
            <a:noFill/>
          </a:ln>
        </p:spPr>
        <p:txBody>
          <a:bodyPr spcFirstLastPara="1" wrap="square" lIns="91425" tIns="91425" rIns="91425" bIns="91425" anchor="t" anchorCtr="0">
            <a:spAutoFit/>
          </a:bodyPr>
          <a:lstStyle/>
          <a:p>
            <a:pPr marL="457200" lvl="0" indent="0" algn="l" rtl="0">
              <a:spcBef>
                <a:spcPts val="600"/>
              </a:spcBef>
              <a:spcAft>
                <a:spcPts val="0"/>
              </a:spcAft>
              <a:buNone/>
            </a:pPr>
            <a:endParaRPr sz="1200">
              <a:solidFill>
                <a:schemeClr val="dk1"/>
              </a:solidFill>
              <a:latin typeface="Merriweather"/>
              <a:ea typeface="Merriweather"/>
              <a:cs typeface="Merriweather"/>
              <a:sym typeface="Merriweather"/>
            </a:endParaRPr>
          </a:p>
          <a:p>
            <a:pPr marL="457200" lvl="0" indent="-311150" algn="l" rtl="0">
              <a:spcBef>
                <a:spcPts val="600"/>
              </a:spcBef>
              <a:spcAft>
                <a:spcPts val="0"/>
              </a:spcAft>
              <a:buClr>
                <a:schemeClr val="accent1"/>
              </a:buClr>
              <a:buSzPts val="1300"/>
              <a:buFont typeface="Merriweather"/>
              <a:buChar char="●"/>
            </a:pPr>
            <a:r>
              <a:rPr lang="en" sz="1300">
                <a:solidFill>
                  <a:schemeClr val="dk1"/>
                </a:solidFill>
                <a:latin typeface="Merriweather"/>
                <a:ea typeface="Merriweather"/>
                <a:cs typeface="Merriweather"/>
                <a:sym typeface="Merriweather"/>
              </a:rPr>
              <a:t>The combination corresponding to ‘1010’ is fed to clock of U7,this generates instantaneous clk high at transition from 9-10 and Q0 of U7 changes from 0-&gt;1 and the number changes from  9-10 then the counting   continues upto 59 the moment number entering left display becomes 6 it gives a instantaneous  clock high to U14 and minute increases by 1.Similarly when  6 appears in left block of minute hour increments by 1. </a:t>
            </a:r>
            <a:endParaRPr sz="1300">
              <a:solidFill>
                <a:schemeClr val="dk1"/>
              </a:solidFill>
              <a:latin typeface="Merriweather"/>
              <a:ea typeface="Merriweather"/>
              <a:cs typeface="Merriweather"/>
              <a:sym typeface="Merriweather"/>
            </a:endParaRPr>
          </a:p>
          <a:p>
            <a:pPr marL="457200" lvl="0" indent="-311150" algn="l" rtl="0">
              <a:spcBef>
                <a:spcPts val="0"/>
              </a:spcBef>
              <a:spcAft>
                <a:spcPts val="0"/>
              </a:spcAft>
              <a:buClr>
                <a:schemeClr val="accent1"/>
              </a:buClr>
              <a:buSzPts val="1300"/>
              <a:buFont typeface="Merriweather"/>
              <a:buChar char="●"/>
            </a:pPr>
            <a:r>
              <a:rPr lang="en" sz="1300">
                <a:solidFill>
                  <a:schemeClr val="dk1"/>
                </a:solidFill>
                <a:latin typeface="Merriweather"/>
                <a:ea typeface="Merriweather"/>
                <a:cs typeface="Merriweather"/>
                <a:sym typeface="Merriweather"/>
              </a:rPr>
              <a:t>For 24 hr clock when number entering left display is 4 and right display is 2 we reset them to  0 0.</a:t>
            </a:r>
            <a:endParaRPr sz="1300">
              <a:solidFill>
                <a:schemeClr val="dk1"/>
              </a:solidFill>
              <a:latin typeface="Merriweather"/>
              <a:ea typeface="Merriweather"/>
              <a:cs typeface="Merriweather"/>
              <a:sym typeface="Merriweather"/>
            </a:endParaRPr>
          </a:p>
          <a:p>
            <a:pPr marL="0" lvl="0" indent="0" algn="l" rtl="0">
              <a:spcBef>
                <a:spcPts val="600"/>
              </a:spcBef>
              <a:spcAft>
                <a:spcPts val="0"/>
              </a:spcAft>
              <a:buNone/>
            </a:pPr>
            <a:endParaRPr>
              <a:solidFill>
                <a:schemeClr val="dk1"/>
              </a:solidFill>
              <a:latin typeface="Merriweather"/>
              <a:ea typeface="Merriweather"/>
              <a:cs typeface="Merriweather"/>
              <a:sym typeface="Merriweather"/>
            </a:endParaRPr>
          </a:p>
        </p:txBody>
      </p:sp>
      <p:pic>
        <p:nvPicPr>
          <p:cNvPr id="1955" name="Google Shape;1955;p21"/>
          <p:cNvPicPr preferRelativeResize="0"/>
          <p:nvPr/>
        </p:nvPicPr>
        <p:blipFill>
          <a:blip r:embed="rId4">
            <a:alphaModFix/>
          </a:blip>
          <a:stretch>
            <a:fillRect/>
          </a:stretch>
        </p:blipFill>
        <p:spPr>
          <a:xfrm>
            <a:off x="1789302" y="2882350"/>
            <a:ext cx="2077800" cy="1859084"/>
          </a:xfrm>
          <a:prstGeom prst="rect">
            <a:avLst/>
          </a:prstGeom>
          <a:noFill/>
          <a:ln>
            <a:noFill/>
          </a:ln>
        </p:spPr>
      </p:pic>
      <p:sp>
        <p:nvSpPr>
          <p:cNvPr id="1956" name="Google Shape;1956;p21"/>
          <p:cNvSpPr txBox="1"/>
          <p:nvPr/>
        </p:nvSpPr>
        <p:spPr>
          <a:xfrm>
            <a:off x="1278300" y="423050"/>
            <a:ext cx="6224100" cy="5850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None/>
            </a:pPr>
            <a:r>
              <a:rPr lang="en" sz="2600" b="1">
                <a:solidFill>
                  <a:schemeClr val="lt1"/>
                </a:solidFill>
                <a:latin typeface="Times New Roman"/>
                <a:ea typeface="Times New Roman"/>
                <a:cs typeface="Times New Roman"/>
                <a:sym typeface="Times New Roman"/>
              </a:rPr>
              <a:t>continued...</a:t>
            </a:r>
            <a:endParaRPr sz="2600" b="1">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1960"/>
        <p:cNvGrpSpPr/>
        <p:nvPr/>
      </p:nvGrpSpPr>
      <p:grpSpPr>
        <a:xfrm>
          <a:off x="0" y="0"/>
          <a:ext cx="0" cy="0"/>
          <a:chOff x="0" y="0"/>
          <a:chExt cx="0" cy="0"/>
        </a:xfrm>
      </p:grpSpPr>
      <p:sp>
        <p:nvSpPr>
          <p:cNvPr id="1961" name="Google Shape;1961;p22"/>
          <p:cNvSpPr txBox="1"/>
          <p:nvPr/>
        </p:nvSpPr>
        <p:spPr>
          <a:xfrm>
            <a:off x="1328700" y="573150"/>
            <a:ext cx="3243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lt1"/>
                </a:solidFill>
                <a:latin typeface="Times New Roman"/>
                <a:ea typeface="Times New Roman"/>
                <a:cs typeface="Times New Roman"/>
                <a:sym typeface="Times New Roman"/>
              </a:rPr>
              <a:t>6.  Display Block</a:t>
            </a:r>
            <a:endParaRPr>
              <a:solidFill>
                <a:schemeClr val="lt1"/>
              </a:solidFill>
            </a:endParaRPr>
          </a:p>
        </p:txBody>
      </p:sp>
      <p:sp>
        <p:nvSpPr>
          <p:cNvPr id="1962" name="Google Shape;1962;p22"/>
          <p:cNvSpPr txBox="1"/>
          <p:nvPr/>
        </p:nvSpPr>
        <p:spPr>
          <a:xfrm>
            <a:off x="1328700" y="1097725"/>
            <a:ext cx="7532100" cy="2555100"/>
          </a:xfrm>
          <a:prstGeom prst="rect">
            <a:avLst/>
          </a:prstGeom>
          <a:noFill/>
          <a:ln>
            <a:noFill/>
          </a:ln>
        </p:spPr>
        <p:txBody>
          <a:bodyPr spcFirstLastPara="1" wrap="square" lIns="91425" tIns="91425" rIns="91425" bIns="91425" anchor="t" anchorCtr="0">
            <a:spAutoFit/>
          </a:bodyPr>
          <a:lstStyle/>
          <a:p>
            <a:pPr marL="457200" lvl="0" indent="-311150" algn="l" rtl="0">
              <a:spcBef>
                <a:spcPts val="60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It  is a simple display block for minute, second and hour.</a:t>
            </a:r>
            <a:endParaRPr sz="1300">
              <a:solidFill>
                <a:schemeClr val="dk1"/>
              </a:solidFill>
              <a:latin typeface="Merriweather"/>
              <a:ea typeface="Merriweather"/>
              <a:cs typeface="Merriweather"/>
              <a:sym typeface="Merriweather"/>
            </a:endParaRPr>
          </a:p>
          <a:p>
            <a:pPr marL="457200" lvl="0" indent="-311150" algn="l" rtl="0">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For each digit we send the 4- bit outputs of D Flip Flops to a BCD to 7 segment decoder.</a:t>
            </a:r>
            <a:endParaRPr sz="1300">
              <a:solidFill>
                <a:schemeClr val="dk1"/>
              </a:solidFill>
              <a:latin typeface="Merriweather"/>
              <a:ea typeface="Merriweather"/>
              <a:cs typeface="Merriweather"/>
              <a:sym typeface="Merriweather"/>
            </a:endParaRPr>
          </a:p>
          <a:p>
            <a:pPr marL="457200" lvl="0" indent="-311150" algn="l" rtl="0">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Then we send the outputs of the above IC to a 7-segment display.</a:t>
            </a:r>
            <a:endParaRPr sz="1300">
              <a:solidFill>
                <a:schemeClr val="dk1"/>
              </a:solidFill>
              <a:latin typeface="Merriweather"/>
              <a:ea typeface="Merriweather"/>
              <a:cs typeface="Merriweather"/>
              <a:sym typeface="Merriweather"/>
            </a:endParaRPr>
          </a:p>
          <a:p>
            <a:pPr marL="457200" lvl="0" indent="-311150" algn="l" rtl="0">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For the 12-hour format, we have displayed the AM/PM status as letter A/P on the 7-segment display. For this-A,B,E,F,G are always 1, D is always 0 and C is 1 only when it’s AM and 0 when it is PM.</a:t>
            </a:r>
            <a:endParaRPr sz="1300">
              <a:solidFill>
                <a:schemeClr val="dk1"/>
              </a:solidFill>
              <a:latin typeface="Merriweather"/>
              <a:ea typeface="Merriweather"/>
              <a:cs typeface="Merriweather"/>
              <a:sym typeface="Merriweather"/>
            </a:endParaRPr>
          </a:p>
          <a:p>
            <a:pPr marL="0" lvl="0" indent="0" algn="l" rtl="0">
              <a:spcBef>
                <a:spcPts val="600"/>
              </a:spcBef>
              <a:spcAft>
                <a:spcPts val="0"/>
              </a:spcAft>
              <a:buNone/>
            </a:pPr>
            <a:endParaRPr sz="1600">
              <a:solidFill>
                <a:schemeClr val="dk1"/>
              </a:solidFill>
              <a:latin typeface="Merriweather"/>
              <a:ea typeface="Merriweather"/>
              <a:cs typeface="Merriweather"/>
              <a:sym typeface="Merriweather"/>
            </a:endParaRPr>
          </a:p>
          <a:p>
            <a:pPr marL="0" lvl="0" indent="0" algn="l" rtl="0">
              <a:spcBef>
                <a:spcPts val="600"/>
              </a:spcBef>
              <a:spcAft>
                <a:spcPts val="0"/>
              </a:spcAft>
              <a:buNone/>
            </a:pPr>
            <a:endParaRPr sz="1600">
              <a:solidFill>
                <a:schemeClr val="dk1"/>
              </a:solidFill>
              <a:latin typeface="Merriweather"/>
              <a:ea typeface="Merriweather"/>
              <a:cs typeface="Merriweather"/>
              <a:sym typeface="Merriweather"/>
            </a:endParaRPr>
          </a:p>
          <a:p>
            <a:pPr marL="0" lvl="0" indent="0" algn="l" rtl="0">
              <a:spcBef>
                <a:spcPts val="600"/>
              </a:spcBef>
              <a:spcAft>
                <a:spcPts val="0"/>
              </a:spcAft>
              <a:buNone/>
            </a:pPr>
            <a:endParaRPr sz="1600">
              <a:solidFill>
                <a:schemeClr val="dk1"/>
              </a:solidFill>
              <a:latin typeface="Merriweather"/>
              <a:ea typeface="Merriweather"/>
              <a:cs typeface="Merriweather"/>
              <a:sym typeface="Merriweather"/>
            </a:endParaRPr>
          </a:p>
        </p:txBody>
      </p:sp>
      <p:pic>
        <p:nvPicPr>
          <p:cNvPr id="1963" name="Google Shape;1963;p22"/>
          <p:cNvPicPr preferRelativeResize="0"/>
          <p:nvPr/>
        </p:nvPicPr>
        <p:blipFill>
          <a:blip r:embed="rId3">
            <a:alphaModFix/>
          </a:blip>
          <a:stretch>
            <a:fillRect/>
          </a:stretch>
        </p:blipFill>
        <p:spPr>
          <a:xfrm>
            <a:off x="1435900" y="2872750"/>
            <a:ext cx="4050251" cy="1600001"/>
          </a:xfrm>
          <a:prstGeom prst="rect">
            <a:avLst/>
          </a:prstGeom>
          <a:noFill/>
          <a:ln>
            <a:noFill/>
          </a:ln>
        </p:spPr>
      </p:pic>
      <p:pic>
        <p:nvPicPr>
          <p:cNvPr id="1964" name="Google Shape;1964;p22"/>
          <p:cNvPicPr preferRelativeResize="0"/>
          <p:nvPr/>
        </p:nvPicPr>
        <p:blipFill>
          <a:blip r:embed="rId4">
            <a:alphaModFix/>
          </a:blip>
          <a:stretch>
            <a:fillRect/>
          </a:stretch>
        </p:blipFill>
        <p:spPr>
          <a:xfrm>
            <a:off x="5614975" y="2872750"/>
            <a:ext cx="1993369" cy="1600000"/>
          </a:xfrm>
          <a:prstGeom prst="rect">
            <a:avLst/>
          </a:prstGeom>
          <a:noFill/>
          <a:ln>
            <a:noFill/>
          </a:ln>
        </p:spPr>
      </p:pic>
    </p:spTree>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1868</Words>
  <Application>Microsoft Office PowerPoint</Application>
  <PresentationFormat>On-screen Show (16:9)</PresentationFormat>
  <Paragraphs>118</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Amatic SC</vt:lpstr>
      <vt:lpstr>Times New Roman</vt:lpstr>
      <vt:lpstr>Arial</vt:lpstr>
      <vt:lpstr>Merriweather</vt:lpstr>
      <vt:lpstr>Nathaniel template</vt:lpstr>
      <vt:lpstr>DIGITAL CLOCK</vt:lpstr>
      <vt:lpstr>Final Schematic</vt:lpstr>
      <vt:lpstr>2.  Introduction</vt:lpstr>
      <vt:lpstr>3. Basic functioning and features</vt:lpstr>
      <vt:lpstr>4.  555 Timer</vt:lpstr>
      <vt:lpstr>Continued...</vt:lpstr>
      <vt:lpstr>5.  Counting using D-FF</vt:lpstr>
      <vt:lpstr>PowerPoint Presentation</vt:lpstr>
      <vt:lpstr>PowerPoint Presentation</vt:lpstr>
      <vt:lpstr>7.  BCD to seven segment display IC</vt:lpstr>
      <vt:lpstr>PowerPoint Presentation</vt:lpstr>
      <vt:lpstr>PowerPoint Presentation</vt:lpstr>
      <vt:lpstr>PowerPoint Presentation</vt:lpstr>
      <vt:lpstr>11.  12-24 hour display</vt:lpstr>
      <vt:lpstr>PowerPoint Presentation</vt:lpstr>
      <vt:lpstr>PowerPoint Presentation</vt:lpstr>
      <vt:lpstr>PowerPoint Presentation</vt:lpstr>
      <vt:lpstr>PowerPoint Presentation</vt:lpstr>
      <vt:lpstr>14.  References</vt:lpstr>
      <vt:lpstr>Team Members: Akriti Jain (20115008) Amisha Verma (20115012) Ananya (20115013) Ananya Sharma (20115014) Archana Singh (20115019) Arsh Jindal (20115020) Borate Srushti Giridhar (20115023) Disha Agarwal (20115033) Preeti (20115095) Priyangsi Dey (20115096)</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CLOCK</dc:title>
  <cp:lastModifiedBy>PRIYANGSI DEY</cp:lastModifiedBy>
  <cp:revision>1</cp:revision>
  <dcterms:modified xsi:type="dcterms:W3CDTF">2021-11-07T15:28:12Z</dcterms:modified>
</cp:coreProperties>
</file>