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FC027C-64B4-4C40-A72F-CD81EDAD8479}">
  <a:tblStyle styleId="{03FC027C-64B4-4C40-A72F-CD81EDAD84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1bff1be17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1bff1be17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81bff1be17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81bff1be17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1bff1be17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1bff1be17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1bff1be17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1bff1be17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81bff1be17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1bff1be17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1bff1be17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81bff1be17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1bff1be17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1bff1be17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1bff1be17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1bff1be17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1bff1be17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1bff1be17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1bff1be17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1bff1be17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81bff1be17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1bff1be17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81bff1be17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81bff1be17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1bff1be17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81bff1be17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1bff1be17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1bff1be17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Simple Threads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Business and Campaign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66"/>
              <a:t>The Full Revenue Story</a:t>
            </a:r>
            <a:endParaRPr b="1" sz="3066"/>
          </a:p>
        </p:txBody>
      </p:sp>
      <p:pic>
        <p:nvPicPr>
          <p:cNvPr id="129" name="Google Shape;129;p22" title="discount vs amount (sum).png"/>
          <p:cNvPicPr preferRelativeResize="0"/>
          <p:nvPr/>
        </p:nvPicPr>
        <p:blipFill>
          <a:blip r:embed="rId3">
            <a:alphaModFix/>
          </a:blip>
          <a:stretch>
            <a:fillRect/>
          </a:stretch>
        </p:blipFill>
        <p:spPr>
          <a:xfrm>
            <a:off x="0" y="1017725"/>
            <a:ext cx="9144001" cy="2231364"/>
          </a:xfrm>
          <a:prstGeom prst="rect">
            <a:avLst/>
          </a:prstGeom>
          <a:noFill/>
          <a:ln>
            <a:noFill/>
          </a:ln>
        </p:spPr>
      </p:pic>
      <p:sp>
        <p:nvSpPr>
          <p:cNvPr id="130" name="Google Shape;130;p22"/>
          <p:cNvSpPr txBox="1"/>
          <p:nvPr/>
        </p:nvSpPr>
        <p:spPr>
          <a:xfrm>
            <a:off x="107725" y="3249100"/>
            <a:ext cx="8929800" cy="176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2100">
                <a:solidFill>
                  <a:schemeClr val="dk1"/>
                </a:solidFill>
              </a:rPr>
              <a:t>However, the picture changes completely when we look at total sales.</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2100">
                <a:solidFill>
                  <a:schemeClr val="dk1"/>
                </a:solidFill>
              </a:rPr>
              <a:t>20% discount actually brought in the least money overall because it attracted very few buyers. Offering </a:t>
            </a:r>
            <a:r>
              <a:rPr b="1" lang="en" sz="2100">
                <a:solidFill>
                  <a:schemeClr val="dk1"/>
                </a:solidFill>
              </a:rPr>
              <a:t>no discount</a:t>
            </a:r>
            <a:r>
              <a:rPr lang="en" sz="2100">
                <a:solidFill>
                  <a:schemeClr val="dk1"/>
                </a:solidFill>
              </a:rPr>
              <a:t> or a </a:t>
            </a:r>
            <a:r>
              <a:rPr b="1" lang="en" sz="2100">
                <a:solidFill>
                  <a:schemeClr val="dk1"/>
                </a:solidFill>
              </a:rPr>
              <a:t>15% discount</a:t>
            </a:r>
            <a:r>
              <a:rPr lang="en" sz="2100">
                <a:solidFill>
                  <a:schemeClr val="dk1"/>
                </a:solidFill>
              </a:rPr>
              <a:t> drove the highest revenue by attracting a much larger volume of customers.</a:t>
            </a:r>
            <a:endParaRPr sz="2100">
              <a:solidFill>
                <a:schemeClr val="dk1"/>
              </a:solidFill>
            </a:endParaRPr>
          </a:p>
          <a:p>
            <a:pPr indent="0" lvl="0" marL="0" rtl="0" algn="l">
              <a:spcBef>
                <a:spcPts val="1200"/>
              </a:spcBef>
              <a:spcAft>
                <a:spcPts val="0"/>
              </a:spcAft>
              <a:buNone/>
            </a:pPr>
            <a:r>
              <a:t/>
            </a:r>
            <a:endParaRPr sz="2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13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5611"/>
              <a:buNone/>
            </a:pPr>
            <a:r>
              <a:rPr b="1" lang="en" sz="2780"/>
              <a:t>Connecting the Dots: A View of Customer Behavior</a:t>
            </a:r>
            <a:endParaRPr b="1" sz="2120"/>
          </a:p>
        </p:txBody>
      </p:sp>
      <p:pic>
        <p:nvPicPr>
          <p:cNvPr id="136" name="Google Shape;136;p23" title="diiscount vs amount.png"/>
          <p:cNvPicPr preferRelativeResize="0"/>
          <p:nvPr/>
        </p:nvPicPr>
        <p:blipFill>
          <a:blip r:embed="rId3">
            <a:alphaModFix/>
          </a:blip>
          <a:stretch>
            <a:fillRect/>
          </a:stretch>
        </p:blipFill>
        <p:spPr>
          <a:xfrm>
            <a:off x="3016250" y="943125"/>
            <a:ext cx="6127750" cy="3990401"/>
          </a:xfrm>
          <a:prstGeom prst="rect">
            <a:avLst/>
          </a:prstGeom>
          <a:noFill/>
          <a:ln>
            <a:noFill/>
          </a:ln>
        </p:spPr>
      </p:pic>
      <p:sp>
        <p:nvSpPr>
          <p:cNvPr id="137" name="Google Shape;137;p23"/>
          <p:cNvSpPr txBox="1"/>
          <p:nvPr/>
        </p:nvSpPr>
        <p:spPr>
          <a:xfrm>
            <a:off x="107750" y="705700"/>
            <a:ext cx="2908500" cy="41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solidFill>
                  <a:schemeClr val="dk1"/>
                </a:solidFill>
              </a:rPr>
              <a:t>The 20% discount was a niche offer that only attracted a few big spenders. The real revenue came from the large crowd of customers brought in by the </a:t>
            </a:r>
            <a:r>
              <a:rPr b="1" lang="en" sz="1700">
                <a:solidFill>
                  <a:schemeClr val="dk1"/>
                </a:solidFill>
              </a:rPr>
              <a:t>0% and 15% discounts.</a:t>
            </a:r>
            <a:r>
              <a:rPr lang="en" sz="1700">
                <a:solidFill>
                  <a:schemeClr val="dk1"/>
                </a:solidFill>
              </a:rPr>
              <a:t>This proves that our success comes from attracting a high volume of shoppers, not just a few high-value ones.</a:t>
            </a:r>
            <a:endParaRPr sz="1700">
              <a:solidFill>
                <a:schemeClr val="dk1"/>
              </a:solidFill>
            </a:endParaRPr>
          </a:p>
          <a:p>
            <a:pPr indent="0" lvl="0" marL="0" rtl="0" algn="l">
              <a:spcBef>
                <a:spcPts val="1200"/>
              </a:spcBef>
              <a:spcAft>
                <a:spcPts val="0"/>
              </a:spcAft>
              <a:buNone/>
            </a:pPr>
            <a:r>
              <a:t/>
            </a:r>
            <a:endParaRPr sz="24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Business Insight </a:t>
            </a:r>
            <a:r>
              <a:rPr b="1" lang="en" sz="2466"/>
              <a:t> Relationship between quantity purchased and product price</a:t>
            </a:r>
            <a:endParaRPr b="1" sz="2466"/>
          </a:p>
        </p:txBody>
      </p:sp>
      <p:pic>
        <p:nvPicPr>
          <p:cNvPr id="143" name="Google Shape;143;p24" title="Quantity vs Price.png"/>
          <p:cNvPicPr preferRelativeResize="0"/>
          <p:nvPr/>
        </p:nvPicPr>
        <p:blipFill>
          <a:blip r:embed="rId3">
            <a:alphaModFix/>
          </a:blip>
          <a:stretch>
            <a:fillRect/>
          </a:stretch>
        </p:blipFill>
        <p:spPr>
          <a:xfrm>
            <a:off x="3186350" y="1267950"/>
            <a:ext cx="5858125" cy="3688451"/>
          </a:xfrm>
          <a:prstGeom prst="rect">
            <a:avLst/>
          </a:prstGeom>
          <a:noFill/>
          <a:ln>
            <a:noFill/>
          </a:ln>
        </p:spPr>
      </p:pic>
      <p:sp>
        <p:nvSpPr>
          <p:cNvPr id="144" name="Google Shape;144;p24"/>
          <p:cNvSpPr txBox="1"/>
          <p:nvPr/>
        </p:nvSpPr>
        <p:spPr>
          <a:xfrm>
            <a:off x="192775" y="1355050"/>
            <a:ext cx="2993700" cy="36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This suggests the market is highly price-sensitive. To drive sales volume, focusing on products in the lower-to-mid price range is the most effective strategy. The higher-priced items appear to be more niche or luxury purchases.</a:t>
            </a:r>
            <a:endParaRPr sz="2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11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Pricing Strategy: A Deep Dive into Product Categories</a:t>
            </a:r>
            <a:endParaRPr b="1"/>
          </a:p>
        </p:txBody>
      </p:sp>
      <p:pic>
        <p:nvPicPr>
          <p:cNvPr id="150" name="Google Shape;150;p25" title="product vs amount box plot.png"/>
          <p:cNvPicPr preferRelativeResize="0"/>
          <p:nvPr/>
        </p:nvPicPr>
        <p:blipFill>
          <a:blip r:embed="rId3">
            <a:alphaModFix/>
          </a:blip>
          <a:stretch>
            <a:fillRect/>
          </a:stretch>
        </p:blipFill>
        <p:spPr>
          <a:xfrm>
            <a:off x="3372075" y="689275"/>
            <a:ext cx="5672750" cy="4337524"/>
          </a:xfrm>
          <a:prstGeom prst="rect">
            <a:avLst/>
          </a:prstGeom>
          <a:noFill/>
          <a:ln>
            <a:noFill/>
          </a:ln>
        </p:spPr>
      </p:pic>
      <p:sp>
        <p:nvSpPr>
          <p:cNvPr id="151" name="Google Shape;151;p25"/>
          <p:cNvSpPr txBox="1"/>
          <p:nvPr/>
        </p:nvSpPr>
        <p:spPr>
          <a:xfrm>
            <a:off x="153275" y="881350"/>
            <a:ext cx="3087300" cy="228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800">
                <a:solidFill>
                  <a:schemeClr val="dk1"/>
                </a:solidFill>
              </a:rPr>
              <a:t>Premium Opportunity in Women's Apparel </a:t>
            </a:r>
            <a:r>
              <a:rPr b="1" lang="en" sz="1900">
                <a:solidFill>
                  <a:schemeClr val="dk1"/>
                </a:solidFill>
              </a:rPr>
              <a:t>Women's trousers</a:t>
            </a:r>
            <a:r>
              <a:rPr lang="en" sz="1900">
                <a:solidFill>
                  <a:schemeClr val="dk1"/>
                </a:solidFill>
              </a:rPr>
              <a:t> command our highest average price and widest price range. This presents a clear opportunity to maximize high-margin sales by introducing a tiered product line, from standard to premium.</a:t>
            </a:r>
            <a:endParaRPr sz="1900">
              <a:solidFill>
                <a:schemeClr val="dk1"/>
              </a:solidFill>
            </a:endParaRPr>
          </a:p>
          <a:p>
            <a:pPr indent="0" lvl="0" marL="0" rtl="0" algn="l">
              <a:spcBef>
                <a:spcPts val="400"/>
              </a:spcBef>
              <a:spcAft>
                <a:spcPts val="0"/>
              </a:spcAft>
              <a:buNone/>
            </a:pPr>
            <a:r>
              <a:t/>
            </a:r>
            <a:endParaRPr b="1" sz="2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720"/>
              <a:t>Analysis Summary </a:t>
            </a:r>
            <a:endParaRPr b="1" sz="3720"/>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300">
                <a:solidFill>
                  <a:schemeClr val="dk1"/>
                </a:solidFill>
              </a:rPr>
              <a:t>Focus on Volume:</a:t>
            </a:r>
            <a:r>
              <a:rPr lang="en" sz="2300">
                <a:solidFill>
                  <a:schemeClr val="dk1"/>
                </a:solidFill>
              </a:rPr>
              <a:t> The market is highly </a:t>
            </a:r>
            <a:r>
              <a:rPr b="1" lang="en" sz="2300">
                <a:solidFill>
                  <a:schemeClr val="dk1"/>
                </a:solidFill>
              </a:rPr>
              <a:t>price-sensitive</a:t>
            </a:r>
            <a:r>
              <a:rPr lang="en" sz="2300">
                <a:solidFill>
                  <a:schemeClr val="dk1"/>
                </a:solidFill>
              </a:rPr>
              <a:t>, so the most profitable strategy is to attract more customers with </a:t>
            </a:r>
            <a:r>
              <a:rPr b="1" lang="en" sz="2300">
                <a:solidFill>
                  <a:schemeClr val="dk1"/>
                </a:solidFill>
              </a:rPr>
              <a:t>0% and 15% discounts</a:t>
            </a:r>
            <a:r>
              <a:rPr lang="en" sz="2300">
                <a:solidFill>
                  <a:schemeClr val="dk1"/>
                </a:solidFill>
              </a:rPr>
              <a:t>, as these generate the highest total revenue.</a:t>
            </a:r>
            <a:endParaRPr sz="2300">
              <a:solidFill>
                <a:schemeClr val="dk1"/>
              </a:solidFill>
            </a:endParaRPr>
          </a:p>
          <a:p>
            <a:pPr indent="0" lvl="0" marL="0" rtl="0" algn="l">
              <a:spcBef>
                <a:spcPts val="1200"/>
              </a:spcBef>
              <a:spcAft>
                <a:spcPts val="0"/>
              </a:spcAft>
              <a:buClr>
                <a:schemeClr val="dk1"/>
              </a:buClr>
              <a:buSzPts val="1100"/>
              <a:buFont typeface="Arial"/>
              <a:buNone/>
            </a:pPr>
            <a:r>
              <a:rPr b="1" lang="en" sz="2300">
                <a:solidFill>
                  <a:schemeClr val="dk1"/>
                </a:solidFill>
              </a:rPr>
              <a:t>Women's Apparel is Key:</a:t>
            </a:r>
            <a:r>
              <a:rPr lang="en" sz="2300">
                <a:solidFill>
                  <a:schemeClr val="dk1"/>
                </a:solidFill>
              </a:rPr>
              <a:t> Women's clothing, especially </a:t>
            </a:r>
            <a:r>
              <a:rPr b="1" lang="en" sz="2300">
                <a:solidFill>
                  <a:schemeClr val="dk1"/>
                </a:solidFill>
              </a:rPr>
              <a:t>skirts and trousers</a:t>
            </a:r>
            <a:r>
              <a:rPr lang="en" sz="2300">
                <a:solidFill>
                  <a:schemeClr val="dk1"/>
                </a:solidFill>
              </a:rPr>
              <a:t>, drives the most sales and offers the best opportunity for high-margin pricing, with </a:t>
            </a:r>
            <a:r>
              <a:rPr b="1" lang="en" sz="2300">
                <a:solidFill>
                  <a:schemeClr val="dk1"/>
                </a:solidFill>
              </a:rPr>
              <a:t>Jaipur</a:t>
            </a:r>
            <a:r>
              <a:rPr lang="en" sz="2300">
                <a:solidFill>
                  <a:schemeClr val="dk1"/>
                </a:solidFill>
              </a:rPr>
              <a:t> being our primary market to target.</a:t>
            </a:r>
            <a:endParaRPr sz="2300">
              <a:solidFill>
                <a:schemeClr val="dk1"/>
              </a:solidFill>
            </a:endParaRPr>
          </a:p>
          <a:p>
            <a:pPr indent="0" lvl="0" marL="0" rtl="0" algn="l">
              <a:spcBef>
                <a:spcPts val="1200"/>
              </a:spcBef>
              <a:spcAft>
                <a:spcPts val="1200"/>
              </a:spcAft>
              <a:buNone/>
            </a:pPr>
            <a: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0120"/>
              <a:t>THANK </a:t>
            </a:r>
            <a:endParaRPr b="1" sz="10120"/>
          </a:p>
          <a:p>
            <a:pPr indent="0" lvl="0" marL="0" rtl="0" algn="ctr">
              <a:spcBef>
                <a:spcPts val="0"/>
              </a:spcBef>
              <a:spcAft>
                <a:spcPts val="0"/>
              </a:spcAft>
              <a:buSzPts val="990"/>
              <a:buNone/>
            </a:pPr>
            <a:r>
              <a:rPr b="1" lang="en" sz="10120"/>
              <a:t>YOU</a:t>
            </a:r>
            <a:endParaRPr b="1" sz="124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8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Agenda :</a:t>
            </a:r>
            <a:endParaRPr b="1" sz="2820"/>
          </a:p>
        </p:txBody>
      </p:sp>
      <p:sp>
        <p:nvSpPr>
          <p:cNvPr id="61" name="Google Shape;61;p14"/>
          <p:cNvSpPr/>
          <p:nvPr/>
        </p:nvSpPr>
        <p:spPr>
          <a:xfrm>
            <a:off x="180325" y="805750"/>
            <a:ext cx="42429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Project Overview</a:t>
            </a:r>
            <a:endParaRPr sz="2500"/>
          </a:p>
        </p:txBody>
      </p:sp>
      <p:sp>
        <p:nvSpPr>
          <p:cNvPr id="62" name="Google Shape;62;p14"/>
          <p:cNvSpPr/>
          <p:nvPr/>
        </p:nvSpPr>
        <p:spPr>
          <a:xfrm>
            <a:off x="6672975" y="638950"/>
            <a:ext cx="706200" cy="77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03</a:t>
            </a:r>
            <a:endParaRPr sz="2200"/>
          </a:p>
        </p:txBody>
      </p:sp>
      <p:sp>
        <p:nvSpPr>
          <p:cNvPr id="63" name="Google Shape;63;p14"/>
          <p:cNvSpPr/>
          <p:nvPr/>
        </p:nvSpPr>
        <p:spPr>
          <a:xfrm>
            <a:off x="175075" y="1579175"/>
            <a:ext cx="42534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Data Cleaning </a:t>
            </a:r>
            <a:endParaRPr sz="2600"/>
          </a:p>
        </p:txBody>
      </p:sp>
      <p:sp>
        <p:nvSpPr>
          <p:cNvPr id="64" name="Google Shape;64;p14"/>
          <p:cNvSpPr/>
          <p:nvPr/>
        </p:nvSpPr>
        <p:spPr>
          <a:xfrm>
            <a:off x="6672950" y="1515800"/>
            <a:ext cx="706200" cy="719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04</a:t>
            </a:r>
            <a:endParaRPr sz="200"/>
          </a:p>
        </p:txBody>
      </p:sp>
      <p:sp>
        <p:nvSpPr>
          <p:cNvPr id="65" name="Google Shape;65;p14"/>
          <p:cNvSpPr/>
          <p:nvPr/>
        </p:nvSpPr>
        <p:spPr>
          <a:xfrm>
            <a:off x="180325" y="2368313"/>
            <a:ext cx="42429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700"/>
              <a:t>Quantitative Findings</a:t>
            </a:r>
            <a:endParaRPr sz="2700"/>
          </a:p>
        </p:txBody>
      </p:sp>
      <p:sp>
        <p:nvSpPr>
          <p:cNvPr id="66" name="Google Shape;66;p14"/>
          <p:cNvSpPr/>
          <p:nvPr/>
        </p:nvSpPr>
        <p:spPr>
          <a:xfrm>
            <a:off x="6672950" y="2340473"/>
            <a:ext cx="706200" cy="70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0</a:t>
            </a:r>
            <a:r>
              <a:rPr lang="en" sz="2200"/>
              <a:t>5</a:t>
            </a:r>
            <a:endParaRPr sz="2200"/>
          </a:p>
        </p:txBody>
      </p:sp>
      <p:sp>
        <p:nvSpPr>
          <p:cNvPr id="67" name="Google Shape;67;p14"/>
          <p:cNvSpPr/>
          <p:nvPr/>
        </p:nvSpPr>
        <p:spPr>
          <a:xfrm>
            <a:off x="175075" y="3157450"/>
            <a:ext cx="42534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Business Insights</a:t>
            </a:r>
            <a:endParaRPr sz="2600"/>
          </a:p>
        </p:txBody>
      </p:sp>
      <p:sp>
        <p:nvSpPr>
          <p:cNvPr id="68" name="Google Shape;68;p14"/>
          <p:cNvSpPr/>
          <p:nvPr/>
        </p:nvSpPr>
        <p:spPr>
          <a:xfrm>
            <a:off x="5966775" y="3090098"/>
            <a:ext cx="706200" cy="70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06</a:t>
            </a:r>
            <a:endParaRPr sz="2200"/>
          </a:p>
        </p:txBody>
      </p:sp>
      <p:sp>
        <p:nvSpPr>
          <p:cNvPr id="69" name="Google Shape;69;p14"/>
          <p:cNvSpPr/>
          <p:nvPr/>
        </p:nvSpPr>
        <p:spPr>
          <a:xfrm>
            <a:off x="7379175" y="3090098"/>
            <a:ext cx="706200" cy="70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13</a:t>
            </a:r>
            <a:endParaRPr sz="2200"/>
          </a:p>
        </p:txBody>
      </p:sp>
      <p:cxnSp>
        <p:nvCxnSpPr>
          <p:cNvPr id="70" name="Google Shape;70;p14"/>
          <p:cNvCxnSpPr>
            <a:stCxn id="68" idx="6"/>
            <a:endCxn id="69" idx="2"/>
          </p:cNvCxnSpPr>
          <p:nvPr/>
        </p:nvCxnSpPr>
        <p:spPr>
          <a:xfrm>
            <a:off x="6672975" y="3443798"/>
            <a:ext cx="706200" cy="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4"/>
          <p:cNvCxnSpPr>
            <a:stCxn id="68" idx="6"/>
            <a:endCxn id="69" idx="2"/>
          </p:cNvCxnSpPr>
          <p:nvPr/>
        </p:nvCxnSpPr>
        <p:spPr>
          <a:xfrm>
            <a:off x="6672975" y="3443798"/>
            <a:ext cx="706200" cy="0"/>
          </a:xfrm>
          <a:prstGeom prst="straightConnector1">
            <a:avLst/>
          </a:prstGeom>
          <a:noFill/>
          <a:ln cap="flat" cmpd="sng" w="9525">
            <a:solidFill>
              <a:schemeClr val="dk2"/>
            </a:solidFill>
            <a:prstDash val="solid"/>
            <a:round/>
            <a:headEnd len="med" w="med" type="none"/>
            <a:tailEnd len="med" w="med" type="triangle"/>
          </a:ln>
        </p:spPr>
      </p:cxnSp>
      <p:sp>
        <p:nvSpPr>
          <p:cNvPr id="72" name="Google Shape;72;p14"/>
          <p:cNvSpPr/>
          <p:nvPr/>
        </p:nvSpPr>
        <p:spPr>
          <a:xfrm>
            <a:off x="180325" y="4080975"/>
            <a:ext cx="42429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Analysis Summary </a:t>
            </a:r>
            <a:endParaRPr sz="2500"/>
          </a:p>
        </p:txBody>
      </p:sp>
      <p:sp>
        <p:nvSpPr>
          <p:cNvPr id="73" name="Google Shape;73;p14"/>
          <p:cNvSpPr/>
          <p:nvPr/>
        </p:nvSpPr>
        <p:spPr>
          <a:xfrm>
            <a:off x="6672975" y="3977500"/>
            <a:ext cx="706200" cy="771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14</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320"/>
              <a:t>Project Overview</a:t>
            </a:r>
            <a:endParaRPr b="1" sz="4320"/>
          </a:p>
        </p:txBody>
      </p:sp>
      <p:sp>
        <p:nvSpPr>
          <p:cNvPr id="79" name="Google Shape;79;p15"/>
          <p:cNvSpPr txBox="1"/>
          <p:nvPr>
            <p:ph idx="1" type="body"/>
          </p:nvPr>
        </p:nvSpPr>
        <p:spPr>
          <a:xfrm>
            <a:off x="311700" y="1628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400">
                <a:solidFill>
                  <a:schemeClr val="dk1"/>
                </a:solidFill>
              </a:rPr>
              <a:t>Simple Threads</a:t>
            </a:r>
            <a:r>
              <a:rPr lang="en" sz="2400">
                <a:solidFill>
                  <a:schemeClr val="dk1"/>
                </a:solidFill>
              </a:rPr>
              <a:t>, a boutique retail company that sells curated clothing online. The goal is to analyze the company's Q1 2025 business performance, customer behavior, and product sales trends. Additionally, the analysis will evaluate the effectiveness of an end-of-year discount email campaign to provide actionable insights for the management team.</a:t>
            </a:r>
            <a:endParaRPr sz="3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688" y="1121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Data Cleaning</a:t>
            </a:r>
            <a:endParaRPr b="1" sz="3100"/>
          </a:p>
        </p:txBody>
      </p:sp>
      <p:sp>
        <p:nvSpPr>
          <p:cNvPr id="85" name="Google Shape;85;p16"/>
          <p:cNvSpPr txBox="1"/>
          <p:nvPr>
            <p:ph idx="1" type="body"/>
          </p:nvPr>
        </p:nvSpPr>
        <p:spPr>
          <a:xfrm>
            <a:off x="311688" y="738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 cleaning was performed using a combination of </a:t>
            </a:r>
            <a:r>
              <a:rPr b="1" lang="en"/>
              <a:t>Orange</a:t>
            </a:r>
            <a:r>
              <a:rPr lang="en"/>
              <a:t>,</a:t>
            </a:r>
            <a:r>
              <a:rPr b="1" lang="en"/>
              <a:t> Google Sheets</a:t>
            </a:r>
            <a:r>
              <a:rPr lang="en"/>
              <a:t> and </a:t>
            </a:r>
            <a:r>
              <a:rPr b="1" lang="en"/>
              <a:t>My</a:t>
            </a:r>
            <a:r>
              <a:rPr b="1" lang="en"/>
              <a:t>SQL </a:t>
            </a:r>
            <a:r>
              <a:rPr lang="en"/>
              <a:t>to ensure accuracy and consistency in Dataset. The steps are summarized below :</a:t>
            </a:r>
            <a:endParaRPr/>
          </a:p>
        </p:txBody>
      </p:sp>
      <p:graphicFrame>
        <p:nvGraphicFramePr>
          <p:cNvPr id="86" name="Google Shape;86;p16"/>
          <p:cNvGraphicFramePr/>
          <p:nvPr/>
        </p:nvGraphicFramePr>
        <p:xfrm>
          <a:off x="48263" y="1813363"/>
          <a:ext cx="3000000" cy="3000000"/>
        </p:xfrm>
        <a:graphic>
          <a:graphicData uri="http://schemas.openxmlformats.org/drawingml/2006/table">
            <a:tbl>
              <a:tblPr>
                <a:noFill/>
                <a:tableStyleId>{03FC027C-64B4-4C40-A72F-CD81EDAD8479}</a:tableStyleId>
              </a:tblPr>
              <a:tblGrid>
                <a:gridCol w="3015825"/>
                <a:gridCol w="3015825"/>
                <a:gridCol w="3015825"/>
              </a:tblGrid>
              <a:tr h="444400">
                <a:tc>
                  <a:txBody>
                    <a:bodyPr/>
                    <a:lstStyle/>
                    <a:p>
                      <a:pPr indent="0" lvl="0" marL="0" rtl="0" algn="l">
                        <a:spcBef>
                          <a:spcPts val="0"/>
                        </a:spcBef>
                        <a:spcAft>
                          <a:spcPts val="0"/>
                        </a:spcAft>
                        <a:buNone/>
                      </a:pPr>
                      <a:r>
                        <a:rPr b="1" lang="en" sz="1800"/>
                        <a:t>Cleaning Step</a:t>
                      </a:r>
                      <a:endParaRPr b="1" sz="1800"/>
                    </a:p>
                  </a:txBody>
                  <a:tcPr marT="91425" marB="91425" marR="91425" marL="91425"/>
                </a:tc>
                <a:tc>
                  <a:txBody>
                    <a:bodyPr/>
                    <a:lstStyle/>
                    <a:p>
                      <a:pPr indent="0" lvl="0" marL="0" rtl="0" algn="l">
                        <a:spcBef>
                          <a:spcPts val="0"/>
                        </a:spcBef>
                        <a:spcAft>
                          <a:spcPts val="0"/>
                        </a:spcAft>
                        <a:buNone/>
                      </a:pPr>
                      <a:r>
                        <a:rPr b="1" lang="en" sz="1800"/>
                        <a:t>Description</a:t>
                      </a:r>
                      <a:endParaRPr b="1" sz="1800"/>
                    </a:p>
                  </a:txBody>
                  <a:tcPr marT="91425" marB="91425" marR="91425" marL="91425"/>
                </a:tc>
                <a:tc>
                  <a:txBody>
                    <a:bodyPr/>
                    <a:lstStyle/>
                    <a:p>
                      <a:pPr indent="0" lvl="0" marL="0" rtl="0" algn="l">
                        <a:spcBef>
                          <a:spcPts val="0"/>
                        </a:spcBef>
                        <a:spcAft>
                          <a:spcPts val="0"/>
                        </a:spcAft>
                        <a:buNone/>
                      </a:pPr>
                      <a:r>
                        <a:rPr b="1" lang="en" sz="1800"/>
                        <a:t>Tool Used</a:t>
                      </a:r>
                      <a:endParaRPr b="1" sz="1800"/>
                    </a:p>
                  </a:txBody>
                  <a:tcPr marT="91425" marB="91425" marR="91425" marL="91425"/>
                </a:tc>
              </a:tr>
              <a:tr h="683725">
                <a:tc>
                  <a:txBody>
                    <a:bodyPr/>
                    <a:lstStyle/>
                    <a:p>
                      <a:pPr indent="0" lvl="0" marL="0" rtl="0" algn="l">
                        <a:spcBef>
                          <a:spcPts val="0"/>
                        </a:spcBef>
                        <a:spcAft>
                          <a:spcPts val="0"/>
                        </a:spcAft>
                        <a:buNone/>
                      </a:pPr>
                      <a:r>
                        <a:rPr lang="en" sz="1500"/>
                        <a:t>Handling</a:t>
                      </a:r>
                      <a:r>
                        <a:rPr lang="en" sz="1500"/>
                        <a:t> Missing Values.</a:t>
                      </a:r>
                      <a:endParaRPr sz="1500"/>
                    </a:p>
                  </a:txBody>
                  <a:tcPr marT="91425" marB="91425" marR="91425" marL="91425"/>
                </a:tc>
                <a:tc>
                  <a:txBody>
                    <a:bodyPr/>
                    <a:lstStyle/>
                    <a:p>
                      <a:pPr indent="0" lvl="0" marL="0" rtl="0" algn="l">
                        <a:spcBef>
                          <a:spcPts val="0"/>
                        </a:spcBef>
                        <a:spcAft>
                          <a:spcPts val="0"/>
                        </a:spcAft>
                        <a:buNone/>
                      </a:pPr>
                      <a:r>
                        <a:rPr lang="en" sz="1500"/>
                        <a:t>Replacing missing amounts with median values.</a:t>
                      </a:r>
                      <a:endParaRPr sz="1500"/>
                    </a:p>
                  </a:txBody>
                  <a:tcPr marT="91425" marB="91425" marR="91425" marL="91425"/>
                </a:tc>
                <a:tc>
                  <a:txBody>
                    <a:bodyPr/>
                    <a:lstStyle/>
                    <a:p>
                      <a:pPr indent="0" lvl="0" marL="0" rtl="0" algn="l">
                        <a:spcBef>
                          <a:spcPts val="0"/>
                        </a:spcBef>
                        <a:spcAft>
                          <a:spcPts val="0"/>
                        </a:spcAft>
                        <a:buNone/>
                      </a:pPr>
                      <a:r>
                        <a:rPr lang="en" sz="1500"/>
                        <a:t>Orange</a:t>
                      </a:r>
                      <a:endParaRPr sz="1500"/>
                    </a:p>
                  </a:txBody>
                  <a:tcPr marT="91425" marB="91425" marR="91425" marL="91425"/>
                </a:tc>
              </a:tr>
              <a:tr h="683725">
                <a:tc>
                  <a:txBody>
                    <a:bodyPr/>
                    <a:lstStyle/>
                    <a:p>
                      <a:pPr indent="0" lvl="0" marL="0" rtl="0" algn="l">
                        <a:spcBef>
                          <a:spcPts val="0"/>
                        </a:spcBef>
                        <a:spcAft>
                          <a:spcPts val="0"/>
                        </a:spcAft>
                        <a:buNone/>
                      </a:pPr>
                      <a:r>
                        <a:rPr lang="en" sz="1500"/>
                        <a:t>Standardize Data Format</a:t>
                      </a:r>
                      <a:endParaRPr sz="1500"/>
                    </a:p>
                  </a:txBody>
                  <a:tcPr marT="91425" marB="91425" marR="91425" marL="91425"/>
                </a:tc>
                <a:tc>
                  <a:txBody>
                    <a:bodyPr/>
                    <a:lstStyle/>
                    <a:p>
                      <a:pPr indent="0" lvl="0" marL="0" rtl="0" algn="l">
                        <a:spcBef>
                          <a:spcPts val="0"/>
                        </a:spcBef>
                        <a:spcAft>
                          <a:spcPts val="0"/>
                        </a:spcAft>
                        <a:buNone/>
                      </a:pPr>
                      <a:r>
                        <a:rPr lang="en" sz="1500"/>
                        <a:t>Correcting  inconsistent Data formats.</a:t>
                      </a:r>
                      <a:endParaRPr sz="1500"/>
                    </a:p>
                  </a:txBody>
                  <a:tcPr marT="91425" marB="91425" marR="91425" marL="91425"/>
                </a:tc>
                <a:tc>
                  <a:txBody>
                    <a:bodyPr/>
                    <a:lstStyle/>
                    <a:p>
                      <a:pPr indent="0" lvl="0" marL="0" rtl="0" algn="l">
                        <a:spcBef>
                          <a:spcPts val="0"/>
                        </a:spcBef>
                        <a:spcAft>
                          <a:spcPts val="0"/>
                        </a:spcAft>
                        <a:buNone/>
                      </a:pPr>
                      <a:r>
                        <a:rPr lang="en" sz="1500"/>
                        <a:t>Google Sheets</a:t>
                      </a:r>
                      <a:endParaRPr sz="1500"/>
                    </a:p>
                  </a:txBody>
                  <a:tcPr marT="91425" marB="91425" marR="91425" marL="91425"/>
                </a:tc>
              </a:tr>
              <a:tr h="683725">
                <a:tc>
                  <a:txBody>
                    <a:bodyPr/>
                    <a:lstStyle/>
                    <a:p>
                      <a:pPr indent="0" lvl="0" marL="0" rtl="0" algn="l">
                        <a:spcBef>
                          <a:spcPts val="0"/>
                        </a:spcBef>
                        <a:spcAft>
                          <a:spcPts val="0"/>
                        </a:spcAft>
                        <a:buNone/>
                      </a:pPr>
                      <a:r>
                        <a:rPr lang="en" sz="1500"/>
                        <a:t>Correct Data Types</a:t>
                      </a:r>
                      <a:endParaRPr sz="1500"/>
                    </a:p>
                  </a:txBody>
                  <a:tcPr marT="91425" marB="91425" marR="91425" marL="91425"/>
                </a:tc>
                <a:tc>
                  <a:txBody>
                    <a:bodyPr/>
                    <a:lstStyle/>
                    <a:p>
                      <a:pPr indent="0" lvl="0" marL="0" rtl="0" algn="l">
                        <a:spcBef>
                          <a:spcPts val="0"/>
                        </a:spcBef>
                        <a:spcAft>
                          <a:spcPts val="0"/>
                        </a:spcAft>
                        <a:buNone/>
                      </a:pPr>
                      <a:r>
                        <a:rPr lang="en" sz="1500"/>
                        <a:t>Change numerical </a:t>
                      </a:r>
                      <a:r>
                        <a:rPr lang="en" sz="1500"/>
                        <a:t>fields</a:t>
                      </a:r>
                      <a:r>
                        <a:rPr lang="en" sz="1500"/>
                        <a:t> from text to float.</a:t>
                      </a:r>
                      <a:endParaRPr sz="1500"/>
                    </a:p>
                  </a:txBody>
                  <a:tcPr marT="91425" marB="91425" marR="91425" marL="91425"/>
                </a:tc>
                <a:tc>
                  <a:txBody>
                    <a:bodyPr/>
                    <a:lstStyle/>
                    <a:p>
                      <a:pPr indent="0" lvl="0" marL="0" rtl="0" algn="l">
                        <a:spcBef>
                          <a:spcPts val="0"/>
                        </a:spcBef>
                        <a:spcAft>
                          <a:spcPts val="0"/>
                        </a:spcAft>
                        <a:buNone/>
                      </a:pPr>
                      <a:r>
                        <a:rPr lang="en" sz="1500"/>
                        <a:t>Orange</a:t>
                      </a:r>
                      <a:endParaRPr sz="1500"/>
                    </a:p>
                  </a:txBody>
                  <a:tcPr marT="91425" marB="91425" marR="91425" marL="91425"/>
                </a:tc>
              </a:tr>
              <a:tr h="683725">
                <a:tc>
                  <a:txBody>
                    <a:bodyPr/>
                    <a:lstStyle/>
                    <a:p>
                      <a:pPr indent="0" lvl="0" marL="0" rtl="0" algn="l">
                        <a:spcBef>
                          <a:spcPts val="0"/>
                        </a:spcBef>
                        <a:spcAft>
                          <a:spcPts val="0"/>
                        </a:spcAft>
                        <a:buNone/>
                      </a:pPr>
                      <a:r>
                        <a:rPr lang="en" sz="1500"/>
                        <a:t>Remove Duplicates</a:t>
                      </a:r>
                      <a:endParaRPr sz="1500"/>
                    </a:p>
                  </a:txBody>
                  <a:tcPr marT="91425" marB="91425" marR="91425" marL="91425"/>
                </a:tc>
                <a:tc>
                  <a:txBody>
                    <a:bodyPr/>
                    <a:lstStyle/>
                    <a:p>
                      <a:pPr indent="0" lvl="0" marL="0" rtl="0" algn="l">
                        <a:spcBef>
                          <a:spcPts val="0"/>
                        </a:spcBef>
                        <a:spcAft>
                          <a:spcPts val="0"/>
                        </a:spcAft>
                        <a:buNone/>
                      </a:pPr>
                      <a:r>
                        <a:rPr lang="en" sz="1500"/>
                        <a:t>Identified and removed duplicate customer IDs and Product IDs.</a:t>
                      </a:r>
                      <a:endParaRPr sz="1500"/>
                    </a:p>
                  </a:txBody>
                  <a:tcPr marT="91425" marB="91425" marR="91425" marL="91425"/>
                </a:tc>
                <a:tc>
                  <a:txBody>
                    <a:bodyPr/>
                    <a:lstStyle/>
                    <a:p>
                      <a:pPr indent="0" lvl="0" marL="0" rtl="0" algn="l">
                        <a:spcBef>
                          <a:spcPts val="0"/>
                        </a:spcBef>
                        <a:spcAft>
                          <a:spcPts val="0"/>
                        </a:spcAft>
                        <a:buNone/>
                      </a:pPr>
                      <a:r>
                        <a:rPr lang="en" sz="1500"/>
                        <a:t>My</a:t>
                      </a:r>
                      <a:r>
                        <a:rPr lang="en" sz="1500"/>
                        <a:t>SQL</a:t>
                      </a:r>
                      <a:endParaRPr sz="15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235963"/>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4320"/>
              <a:t>Quantitative</a:t>
            </a:r>
            <a:r>
              <a:rPr b="1" lang="en" sz="4320"/>
              <a:t> Findings </a:t>
            </a:r>
            <a:endParaRPr b="1" sz="4320"/>
          </a:p>
        </p:txBody>
      </p:sp>
      <p:sp>
        <p:nvSpPr>
          <p:cNvPr id="92" name="Google Shape;92;p17"/>
          <p:cNvSpPr/>
          <p:nvPr/>
        </p:nvSpPr>
        <p:spPr>
          <a:xfrm>
            <a:off x="173600" y="1416375"/>
            <a:ext cx="3576300" cy="1452000"/>
          </a:xfrm>
          <a:prstGeom prst="roundRect">
            <a:avLst>
              <a:gd fmla="val 3890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Average spent per customer is 569.25 rupees</a:t>
            </a:r>
            <a:endParaRPr sz="2100">
              <a:solidFill>
                <a:schemeClr val="dk2"/>
              </a:solidFill>
            </a:endParaRPr>
          </a:p>
        </p:txBody>
      </p:sp>
      <p:sp>
        <p:nvSpPr>
          <p:cNvPr id="93" name="Google Shape;93;p17"/>
          <p:cNvSpPr/>
          <p:nvPr/>
        </p:nvSpPr>
        <p:spPr>
          <a:xfrm>
            <a:off x="4817250" y="1416375"/>
            <a:ext cx="4015200" cy="14520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22 unique customers made purchase out of which 17 were in January and 5 were in february.</a:t>
            </a:r>
            <a:endParaRPr sz="2100">
              <a:solidFill>
                <a:schemeClr val="dk2"/>
              </a:solidFill>
            </a:endParaRPr>
          </a:p>
        </p:txBody>
      </p:sp>
      <p:sp>
        <p:nvSpPr>
          <p:cNvPr id="94" name="Google Shape;94;p17"/>
          <p:cNvSpPr/>
          <p:nvPr/>
        </p:nvSpPr>
        <p:spPr>
          <a:xfrm>
            <a:off x="5088000" y="3475975"/>
            <a:ext cx="3744300" cy="1354800"/>
          </a:xfrm>
          <a:prstGeom prst="roundRect">
            <a:avLst>
              <a:gd fmla="val 4717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dk2"/>
                </a:solidFill>
              </a:rPr>
              <a:t>Total Sale revenue generated is 22,770 rupees.</a:t>
            </a:r>
            <a:endParaRPr sz="2100">
              <a:solidFill>
                <a:schemeClr val="dk2"/>
              </a:solidFill>
            </a:endParaRPr>
          </a:p>
        </p:txBody>
      </p:sp>
      <p:sp>
        <p:nvSpPr>
          <p:cNvPr id="95" name="Google Shape;95;p17"/>
          <p:cNvSpPr/>
          <p:nvPr/>
        </p:nvSpPr>
        <p:spPr>
          <a:xfrm>
            <a:off x="173600" y="3476075"/>
            <a:ext cx="3744300" cy="1354800"/>
          </a:xfrm>
          <a:prstGeom prst="roundRect">
            <a:avLst>
              <a:gd fmla="val 45702"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rgbClr val="666666"/>
                </a:solidFill>
              </a:rPr>
              <a:t>37 Discount codes were sent out of which 14 made purchases.</a:t>
            </a:r>
            <a:endParaRPr sz="21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highlight>
                  <a:schemeClr val="lt1"/>
                </a:highlight>
              </a:rPr>
              <a:t>Distribution of customers across different regions</a:t>
            </a:r>
            <a:endParaRPr b="1" sz="2720">
              <a:highlight>
                <a:schemeClr val="lt1"/>
              </a:highlight>
            </a:endParaRPr>
          </a:p>
          <a:p>
            <a:pPr indent="0" lvl="0" marL="0" rtl="0" algn="l">
              <a:spcBef>
                <a:spcPts val="0"/>
              </a:spcBef>
              <a:spcAft>
                <a:spcPts val="0"/>
              </a:spcAft>
              <a:buSzPts val="990"/>
              <a:buNone/>
            </a:pPr>
            <a:r>
              <a:t/>
            </a:r>
            <a:endParaRPr b="1" sz="3020">
              <a:highlight>
                <a:schemeClr val="lt1"/>
              </a:highlight>
            </a:endParaRPr>
          </a:p>
        </p:txBody>
      </p:sp>
      <p:pic>
        <p:nvPicPr>
          <p:cNvPr id="101" name="Google Shape;101;p18" title="region distribution.png"/>
          <p:cNvPicPr preferRelativeResize="0"/>
          <p:nvPr/>
        </p:nvPicPr>
        <p:blipFill>
          <a:blip r:embed="rId3">
            <a:alphaModFix/>
          </a:blip>
          <a:stretch>
            <a:fillRect/>
          </a:stretch>
        </p:blipFill>
        <p:spPr>
          <a:xfrm>
            <a:off x="2540002" y="1230925"/>
            <a:ext cx="6292300" cy="3820975"/>
          </a:xfrm>
          <a:prstGeom prst="rect">
            <a:avLst/>
          </a:prstGeom>
          <a:noFill/>
          <a:ln>
            <a:noFill/>
          </a:ln>
        </p:spPr>
      </p:pic>
      <p:sp>
        <p:nvSpPr>
          <p:cNvPr id="102" name="Google Shape;102;p18"/>
          <p:cNvSpPr txBox="1"/>
          <p:nvPr/>
        </p:nvSpPr>
        <p:spPr>
          <a:xfrm>
            <a:off x="430400" y="1834450"/>
            <a:ext cx="2201400" cy="27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Jaipur</a:t>
            </a:r>
            <a:r>
              <a:rPr lang="en" sz="2000">
                <a:solidFill>
                  <a:schemeClr val="dk1"/>
                </a:solidFill>
              </a:rPr>
              <a:t> is the primary customer hub, with a significantly larger customer base than all other cities combined.</a:t>
            </a:r>
            <a:endParaRPr sz="2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6775" y="133000"/>
            <a:ext cx="8630400" cy="73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66"/>
              <a:t> Product popularity</a:t>
            </a:r>
            <a:endParaRPr b="1" sz="3266"/>
          </a:p>
        </p:txBody>
      </p:sp>
      <p:pic>
        <p:nvPicPr>
          <p:cNvPr id="108" name="Google Shape;108;p19" title="Product Popularity.png"/>
          <p:cNvPicPr preferRelativeResize="0"/>
          <p:nvPr/>
        </p:nvPicPr>
        <p:blipFill>
          <a:blip r:embed="rId3">
            <a:alphaModFix/>
          </a:blip>
          <a:stretch>
            <a:fillRect/>
          </a:stretch>
        </p:blipFill>
        <p:spPr>
          <a:xfrm>
            <a:off x="2335400" y="1017725"/>
            <a:ext cx="6676025" cy="4015725"/>
          </a:xfrm>
          <a:prstGeom prst="rect">
            <a:avLst/>
          </a:prstGeom>
          <a:noFill/>
          <a:ln>
            <a:noFill/>
          </a:ln>
        </p:spPr>
      </p:pic>
      <p:sp>
        <p:nvSpPr>
          <p:cNvPr id="109" name="Google Shape;109;p19"/>
          <p:cNvSpPr txBox="1"/>
          <p:nvPr/>
        </p:nvSpPr>
        <p:spPr>
          <a:xfrm>
            <a:off x="226775" y="1253000"/>
            <a:ext cx="2108700" cy="3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 </a:t>
            </a:r>
            <a:r>
              <a:rPr b="1" lang="en" sz="2500">
                <a:solidFill>
                  <a:schemeClr val="dk1"/>
                </a:solidFill>
              </a:rPr>
              <a:t>women's clothing</a:t>
            </a:r>
            <a:r>
              <a:rPr lang="en" sz="2500">
                <a:solidFill>
                  <a:schemeClr val="dk1"/>
                </a:solidFill>
              </a:rPr>
              <a:t>, particularly </a:t>
            </a:r>
            <a:r>
              <a:rPr b="1" lang="en" sz="2500">
                <a:solidFill>
                  <a:schemeClr val="dk1"/>
                </a:solidFill>
              </a:rPr>
              <a:t>skirts</a:t>
            </a:r>
            <a:r>
              <a:rPr lang="en" sz="2500">
                <a:solidFill>
                  <a:schemeClr val="dk1"/>
                </a:solidFill>
              </a:rPr>
              <a:t>, </a:t>
            </a:r>
            <a:r>
              <a:rPr b="1" lang="en" sz="2500">
                <a:solidFill>
                  <a:schemeClr val="dk1"/>
                </a:solidFill>
              </a:rPr>
              <a:t>t-shirts</a:t>
            </a:r>
            <a:r>
              <a:rPr lang="en" sz="2500">
                <a:solidFill>
                  <a:schemeClr val="dk1"/>
                </a:solidFill>
              </a:rPr>
              <a:t>, and </a:t>
            </a:r>
            <a:r>
              <a:rPr b="1" lang="en" sz="2500">
                <a:solidFill>
                  <a:schemeClr val="dk1"/>
                </a:solidFill>
              </a:rPr>
              <a:t>trousers</a:t>
            </a:r>
            <a:r>
              <a:rPr lang="en" sz="2500">
                <a:solidFill>
                  <a:schemeClr val="dk1"/>
                </a:solidFill>
              </a:rPr>
              <a:t>, are most popular</a:t>
            </a:r>
            <a:endParaRPr sz="3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14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 </a:t>
            </a:r>
            <a:r>
              <a:rPr b="1" lang="en" sz="2720"/>
              <a:t>Sales trends across different product categories</a:t>
            </a:r>
            <a:endParaRPr b="1" sz="2720"/>
          </a:p>
        </p:txBody>
      </p:sp>
      <p:pic>
        <p:nvPicPr>
          <p:cNvPr id="115" name="Google Shape;115;p20" title="Product Trend.png"/>
          <p:cNvPicPr preferRelativeResize="0"/>
          <p:nvPr/>
        </p:nvPicPr>
        <p:blipFill>
          <a:blip r:embed="rId3">
            <a:alphaModFix/>
          </a:blip>
          <a:stretch>
            <a:fillRect/>
          </a:stretch>
        </p:blipFill>
        <p:spPr>
          <a:xfrm>
            <a:off x="2240647" y="1017725"/>
            <a:ext cx="6805979" cy="4024400"/>
          </a:xfrm>
          <a:prstGeom prst="rect">
            <a:avLst/>
          </a:prstGeom>
          <a:noFill/>
          <a:ln>
            <a:noFill/>
          </a:ln>
        </p:spPr>
      </p:pic>
      <p:sp>
        <p:nvSpPr>
          <p:cNvPr id="116" name="Google Shape;116;p20"/>
          <p:cNvSpPr txBox="1"/>
          <p:nvPr/>
        </p:nvSpPr>
        <p:spPr>
          <a:xfrm>
            <a:off x="311700" y="879300"/>
            <a:ext cx="1836900" cy="3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skirts for women</a:t>
            </a:r>
            <a:r>
              <a:rPr lang="en" sz="1600">
                <a:solidFill>
                  <a:schemeClr val="dk1"/>
                </a:solidFill>
              </a:rPr>
              <a:t> are the most lucrative product category, generating a significantly higher total sales value than any other item. In general, </a:t>
            </a:r>
            <a:r>
              <a:rPr b="1" lang="en" sz="1600">
                <a:solidFill>
                  <a:schemeClr val="dk1"/>
                </a:solidFill>
              </a:rPr>
              <a:t>women's apparel</a:t>
            </a:r>
            <a:r>
              <a:rPr lang="en" sz="1600">
                <a:solidFill>
                  <a:schemeClr val="dk1"/>
                </a:solidFill>
              </a:rPr>
              <a:t> consistently outperforms men's apparel in terms of revenue.</a:t>
            </a:r>
            <a:endParaRPr sz="2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966"/>
              <a:t> What Average Spend Suggests.</a:t>
            </a:r>
            <a:endParaRPr b="1" sz="2966"/>
          </a:p>
        </p:txBody>
      </p:sp>
      <p:pic>
        <p:nvPicPr>
          <p:cNvPr id="122" name="Google Shape;122;p21" title="discount vs amount (average).png"/>
          <p:cNvPicPr preferRelativeResize="0"/>
          <p:nvPr/>
        </p:nvPicPr>
        <p:blipFill>
          <a:blip r:embed="rId3">
            <a:alphaModFix/>
          </a:blip>
          <a:stretch>
            <a:fillRect/>
          </a:stretch>
        </p:blipFill>
        <p:spPr>
          <a:xfrm>
            <a:off x="45825" y="1017725"/>
            <a:ext cx="9052351" cy="2209000"/>
          </a:xfrm>
          <a:prstGeom prst="rect">
            <a:avLst/>
          </a:prstGeom>
          <a:noFill/>
          <a:ln>
            <a:noFill/>
          </a:ln>
        </p:spPr>
      </p:pic>
      <p:sp>
        <p:nvSpPr>
          <p:cNvPr id="123" name="Google Shape;123;p21"/>
          <p:cNvSpPr txBox="1"/>
          <p:nvPr/>
        </p:nvSpPr>
        <p:spPr>
          <a:xfrm>
            <a:off x="430900" y="3634250"/>
            <a:ext cx="8164200" cy="12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2"/>
                </a:solidFill>
              </a:rPr>
              <a:t>At first glance, the data tells us that offering a 20% discount encourages customers to spend the most on average. This makes it seem like our most powerful tool for driving high-value purchases.</a:t>
            </a:r>
            <a:endParaRPr sz="2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