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8B0D26-18DC-464F-86AB-1A23317ECA3A}" v="447" dt="2025-10-16T14:32:27.51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rchitsharma01/loan-approval-prediction-dataset" TargetMode="External"/><Relationship Id="rId2" Type="http://schemas.openxmlformats.org/officeDocument/2006/relationships/hyperlink" Target="https://github.com/priyank-rupera-13/Loan-Approval-Prediction-Capstone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xgboost.readthedocs.io/" TargetMode="External"/><Relationship Id="rId2" Type="http://schemas.openxmlformats.org/officeDocument/2006/relationships/hyperlink" Target="https://scikit-learn.org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kaggle.com/datasets/architsharma01/loan-approval-prediction-dataset" TargetMode="External"/><Relationship Id="rId4" Type="http://schemas.openxmlformats.org/officeDocument/2006/relationships/hyperlink" Target="https://fastapi.tiangolo.com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3B82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95" name="TextBox 2"/>
          <p:cNvSpPr txBox="1"/>
          <p:nvPr/>
        </p:nvSpPr>
        <p:spPr>
          <a:xfrm>
            <a:off x="502919" y="164591"/>
            <a:ext cx="3135386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Capstone Project</a:t>
            </a:r>
          </a:p>
        </p:txBody>
      </p:sp>
      <p:sp>
        <p:nvSpPr>
          <p:cNvPr id="96" name="TextBox 3"/>
          <p:cNvSpPr txBox="1"/>
          <p:nvPr/>
        </p:nvSpPr>
        <p:spPr>
          <a:xfrm>
            <a:off x="2587461" y="3013654"/>
            <a:ext cx="3981733" cy="4150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500"/>
            </a:lvl1pPr>
          </a:lstStyle>
          <a:p>
            <a:r>
              <a:t>Machine Learning and FastAPI</a:t>
            </a:r>
          </a:p>
        </p:txBody>
      </p:sp>
      <p:sp>
        <p:nvSpPr>
          <p:cNvPr id="97" name="TextBox 2"/>
          <p:cNvSpPr txBox="1"/>
          <p:nvPr/>
        </p:nvSpPr>
        <p:spPr>
          <a:xfrm>
            <a:off x="356519" y="2082749"/>
            <a:ext cx="8721885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tIns="45720" rIns="45719" bIns="45720" anchor="t">
            <a:spAutoFit/>
          </a:bodyPr>
          <a:lstStyle>
            <a:lvl1pPr>
              <a:defRPr sz="5300" b="1"/>
            </a:lvl1pPr>
          </a:lstStyle>
          <a:p>
            <a:r>
              <a:rPr sz="3600" dirty="0"/>
              <a:t>Loan Approval</a:t>
            </a:r>
            <a:r>
              <a:rPr lang="en-US" sz="3600" dirty="0"/>
              <a:t> Prediction </a:t>
            </a:r>
            <a:r>
              <a:rPr sz="3600" dirty="0"/>
              <a:t>Capstone</a:t>
            </a:r>
            <a:r>
              <a:rPr lang="en-US" sz="3600" dirty="0"/>
              <a:t> Project</a:t>
            </a:r>
            <a:endParaRPr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79BEC-7E35-EFFE-B10D-35C419A38637}"/>
              </a:ext>
            </a:extLst>
          </p:cNvPr>
          <p:cNvSpPr txBox="1"/>
          <p:nvPr/>
        </p:nvSpPr>
        <p:spPr>
          <a:xfrm>
            <a:off x="281889" y="3972743"/>
            <a:ext cx="885883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Github</a:t>
            </a:r>
            <a:r>
              <a:rPr lang="en-US" dirty="0"/>
              <a:t> Link : </a:t>
            </a:r>
            <a:r>
              <a:rPr lang="en-US" dirty="0">
                <a:ea typeface="+mn-lt"/>
                <a:cs typeface="+mn-lt"/>
                <a:hlinkClick r:id="rId2"/>
              </a:rPr>
              <a:t>https://github.com/priyank-rupera-13/Loan-Approval-Prediction-Capstone</a:t>
            </a: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B52D5-3443-BDC8-D90B-F30322197255}"/>
              </a:ext>
            </a:extLst>
          </p:cNvPr>
          <p:cNvSpPr txBox="1"/>
          <p:nvPr/>
        </p:nvSpPr>
        <p:spPr>
          <a:xfrm>
            <a:off x="279400" y="4521200"/>
            <a:ext cx="8305800" cy="646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Dataset : </a:t>
            </a:r>
            <a:r>
              <a:rPr lang="en-US" dirty="0">
                <a:solidFill>
                  <a:srgbClr val="202124"/>
                </a:solidFill>
                <a:hlinkClick r:id="rId3"/>
              </a:rPr>
              <a:t>Loan-Approval-Prediction-Dataset</a:t>
            </a:r>
            <a:endParaRPr lang="en-US" dirty="0"/>
          </a:p>
          <a:p>
            <a:endParaRPr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ED4ED-28A4-8B3B-9BBF-ACD8D5C2826D}"/>
              </a:ext>
            </a:extLst>
          </p:cNvPr>
          <p:cNvSpPr txBox="1"/>
          <p:nvPr/>
        </p:nvSpPr>
        <p:spPr>
          <a:xfrm>
            <a:off x="5410200" y="6146800"/>
            <a:ext cx="37338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Created By : Priyank </a:t>
            </a:r>
            <a:r>
              <a:rPr lang="en-US" sz="2000" b="1" err="1"/>
              <a:t>Rupera</a:t>
            </a:r>
            <a:endParaRPr lang="en-US" sz="20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EAB308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6" name="TextBox 2"/>
          <p:cNvSpPr txBox="1"/>
          <p:nvPr/>
        </p:nvSpPr>
        <p:spPr>
          <a:xfrm>
            <a:off x="502919" y="164591"/>
            <a:ext cx="3239330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FastAPI Overview</a:t>
            </a:r>
          </a:p>
        </p:txBody>
      </p:sp>
      <p:sp>
        <p:nvSpPr>
          <p:cNvPr id="137" name="TextBox 3"/>
          <p:cNvSpPr txBox="1"/>
          <p:nvPr/>
        </p:nvSpPr>
        <p:spPr>
          <a:xfrm>
            <a:off x="594359" y="1280160"/>
            <a:ext cx="8138161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The API loads the saved pipeline and the exact training feature list, aligns incoming JSON to training columns, computes a probability, and applies the EMI rule before returning the final decision.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Interest rate can be passed as 8.2 (percent) or 0.082 (fraction); tenure is provided in years and converted to months for EMI.</a:t>
            </a:r>
          </a:p>
        </p:txBody>
      </p:sp>
      <p:sp>
        <p:nvSpPr>
          <p:cNvPr id="138" name="TextBox 4"/>
          <p:cNvSpPr txBox="1"/>
          <p:nvPr/>
        </p:nvSpPr>
        <p:spPr>
          <a:xfrm>
            <a:off x="502920" y="4307188"/>
            <a:ext cx="8138160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Endpoints: /ping, /expected_features, /predict, /predict_batch.</a:t>
            </a:r>
          </a:p>
          <a:p>
            <a:pPr>
              <a:defRPr sz="2400"/>
            </a:pPr>
            <a:r>
              <a:t>• Outputs: model_pred, final_pred, prob_approve, EMI, monthly_income, threshold, reason.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43F5E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1" name="TextBox 2"/>
          <p:cNvSpPr txBox="1"/>
          <p:nvPr/>
        </p:nvSpPr>
        <p:spPr>
          <a:xfrm>
            <a:off x="502919" y="164591"/>
            <a:ext cx="8211566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Other Comments — Fine‑tuning &amp; Next Steps</a:t>
            </a:r>
          </a:p>
        </p:txBody>
      </p:sp>
      <p:sp>
        <p:nvSpPr>
          <p:cNvPr id="142" name="TextBox 3"/>
          <p:cNvSpPr txBox="1"/>
          <p:nvPr/>
        </p:nvSpPr>
        <p:spPr>
          <a:xfrm>
            <a:off x="411480" y="1280160"/>
            <a:ext cx="8321040" cy="26022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To push performance and trust further, consider tuning hyperparameters, calibrating probabilities if thresholds matter, and adding model‑agnostic explainability such as permutation importance and SHAP values.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In production, monitor approval rates and drift, and retrain on fresh data as needed.</a:t>
            </a:r>
          </a:p>
        </p:txBody>
      </p:sp>
      <p:sp>
        <p:nvSpPr>
          <p:cNvPr id="143" name="TextBox 4"/>
          <p:cNvSpPr txBox="1"/>
          <p:nvPr/>
        </p:nvSpPr>
        <p:spPr>
          <a:xfrm>
            <a:off x="328926" y="4333847"/>
            <a:ext cx="8321041" cy="18656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RandomizedSearchCV / GridSearchCV for RF &amp; XGB.</a:t>
            </a:r>
          </a:p>
          <a:p>
            <a:pPr>
              <a:defRPr sz="2400"/>
            </a:pPr>
            <a:r>
              <a:t>• Cross‑validation and probability calibration (e.g., Platt/Isotonic).</a:t>
            </a:r>
          </a:p>
          <a:p>
            <a:pPr>
              <a:defRPr sz="2400"/>
            </a:pPr>
            <a:r>
              <a:t>• SHAP/PDPs for interpretability; cost‑sensitive thresholding.</a:t>
            </a:r>
          </a:p>
          <a:p>
            <a:pPr>
              <a:defRPr sz="2400"/>
            </a:pPr>
            <a:r>
              <a:t>• Monitoring: data/label drift, approval rate shifts; scheduled retraining.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9731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6" name="TextBox 2"/>
          <p:cNvSpPr txBox="1"/>
          <p:nvPr/>
        </p:nvSpPr>
        <p:spPr>
          <a:xfrm>
            <a:off x="502919" y="164591"/>
            <a:ext cx="2069590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References</a:t>
            </a:r>
          </a:p>
        </p:txBody>
      </p:sp>
      <p:sp>
        <p:nvSpPr>
          <p:cNvPr id="147" name="TextBox 3"/>
          <p:cNvSpPr txBox="1"/>
          <p:nvPr/>
        </p:nvSpPr>
        <p:spPr>
          <a:xfrm>
            <a:off x="352737" y="1516890"/>
            <a:ext cx="8288343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defRPr sz="2400"/>
            </a:pPr>
            <a:r>
              <a:rPr dirty="0"/>
              <a:t>• Scikit‑learn — </a:t>
            </a:r>
            <a:r>
              <a:rPr dirty="0">
                <a:hlinkClick r:id="rId2"/>
              </a:rPr>
              <a:t>https://scikit-learn.org/</a:t>
            </a:r>
            <a:endParaRPr/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rPr dirty="0"/>
              <a:t>• </a:t>
            </a:r>
            <a:r>
              <a:rPr dirty="0" err="1"/>
              <a:t>XGBoost</a:t>
            </a:r>
            <a:r>
              <a:rPr dirty="0"/>
              <a:t> — </a:t>
            </a:r>
            <a:r>
              <a:rPr dirty="0">
                <a:hlinkClick r:id="rId3"/>
              </a:rPr>
              <a:t>https://xgboost.readthedocs.io/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rPr dirty="0"/>
              <a:t>• </a:t>
            </a:r>
            <a:r>
              <a:rPr dirty="0" err="1"/>
              <a:t>FastAPI</a:t>
            </a:r>
            <a:r>
              <a:rPr dirty="0"/>
              <a:t> — </a:t>
            </a:r>
            <a:r>
              <a:rPr dirty="0">
                <a:hlinkClick r:id="rId4"/>
              </a:rPr>
              <a:t>https://fastapi.tiangolo.com/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rPr dirty="0"/>
              <a:t>• Kaggle — </a:t>
            </a:r>
            <a:r>
              <a:rPr dirty="0">
                <a:hlinkClick r:id="rId5"/>
              </a:rPr>
              <a:t>Loan Prediction dataset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8B5C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50" name="Thank you !"/>
          <p:cNvSpPr txBox="1"/>
          <p:nvPr/>
        </p:nvSpPr>
        <p:spPr>
          <a:xfrm>
            <a:off x="3074213" y="3309479"/>
            <a:ext cx="2995574" cy="70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4800"/>
            </a:lvl1pPr>
          </a:lstStyle>
          <a:p>
            <a:r>
              <a:t>Thank you !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10B98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TextBox 2"/>
          <p:cNvSpPr txBox="1"/>
          <p:nvPr/>
        </p:nvSpPr>
        <p:spPr>
          <a:xfrm>
            <a:off x="502919" y="164591"/>
            <a:ext cx="1809625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Objective</a:t>
            </a:r>
          </a:p>
        </p:txBody>
      </p:sp>
      <p:sp>
        <p:nvSpPr>
          <p:cNvPr id="101" name="TextBox 3"/>
          <p:cNvSpPr txBox="1"/>
          <p:nvPr/>
        </p:nvSpPr>
        <p:spPr>
          <a:xfrm>
            <a:off x="502919" y="1271699"/>
            <a:ext cx="8138161" cy="297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just">
              <a:defRPr sz="2400"/>
            </a:pPr>
            <a:r>
              <a:t>Build a reliable system that predicts whether a loan application should be approved or rejected. The model uses key financial indicators (CIBIL score, annual income, loan amount, tenure in years, asset values, employment details). </a:t>
            </a:r>
          </a:p>
          <a:p>
            <a:pPr algn="just">
              <a:defRPr sz="2400"/>
            </a:pPr>
            <a:endParaRPr/>
          </a:p>
          <a:p>
            <a:pPr algn="just">
              <a:defRPr sz="2400"/>
            </a:pPr>
            <a:r>
              <a:t>To keep decisions realistic, enforce an affordability rule: the EMI at the chosen interest rate must be ≤ 50% of the applicant’s monthly income.</a:t>
            </a:r>
          </a:p>
        </p:txBody>
      </p:sp>
      <p:sp>
        <p:nvSpPr>
          <p:cNvPr id="102" name="TextBox 4"/>
          <p:cNvSpPr txBox="1"/>
          <p:nvPr/>
        </p:nvSpPr>
        <p:spPr>
          <a:xfrm>
            <a:off x="342966" y="4711981"/>
            <a:ext cx="8138161" cy="14973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Binary target: 1=Approve, 0=Reject (strict mapping).</a:t>
            </a:r>
          </a:p>
          <a:p>
            <a:pPr>
              <a:defRPr sz="2400"/>
            </a:pPr>
            <a:r>
              <a:t>• Tenure stored in years In dataset; converted to months for EMI.</a:t>
            </a:r>
          </a:p>
          <a:p>
            <a:pPr>
              <a:defRPr sz="2400"/>
            </a:pPr>
            <a:r>
              <a:t>• Final decision : Machine Learning prediction gated by EMI policy.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8B5C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5" name="TextBox 2"/>
          <p:cNvSpPr txBox="1"/>
          <p:nvPr/>
        </p:nvSpPr>
        <p:spPr>
          <a:xfrm>
            <a:off x="502919" y="164591"/>
            <a:ext cx="6007657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Approach to Solving the Problem</a:t>
            </a:r>
          </a:p>
        </p:txBody>
      </p:sp>
      <p:sp>
        <p:nvSpPr>
          <p:cNvPr id="106" name="TextBox 3"/>
          <p:cNvSpPr txBox="1"/>
          <p:nvPr/>
        </p:nvSpPr>
        <p:spPr>
          <a:xfrm>
            <a:off x="424707" y="1323652"/>
            <a:ext cx="8477465" cy="2602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Followed a clear, reproducible ML workflow. </a:t>
            </a:r>
          </a:p>
          <a:p>
            <a:pPr>
              <a:defRPr sz="2400"/>
            </a:pPr>
            <a:r>
              <a:t>After cleaning column names and mapping the target to {0,1}, split the data with stratification to preserve class balance.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A shared ColumnTransformer imputes numeric values (median) and encodes categorical (one‑hot, handle_unknown='ignore'), ensuring identical preprocessing in training and inference.</a:t>
            </a:r>
          </a:p>
        </p:txBody>
      </p:sp>
      <p:sp>
        <p:nvSpPr>
          <p:cNvPr id="107" name="TextBox 4"/>
          <p:cNvSpPr txBox="1"/>
          <p:nvPr/>
        </p:nvSpPr>
        <p:spPr>
          <a:xfrm>
            <a:off x="405196" y="4243736"/>
            <a:ext cx="8138161" cy="21633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200"/>
            </a:pPr>
            <a:r>
              <a:t>• Baseline: RandomForest pipeline.</a:t>
            </a:r>
          </a:p>
          <a:p>
            <a:pPr>
              <a:defRPr sz="2200"/>
            </a:pPr>
            <a:r>
              <a:t>• Comparison: XGBoost pipeline with the same preprocessing.</a:t>
            </a:r>
          </a:p>
          <a:p>
            <a:pPr>
              <a:defRPr sz="2200"/>
            </a:pPr>
            <a:r>
              <a:t>• Evaluation: Accuracy, Precision, Recall, F1, ROC AUC; Confusion Matrix; ROC curves.</a:t>
            </a:r>
          </a:p>
          <a:p>
            <a:pPr>
              <a:defRPr sz="2200"/>
            </a:pPr>
            <a:r>
              <a:t>• Artifacts: joblib pipelines and feature_columns.json for API alignment.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9731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0" name="TextBox 2"/>
          <p:cNvSpPr txBox="1"/>
          <p:nvPr/>
        </p:nvSpPr>
        <p:spPr>
          <a:xfrm>
            <a:off x="502919" y="164591"/>
            <a:ext cx="3077826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Model Summary</a:t>
            </a:r>
          </a:p>
        </p:txBody>
      </p:sp>
      <p:sp>
        <p:nvSpPr>
          <p:cNvPr id="111" name="TextBox 3"/>
          <p:cNvSpPr txBox="1"/>
          <p:nvPr/>
        </p:nvSpPr>
        <p:spPr>
          <a:xfrm>
            <a:off x="585473" y="1093547"/>
            <a:ext cx="8138161" cy="2602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Both models are wrapped in pipelines so that feature engineering and encoding are baked into the artifact. </a:t>
            </a:r>
          </a:p>
          <a:p>
            <a:pPr>
              <a:defRPr sz="2400"/>
            </a:pPr>
            <a:endParaRPr/>
          </a:p>
          <a:p>
            <a:pPr>
              <a:defRPr sz="2400"/>
            </a:pPr>
            <a:r>
              <a:t>RandomForest offers robustness and straightforward importance scores. </a:t>
            </a:r>
          </a:p>
          <a:p>
            <a:pPr>
              <a:defRPr sz="2400"/>
            </a:pPr>
            <a:r>
              <a:t>XGBoost is a powerful gradient boosting method that often excels on tabular data and can capture complex interactions.</a:t>
            </a:r>
          </a:p>
        </p:txBody>
      </p:sp>
      <p:sp>
        <p:nvSpPr>
          <p:cNvPr id="112" name="TextBox 4"/>
          <p:cNvSpPr txBox="1"/>
          <p:nvPr/>
        </p:nvSpPr>
        <p:spPr>
          <a:xfrm>
            <a:off x="502920" y="3996797"/>
            <a:ext cx="8138160" cy="2233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240631" indent="-240631">
              <a:buSzPct val="100000"/>
              <a:buChar char="•"/>
              <a:defRPr sz="2400"/>
            </a:pPr>
            <a:r>
              <a:t>Imbalance: consider class_weight (RF) / scale_pos_weight (XGB) if classes are skewed.</a:t>
            </a:r>
          </a:p>
          <a:p>
            <a:pPr marL="240631" indent="-240631">
              <a:buSzPct val="100000"/>
              <a:buChar char="•"/>
              <a:defRPr sz="2400"/>
            </a:pPr>
            <a:r>
              <a:t>Interpretability: feature_importances_ and permutation importance; optional SHAP &amp; PDPs.</a:t>
            </a:r>
          </a:p>
          <a:p>
            <a:pPr>
              <a:defRPr sz="2400"/>
            </a:pPr>
            <a:r>
              <a:t>• Reproducibility: fixed random_state and consistent preprocessing.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F43F5E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15" name="TextBox 2"/>
          <p:cNvSpPr txBox="1"/>
          <p:nvPr/>
        </p:nvSpPr>
        <p:spPr>
          <a:xfrm>
            <a:off x="502919" y="164591"/>
            <a:ext cx="4138983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Results — Test Metrics</a:t>
            </a:r>
          </a:p>
        </p:txBody>
      </p:sp>
      <p:sp>
        <p:nvSpPr>
          <p:cNvPr id="116" name="TextBox 3"/>
          <p:cNvSpPr txBox="1"/>
          <p:nvPr/>
        </p:nvSpPr>
        <p:spPr>
          <a:xfrm>
            <a:off x="411479" y="1280160"/>
            <a:ext cx="8321041" cy="1129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400"/>
            </a:lvl1pPr>
          </a:lstStyle>
          <a:p>
            <a:r>
              <a:t>The following metrics summarize performance on the hold‑out set. Compared RandomForest and XGBoost using the same test data to ensure a fair, unbiased evaluation.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E0DB27-6DCC-0509-2094-CCD6C0669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621760"/>
              </p:ext>
            </p:extLst>
          </p:nvPr>
        </p:nvGraphicFramePr>
        <p:xfrm>
          <a:off x="553824" y="2498102"/>
          <a:ext cx="3136794" cy="130454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1568397">
                  <a:extLst>
                    <a:ext uri="{9D8B030D-6E8A-4147-A177-3AD203B41FA5}">
                      <a16:colId xmlns:a16="http://schemas.microsoft.com/office/drawing/2014/main" val="2726092311"/>
                    </a:ext>
                  </a:extLst>
                </a:gridCol>
                <a:gridCol w="1568397">
                  <a:extLst>
                    <a:ext uri="{9D8B030D-6E8A-4147-A177-3AD203B41FA5}">
                      <a16:colId xmlns:a16="http://schemas.microsoft.com/office/drawing/2014/main" val="193994186"/>
                    </a:ext>
                  </a:extLst>
                </a:gridCol>
              </a:tblGrid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Accuracy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0.9824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284171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Precision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747617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Recall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0.9868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9840964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F1-score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0.9859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63595"/>
                  </a:ext>
                </a:extLst>
              </a:tr>
              <a:tr h="260908">
                <a:tc>
                  <a:txBody>
                    <a:bodyPr/>
                    <a:lstStyle/>
                    <a:p>
                      <a:pPr rtl="0" fontAlgn="b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ROC AUC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0.9984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055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7BAEEF-CB07-2DA0-A55E-CD192FD4D641}"/>
              </a:ext>
            </a:extLst>
          </p:cNvPr>
          <p:cNvSpPr txBox="1"/>
          <p:nvPr/>
        </p:nvSpPr>
        <p:spPr>
          <a:xfrm>
            <a:off x="558013" y="3899161"/>
            <a:ext cx="2743200" cy="40010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/>
              <a:t>Classification Report</a:t>
            </a:r>
            <a:endParaRPr lang="en-US" sz="2000" b="0" i="0" u="sng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2B4442B-4655-3797-B071-0027A89E2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37355"/>
              </p:ext>
            </p:extLst>
          </p:nvPr>
        </p:nvGraphicFramePr>
        <p:xfrm>
          <a:off x="550525" y="4304561"/>
          <a:ext cx="518871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535997860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77060614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954569572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223377044"/>
                    </a:ext>
                  </a:extLst>
                </a:gridCol>
                <a:gridCol w="1092199">
                  <a:extLst>
                    <a:ext uri="{9D8B030D-6E8A-4147-A177-3AD203B41FA5}">
                      <a16:colId xmlns:a16="http://schemas.microsoft.com/office/drawing/2014/main" val="137741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8848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63F1AC-7D84-F711-8AD8-82BCD504F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228096"/>
              </p:ext>
            </p:extLst>
          </p:nvPr>
        </p:nvGraphicFramePr>
        <p:xfrm>
          <a:off x="562309" y="5588964"/>
          <a:ext cx="5188711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4128">
                  <a:extLst>
                    <a:ext uri="{9D8B030D-6E8A-4147-A177-3AD203B41FA5}">
                      <a16:colId xmlns:a16="http://schemas.microsoft.com/office/drawing/2014/main" val="535997860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3770606149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2954569572"/>
                    </a:ext>
                  </a:extLst>
                </a:gridCol>
                <a:gridCol w="1024128">
                  <a:extLst>
                    <a:ext uri="{9D8B030D-6E8A-4147-A177-3AD203B41FA5}">
                      <a16:colId xmlns:a16="http://schemas.microsoft.com/office/drawing/2014/main" val="1223377044"/>
                    </a:ext>
                  </a:extLst>
                </a:gridCol>
                <a:gridCol w="1092199">
                  <a:extLst>
                    <a:ext uri="{9D8B030D-6E8A-4147-A177-3AD203B41FA5}">
                      <a16:colId xmlns:a16="http://schemas.microsoft.com/office/drawing/2014/main" val="13774170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58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Macro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25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dirty="0"/>
                        <a:t>Weighted Avg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88848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"/>
          <p:cNvSpPr/>
          <p:nvPr/>
        </p:nvSpPr>
        <p:spPr>
          <a:xfrm>
            <a:off x="0" y="-1"/>
            <a:ext cx="9144000" cy="822962"/>
          </a:xfrm>
          <a:prstGeom prst="rect">
            <a:avLst/>
          </a:prstGeom>
          <a:solidFill>
            <a:srgbClr val="10B981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0" name="TextBox 2"/>
          <p:cNvSpPr txBox="1"/>
          <p:nvPr/>
        </p:nvSpPr>
        <p:spPr>
          <a:xfrm>
            <a:off x="502919" y="164591"/>
            <a:ext cx="6014193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Feature Importance (Top Drivers)</a:t>
            </a:r>
          </a:p>
        </p:txBody>
      </p:sp>
      <p:pic>
        <p:nvPicPr>
          <p:cNvPr id="121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80" y="1949101"/>
            <a:ext cx="7297685" cy="4903316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TextBox 4"/>
          <p:cNvSpPr txBox="1"/>
          <p:nvPr/>
        </p:nvSpPr>
        <p:spPr>
          <a:xfrm>
            <a:off x="230411" y="904311"/>
            <a:ext cx="8683179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>
            <a:lvl1pPr>
              <a:defRPr sz="2400"/>
            </a:lvl1pPr>
          </a:lstStyle>
          <a:p>
            <a:r>
              <a:rPr dirty="0"/>
              <a:t>Feature importance helps identify which inputs most influence the prediction. In our case, variables like CIBIL score, </a:t>
            </a:r>
            <a:r>
              <a:rPr lang="en-US" dirty="0"/>
              <a:t>loan term</a:t>
            </a:r>
            <a:r>
              <a:rPr dirty="0"/>
              <a:t>, and loan amount typically rank highly, aligning with lending intuition.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DF53F-D824-71B3-77A6-5461E3496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tangle 1">
            <a:extLst>
              <a:ext uri="{FF2B5EF4-FFF2-40B4-BE49-F238E27FC236}">
                <a16:creationId xmlns:a16="http://schemas.microsoft.com/office/drawing/2014/main" id="{E699F3AE-3FFF-2951-E39E-164FE63BB363}"/>
              </a:ext>
            </a:extLst>
          </p:cNvPr>
          <p:cNvSpPr/>
          <p:nvPr/>
        </p:nvSpPr>
        <p:spPr>
          <a:xfrm>
            <a:off x="0" y="-1"/>
            <a:ext cx="9144000" cy="822962"/>
          </a:xfrm>
          <a:prstGeom prst="rect">
            <a:avLst/>
          </a:prstGeom>
          <a:solidFill>
            <a:srgbClr val="8B5C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5" name="TextBox 2">
            <a:extLst>
              <a:ext uri="{FF2B5EF4-FFF2-40B4-BE49-F238E27FC236}">
                <a16:creationId xmlns:a16="http://schemas.microsoft.com/office/drawing/2014/main" id="{3A9EE54D-37CA-2A56-C72D-344FF558A7D6}"/>
              </a:ext>
            </a:extLst>
          </p:cNvPr>
          <p:cNvSpPr txBox="1"/>
          <p:nvPr/>
        </p:nvSpPr>
        <p:spPr>
          <a:xfrm>
            <a:off x="502919" y="164591"/>
            <a:ext cx="4505845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ROC Curves — RF vs XGB</a:t>
            </a:r>
          </a:p>
        </p:txBody>
      </p:sp>
      <p:pic>
        <p:nvPicPr>
          <p:cNvPr id="126" name="Picture 3" descr="Picture 3">
            <a:extLst>
              <a:ext uri="{FF2B5EF4-FFF2-40B4-BE49-F238E27FC236}">
                <a16:creationId xmlns:a16="http://schemas.microsoft.com/office/drawing/2014/main" id="{3292F5AE-D647-B6B2-D52A-CB9A13ED3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88719"/>
            <a:ext cx="4021271" cy="19877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7" name="Picture 4" descr="Picture 4">
            <a:extLst>
              <a:ext uri="{FF2B5EF4-FFF2-40B4-BE49-F238E27FC236}">
                <a16:creationId xmlns:a16="http://schemas.microsoft.com/office/drawing/2014/main" id="{3E507EFF-3121-1BE4-6917-B7F86DF07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440" y="1188719"/>
            <a:ext cx="4114801" cy="2033934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 descr="A graph of a positive forest&#10;&#10;AI-generated content may be incorrect.">
            <a:extLst>
              <a:ext uri="{FF2B5EF4-FFF2-40B4-BE49-F238E27FC236}">
                <a16:creationId xmlns:a16="http://schemas.microsoft.com/office/drawing/2014/main" id="{47274C9C-7E4E-AB61-D53B-E1423EF14E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626" y="3312392"/>
            <a:ext cx="3230252" cy="3261577"/>
          </a:xfrm>
          <a:prstGeom prst="rect">
            <a:avLst/>
          </a:prstGeom>
        </p:spPr>
      </p:pic>
      <p:pic>
        <p:nvPicPr>
          <p:cNvPr id="3" name="Picture 2" descr="A graph of a positive label&#10;&#10;AI-generated content may be incorrect.">
            <a:extLst>
              <a:ext uri="{FF2B5EF4-FFF2-40B4-BE49-F238E27FC236}">
                <a16:creationId xmlns:a16="http://schemas.microsoft.com/office/drawing/2014/main" id="{C53CBC49-448A-6A1D-42E7-A568AB0904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6122" y="3218122"/>
            <a:ext cx="3183118" cy="335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8795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CAC11-2BFD-5326-2903-D9F9B1F6B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1">
            <a:extLst>
              <a:ext uri="{FF2B5EF4-FFF2-40B4-BE49-F238E27FC236}">
                <a16:creationId xmlns:a16="http://schemas.microsoft.com/office/drawing/2014/main" id="{F1FF8540-5BA9-57D6-FE20-929259DF36E9}"/>
              </a:ext>
            </a:extLst>
          </p:cNvPr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002060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00" name="TextBox 2">
            <a:extLst>
              <a:ext uri="{FF2B5EF4-FFF2-40B4-BE49-F238E27FC236}">
                <a16:creationId xmlns:a16="http://schemas.microsoft.com/office/drawing/2014/main" id="{D9E21176-BC92-CDB4-A8F0-BD6A9152D0E2}"/>
              </a:ext>
            </a:extLst>
          </p:cNvPr>
          <p:cNvSpPr txBox="1"/>
          <p:nvPr/>
        </p:nvSpPr>
        <p:spPr>
          <a:xfrm>
            <a:off x="502919" y="164591"/>
            <a:ext cx="7264166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tIns="45720" rIns="45719" bIns="45720" anchor="t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Comparison table and Confusion </a:t>
            </a:r>
            <a:r>
              <a:rPr lang="en-US" dirty="0">
                <a:ea typeface="+mn-lt"/>
                <a:cs typeface="+mn-lt"/>
              </a:rPr>
              <a:t>M</a:t>
            </a:r>
            <a:r>
              <a:rPr lang="en-US" b="0" dirty="0">
                <a:ea typeface="+mn-lt"/>
                <a:cs typeface="+mn-lt"/>
              </a:rPr>
              <a:t>atrix</a:t>
            </a:r>
            <a:endParaRPr lang="en-US" dirty="0">
              <a:ea typeface="+mn-lt"/>
              <a:cs typeface="+mn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944A86-CE48-D089-CD72-FD841DAD3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196880"/>
              </p:ext>
            </p:extLst>
          </p:nvPr>
        </p:nvGraphicFramePr>
        <p:xfrm>
          <a:off x="503391" y="3432582"/>
          <a:ext cx="512064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9616492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83062575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6394195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 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3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Actual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Actual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178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12F55AB-47CD-8E55-0DDE-278CE5B5E34F}"/>
              </a:ext>
            </a:extLst>
          </p:cNvPr>
          <p:cNvSpPr txBox="1"/>
          <p:nvPr/>
        </p:nvSpPr>
        <p:spPr>
          <a:xfrm>
            <a:off x="506297" y="2972324"/>
            <a:ext cx="4526044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Random Forest Matrix</a:t>
            </a:r>
            <a:endParaRPr kumimoji="0" lang="en-US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9595B-4804-DF1A-D087-9206153D3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015910"/>
              </p:ext>
            </p:extLst>
          </p:nvPr>
        </p:nvGraphicFramePr>
        <p:xfrm>
          <a:off x="506690" y="5479329"/>
          <a:ext cx="5120640" cy="1122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9616492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83062575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363941955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Pred 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3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Actual 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Actual 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178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CF6EA8B-7003-A627-432E-0E03D98D9199}"/>
              </a:ext>
            </a:extLst>
          </p:cNvPr>
          <p:cNvSpPr txBox="1"/>
          <p:nvPr/>
        </p:nvSpPr>
        <p:spPr>
          <a:xfrm>
            <a:off x="506297" y="5022652"/>
            <a:ext cx="406648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 err="1"/>
              <a:t>XGBoost</a:t>
            </a:r>
            <a:r>
              <a:rPr lang="en-US" sz="2400" b="1" dirty="0"/>
              <a:t> Confusion Matrix 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0A42217-4B2F-FE8B-7784-84D21EDC8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532386"/>
              </p:ext>
            </p:extLst>
          </p:nvPr>
        </p:nvGraphicFramePr>
        <p:xfrm>
          <a:off x="503391" y="1358686"/>
          <a:ext cx="8318957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9398">
                  <a:extLst>
                    <a:ext uri="{9D8B030D-6E8A-4147-A177-3AD203B41FA5}">
                      <a16:colId xmlns:a16="http://schemas.microsoft.com/office/drawing/2014/main" val="96164923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830625753"/>
                    </a:ext>
                  </a:extLst>
                </a:gridCol>
                <a:gridCol w="1384297">
                  <a:extLst>
                    <a:ext uri="{9D8B030D-6E8A-4147-A177-3AD203B41FA5}">
                      <a16:colId xmlns:a16="http://schemas.microsoft.com/office/drawing/2014/main" val="3639419554"/>
                    </a:ext>
                  </a:extLst>
                </a:gridCol>
                <a:gridCol w="1384298">
                  <a:extLst>
                    <a:ext uri="{9D8B030D-6E8A-4147-A177-3AD203B41FA5}">
                      <a16:colId xmlns:a16="http://schemas.microsoft.com/office/drawing/2014/main" val="3607519753"/>
                    </a:ext>
                  </a:extLst>
                </a:gridCol>
                <a:gridCol w="1384299">
                  <a:extLst>
                    <a:ext uri="{9D8B030D-6E8A-4147-A177-3AD203B41FA5}">
                      <a16:colId xmlns:a16="http://schemas.microsoft.com/office/drawing/2014/main" val="2518635319"/>
                    </a:ext>
                  </a:extLst>
                </a:gridCol>
                <a:gridCol w="1333965">
                  <a:extLst>
                    <a:ext uri="{9D8B030D-6E8A-4147-A177-3AD203B41FA5}">
                      <a16:colId xmlns:a16="http://schemas.microsoft.com/office/drawing/2014/main" val="37854965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F1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ROC_AUC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7337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0.9824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0.9850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0.9868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0.9859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0.9984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559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dirty="0" err="1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0.9813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0.9849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0.9849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0.9849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b="0" i="0" u="none" strike="noStrike" noProof="0" dirty="0">
                          <a:latin typeface="Calibri"/>
                        </a:rPr>
                        <a:t>0.9978</a:t>
                      </a:r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9178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78915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Rectangle 1"/>
          <p:cNvSpPr/>
          <p:nvPr/>
        </p:nvSpPr>
        <p:spPr>
          <a:xfrm>
            <a:off x="0" y="0"/>
            <a:ext cx="9144000" cy="1005839"/>
          </a:xfrm>
          <a:prstGeom prst="rect">
            <a:avLst/>
          </a:prstGeom>
          <a:solidFill>
            <a:srgbClr val="3B82F6"/>
          </a:solidFill>
          <a:ln w="12700">
            <a:miter lim="400000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1" name="TextBox 2"/>
          <p:cNvSpPr txBox="1"/>
          <p:nvPr/>
        </p:nvSpPr>
        <p:spPr>
          <a:xfrm>
            <a:off x="502919" y="164591"/>
            <a:ext cx="5375348" cy="542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3400" b="1">
                <a:solidFill>
                  <a:srgbClr val="FFFFFF"/>
                </a:solidFill>
              </a:defRPr>
            </a:lvl1pPr>
          </a:lstStyle>
          <a:p>
            <a:r>
              <a:t>Inference (What We Learned)</a:t>
            </a:r>
          </a:p>
        </p:txBody>
      </p:sp>
      <p:sp>
        <p:nvSpPr>
          <p:cNvPr id="132" name="TextBox 3"/>
          <p:cNvSpPr txBox="1"/>
          <p:nvPr/>
        </p:nvSpPr>
        <p:spPr>
          <a:xfrm>
            <a:off x="302483" y="1280160"/>
            <a:ext cx="8430037" cy="26776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tIns="45720" rIns="45719" bIns="45720" anchor="t">
            <a:spAutoFit/>
          </a:bodyPr>
          <a:lstStyle/>
          <a:p>
            <a:pPr>
              <a:defRPr sz="2400"/>
            </a:pPr>
            <a:r>
              <a:rPr dirty="0"/>
              <a:t>Both models generalize well on unseen data. </a:t>
            </a:r>
          </a:p>
          <a:p>
            <a:pPr>
              <a:defRPr sz="2400"/>
            </a:pPr>
            <a:r>
              <a:rPr dirty="0"/>
              <a:t>The most influential features align with domain knowledge: credit quality and repayment capacity. </a:t>
            </a:r>
          </a:p>
          <a:p>
            <a:pPr>
              <a:defRPr sz="2400"/>
            </a:pPr>
            <a:endParaRPr lang="en-US" dirty="0"/>
          </a:p>
          <a:p>
            <a:pPr>
              <a:defRPr sz="2400"/>
            </a:pPr>
            <a:r>
              <a:rPr dirty="0"/>
              <a:t>To avoid over‑optimistic approvals, we enforce an EMI affordability gate so that monthly payments remain manageable relative to income.</a:t>
            </a:r>
          </a:p>
        </p:txBody>
      </p:sp>
      <p:sp>
        <p:nvSpPr>
          <p:cNvPr id="133" name="TextBox 4"/>
          <p:cNvSpPr txBox="1"/>
          <p:nvPr/>
        </p:nvSpPr>
        <p:spPr>
          <a:xfrm>
            <a:off x="358434" y="4231448"/>
            <a:ext cx="8430038" cy="1129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/>
            </a:pPr>
            <a:r>
              <a:t>• Model score + EMI rule = safer, more transparent decisions.</a:t>
            </a:r>
          </a:p>
          <a:p>
            <a:pPr>
              <a:defRPr sz="2400"/>
            </a:pPr>
            <a:r>
              <a:t>• Reports include EMI, monthly income, threshold, and a human‑readable reason.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203</cp:revision>
  <dcterms:modified xsi:type="dcterms:W3CDTF">2025-10-16T14:34:26Z</dcterms:modified>
</cp:coreProperties>
</file>