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76" r:id="rId2"/>
    <p:sldId id="257" r:id="rId3"/>
    <p:sldId id="280" r:id="rId4"/>
    <p:sldId id="277" r:id="rId5"/>
    <p:sldId id="258" r:id="rId6"/>
    <p:sldId id="281" r:id="rId7"/>
    <p:sldId id="259" r:id="rId8"/>
    <p:sldId id="278" r:id="rId9"/>
    <p:sldId id="279" r:id="rId10"/>
    <p:sldId id="283" r:id="rId11"/>
    <p:sldId id="260" r:id="rId12"/>
    <p:sldId id="282" r:id="rId13"/>
    <p:sldId id="261" r:id="rId14"/>
    <p:sldId id="262" r:id="rId15"/>
    <p:sldId id="284" r:id="rId16"/>
    <p:sldId id="263" r:id="rId17"/>
    <p:sldId id="264" r:id="rId18"/>
    <p:sldId id="265" r:id="rId19"/>
    <p:sldId id="267" r:id="rId20"/>
    <p:sldId id="285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0080625" cy="73802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5" autoAdjust="0"/>
  </p:normalViewPr>
  <p:slideViewPr>
    <p:cSldViewPr>
      <p:cViewPr varScale="1">
        <p:scale>
          <a:sx n="82" d="100"/>
          <a:sy n="82" d="100"/>
        </p:scale>
        <p:origin x="-1013" y="-96"/>
      </p:cViewPr>
      <p:guideLst>
        <p:guide orient="horz" pos="2325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33169925563825"/>
          <c:y val="4.2990445830286411E-2"/>
          <c:w val="0.62367989474037766"/>
          <c:h val="0.573682170902715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r2 value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XGBOOST</c:v>
                </c:pt>
                <c:pt idx="1">
                  <c:v>RANDOMFORESTREGRESSOR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0.91493128704331605</c:v>
                </c:pt>
                <c:pt idx="1">
                  <c:v>0.86472607988549799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adjusted r2 value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XGBOOST</c:v>
                </c:pt>
                <c:pt idx="1">
                  <c:v>RANDOMFORESTREGRESSOR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0.885042279788264</c:v>
                </c:pt>
                <c:pt idx="1">
                  <c:v>0.81719740525067297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137816064"/>
        <c:axId val="132116416"/>
      </c:barChart>
      <c:catAx>
        <c:axId val="137816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32116416"/>
        <c:crosses val="autoZero"/>
        <c:auto val="1"/>
        <c:lblAlgn val="ctr"/>
        <c:lblOffset val="100"/>
        <c:noMultiLvlLbl val="0"/>
      </c:catAx>
      <c:valAx>
        <c:axId val="132116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8160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2904276785783491"/>
          <c:y val="0.88959718272100741"/>
          <c:w val="0.56848189348470324"/>
          <c:h val="0.1104028172789926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R2 VALUE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XGBOOST AFTER TUNING</c:v>
                </c:pt>
                <c:pt idx="1">
                  <c:v>RANDOM FOREST AFTER TUNING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0.91497700047821595</c:v>
                </c:pt>
                <c:pt idx="1">
                  <c:v>0.90543432000000001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ADJUSTED R2 VALUE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XGBOOST AFTER TUNING</c:v>
                </c:pt>
                <c:pt idx="1">
                  <c:v>RANDOM FOREST AFTER TUNING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0.88510405470029196</c:v>
                </c:pt>
                <c:pt idx="1">
                  <c:v>0.89123322000000005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817088"/>
        <c:axId val="132118720"/>
      </c:barChart>
      <c:catAx>
        <c:axId val="137817088"/>
        <c:scaling>
          <c:orientation val="minMax"/>
        </c:scaling>
        <c:delete val="0"/>
        <c:axPos val="b"/>
        <c:majorTickMark val="out"/>
        <c:minorTickMark val="none"/>
        <c:tickLblPos val="nextTo"/>
        <c:crossAx val="132118720"/>
        <c:crosses val="autoZero"/>
        <c:auto val="1"/>
        <c:lblAlgn val="ctr"/>
        <c:lblOffset val="100"/>
        <c:noMultiLvlLbl val="0"/>
      </c:catAx>
      <c:valAx>
        <c:axId val="132118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817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0291F-3C6C-488C-910C-0980B528FA73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85800"/>
            <a:ext cx="468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D388-08CF-42F2-A55C-B48F71FA7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7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7438" y="685800"/>
            <a:ext cx="4683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9D388-08CF-42F2-A55C-B48F71FA7C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3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9D388-08CF-42F2-A55C-B48F71FA7CA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08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0080625" cy="7380288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983175" y="6045610"/>
            <a:ext cx="8139173" cy="578123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1354" y="1094445"/>
            <a:ext cx="7915157" cy="519960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2069" y="1086546"/>
            <a:ext cx="7915157" cy="5199609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848347" y="755539"/>
            <a:ext cx="625994" cy="611075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667517" y="799370"/>
            <a:ext cx="610104" cy="624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121" y="1931635"/>
            <a:ext cx="6309726" cy="196731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4121" y="4021194"/>
            <a:ext cx="6297281" cy="16400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64201" y="5765615"/>
            <a:ext cx="1338153" cy="392932"/>
          </a:xfrm>
        </p:spPr>
        <p:txBody>
          <a:bodyPr/>
          <a:lstStyle/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4304" y="5765615"/>
            <a:ext cx="5550567" cy="392932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0431" y="5765615"/>
            <a:ext cx="610772" cy="392932"/>
          </a:xfrm>
        </p:spPr>
        <p:txBody>
          <a:bodyPr/>
          <a:lstStyle>
            <a:lvl1pPr algn="ctr">
              <a:defRPr/>
            </a:lvl1pPr>
          </a:lstStyle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6" y="996191"/>
            <a:ext cx="1577432" cy="512671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1200" y="1190570"/>
            <a:ext cx="5709244" cy="4737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989" y="2409981"/>
            <a:ext cx="6894649" cy="1465807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437" y="4009049"/>
            <a:ext cx="6869760" cy="14092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31449" y="2282969"/>
            <a:ext cx="3528219" cy="38771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41119" y="2280714"/>
            <a:ext cx="3528219" cy="38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7447" y="2283943"/>
            <a:ext cx="3240618" cy="882673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672" y="2283942"/>
            <a:ext cx="3245961" cy="885635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431449" y="3168605"/>
            <a:ext cx="3558461" cy="29914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20956" y="3169083"/>
            <a:ext cx="3558461" cy="29914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0080625" cy="7380288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96936" y="6519404"/>
            <a:ext cx="8512529" cy="578123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926623" y="651251"/>
            <a:ext cx="4177044" cy="61580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929427" y="649465"/>
            <a:ext cx="4177044" cy="615809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825947" y="620801"/>
            <a:ext cx="4177044" cy="61580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826613" y="619944"/>
            <a:ext cx="4177044" cy="615809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613985" y="316340"/>
            <a:ext cx="625994" cy="611075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930322" y="351089"/>
            <a:ext cx="610104" cy="624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222570" y="2173887"/>
            <a:ext cx="3378759" cy="1617505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5351519" y="1238653"/>
            <a:ext cx="3330213" cy="4977755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265730" y="3899725"/>
            <a:ext cx="3361191" cy="2260361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991286" y="6333913"/>
            <a:ext cx="1338153" cy="392932"/>
          </a:xfrm>
        </p:spPr>
        <p:txBody>
          <a:bodyPr/>
          <a:lstStyle/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008237" y="6273206"/>
            <a:ext cx="3883430" cy="39293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8331417" y="6346061"/>
            <a:ext cx="610772" cy="392932"/>
          </a:xfrm>
        </p:spPr>
        <p:txBody>
          <a:bodyPr/>
          <a:lstStyle/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0080625" cy="7380288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96936" y="6519404"/>
            <a:ext cx="8512529" cy="578123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825947" y="620801"/>
            <a:ext cx="4177044" cy="61580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821379" y="619618"/>
            <a:ext cx="4177044" cy="615809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926623" y="651251"/>
            <a:ext cx="4177044" cy="61580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922098" y="649913"/>
            <a:ext cx="4177044" cy="615809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613985" y="316340"/>
            <a:ext cx="625994" cy="611075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930322" y="351089"/>
            <a:ext cx="610104" cy="624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219756" y="2174726"/>
            <a:ext cx="3377009" cy="1613823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5400388" y="1299215"/>
            <a:ext cx="3212332" cy="488512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270159" y="3896792"/>
            <a:ext cx="3356848" cy="226328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995956" y="6337211"/>
            <a:ext cx="1338153" cy="392932"/>
          </a:xfrm>
        </p:spPr>
        <p:txBody>
          <a:bodyPr/>
          <a:lstStyle/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008251" y="6275117"/>
            <a:ext cx="3659014" cy="39293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8336682" y="6349360"/>
            <a:ext cx="610772" cy="392932"/>
          </a:xfrm>
        </p:spPr>
        <p:txBody>
          <a:bodyPr/>
          <a:lstStyle/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0080625" cy="7380288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93048" y="6531556"/>
            <a:ext cx="8732343" cy="578123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6450" y="619124"/>
            <a:ext cx="8484526" cy="6150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6450" y="619944"/>
            <a:ext cx="8484526" cy="615024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99441" y="293890"/>
            <a:ext cx="625994" cy="611075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953758" y="313423"/>
            <a:ext cx="610104" cy="624999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7188" y="879851"/>
            <a:ext cx="7678699" cy="129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902" y="2280656"/>
            <a:ext cx="6831106" cy="3878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15737" y="6251565"/>
            <a:ext cx="1338153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34DF75F-FE63-478F-A08D-D9B0EF9BE9C0}" type="datetimeFigureOut">
              <a:rPr lang="en-IN" smtClean="0"/>
              <a:t>01/09/2020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066" y="6251565"/>
            <a:ext cx="6107673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5870" y="6251565"/>
            <a:ext cx="610772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7409CEE-5F08-4F5E-A127-B9D58C08ABFA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c2-3-129-6-117.us-east-2.compute.amazonaws.com:8080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23" y="357994"/>
            <a:ext cx="7678699" cy="12940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AUTOMOBILE PRICE PREDICTION</a:t>
            </a:r>
            <a:endParaRPr lang="en-IN" sz="32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4" y="2690011"/>
            <a:ext cx="7779614" cy="4050246"/>
          </a:xfrm>
        </p:spPr>
      </p:pic>
      <p:sp>
        <p:nvSpPr>
          <p:cNvPr id="6" name="TextBox 5"/>
          <p:cNvSpPr txBox="1"/>
          <p:nvPr/>
        </p:nvSpPr>
        <p:spPr>
          <a:xfrm>
            <a:off x="989117" y="1830337"/>
            <a:ext cx="553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REGRESSION ANALYSIS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89117" y="2527765"/>
            <a:ext cx="4686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                               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1)PRIYANK  DUBEY</a:t>
            </a:r>
          </a:p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2)ATUL KUMAR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1263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904" y="449784"/>
            <a:ext cx="7678699" cy="129406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INSIGHTS FROM THESE GRAPHS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48" y="2177976"/>
            <a:ext cx="8064896" cy="3878269"/>
          </a:xfrm>
        </p:spPr>
        <p:txBody>
          <a:bodyPr>
            <a:noAutofit/>
          </a:bodyPr>
          <a:lstStyle/>
          <a:p>
            <a:r>
              <a:rPr lang="en-US" sz="1800" dirty="0" smtClean="0"/>
              <a:t>1) Most Cars Has The </a:t>
            </a:r>
            <a:r>
              <a:rPr lang="en-US" sz="1800" dirty="0" err="1" smtClean="0"/>
              <a:t>Fwd</a:t>
            </a:r>
            <a:r>
              <a:rPr lang="en-US" sz="1800" dirty="0" smtClean="0"/>
              <a:t> Types Of Drive-wheels Which Has 58.27% Share</a:t>
            </a:r>
          </a:p>
          <a:p>
            <a:endParaRPr lang="en-US" sz="1800" dirty="0" smtClean="0"/>
          </a:p>
          <a:p>
            <a:r>
              <a:rPr lang="en-US" sz="1800" dirty="0" smtClean="0"/>
              <a:t>2)most Of The Cars Has Four Doors </a:t>
            </a:r>
            <a:r>
              <a:rPr lang="en-US" sz="1800" dirty="0" err="1" smtClean="0"/>
              <a:t>Approx</a:t>
            </a:r>
            <a:r>
              <a:rPr lang="en-US" sz="1800" dirty="0" smtClean="0"/>
              <a:t> 57.2% Cars Has 4 Doors</a:t>
            </a:r>
          </a:p>
          <a:p>
            <a:endParaRPr lang="en-US" sz="1800" dirty="0" smtClean="0"/>
          </a:p>
          <a:p>
            <a:r>
              <a:rPr lang="en-US" sz="1800" dirty="0" smtClean="0"/>
              <a:t>3)Aspiration Of Maximum Cars Is Standard </a:t>
            </a:r>
            <a:r>
              <a:rPr lang="en-US" sz="1800" dirty="0" err="1" smtClean="0"/>
              <a:t>Beacuse</a:t>
            </a:r>
            <a:r>
              <a:rPr lang="en-US" sz="1800" dirty="0" smtClean="0"/>
              <a:t> It Is Very Outdated Data When Turbo Aspirated Cars Were Not Used More</a:t>
            </a:r>
          </a:p>
          <a:p>
            <a:endParaRPr lang="en-US" sz="1800" dirty="0" smtClean="0"/>
          </a:p>
          <a:p>
            <a:r>
              <a:rPr lang="en-US" sz="1800" dirty="0" smtClean="0"/>
              <a:t>4) body-</a:t>
            </a:r>
            <a:r>
              <a:rPr lang="en-US" sz="1800" dirty="0" err="1" smtClean="0"/>
              <a:t>syle</a:t>
            </a:r>
            <a:r>
              <a:rPr lang="en-US" sz="1800" dirty="0" smtClean="0"/>
              <a:t> Of Maximum Cars Is Sedan And Hatchback</a:t>
            </a:r>
          </a:p>
          <a:p>
            <a:endParaRPr lang="en-US" sz="1800" dirty="0" smtClean="0"/>
          </a:p>
          <a:p>
            <a:r>
              <a:rPr lang="en-US" sz="1800" dirty="0" smtClean="0"/>
              <a:t>5 )engine Location Is Mostly Preferred To </a:t>
            </a:r>
            <a:r>
              <a:rPr lang="en-US" sz="1800" dirty="0" err="1" smtClean="0"/>
              <a:t>Frontrather</a:t>
            </a:r>
            <a:r>
              <a:rPr lang="en-US" sz="1800" dirty="0" smtClean="0"/>
              <a:t> Than Rear</a:t>
            </a:r>
          </a:p>
          <a:p>
            <a:endParaRPr lang="en-US" sz="1800" dirty="0" smtClean="0"/>
          </a:p>
          <a:p>
            <a:r>
              <a:rPr lang="en-US" sz="1800" dirty="0" smtClean="0"/>
              <a:t>6 )engine Types Is </a:t>
            </a:r>
            <a:r>
              <a:rPr lang="en-US" sz="1800" dirty="0" err="1" smtClean="0"/>
              <a:t>Ohc</a:t>
            </a:r>
            <a:r>
              <a:rPr lang="en-US" sz="1800" dirty="0" smtClean="0"/>
              <a:t> Mostly </a:t>
            </a:r>
            <a:r>
              <a:rPr lang="en-US" sz="1800" dirty="0" err="1" smtClean="0"/>
              <a:t>Preferrred</a:t>
            </a:r>
            <a:r>
              <a:rPr lang="en-US" sz="1800" dirty="0" smtClean="0"/>
              <a:t> 72%</a:t>
            </a:r>
          </a:p>
          <a:p>
            <a:endParaRPr lang="en-US" sz="1800" dirty="0" smtClean="0"/>
          </a:p>
          <a:p>
            <a:r>
              <a:rPr lang="en-US" sz="1800" dirty="0" smtClean="0"/>
              <a:t>7) Maximum No Of Cars Has The Fuel Used As Gas And Very Less Uses Diesel</a:t>
            </a:r>
          </a:p>
          <a:p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56" y="27067"/>
            <a:ext cx="204216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FEATURE ENGINEERING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In this part  we have removed outliers from the data , removed some features and also added some more features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60" y="3249486"/>
            <a:ext cx="4022113" cy="2337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84" y="3283312"/>
            <a:ext cx="1288080" cy="238287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034567" y="4503809"/>
            <a:ext cx="211159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4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41" y="900434"/>
            <a:ext cx="2072128" cy="2404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93" y="926128"/>
            <a:ext cx="1375987" cy="2379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616934" y="2102806"/>
            <a:ext cx="21169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0173" y="5549952"/>
            <a:ext cx="4974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</a:rPr>
              <a:t>CONTINUE…</a:t>
            </a:r>
            <a:endParaRPr lang="en-IN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8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FEATURE SCALING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b="1" u="sng" dirty="0" smtClean="0"/>
              <a:t>In this we have scaled all the numerical columns to the same range to make our model more accurate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b="1" u="sng" dirty="0" smtClean="0"/>
              <a:t>We have used </a:t>
            </a:r>
            <a:r>
              <a:rPr lang="en-US" b="1" u="sng" dirty="0" err="1"/>
              <a:t>M</a:t>
            </a:r>
            <a:r>
              <a:rPr lang="en-US" b="1" u="sng" dirty="0" err="1" smtClean="0"/>
              <a:t>inMaxscaler</a:t>
            </a:r>
            <a:endParaRPr lang="en-US" b="1" u="sng" dirty="0"/>
          </a:p>
          <a:p>
            <a:endParaRPr lang="en-US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7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574" y="537087"/>
            <a:ext cx="7938382" cy="65394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FEATURE SELECTION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HAVE SELECTED THE MOST SIGNIFICANT FEATURES USED TO MODEL BUILDING  USING ANOVA TEST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73" y="3225193"/>
            <a:ext cx="5346568" cy="2856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970" y="1442879"/>
            <a:ext cx="897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1)</a:t>
            </a:r>
            <a:r>
              <a:rPr lang="en-US" sz="2400" b="1" u="sng" dirty="0" smtClean="0"/>
              <a:t>FOR   CATEGORICAL COLUMNS:</a:t>
            </a:r>
            <a:endParaRPr lang="en-IN" sz="24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786756" y="3690144"/>
            <a:ext cx="2857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Here we have selected 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1)NUM –OF-COYLINDERS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2) DRIVE-WHEELS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2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USING </a:t>
            </a:r>
            <a:r>
              <a:rPr lang="en-US" sz="2000" b="1" dirty="0" smtClean="0"/>
              <a:t>CORREALTION WE HAVE SELECTED THE TOP FEATURES FOR MODEL BUILDING</a:t>
            </a:r>
            <a:endParaRPr lang="en-IN" sz="2000" b="1" dirty="0"/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01" y="3302684"/>
            <a:ext cx="5153721" cy="2044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122" y="822942"/>
            <a:ext cx="746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2)</a:t>
            </a:r>
            <a:r>
              <a:rPr lang="en-US" sz="2800" b="1" dirty="0" smtClean="0"/>
              <a:t>FOR NUMERICAL COLUMNS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4051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6" y="493603"/>
            <a:ext cx="7678699" cy="12940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MODEL BUILDING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4" descr="picture 2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171" y="3530788"/>
            <a:ext cx="5398100" cy="3209592"/>
          </a:xfrm>
        </p:spPr>
      </p:pic>
      <p:sp>
        <p:nvSpPr>
          <p:cNvPr id="5" name="TextBox 4"/>
          <p:cNvSpPr txBox="1"/>
          <p:nvPr/>
        </p:nvSpPr>
        <p:spPr>
          <a:xfrm>
            <a:off x="991738" y="1907829"/>
            <a:ext cx="81765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HAVE CAME ON THE STAGE OF MODEL BUILDING ,FOR MODEL WE HAVE USED TWO ALGORITHMS :</a:t>
            </a:r>
          </a:p>
          <a:p>
            <a:r>
              <a:rPr lang="en-US" sz="3200" dirty="0" smtClean="0"/>
              <a:t>1) </a:t>
            </a:r>
            <a:r>
              <a:rPr lang="en-US" sz="2000" dirty="0" smtClean="0"/>
              <a:t>XGBOOST REGRESSOR</a:t>
            </a:r>
          </a:p>
          <a:p>
            <a:r>
              <a:rPr lang="en-US" sz="3200" dirty="0" smtClean="0"/>
              <a:t>2)</a:t>
            </a:r>
            <a:r>
              <a:rPr lang="en-US" sz="2000" dirty="0" smtClean="0"/>
              <a:t> RANDOMFORESTREGRESSOR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76"/>
            <a:ext cx="2448024" cy="19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1)</a:t>
            </a:r>
            <a:r>
              <a:rPr lang="en-US" sz="2800" b="1" u="sng" dirty="0" smtClean="0"/>
              <a:t> USING XGBOOST REGRESSOR</a:t>
            </a:r>
            <a:endParaRPr lang="en-IN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738" y="1830338"/>
            <a:ext cx="8017766" cy="4881993"/>
          </a:xfrm>
        </p:spPr>
        <p:txBody>
          <a:bodyPr/>
          <a:lstStyle/>
          <a:p>
            <a:r>
              <a:rPr lang="en-US" dirty="0" smtClean="0"/>
              <a:t>We have firstly applied the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 for model and it shows nice results,,,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4" y="3129572"/>
            <a:ext cx="6072174" cy="3660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896" y="2760241"/>
            <a:ext cx="36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FF00"/>
                </a:solidFill>
              </a:rPr>
              <a:t>MODEL REPORT</a:t>
            </a:r>
            <a:endParaRPr lang="en-IN" b="1" u="sng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90788" y="2760242"/>
            <a:ext cx="0" cy="3974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0312" y="3845128"/>
            <a:ext cx="150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test set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6576" y="3129572"/>
            <a:ext cx="1944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can see that the actual points of the test data and the </a:t>
            </a:r>
            <a:r>
              <a:rPr lang="en-US" dirty="0" err="1" smtClean="0"/>
              <a:t>preedicted</a:t>
            </a:r>
            <a:r>
              <a:rPr lang="en-US" dirty="0" smtClean="0"/>
              <a:t> are closely located so it shows that our model is a good predictor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95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56" y="737816"/>
            <a:ext cx="7678699" cy="1294063"/>
          </a:xfrm>
        </p:spPr>
        <p:txBody>
          <a:bodyPr>
            <a:noAutofit/>
          </a:bodyPr>
          <a:lstStyle/>
          <a:p>
            <a:r>
              <a:rPr lang="en-US" sz="2800" dirty="0" smtClean="0"/>
              <a:t>2) USING RANDOMFOREST REGRESSOR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26" y="1752846"/>
            <a:ext cx="6831106" cy="3878269"/>
          </a:xfrm>
        </p:spPr>
        <p:txBody>
          <a:bodyPr/>
          <a:lstStyle/>
          <a:p>
            <a:r>
              <a:rPr lang="en-US" dirty="0" smtClean="0"/>
              <a:t>Next we have also applied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 and it’s results are as follows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72" y="3186088"/>
            <a:ext cx="5616624" cy="353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2160" y="40501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TEST SET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896" y="2760241"/>
            <a:ext cx="36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FF00"/>
                </a:solidFill>
              </a:rPr>
              <a:t>MODEL REPORT</a:t>
            </a:r>
            <a:endParaRPr lang="en-IN" b="1" u="sng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552" y="3330104"/>
            <a:ext cx="1584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random forest there is slightly far results from the actual so </a:t>
            </a:r>
            <a:r>
              <a:rPr lang="en-US" dirty="0" err="1" smtClean="0"/>
              <a:t>xgboost</a:t>
            </a:r>
            <a:r>
              <a:rPr lang="en-US" dirty="0" smtClean="0"/>
              <a:t> proves to be better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84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888" y="521792"/>
            <a:ext cx="7678699" cy="1294063"/>
          </a:xfrm>
        </p:spPr>
        <p:txBody>
          <a:bodyPr>
            <a:normAutofit/>
          </a:bodyPr>
          <a:lstStyle/>
          <a:p>
            <a:r>
              <a:rPr lang="en-US" dirty="0" smtClean="0"/>
              <a:t>HYPERPARAMETER TUNING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880" y="1745928"/>
            <a:ext cx="8064896" cy="4412997"/>
          </a:xfrm>
        </p:spPr>
        <p:txBody>
          <a:bodyPr/>
          <a:lstStyle/>
          <a:p>
            <a:r>
              <a:rPr lang="en-US" dirty="0" smtClean="0"/>
              <a:t>In Machine Learning, </a:t>
            </a:r>
            <a:r>
              <a:rPr lang="en-US" dirty="0" err="1" smtClean="0"/>
              <a:t>Hyperparameter</a:t>
            </a:r>
            <a:r>
              <a:rPr lang="en-US" dirty="0" smtClean="0"/>
              <a:t> Optimization Or Tuning Is The Problem Of Choosing A Set Of Optimal </a:t>
            </a:r>
            <a:r>
              <a:rPr lang="en-US" dirty="0" err="1" smtClean="0"/>
              <a:t>Hyperparameters</a:t>
            </a:r>
            <a:r>
              <a:rPr lang="en-US" dirty="0" smtClean="0"/>
              <a:t> For A Learning Algorithm. A </a:t>
            </a:r>
            <a:r>
              <a:rPr lang="en-US" dirty="0" err="1" smtClean="0"/>
              <a:t>Hyperparameter</a:t>
            </a:r>
            <a:r>
              <a:rPr lang="en-US" dirty="0" smtClean="0"/>
              <a:t> Is A Parameter Whose Value Is Used To Control The Learning Process. 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3837901"/>
            <a:ext cx="514293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0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893" y="357990"/>
            <a:ext cx="7678699" cy="95049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DATASET</a:t>
            </a:r>
            <a:r>
              <a:rPr lang="en-US" sz="3200" b="1" dirty="0" smtClean="0"/>
              <a:t> </a:t>
            </a:r>
            <a:r>
              <a:rPr lang="en-US" sz="3200" b="1" u="sng" dirty="0" smtClean="0"/>
              <a:t>DETAILS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28" y="1132910"/>
            <a:ext cx="6831106" cy="2557234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Our data set is collected from UCI repository which has been gathered in 1985</a:t>
            </a:r>
          </a:p>
          <a:p>
            <a:r>
              <a:rPr lang="en-US" dirty="0"/>
              <a:t>In our data set attributes of hundreds of cars are given including  engine-size ,its type , maker of the </a:t>
            </a:r>
            <a:r>
              <a:rPr lang="en-US" dirty="0" err="1"/>
              <a:t>car,it’s</a:t>
            </a:r>
            <a:r>
              <a:rPr lang="en-US" dirty="0"/>
              <a:t> price and many other features as well.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Price is our Target variable.</a:t>
            </a:r>
          </a:p>
          <a:p>
            <a:r>
              <a:rPr lang="en-US" dirty="0" smtClean="0"/>
              <a:t>Rest 25 features are our independent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0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HYPERPARAMETER TECHNIQUES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Here we have used GRID SEARCH CV  on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2) And then we have used RANDOMIZED CV on random forest </a:t>
            </a:r>
            <a:r>
              <a:rPr lang="en-US" dirty="0" err="1" smtClean="0"/>
              <a:t>regressor</a:t>
            </a:r>
            <a:r>
              <a:rPr lang="en-US" dirty="0" smtClean="0"/>
              <a:t> . Randomized search is much faster than grid search but as per accuracy both are good.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7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39912" y="953840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PERFORMED HUPERPARAMTERE TUNING IN BOTH THE MODELS WE HAVE APPLIED BEFORE:</a:t>
            </a:r>
          </a:p>
          <a:p>
            <a:endParaRPr lang="en-US" dirty="0"/>
          </a:p>
          <a:p>
            <a:r>
              <a:rPr lang="en-US" sz="3600" dirty="0" smtClean="0"/>
              <a:t>1) </a:t>
            </a:r>
            <a:r>
              <a:rPr lang="en-US" b="1" u="sng" dirty="0" smtClean="0"/>
              <a:t>GRIDSEARCH CV ON XGBOOST REGRESSOR</a:t>
            </a:r>
            <a:endParaRPr lang="en-IN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33" y="2431168"/>
            <a:ext cx="4846554" cy="4219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23888" y="245533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FF00"/>
                </a:solidFill>
              </a:rPr>
              <a:t>MODEL REPORT</a:t>
            </a:r>
            <a:endParaRPr lang="en-IN" sz="2000" b="1" u="sng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9722" y="3660462"/>
            <a:ext cx="150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test set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46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2) </a:t>
            </a:r>
            <a:r>
              <a:rPr lang="en-US" sz="2400" dirty="0" smtClean="0"/>
              <a:t>RANDOMIZED SEARCH CV ON </a:t>
            </a:r>
            <a:r>
              <a:rPr lang="en-US" sz="2400" dirty="0"/>
              <a:t>R</a:t>
            </a:r>
            <a:r>
              <a:rPr lang="en-US" sz="2400" dirty="0" smtClean="0"/>
              <a:t>ANDOM FOREST REGRESSOR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MODEL REPORT </a:t>
            </a:r>
            <a:endParaRPr lang="en-IN" b="1" u="sng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2610024"/>
            <a:ext cx="4830061" cy="41356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64180" y="3845128"/>
            <a:ext cx="150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test set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0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23888" y="1097856"/>
            <a:ext cx="7678699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460366"/>
              </p:ext>
            </p:extLst>
          </p:nvPr>
        </p:nvGraphicFramePr>
        <p:xfrm>
          <a:off x="1727944" y="2394000"/>
          <a:ext cx="6192688" cy="3013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39912" y="14578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METRICS </a:t>
            </a:r>
            <a:r>
              <a:rPr lang="en-US" sz="2400" b="1" u="sng" dirty="0" smtClean="0"/>
              <a:t> BEFORE  HYPERPARAMETER </a:t>
            </a:r>
            <a:r>
              <a:rPr lang="en-US" sz="2400" b="1" u="sng" dirty="0"/>
              <a:t>TUNING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77630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896" y="233760"/>
            <a:ext cx="7678699" cy="12940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MODEL SELECTION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383879"/>
              </p:ext>
            </p:extLst>
          </p:nvPr>
        </p:nvGraphicFramePr>
        <p:xfrm>
          <a:off x="1079872" y="2898056"/>
          <a:ext cx="5472608" cy="3229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3928" y="1457896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METRICS  </a:t>
            </a:r>
            <a:r>
              <a:rPr lang="en-US" sz="2400" b="1" u="sng" dirty="0" smtClean="0"/>
              <a:t>AFTER  HYPERPARAMETER </a:t>
            </a:r>
            <a:r>
              <a:rPr lang="en-US" sz="2400" b="1" u="sng" dirty="0"/>
              <a:t>TUNING</a:t>
            </a:r>
            <a:endParaRPr lang="en-IN" sz="2400" b="1" u="sng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823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model metrics visualization we can see that after tuning the models we have got a slightly better results  on both the models</a:t>
            </a:r>
          </a:p>
          <a:p>
            <a:endParaRPr lang="en-US" dirty="0"/>
          </a:p>
          <a:p>
            <a:r>
              <a:rPr lang="en-US" dirty="0" smtClean="0"/>
              <a:t>But we have got good results on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 as compared to </a:t>
            </a:r>
            <a:r>
              <a:rPr lang="en-US" dirty="0" err="1" smtClean="0"/>
              <a:t>randomforest</a:t>
            </a:r>
            <a:r>
              <a:rPr lang="en-US" dirty="0" smtClean="0"/>
              <a:t> so we </a:t>
            </a:r>
            <a:r>
              <a:rPr lang="en-US" dirty="0" err="1" smtClean="0"/>
              <a:t>wilol</a:t>
            </a:r>
            <a:r>
              <a:rPr lang="en-US" dirty="0" smtClean="0"/>
              <a:t> choose this model for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6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FLASK LIBRARY HAS BEEN USED FOR UI DEVELOPMENT , A USER FRIENDLY APPLICATION WHERE HE CAN ENTER FEATURES AND GET THE CORRECT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HTML IS USED FOR FRONT  END </a:t>
            </a:r>
            <a:r>
              <a:rPr lang="en-US" dirty="0" smtClean="0"/>
              <a:t>DEVELOMENT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IN" u="sng" dirty="0" smtClean="0">
                <a:hlinkClick r:id="rId2"/>
              </a:rPr>
              <a:t> </a:t>
            </a:r>
            <a:r>
              <a:rPr lang="en-IN" u="sng" dirty="0" smtClean="0"/>
              <a:t>Link for our </a:t>
            </a:r>
            <a:r>
              <a:rPr lang="en-IN" u="sng" dirty="0" err="1" smtClean="0"/>
              <a:t>deployement</a:t>
            </a:r>
            <a:r>
              <a:rPr lang="en-IN" u="sng" dirty="0" smtClean="0"/>
              <a:t> on cloud is  below:</a:t>
            </a:r>
          </a:p>
          <a:p>
            <a:pPr marL="0" indent="0" algn="ctr">
              <a:buNone/>
            </a:pPr>
            <a:endParaRPr lang="en-IN" u="sng" dirty="0" smtClean="0">
              <a:hlinkClick r:id="rId2"/>
            </a:endParaRPr>
          </a:p>
          <a:p>
            <a:pPr marL="0" indent="0">
              <a:buNone/>
            </a:pPr>
            <a:r>
              <a:rPr lang="en-IN" sz="1900" u="sng" dirty="0" smtClean="0">
                <a:hlinkClick r:id="rId2"/>
              </a:rPr>
              <a:t>http</a:t>
            </a:r>
            <a:r>
              <a:rPr lang="en-IN" sz="1900" u="sng" dirty="0">
                <a:hlinkClick r:id="rId2"/>
              </a:rPr>
              <a:t>://</a:t>
            </a:r>
            <a:r>
              <a:rPr lang="en-IN" sz="1900" u="sng" dirty="0" smtClean="0">
                <a:hlinkClick r:id="rId2"/>
              </a:rPr>
              <a:t>ec2-3-129-6-117.us-east-2.compute.amazonaws.com:8080</a:t>
            </a:r>
            <a:r>
              <a:rPr lang="en-IN" sz="1900" u="sng" dirty="0">
                <a:hlinkClick r:id="rId2"/>
              </a:rPr>
              <a:t>/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328417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THE PROJECT I CAME TO KNOIW THAT THE FEATURES THA ARE IMPORTANT FOR CAR PRICE VARIATION ARE :</a:t>
            </a:r>
          </a:p>
          <a:p>
            <a:endParaRPr lang="en-US" dirty="0" smtClean="0"/>
          </a:p>
          <a:p>
            <a:r>
              <a:rPr lang="en-US" dirty="0" smtClean="0"/>
              <a:t>HORSEPOWER</a:t>
            </a:r>
          </a:p>
          <a:p>
            <a:r>
              <a:rPr lang="en-US" dirty="0" smtClean="0"/>
              <a:t> NO OF CYLINDERS</a:t>
            </a:r>
          </a:p>
          <a:p>
            <a:r>
              <a:rPr lang="en-US" dirty="0" smtClean="0"/>
              <a:t>AREA</a:t>
            </a:r>
          </a:p>
          <a:p>
            <a:r>
              <a:rPr lang="en-US" dirty="0" smtClean="0"/>
              <a:t>ENGINE SIZE</a:t>
            </a:r>
          </a:p>
          <a:p>
            <a:pPr marL="0" indent="0">
              <a:buNone/>
            </a:pPr>
            <a:r>
              <a:rPr lang="en-US" dirty="0" smtClean="0"/>
              <a:t> SO FOR  A CAR TO BE HIGHLY COSTLY THESE FEATURES CONTRIBUTE THE MOST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24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891" y="377365"/>
            <a:ext cx="7678699" cy="12940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DATASET SUMMARY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08" y="1597861"/>
            <a:ext cx="6188887" cy="4358922"/>
          </a:xfrm>
        </p:spPr>
      </p:pic>
    </p:spTree>
    <p:extLst>
      <p:ext uri="{BB962C8B-B14F-4D97-AF65-F5344CB8AC3E}">
        <p14:creationId xmlns:p14="http://schemas.microsoft.com/office/powerpoint/2010/main" val="177528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90" y="879848"/>
            <a:ext cx="7678699" cy="1589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904" y="2818364"/>
            <a:ext cx="6831106" cy="3340564"/>
          </a:xfrm>
        </p:spPr>
        <p:txBody>
          <a:bodyPr/>
          <a:lstStyle/>
          <a:p>
            <a:r>
              <a:rPr lang="en-US" dirty="0" smtClean="0"/>
              <a:t>In The Project We Are To Build A Model That Must Predict The Price Of The Automobile On The Basis Of The Features .</a:t>
            </a:r>
          </a:p>
          <a:p>
            <a:r>
              <a:rPr lang="en-US" dirty="0" smtClean="0"/>
              <a:t>And the user will input features on the application.</a:t>
            </a:r>
          </a:p>
          <a:p>
            <a:r>
              <a:rPr lang="en-US" dirty="0" smtClean="0"/>
              <a:t>To deploy the model on cloud platform.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93" y="842319"/>
            <a:ext cx="7515001" cy="90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5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satMod val="140000"/>
                <a:lumMod val="50000"/>
              </a:schemeClr>
              <a:schemeClr val="bg2">
                <a:tint val="95000"/>
                <a:satMod val="18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9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891" y="1016673"/>
            <a:ext cx="7678699" cy="12940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DATA</a:t>
            </a:r>
            <a:r>
              <a:rPr lang="en-US" sz="3200" b="1" dirty="0"/>
              <a:t> </a:t>
            </a:r>
            <a:r>
              <a:rPr lang="en-US" sz="3200" b="1" dirty="0" smtClean="0"/>
              <a:t>MISSING VALUES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173" y="2120933"/>
            <a:ext cx="6831106" cy="3878269"/>
          </a:xfrm>
        </p:spPr>
        <p:txBody>
          <a:bodyPr/>
          <a:lstStyle/>
          <a:p>
            <a:r>
              <a:rPr lang="en-US" dirty="0" smtClean="0"/>
              <a:t>In Our Data Set, Missing Values Are In The Form Of ”?” .</a:t>
            </a:r>
          </a:p>
          <a:p>
            <a:endParaRPr lang="en-US" sz="2000" b="1" dirty="0" smtClean="0"/>
          </a:p>
          <a:p>
            <a:r>
              <a:rPr lang="en-US" b="1" dirty="0" smtClean="0"/>
              <a:t>No. Of Count Of Missing Values In Each Feature.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810820" cy="1287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91" y="4038858"/>
            <a:ext cx="7250389" cy="26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439056" y="435484"/>
            <a:ext cx="7678699" cy="129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bg1"/>
                </a:solidFill>
              </a:rPr>
              <a:t>HANDLING MISSING VALUES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3505970" y="1626245"/>
            <a:ext cx="3281198" cy="92990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MISSING VALUES IMPUTATION</a:t>
            </a:r>
            <a:endParaRPr lang="en-IN" b="1" dirty="0"/>
          </a:p>
        </p:txBody>
      </p:sp>
      <p:sp>
        <p:nvSpPr>
          <p:cNvPr id="11" name="Flowchart: Decision 10"/>
          <p:cNvSpPr/>
          <p:nvPr/>
        </p:nvSpPr>
        <p:spPr>
          <a:xfrm>
            <a:off x="365291" y="3361103"/>
            <a:ext cx="4127959" cy="1685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NUMERICAL COLUMN</a:t>
            </a:r>
            <a:endParaRPr lang="en-IN" dirty="0"/>
          </a:p>
        </p:txBody>
      </p:sp>
      <p:sp>
        <p:nvSpPr>
          <p:cNvPr id="12" name="Flowchart: Decision 11"/>
          <p:cNvSpPr/>
          <p:nvPr/>
        </p:nvSpPr>
        <p:spPr>
          <a:xfrm>
            <a:off x="3455743" y="5046553"/>
            <a:ext cx="3281198" cy="1685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TARGET VALUES</a:t>
            </a:r>
            <a:endParaRPr lang="en-IN" dirty="0"/>
          </a:p>
        </p:txBody>
      </p:sp>
      <p:sp>
        <p:nvSpPr>
          <p:cNvPr id="13" name="Flowchart: Decision 12"/>
          <p:cNvSpPr/>
          <p:nvPr/>
        </p:nvSpPr>
        <p:spPr>
          <a:xfrm>
            <a:off x="6098763" y="3341430"/>
            <a:ext cx="3598734" cy="1685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CATEGORY COLUMN</a:t>
            </a:r>
            <a:endParaRPr lang="en-IN" dirty="0"/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>
          <a:xfrm>
            <a:off x="5096341" y="2556148"/>
            <a:ext cx="0" cy="24904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47110" y="2876479"/>
            <a:ext cx="54510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2429271" y="2876480"/>
            <a:ext cx="0" cy="484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7898130" y="2876478"/>
            <a:ext cx="0" cy="464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742" y="2542973"/>
            <a:ext cx="35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STRATEGY =‘MEDIAN’ ,’MEAN’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4480" y="2397098"/>
            <a:ext cx="280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STRATEGY   = MOST FREQUENT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7015" y="6210340"/>
            <a:ext cx="26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DROP THOSE RECORDS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2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893" y="435486"/>
            <a:ext cx="7678699" cy="774921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EDA</a:t>
            </a:r>
            <a:endParaRPr lang="en-IN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68045" y="1210405"/>
            <a:ext cx="6831106" cy="38782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OUR DATA ON PEROFORMING THE EDA PART WE CAME TO KNOW ABOUT MANY POINTS:</a:t>
            </a:r>
          </a:p>
          <a:p>
            <a:r>
              <a:rPr lang="en-US" sz="3600" b="1" dirty="0" smtClean="0"/>
              <a:t>DATA 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23" y="2837734"/>
            <a:ext cx="5239332" cy="37971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9221" y="2632553"/>
            <a:ext cx="2699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1)TOYOTA ,</a:t>
            </a:r>
            <a:r>
              <a:rPr lang="en-US" dirty="0" err="1">
                <a:solidFill>
                  <a:srgbClr val="FFFF00"/>
                </a:solidFill>
              </a:rPr>
              <a:t>nissan</a:t>
            </a:r>
            <a:r>
              <a:rPr lang="en-US" dirty="0">
                <a:solidFill>
                  <a:srgbClr val="FFFF00"/>
                </a:solidFill>
              </a:rPr>
              <a:t> and </a:t>
            </a:r>
            <a:r>
              <a:rPr lang="en-US" dirty="0" err="1">
                <a:solidFill>
                  <a:srgbClr val="FFFF00"/>
                </a:solidFill>
              </a:rPr>
              <a:t>mazda</a:t>
            </a:r>
            <a:r>
              <a:rPr lang="en-US" dirty="0">
                <a:solidFill>
                  <a:srgbClr val="FFFF00"/>
                </a:solidFill>
              </a:rPr>
              <a:t> has the highest number of cars in the data 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2)mercury </a:t>
            </a:r>
            <a:r>
              <a:rPr lang="en-US" dirty="0" err="1">
                <a:solidFill>
                  <a:srgbClr val="FFFF00"/>
                </a:solidFill>
              </a:rPr>
              <a:t>isuzu</a:t>
            </a:r>
            <a:r>
              <a:rPr lang="en-US" dirty="0">
                <a:solidFill>
                  <a:srgbClr val="FFFF00"/>
                </a:solidFill>
              </a:rPr>
              <a:t> and </a:t>
            </a:r>
            <a:r>
              <a:rPr lang="en-US" dirty="0" err="1">
                <a:solidFill>
                  <a:srgbClr val="FFFF00"/>
                </a:solidFill>
              </a:rPr>
              <a:t>renault</a:t>
            </a:r>
            <a:r>
              <a:rPr lang="en-US" dirty="0">
                <a:solidFill>
                  <a:srgbClr val="FFFF00"/>
                </a:solidFill>
              </a:rPr>
              <a:t> has the minimum number </a:t>
            </a:r>
            <a:r>
              <a:rPr lang="en-US" dirty="0" smtClean="0">
                <a:solidFill>
                  <a:srgbClr val="FFFF00"/>
                </a:solidFill>
              </a:rPr>
              <a:t>of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cars </a:t>
            </a:r>
            <a:r>
              <a:rPr lang="en-US" dirty="0">
                <a:solidFill>
                  <a:srgbClr val="FFFF00"/>
                </a:solidFill>
              </a:rPr>
              <a:t>very less </a:t>
            </a:r>
            <a:r>
              <a:rPr lang="en-US" dirty="0" err="1">
                <a:solidFill>
                  <a:srgbClr val="FFFF00"/>
                </a:solidFill>
              </a:rPr>
              <a:t>i.e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1,2,2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3)</a:t>
            </a:r>
            <a:r>
              <a:rPr lang="en-US" dirty="0" err="1">
                <a:solidFill>
                  <a:srgbClr val="FFFF00"/>
                </a:solidFill>
              </a:rPr>
              <a:t>Japaneese</a:t>
            </a:r>
            <a:r>
              <a:rPr lang="en-US" dirty="0">
                <a:solidFill>
                  <a:srgbClr val="FFFF00"/>
                </a:solidFill>
              </a:rPr>
              <a:t> cars has most share in the data </a:t>
            </a:r>
            <a:r>
              <a:rPr lang="en-US" dirty="0" err="1">
                <a:solidFill>
                  <a:srgbClr val="FFFF00"/>
                </a:solidFill>
              </a:rPr>
              <a:t>i.e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toyota</a:t>
            </a:r>
            <a:r>
              <a:rPr lang="en-US" dirty="0">
                <a:solidFill>
                  <a:srgbClr val="FFFF00"/>
                </a:solidFill>
              </a:rPr>
              <a:t> ,</a:t>
            </a:r>
            <a:r>
              <a:rPr lang="en-US" dirty="0" err="1">
                <a:solidFill>
                  <a:srgbClr val="FFFF00"/>
                </a:solidFill>
              </a:rPr>
              <a:t>nissan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4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3632" y="493603"/>
            <a:ext cx="7678699" cy="12940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CONTINUE…….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9" y="1539743"/>
            <a:ext cx="6985776" cy="1743569"/>
          </a:xfrm>
        </p:spPr>
      </p:pic>
      <p:sp>
        <p:nvSpPr>
          <p:cNvPr id="13" name="TextBox 12"/>
          <p:cNvSpPr txBox="1"/>
          <p:nvPr/>
        </p:nvSpPr>
        <p:spPr>
          <a:xfrm>
            <a:off x="2808437" y="2502456"/>
            <a:ext cx="34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Engine locations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94" y="3341430"/>
            <a:ext cx="7091623" cy="1685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92920" y="4275821"/>
            <a:ext cx="328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Fuel Types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55" y="5084999"/>
            <a:ext cx="6210636" cy="16854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82170" y="6073022"/>
            <a:ext cx="253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Drive wheels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1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13" y="726078"/>
            <a:ext cx="7244454" cy="16273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7" y="2646159"/>
            <a:ext cx="7486497" cy="1511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8" y="4445691"/>
            <a:ext cx="7258050" cy="16790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4467" y="3341432"/>
            <a:ext cx="313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NUM OF CYLINDERS USED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5536" y="5608070"/>
            <a:ext cx="293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Body styles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7850" y="1655981"/>
            <a:ext cx="211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ENGINE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LOCATION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98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842</Words>
  <Application>Microsoft Office PowerPoint</Application>
  <PresentationFormat>Custom</PresentationFormat>
  <Paragraphs>134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Pushpin</vt:lpstr>
      <vt:lpstr>AUTOMOBILE PRICE PREDICTION</vt:lpstr>
      <vt:lpstr>DATASET DETAILS</vt:lpstr>
      <vt:lpstr>DATASET SUMMARY</vt:lpstr>
      <vt:lpstr>  OBJECTIVE</vt:lpstr>
      <vt:lpstr>DATA MISSING VALUES</vt:lpstr>
      <vt:lpstr>PowerPoint Presentation</vt:lpstr>
      <vt:lpstr>EDA</vt:lpstr>
      <vt:lpstr>    CONTINUE…….</vt:lpstr>
      <vt:lpstr>PowerPoint Presentation</vt:lpstr>
      <vt:lpstr>INSIGHTS FROM THESE GRAPHS</vt:lpstr>
      <vt:lpstr>FEATURE ENGINEERING</vt:lpstr>
      <vt:lpstr>PowerPoint Presentation</vt:lpstr>
      <vt:lpstr>FEATURE ENGINEERING</vt:lpstr>
      <vt:lpstr>PowerPoint Presentation</vt:lpstr>
      <vt:lpstr>PowerPoint Presentation</vt:lpstr>
      <vt:lpstr>MODEL BUILDING</vt:lpstr>
      <vt:lpstr>1) USING XGBOOST REGRESSOR</vt:lpstr>
      <vt:lpstr>2) USING RANDOMFOREST REGRESSOR</vt:lpstr>
      <vt:lpstr>HYPERPARAMETER TUNING</vt:lpstr>
      <vt:lpstr>HYPERPARAMETER TECHNIQUES</vt:lpstr>
      <vt:lpstr>PowerPoint Presentation</vt:lpstr>
      <vt:lpstr>2) RANDOMIZED SEARCH CV ON RANDOM FOREST REGRESSOR</vt:lpstr>
      <vt:lpstr>MODEL SELECTION   </vt:lpstr>
      <vt:lpstr>MODEL SELECTION </vt:lpstr>
      <vt:lpstr>BEST MODEL </vt:lpstr>
      <vt:lpstr>UI DEVELOPMENT</vt:lpstr>
      <vt:lpstr>PROJECT OUTCOME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44</cp:revision>
  <dcterms:created xsi:type="dcterms:W3CDTF">2020-08-15T14:09:38Z</dcterms:created>
  <dcterms:modified xsi:type="dcterms:W3CDTF">2020-09-01T15:55:32Z</dcterms:modified>
</cp:coreProperties>
</file>