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3" r:id="rId7"/>
    <p:sldId id="264" r:id="rId8"/>
    <p:sldId id="265" r:id="rId9"/>
    <p:sldId id="272" r:id="rId10"/>
    <p:sldId id="266" r:id="rId11"/>
    <p:sldId id="267" r:id="rId12"/>
    <p:sldId id="273" r:id="rId13"/>
    <p:sldId id="268" r:id="rId14"/>
    <p:sldId id="271"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293" autoAdjust="0"/>
    <p:restoredTop sz="94660"/>
  </p:normalViewPr>
  <p:slideViewPr>
    <p:cSldViewPr snapToGrid="0">
      <p:cViewPr varScale="1">
        <p:scale>
          <a:sx n="70" d="100"/>
          <a:sy n="70" d="100"/>
        </p:scale>
        <p:origin x="2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D0E324-86CB-487F-8B13-A08E9F05E80A}"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E1024-567F-4242-AF32-2AD75A5D9C6E}" type="slidenum">
              <a:rPr lang="en-US" smtClean="0"/>
              <a:t>‹#›</a:t>
            </a:fld>
            <a:endParaRPr lang="en-US"/>
          </a:p>
        </p:txBody>
      </p:sp>
    </p:spTree>
    <p:extLst>
      <p:ext uri="{BB962C8B-B14F-4D97-AF65-F5344CB8AC3E}">
        <p14:creationId xmlns:p14="http://schemas.microsoft.com/office/powerpoint/2010/main" val="198135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D0E324-86CB-487F-8B13-A08E9F05E80A}"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E1024-567F-4242-AF32-2AD75A5D9C6E}" type="slidenum">
              <a:rPr lang="en-US" smtClean="0"/>
              <a:t>‹#›</a:t>
            </a:fld>
            <a:endParaRPr lang="en-US"/>
          </a:p>
        </p:txBody>
      </p:sp>
    </p:spTree>
    <p:extLst>
      <p:ext uri="{BB962C8B-B14F-4D97-AF65-F5344CB8AC3E}">
        <p14:creationId xmlns:p14="http://schemas.microsoft.com/office/powerpoint/2010/main" val="2073516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D0E324-86CB-487F-8B13-A08E9F05E80A}"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E1024-567F-4242-AF32-2AD75A5D9C6E}" type="slidenum">
              <a:rPr lang="en-US" smtClean="0"/>
              <a:t>‹#›</a:t>
            </a:fld>
            <a:endParaRPr lang="en-US"/>
          </a:p>
        </p:txBody>
      </p:sp>
    </p:spTree>
    <p:extLst>
      <p:ext uri="{BB962C8B-B14F-4D97-AF65-F5344CB8AC3E}">
        <p14:creationId xmlns:p14="http://schemas.microsoft.com/office/powerpoint/2010/main" val="773892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D0E324-86CB-487F-8B13-A08E9F05E80A}"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E1024-567F-4242-AF32-2AD75A5D9C6E}" type="slidenum">
              <a:rPr lang="en-US" smtClean="0"/>
              <a:t>‹#›</a:t>
            </a:fld>
            <a:endParaRPr lang="en-US"/>
          </a:p>
        </p:txBody>
      </p:sp>
    </p:spTree>
    <p:extLst>
      <p:ext uri="{BB962C8B-B14F-4D97-AF65-F5344CB8AC3E}">
        <p14:creationId xmlns:p14="http://schemas.microsoft.com/office/powerpoint/2010/main" val="1460541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D0E324-86CB-487F-8B13-A08E9F05E80A}"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E1024-567F-4242-AF32-2AD75A5D9C6E}" type="slidenum">
              <a:rPr lang="en-US" smtClean="0"/>
              <a:t>‹#›</a:t>
            </a:fld>
            <a:endParaRPr lang="en-US"/>
          </a:p>
        </p:txBody>
      </p:sp>
    </p:spTree>
    <p:extLst>
      <p:ext uri="{BB962C8B-B14F-4D97-AF65-F5344CB8AC3E}">
        <p14:creationId xmlns:p14="http://schemas.microsoft.com/office/powerpoint/2010/main" val="3158131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D0E324-86CB-487F-8B13-A08E9F05E80A}" type="datetimeFigureOut">
              <a:rPr lang="en-US" smtClean="0"/>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E1024-567F-4242-AF32-2AD75A5D9C6E}" type="slidenum">
              <a:rPr lang="en-US" smtClean="0"/>
              <a:t>‹#›</a:t>
            </a:fld>
            <a:endParaRPr lang="en-US"/>
          </a:p>
        </p:txBody>
      </p:sp>
    </p:spTree>
    <p:extLst>
      <p:ext uri="{BB962C8B-B14F-4D97-AF65-F5344CB8AC3E}">
        <p14:creationId xmlns:p14="http://schemas.microsoft.com/office/powerpoint/2010/main" val="3141685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D0E324-86CB-487F-8B13-A08E9F05E80A}" type="datetimeFigureOut">
              <a:rPr lang="en-US" smtClean="0"/>
              <a:t>4/21/2018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2E1024-567F-4242-AF32-2AD75A5D9C6E}" type="slidenum">
              <a:rPr lang="en-US" smtClean="0"/>
              <a:t>‹#›</a:t>
            </a:fld>
            <a:endParaRPr lang="en-US"/>
          </a:p>
        </p:txBody>
      </p:sp>
    </p:spTree>
    <p:extLst>
      <p:ext uri="{BB962C8B-B14F-4D97-AF65-F5344CB8AC3E}">
        <p14:creationId xmlns:p14="http://schemas.microsoft.com/office/powerpoint/2010/main" val="385008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D0E324-86CB-487F-8B13-A08E9F05E80A}" type="datetimeFigureOut">
              <a:rPr lang="en-US" smtClean="0"/>
              <a:t>4/21/2018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2E1024-567F-4242-AF32-2AD75A5D9C6E}" type="slidenum">
              <a:rPr lang="en-US" smtClean="0"/>
              <a:t>‹#›</a:t>
            </a:fld>
            <a:endParaRPr lang="en-US"/>
          </a:p>
        </p:txBody>
      </p:sp>
    </p:spTree>
    <p:extLst>
      <p:ext uri="{BB962C8B-B14F-4D97-AF65-F5344CB8AC3E}">
        <p14:creationId xmlns:p14="http://schemas.microsoft.com/office/powerpoint/2010/main" val="2390569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D0E324-86CB-487F-8B13-A08E9F05E80A}" type="datetimeFigureOut">
              <a:rPr lang="en-US" smtClean="0"/>
              <a:t>4/21/2018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2E1024-567F-4242-AF32-2AD75A5D9C6E}" type="slidenum">
              <a:rPr lang="en-US" smtClean="0"/>
              <a:t>‹#›</a:t>
            </a:fld>
            <a:endParaRPr lang="en-US"/>
          </a:p>
        </p:txBody>
      </p:sp>
    </p:spTree>
    <p:extLst>
      <p:ext uri="{BB962C8B-B14F-4D97-AF65-F5344CB8AC3E}">
        <p14:creationId xmlns:p14="http://schemas.microsoft.com/office/powerpoint/2010/main" val="995485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D0E324-86CB-487F-8B13-A08E9F05E80A}" type="datetimeFigureOut">
              <a:rPr lang="en-US" smtClean="0"/>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E1024-567F-4242-AF32-2AD75A5D9C6E}" type="slidenum">
              <a:rPr lang="en-US" smtClean="0"/>
              <a:t>‹#›</a:t>
            </a:fld>
            <a:endParaRPr lang="en-US"/>
          </a:p>
        </p:txBody>
      </p:sp>
    </p:spTree>
    <p:extLst>
      <p:ext uri="{BB962C8B-B14F-4D97-AF65-F5344CB8AC3E}">
        <p14:creationId xmlns:p14="http://schemas.microsoft.com/office/powerpoint/2010/main" val="3412006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D0E324-86CB-487F-8B13-A08E9F05E80A}" type="datetimeFigureOut">
              <a:rPr lang="en-US" smtClean="0"/>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E1024-567F-4242-AF32-2AD75A5D9C6E}" type="slidenum">
              <a:rPr lang="en-US" smtClean="0"/>
              <a:t>‹#›</a:t>
            </a:fld>
            <a:endParaRPr lang="en-US"/>
          </a:p>
        </p:txBody>
      </p:sp>
    </p:spTree>
    <p:extLst>
      <p:ext uri="{BB962C8B-B14F-4D97-AF65-F5344CB8AC3E}">
        <p14:creationId xmlns:p14="http://schemas.microsoft.com/office/powerpoint/2010/main" val="760061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D0E324-86CB-487F-8B13-A08E9F05E80A}" type="datetimeFigureOut">
              <a:rPr lang="en-US" smtClean="0"/>
              <a:t>4/21/2018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2E1024-567F-4242-AF32-2AD75A5D9C6E}" type="slidenum">
              <a:rPr lang="en-US" smtClean="0"/>
              <a:t>‹#›</a:t>
            </a:fld>
            <a:endParaRPr lang="en-US"/>
          </a:p>
        </p:txBody>
      </p:sp>
    </p:spTree>
    <p:extLst>
      <p:ext uri="{BB962C8B-B14F-4D97-AF65-F5344CB8AC3E}">
        <p14:creationId xmlns:p14="http://schemas.microsoft.com/office/powerpoint/2010/main" val="989643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smtClean="0">
                <a:solidFill>
                  <a:schemeClr val="accent2">
                    <a:lumMod val="75000"/>
                  </a:schemeClr>
                </a:solidFill>
              </a:rPr>
              <a:t>Analysis of road accident Data</a:t>
            </a:r>
            <a:br>
              <a:rPr lang="en-US" sz="5400" b="1" dirty="0" smtClean="0">
                <a:solidFill>
                  <a:schemeClr val="accent2">
                    <a:lumMod val="75000"/>
                  </a:schemeClr>
                </a:solidFill>
              </a:rPr>
            </a:br>
            <a:r>
              <a:rPr lang="en-US" sz="5400" dirty="0" smtClean="0">
                <a:solidFill>
                  <a:schemeClr val="accent1">
                    <a:lumMod val="75000"/>
                  </a:schemeClr>
                </a:solidFill>
              </a:rPr>
              <a:t>Data</a:t>
            </a:r>
            <a:r>
              <a:rPr lang="en-US" sz="5400" dirty="0" smtClean="0">
                <a:solidFill>
                  <a:schemeClr val="accent1">
                    <a:lumMod val="75000"/>
                  </a:schemeClr>
                </a:solidFill>
              </a:rPr>
              <a:t> Mining Project</a:t>
            </a:r>
            <a:endParaRPr lang="en-US" sz="5400" dirty="0">
              <a:solidFill>
                <a:schemeClr val="accent1">
                  <a:lumMod val="75000"/>
                </a:schemeClr>
              </a:solidFill>
            </a:endParaRPr>
          </a:p>
        </p:txBody>
      </p:sp>
      <p:sp>
        <p:nvSpPr>
          <p:cNvPr id="3" name="Subtitle 2"/>
          <p:cNvSpPr>
            <a:spLocks noGrp="1"/>
          </p:cNvSpPr>
          <p:nvPr>
            <p:ph type="subTitle" idx="1"/>
          </p:nvPr>
        </p:nvSpPr>
        <p:spPr>
          <a:xfrm>
            <a:off x="1524000" y="3875964"/>
            <a:ext cx="9144000" cy="1381836"/>
          </a:xfrm>
        </p:spPr>
        <p:txBody>
          <a:bodyPr/>
          <a:lstStyle/>
          <a:p>
            <a:r>
              <a:rPr lang="en-US" dirty="0"/>
              <a:t>	</a:t>
            </a:r>
            <a:r>
              <a:rPr lang="en-US" dirty="0" smtClean="0"/>
              <a:t>					Name - Priyank Prajapati</a:t>
            </a:r>
          </a:p>
          <a:p>
            <a:r>
              <a:rPr lang="en-US" dirty="0"/>
              <a:t>	</a:t>
            </a:r>
            <a:r>
              <a:rPr lang="en-US" dirty="0" smtClean="0"/>
              <a:t>						ID-201501138</a:t>
            </a:r>
            <a:endParaRPr lang="en-US" dirty="0"/>
          </a:p>
        </p:txBody>
      </p:sp>
    </p:spTree>
    <p:extLst>
      <p:ext uri="{BB962C8B-B14F-4D97-AF65-F5344CB8AC3E}">
        <p14:creationId xmlns:p14="http://schemas.microsoft.com/office/powerpoint/2010/main" val="527288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1412"/>
          </a:xfrm>
        </p:spPr>
        <p:txBody>
          <a:bodyPr>
            <a:normAutofit fontScale="90000"/>
          </a:bodyPr>
          <a:lstStyle/>
          <a:p>
            <a:r>
              <a:rPr lang="en-US" dirty="0" smtClean="0"/>
              <a:t>Time of accident chart of </a:t>
            </a:r>
            <a:r>
              <a:rPr lang="en-US" dirty="0" smtClean="0"/>
              <a:t>full dataset </a:t>
            </a:r>
            <a:r>
              <a:rPr lang="en-US" dirty="0" err="1" smtClean="0"/>
              <a:t>vs</a:t>
            </a:r>
            <a:r>
              <a:rPr lang="en-US" dirty="0" smtClean="0"/>
              <a:t> </a:t>
            </a:r>
            <a:r>
              <a:rPr lang="en-US" dirty="0" smtClean="0"/>
              <a:t>cluster 2</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8090" t="10423" r="7267" b="12420"/>
          <a:stretch/>
        </p:blipFill>
        <p:spPr>
          <a:xfrm>
            <a:off x="150125" y="1405718"/>
            <a:ext cx="6277971" cy="4640239"/>
          </a:xfrm>
        </p:spPr>
      </p:pic>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7693" t="10920" r="6726" b="11853"/>
          <a:stretch/>
        </p:blipFill>
        <p:spPr>
          <a:xfrm>
            <a:off x="6277970" y="1542195"/>
            <a:ext cx="6237028" cy="4367283"/>
          </a:xfrm>
          <a:prstGeom prst="rect">
            <a:avLst/>
          </a:prstGeom>
        </p:spPr>
      </p:pic>
    </p:spTree>
    <p:extLst>
      <p:ext uri="{BB962C8B-B14F-4D97-AF65-F5344CB8AC3E}">
        <p14:creationId xmlns:p14="http://schemas.microsoft.com/office/powerpoint/2010/main" val="2560609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 group chart of </a:t>
            </a:r>
            <a:r>
              <a:rPr lang="en-US" dirty="0" smtClean="0"/>
              <a:t>full dataset </a:t>
            </a:r>
            <a:r>
              <a:rPr lang="en-US" dirty="0" err="1" smtClean="0"/>
              <a:t>vs</a:t>
            </a:r>
            <a:r>
              <a:rPr lang="en-US" dirty="0" smtClean="0"/>
              <a:t> </a:t>
            </a:r>
            <a:r>
              <a:rPr lang="en-US" dirty="0" smtClean="0"/>
              <a:t>cluster 2</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6377" t="10106" r="8006" b="12425"/>
          <a:stretch/>
        </p:blipFill>
        <p:spPr>
          <a:xfrm>
            <a:off x="122830" y="1825625"/>
            <a:ext cx="6250674" cy="4351338"/>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7425" t="9845" r="8744" b="11880"/>
          <a:stretch/>
        </p:blipFill>
        <p:spPr>
          <a:xfrm>
            <a:off x="6255224" y="1825625"/>
            <a:ext cx="5936776" cy="4351338"/>
          </a:xfrm>
          <a:prstGeom prst="rect">
            <a:avLst/>
          </a:prstGeom>
        </p:spPr>
      </p:pic>
    </p:spTree>
    <p:extLst>
      <p:ext uri="{BB962C8B-B14F-4D97-AF65-F5344CB8AC3E}">
        <p14:creationId xmlns:p14="http://schemas.microsoft.com/office/powerpoint/2010/main" val="1073551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 Rule Mining</a:t>
            </a:r>
            <a:endParaRPr lang="en-US" dirty="0"/>
          </a:p>
        </p:txBody>
      </p:sp>
      <p:sp>
        <p:nvSpPr>
          <p:cNvPr id="3" name="Content Placeholder 2"/>
          <p:cNvSpPr>
            <a:spLocks noGrp="1"/>
          </p:cNvSpPr>
          <p:nvPr>
            <p:ph idx="1"/>
          </p:nvPr>
        </p:nvSpPr>
        <p:spPr/>
        <p:txBody>
          <a:bodyPr>
            <a:normAutofit/>
          </a:bodyPr>
          <a:lstStyle/>
          <a:p>
            <a:r>
              <a:rPr lang="en-US" sz="2600" dirty="0"/>
              <a:t>Association rule mining is a very popular data mining technique that extracts interesting and hidden relations between various attributes in a large data set. </a:t>
            </a:r>
            <a:endParaRPr lang="en-US" sz="2600" dirty="0" smtClean="0"/>
          </a:p>
          <a:p>
            <a:pPr marL="0" indent="0">
              <a:buNone/>
            </a:pPr>
            <a:endParaRPr lang="en-US" sz="2600" dirty="0" smtClean="0"/>
          </a:p>
          <a:p>
            <a:r>
              <a:rPr lang="en-US" sz="2600" dirty="0"/>
              <a:t>I used </a:t>
            </a:r>
            <a:r>
              <a:rPr lang="en-US" sz="2600" dirty="0" err="1"/>
              <a:t>Apriori</a:t>
            </a:r>
            <a:r>
              <a:rPr lang="en-US" sz="2600" dirty="0"/>
              <a:t> algorithm for analysis the association rules on each clusters. The output of the code will show frequent item sets, association rules, support, confidence and lift. </a:t>
            </a:r>
            <a:endParaRPr lang="en-US" sz="2600" dirty="0" smtClean="0"/>
          </a:p>
          <a:p>
            <a:pPr marL="0" indent="0">
              <a:buNone/>
            </a:pPr>
            <a:endParaRPr lang="en-US" sz="2600" dirty="0"/>
          </a:p>
          <a:p>
            <a:r>
              <a:rPr lang="en-US" sz="2600" dirty="0"/>
              <a:t>Strong rules with high lift values are taken for the analysis. </a:t>
            </a:r>
            <a:endParaRPr lang="en-US" sz="2600" dirty="0" smtClean="0"/>
          </a:p>
          <a:p>
            <a:endParaRPr lang="en-US" sz="2600" dirty="0"/>
          </a:p>
        </p:txBody>
      </p:sp>
    </p:spTree>
    <p:extLst>
      <p:ext uri="{BB962C8B-B14F-4D97-AF65-F5344CB8AC3E}">
        <p14:creationId xmlns:p14="http://schemas.microsoft.com/office/powerpoint/2010/main" val="3022852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Cluster 1 and 2</a:t>
            </a:r>
            <a:endParaRPr lang="en-US" dirty="0"/>
          </a:p>
        </p:txBody>
      </p:sp>
      <p:sp>
        <p:nvSpPr>
          <p:cNvPr id="3" name="Content Placeholder 2"/>
          <p:cNvSpPr>
            <a:spLocks noGrp="1"/>
          </p:cNvSpPr>
          <p:nvPr>
            <p:ph idx="1"/>
          </p:nvPr>
        </p:nvSpPr>
        <p:spPr/>
        <p:txBody>
          <a:bodyPr>
            <a:normAutofit lnSpcReduction="10000"/>
          </a:bodyPr>
          <a:lstStyle/>
          <a:p>
            <a:r>
              <a:rPr lang="en-US" dirty="0"/>
              <a:t>It consists two wheeler accidents that occurred in summer season. In this cluster above 70% of accidents involved two vehicles and sex of causality of all people is male who are young and adult. The surface of the road is Dry. All accident are occur in daylight and between 12 pm to 8 pm. Around 25% of accident occur in rainy weather. The class of casualty is passenger. </a:t>
            </a:r>
            <a:endParaRPr lang="en-US" dirty="0" smtClean="0"/>
          </a:p>
          <a:p>
            <a:r>
              <a:rPr lang="en-US" dirty="0"/>
              <a:t>It consists Car accidents that involved passenger as a class of causality. All the passenger as a class of causality are In this </a:t>
            </a:r>
            <a:r>
              <a:rPr lang="en-US" dirty="0" smtClean="0"/>
              <a:t>cluster. </a:t>
            </a:r>
            <a:r>
              <a:rPr lang="en-US" dirty="0"/>
              <a:t>A</a:t>
            </a:r>
            <a:r>
              <a:rPr lang="en-US" dirty="0" smtClean="0"/>
              <a:t>bove </a:t>
            </a:r>
            <a:r>
              <a:rPr lang="en-US" dirty="0"/>
              <a:t>80% of accidents involved </a:t>
            </a:r>
            <a:r>
              <a:rPr lang="en-US" dirty="0" smtClean="0"/>
              <a:t>two </a:t>
            </a:r>
            <a:r>
              <a:rPr lang="en-US" dirty="0"/>
              <a:t>vehicles. All accident are occur in darkness when street light is present and between 4 pm to 8 pm in rainy weather. </a:t>
            </a:r>
          </a:p>
        </p:txBody>
      </p:sp>
    </p:spTree>
    <p:extLst>
      <p:ext uri="{BB962C8B-B14F-4D97-AF65-F5344CB8AC3E}">
        <p14:creationId xmlns:p14="http://schemas.microsoft.com/office/powerpoint/2010/main" val="3722393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An association rule for </a:t>
            </a:r>
            <a:r>
              <a:rPr lang="en-US" dirty="0" smtClean="0"/>
              <a:t>Entire Dataset </a:t>
            </a:r>
            <a:r>
              <a:rPr lang="en-US" dirty="0"/>
              <a:t>does not reveal enough </a:t>
            </a:r>
            <a:r>
              <a:rPr lang="en-US" dirty="0" smtClean="0"/>
              <a:t>information that </a:t>
            </a:r>
            <a:r>
              <a:rPr lang="en-US" dirty="0"/>
              <a:t>can be important to identify factors affecting road accidents. The rules </a:t>
            </a:r>
            <a:r>
              <a:rPr lang="en-US" dirty="0" smtClean="0"/>
              <a:t>only show </a:t>
            </a:r>
            <a:r>
              <a:rPr lang="en-US" dirty="0"/>
              <a:t>that accidents are scattered at every type of road conditions and does not </a:t>
            </a:r>
            <a:r>
              <a:rPr lang="en-US" dirty="0" smtClean="0"/>
              <a:t>identify any </a:t>
            </a:r>
            <a:r>
              <a:rPr lang="en-US" dirty="0"/>
              <a:t>critical accidents</a:t>
            </a:r>
            <a:r>
              <a:rPr lang="en-US" dirty="0" smtClean="0"/>
              <a:t>.</a:t>
            </a:r>
          </a:p>
          <a:p>
            <a:r>
              <a:rPr lang="en-US" dirty="0"/>
              <a:t>Our results show that performing cluster </a:t>
            </a:r>
            <a:r>
              <a:rPr lang="en-US" dirty="0" smtClean="0"/>
              <a:t>analysis as </a:t>
            </a:r>
            <a:r>
              <a:rPr lang="en-US" dirty="0"/>
              <a:t>a preliminary task can identify more important findings which can remain hidden </a:t>
            </a:r>
            <a:r>
              <a:rPr lang="en-US" dirty="0" smtClean="0"/>
              <a:t>if only </a:t>
            </a:r>
            <a:r>
              <a:rPr lang="en-US" dirty="0"/>
              <a:t>entire data set is analyzed</a:t>
            </a:r>
            <a:r>
              <a:rPr lang="en-US" dirty="0" smtClean="0"/>
              <a:t>.</a:t>
            </a:r>
          </a:p>
          <a:p>
            <a:r>
              <a:rPr lang="en-US" dirty="0" smtClean="0"/>
              <a:t>Only </a:t>
            </a:r>
            <a:r>
              <a:rPr lang="en-US" dirty="0"/>
              <a:t>two wheeler accidents are identified in </a:t>
            </a:r>
            <a:r>
              <a:rPr lang="en-US" dirty="0" smtClean="0"/>
              <a:t>Entire Dataset </a:t>
            </a:r>
            <a:r>
              <a:rPr lang="en-US" dirty="0"/>
              <a:t>that satisfies minimum support </a:t>
            </a:r>
            <a:r>
              <a:rPr lang="en-US" dirty="0" smtClean="0"/>
              <a:t>of 60 </a:t>
            </a:r>
            <a:r>
              <a:rPr lang="en-US" dirty="0"/>
              <a:t>%, other accident type remain hidden.</a:t>
            </a:r>
            <a:endParaRPr lang="en-US" dirty="0" smtClean="0"/>
          </a:p>
          <a:p>
            <a:endParaRPr lang="en-US" dirty="0"/>
          </a:p>
        </p:txBody>
      </p:sp>
    </p:spTree>
    <p:extLst>
      <p:ext uri="{BB962C8B-B14F-4D97-AF65-F5344CB8AC3E}">
        <p14:creationId xmlns:p14="http://schemas.microsoft.com/office/powerpoint/2010/main" val="506260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a:t> Forming cluster before rule generation gives various rules that are mainly </a:t>
            </a:r>
            <a:r>
              <a:rPr lang="en-US" dirty="0" smtClean="0"/>
              <a:t>associated with </a:t>
            </a:r>
            <a:r>
              <a:rPr lang="en-US" dirty="0"/>
              <a:t>that cluster, but rules for </a:t>
            </a:r>
            <a:r>
              <a:rPr lang="en-US" dirty="0" smtClean="0"/>
              <a:t>Entire Dataset </a:t>
            </a:r>
            <a:r>
              <a:rPr lang="en-US" dirty="0"/>
              <a:t>only shows a common association for each </a:t>
            </a:r>
            <a:r>
              <a:rPr lang="en-US" dirty="0" smtClean="0"/>
              <a:t>accident type </a:t>
            </a:r>
            <a:r>
              <a:rPr lang="en-US" dirty="0"/>
              <a:t>which is not interesting</a:t>
            </a:r>
            <a:r>
              <a:rPr lang="en-US" dirty="0" smtClean="0"/>
              <a:t>.</a:t>
            </a:r>
          </a:p>
          <a:p>
            <a:endParaRPr lang="en-US" dirty="0"/>
          </a:p>
          <a:p>
            <a:r>
              <a:rPr lang="en-US" dirty="0"/>
              <a:t> A majority of unknown road feature is there </a:t>
            </a:r>
            <a:r>
              <a:rPr lang="en-US"/>
              <a:t>in </a:t>
            </a:r>
            <a:r>
              <a:rPr lang="en-US" smtClean="0"/>
              <a:t>Dataset </a:t>
            </a:r>
            <a:r>
              <a:rPr lang="en-US" dirty="0"/>
              <a:t>rules but after cluster analysis </a:t>
            </a:r>
            <a:r>
              <a:rPr lang="en-US" dirty="0" smtClean="0"/>
              <a:t>it seems </a:t>
            </a:r>
            <a:r>
              <a:rPr lang="en-US" dirty="0"/>
              <a:t>that its impact is associated with few clusters.</a:t>
            </a:r>
          </a:p>
        </p:txBody>
      </p:sp>
    </p:spTree>
    <p:extLst>
      <p:ext uri="{BB962C8B-B14F-4D97-AF65-F5344CB8AC3E}">
        <p14:creationId xmlns:p14="http://schemas.microsoft.com/office/powerpoint/2010/main" val="160985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endParaRPr lang="en-US" sz="2600" dirty="0"/>
          </a:p>
          <a:p>
            <a:r>
              <a:rPr lang="en-US" sz="2600" dirty="0"/>
              <a:t> There are a lot of vehicles driving on the roadway every day, and traffic accidents could happen at any time anywhere. </a:t>
            </a:r>
            <a:r>
              <a:rPr lang="en-US" sz="2600" dirty="0" smtClean="0"/>
              <a:t>As </a:t>
            </a:r>
            <a:r>
              <a:rPr lang="en-US" sz="2600" dirty="0"/>
              <a:t>human being, we all want to avoid accident and stay safe. </a:t>
            </a:r>
            <a:endParaRPr lang="en-US" sz="2600" dirty="0" smtClean="0"/>
          </a:p>
          <a:p>
            <a:pPr marL="0" indent="0">
              <a:buNone/>
            </a:pPr>
            <a:endParaRPr lang="en-US" sz="2600" dirty="0"/>
          </a:p>
          <a:p>
            <a:r>
              <a:rPr lang="en-US" sz="2600" dirty="0"/>
              <a:t> To find out how to drive safer, data mining </a:t>
            </a:r>
            <a:r>
              <a:rPr lang="en-US" sz="2600" dirty="0" smtClean="0"/>
              <a:t>algorithms </a:t>
            </a:r>
            <a:r>
              <a:rPr lang="en-US" sz="2600" dirty="0"/>
              <a:t>could be applied on the traffic accident dataset to find out some valuable information, thus give driving suggestion. </a:t>
            </a:r>
            <a:r>
              <a:rPr lang="en-US" sz="2400" dirty="0" smtClean="0"/>
              <a:t> </a:t>
            </a:r>
            <a:endParaRPr lang="en-US" sz="2400" dirty="0"/>
          </a:p>
          <a:p>
            <a:pPr marL="0" indent="0">
              <a:buNone/>
            </a:pPr>
            <a:endParaRPr lang="en-US" sz="2600" dirty="0"/>
          </a:p>
        </p:txBody>
      </p:sp>
    </p:spTree>
    <p:extLst>
      <p:ext uri="{BB962C8B-B14F-4D97-AF65-F5344CB8AC3E}">
        <p14:creationId xmlns:p14="http://schemas.microsoft.com/office/powerpoint/2010/main" val="4173094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838200" y="1855605"/>
            <a:ext cx="10515600" cy="4351338"/>
          </a:xfrm>
        </p:spPr>
        <p:txBody>
          <a:bodyPr>
            <a:normAutofit/>
          </a:bodyPr>
          <a:lstStyle/>
          <a:p>
            <a:pPr marL="0" indent="0">
              <a:buNone/>
            </a:pPr>
            <a:endParaRPr lang="en-US" sz="2400" dirty="0"/>
          </a:p>
          <a:p>
            <a:r>
              <a:rPr lang="en-US" sz="2400" dirty="0" smtClean="0"/>
              <a:t> Road and traffic accidents are defined by a set of variables which are mostly of discrete nature. The </a:t>
            </a:r>
            <a:r>
              <a:rPr lang="en-US" sz="2400" dirty="0"/>
              <a:t>major problem in the analysis of accident data is its heterogeneous nature. </a:t>
            </a:r>
            <a:r>
              <a:rPr lang="en-US" sz="2400" dirty="0" smtClean="0"/>
              <a:t> </a:t>
            </a:r>
            <a:endParaRPr lang="en-US" sz="2400" dirty="0"/>
          </a:p>
          <a:p>
            <a:r>
              <a:rPr lang="en-US" sz="2400" dirty="0"/>
              <a:t> Thus heterogeneity must be considered during analysis of the data otherwise, some relationship between the data may remain hidden. </a:t>
            </a:r>
            <a:endParaRPr lang="en-US" sz="2400" dirty="0" smtClean="0"/>
          </a:p>
          <a:p>
            <a:r>
              <a:rPr lang="en-US" sz="2400" dirty="0" smtClean="0"/>
              <a:t>There </a:t>
            </a:r>
            <a:r>
              <a:rPr lang="en-US" sz="2400" dirty="0"/>
              <a:t>is no guarantee that this will lead to an optimal segmentation which consists of homogeneous groups of road accidents. Therefore, cluster analysis can assist the segmentation of road accidents. </a:t>
            </a:r>
          </a:p>
          <a:p>
            <a:pPr marL="0" indent="0">
              <a:buNone/>
            </a:pPr>
            <a:endParaRPr lang="en-US" sz="2400" dirty="0"/>
          </a:p>
          <a:p>
            <a:endParaRPr lang="en-US" sz="2400" dirty="0" smtClean="0"/>
          </a:p>
          <a:p>
            <a:pPr marL="0" indent="0">
              <a:buNone/>
            </a:pPr>
            <a:endParaRPr lang="en-US" sz="2400" dirty="0" smtClean="0"/>
          </a:p>
          <a:p>
            <a:endParaRPr lang="en-US" sz="2400" dirty="0"/>
          </a:p>
        </p:txBody>
      </p:sp>
    </p:spTree>
    <p:extLst>
      <p:ext uri="{BB962C8B-B14F-4D97-AF65-F5344CB8AC3E}">
        <p14:creationId xmlns:p14="http://schemas.microsoft.com/office/powerpoint/2010/main" val="1072355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Project</a:t>
            </a:r>
            <a:endParaRPr lang="en-US" dirty="0"/>
          </a:p>
        </p:txBody>
      </p:sp>
      <p:sp>
        <p:nvSpPr>
          <p:cNvPr id="3" name="Content Placeholder 2"/>
          <p:cNvSpPr>
            <a:spLocks noGrp="1"/>
          </p:cNvSpPr>
          <p:nvPr>
            <p:ph idx="1"/>
          </p:nvPr>
        </p:nvSpPr>
        <p:spPr/>
        <p:txBody>
          <a:bodyPr/>
          <a:lstStyle/>
          <a:p>
            <a:r>
              <a:rPr lang="en-US" dirty="0" smtClean="0"/>
              <a:t>4 Parts of the Traffic Accident Data Analysis</a:t>
            </a:r>
          </a:p>
          <a:p>
            <a:pPr marL="0" indent="0">
              <a:buNone/>
            </a:pPr>
            <a:endParaRPr lang="en-US" dirty="0"/>
          </a:p>
          <a:p>
            <a:pPr marL="514350" indent="-514350">
              <a:buAutoNum type="arabicParenBoth"/>
            </a:pPr>
            <a:r>
              <a:rPr lang="en-US" dirty="0" smtClean="0"/>
              <a:t>Data Prepressing : Data Field Selection, Data Cleaning, Data Transformation</a:t>
            </a:r>
          </a:p>
          <a:p>
            <a:pPr marL="514350" indent="-514350">
              <a:buAutoNum type="arabicParenBoth"/>
            </a:pPr>
            <a:r>
              <a:rPr lang="en-US" dirty="0" smtClean="0"/>
              <a:t>Clustering : Distance Measure and K Modes Clustering </a:t>
            </a:r>
          </a:p>
          <a:p>
            <a:pPr marL="514350" indent="-514350">
              <a:buAutoNum type="arabicParenBoth"/>
            </a:pPr>
            <a:r>
              <a:rPr lang="en-US" dirty="0" smtClean="0"/>
              <a:t>Association Rules Mining: </a:t>
            </a:r>
            <a:r>
              <a:rPr lang="en-US" dirty="0" err="1" smtClean="0"/>
              <a:t>Apriori</a:t>
            </a:r>
            <a:r>
              <a:rPr lang="en-US" dirty="0" smtClean="0"/>
              <a:t> Algorithm on all clusters and dataset.</a:t>
            </a:r>
          </a:p>
          <a:p>
            <a:pPr marL="514350" indent="-514350">
              <a:buAutoNum type="arabicParenBoth"/>
            </a:pPr>
            <a:r>
              <a:rPr lang="en-US" dirty="0" smtClean="0"/>
              <a:t>Data Analysis : Main dataset and Clusters analysis</a:t>
            </a:r>
            <a:endParaRPr lang="en-US" dirty="0"/>
          </a:p>
        </p:txBody>
      </p:sp>
    </p:spTree>
    <p:extLst>
      <p:ext uri="{BB962C8B-B14F-4D97-AF65-F5344CB8AC3E}">
        <p14:creationId xmlns:p14="http://schemas.microsoft.com/office/powerpoint/2010/main" val="407343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 </a:t>
            </a:r>
            <a:r>
              <a:rPr lang="en-US" b="1" dirty="0"/>
              <a:t>Data preprocessing: </a:t>
            </a:r>
            <a:endParaRPr lang="en-US" dirty="0"/>
          </a:p>
        </p:txBody>
      </p:sp>
      <p:sp>
        <p:nvSpPr>
          <p:cNvPr id="3" name="Content Placeholder 2"/>
          <p:cNvSpPr>
            <a:spLocks noGrp="1"/>
          </p:cNvSpPr>
          <p:nvPr>
            <p:ph idx="1"/>
          </p:nvPr>
        </p:nvSpPr>
        <p:spPr/>
        <p:txBody>
          <a:bodyPr>
            <a:normAutofit/>
          </a:bodyPr>
          <a:lstStyle/>
          <a:p>
            <a:endParaRPr lang="en-US" sz="2400" dirty="0"/>
          </a:p>
          <a:p>
            <a:r>
              <a:rPr lang="en-US" sz="2400" dirty="0"/>
              <a:t> Data preprocessing mainly deals with removing noise, handle missing values, removing irrelevant attributes in order to make the data ready for the analysis</a:t>
            </a:r>
            <a:r>
              <a:rPr lang="en-US" sz="2400" dirty="0" smtClean="0"/>
              <a:t>.</a:t>
            </a:r>
          </a:p>
          <a:p>
            <a:pPr marL="0" indent="0">
              <a:buNone/>
            </a:pPr>
            <a:endParaRPr lang="en-US" sz="2400" dirty="0"/>
          </a:p>
          <a:p>
            <a:r>
              <a:rPr lang="en-US" sz="2400" dirty="0" smtClean="0"/>
              <a:t>The data set is taken from data.gov.uk website which contain</a:t>
            </a:r>
            <a:r>
              <a:rPr lang="en-US" sz="2400" dirty="0" smtClean="0"/>
              <a:t> records of 18,887 accidents occurs in U.K. during 2009 to 2015. </a:t>
            </a:r>
            <a:r>
              <a:rPr lang="en-US" sz="2400" dirty="0" smtClean="0"/>
              <a:t>I </a:t>
            </a:r>
            <a:r>
              <a:rPr lang="en-US" sz="2400" dirty="0"/>
              <a:t>combined all files in one csv files using pandas library in python and perform data cleaning and data transformation on it. </a:t>
            </a:r>
            <a:r>
              <a:rPr lang="en-US" sz="2400" dirty="0" smtClean="0"/>
              <a:t>Some unimportant </a:t>
            </a:r>
            <a:r>
              <a:rPr lang="en-US" sz="2400" dirty="0"/>
              <a:t>features are deleted from the dataset. </a:t>
            </a:r>
            <a:endParaRPr lang="en-US" sz="2400" dirty="0" smtClean="0"/>
          </a:p>
          <a:p>
            <a:pPr marL="0" indent="0">
              <a:buNone/>
            </a:pPr>
            <a:endParaRPr lang="en-US" sz="2400" dirty="0"/>
          </a:p>
          <a:p>
            <a:r>
              <a:rPr lang="en-US" sz="2400" dirty="0"/>
              <a:t>Features:   Number Of vehicles, Season, Time, Surface of road, Light, Causality class, Gender, </a:t>
            </a:r>
            <a:r>
              <a:rPr lang="en-US" sz="2400" dirty="0" smtClean="0"/>
              <a:t>Weather</a:t>
            </a:r>
            <a:r>
              <a:rPr lang="en-US" sz="2400" dirty="0"/>
              <a:t>, Casualty Severity, Age group, Type of Vehicle.</a:t>
            </a:r>
          </a:p>
        </p:txBody>
      </p:sp>
    </p:spTree>
    <p:extLst>
      <p:ext uri="{BB962C8B-B14F-4D97-AF65-F5344CB8AC3E}">
        <p14:creationId xmlns:p14="http://schemas.microsoft.com/office/powerpoint/2010/main" val="651029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7639"/>
          </a:xfrm>
        </p:spPr>
        <p:txBody>
          <a:bodyPr/>
          <a:lstStyle/>
          <a:p>
            <a:r>
              <a:rPr lang="en-US" dirty="0" smtClean="0"/>
              <a:t>Some Transformation:</a:t>
            </a:r>
            <a:endParaRPr lang="en-US" dirty="0"/>
          </a:p>
        </p:txBody>
      </p:sp>
      <p:sp>
        <p:nvSpPr>
          <p:cNvPr id="3" name="Content Placeholder 2"/>
          <p:cNvSpPr>
            <a:spLocks noGrp="1"/>
          </p:cNvSpPr>
          <p:nvPr>
            <p:ph idx="1"/>
          </p:nvPr>
        </p:nvSpPr>
        <p:spPr>
          <a:xfrm>
            <a:off x="838200" y="1310185"/>
            <a:ext cx="10515600" cy="4866778"/>
          </a:xfrm>
        </p:spPr>
        <p:txBody>
          <a:bodyPr>
            <a:normAutofit lnSpcReduction="10000"/>
          </a:bodyPr>
          <a:lstStyle/>
          <a:p>
            <a:r>
              <a:rPr lang="en-US" dirty="0" smtClean="0"/>
              <a:t>Season is decided from the Date. The format of the date in main data is </a:t>
            </a:r>
            <a:r>
              <a:rPr lang="en-US" dirty="0" err="1" smtClean="0"/>
              <a:t>dd</a:t>
            </a:r>
            <a:r>
              <a:rPr lang="en-US" dirty="0" smtClean="0"/>
              <a:t>-mm-</a:t>
            </a:r>
            <a:r>
              <a:rPr lang="en-US" dirty="0" err="1" smtClean="0"/>
              <a:t>yyyy</a:t>
            </a:r>
            <a:r>
              <a:rPr lang="en-US" dirty="0" smtClean="0"/>
              <a:t>. Month is extracted using split and then converted to appropriate season. 			</a:t>
            </a:r>
            <a:endParaRPr lang="en-US" dirty="0"/>
          </a:p>
          <a:p>
            <a:pPr marL="457200" lvl="1" indent="0">
              <a:buNone/>
            </a:pPr>
            <a:r>
              <a:rPr lang="en-US" dirty="0" smtClean="0"/>
              <a:t>array=row[1</a:t>
            </a:r>
            <a:r>
              <a:rPr lang="en-US" dirty="0"/>
              <a:t>].split</a:t>
            </a:r>
            <a:r>
              <a:rPr lang="en-US" dirty="0" smtClean="0"/>
              <a:t>("-")                                  month=array[1]</a:t>
            </a:r>
          </a:p>
          <a:p>
            <a:r>
              <a:rPr lang="en-US" dirty="0" smtClean="0"/>
              <a:t>Time is given in 0000 to 2400 types. It’s divided by 100 and converted to this form:</a:t>
            </a:r>
            <a:endParaRPr lang="en-US" dirty="0"/>
          </a:p>
          <a:p>
            <a:pPr marL="0" indent="0">
              <a:buNone/>
            </a:pPr>
            <a:r>
              <a:rPr lang="en-US" sz="3200" dirty="0"/>
              <a:t> </a:t>
            </a:r>
            <a:r>
              <a:rPr lang="en-US" sz="3200" dirty="0" smtClean="0"/>
              <a:t>    </a:t>
            </a:r>
            <a:r>
              <a:rPr lang="en-US" dirty="0" smtClean="0"/>
              <a:t>0 </a:t>
            </a:r>
            <a:r>
              <a:rPr lang="en-US" dirty="0"/>
              <a:t>to 4 am =&gt; T1 </a:t>
            </a:r>
            <a:r>
              <a:rPr lang="en-US" dirty="0" smtClean="0"/>
              <a:t>              4 </a:t>
            </a:r>
            <a:r>
              <a:rPr lang="en-US" dirty="0"/>
              <a:t>to 8 am =&gt; T2 </a:t>
            </a:r>
            <a:r>
              <a:rPr lang="en-US" dirty="0" smtClean="0"/>
              <a:t>          8 </a:t>
            </a:r>
            <a:r>
              <a:rPr lang="en-US" dirty="0"/>
              <a:t>am to 12 pm =&gt; T3 </a:t>
            </a:r>
          </a:p>
          <a:p>
            <a:pPr marL="0" indent="0">
              <a:buNone/>
            </a:pPr>
            <a:r>
              <a:rPr lang="en-US" dirty="0" smtClean="0"/>
              <a:t>      12 </a:t>
            </a:r>
            <a:r>
              <a:rPr lang="en-US" dirty="0"/>
              <a:t>to 4 pm =&gt; T4 </a:t>
            </a:r>
            <a:r>
              <a:rPr lang="en-US" dirty="0" smtClean="0"/>
              <a:t>            4 </a:t>
            </a:r>
            <a:r>
              <a:rPr lang="en-US" dirty="0"/>
              <a:t>to 8 pm =&gt; T5 </a:t>
            </a:r>
            <a:r>
              <a:rPr lang="en-US" dirty="0" smtClean="0"/>
              <a:t>         8 </a:t>
            </a:r>
            <a:r>
              <a:rPr lang="en-US" dirty="0"/>
              <a:t>to 12 pm =&gt; T6 	</a:t>
            </a:r>
            <a:endParaRPr lang="en-US" dirty="0" smtClean="0"/>
          </a:p>
          <a:p>
            <a:r>
              <a:rPr lang="en-US" dirty="0"/>
              <a:t>Age group is transform as:</a:t>
            </a:r>
          </a:p>
          <a:p>
            <a:pPr marL="0" indent="0">
              <a:buNone/>
            </a:pPr>
            <a:r>
              <a:rPr lang="en-US" dirty="0"/>
              <a:t>	Age &lt; 20 =&gt; CHD              Age between 20 to 30 =&gt; YNU </a:t>
            </a:r>
          </a:p>
          <a:p>
            <a:pPr marL="0" indent="0">
              <a:buNone/>
            </a:pPr>
            <a:r>
              <a:rPr lang="en-US" dirty="0"/>
              <a:t>	Age between 30 to 60 =&gt; ADL 		Age &gt; 60 =&gt; SNR 	</a:t>
            </a:r>
          </a:p>
          <a:p>
            <a:pPr marL="0" indent="0">
              <a:buNone/>
            </a:pPr>
            <a:endParaRPr lang="en-US" dirty="0"/>
          </a:p>
          <a:p>
            <a:pPr marL="457200" lvl="1" indent="0">
              <a:buNone/>
            </a:pPr>
            <a:endParaRPr lang="en-US" dirty="0"/>
          </a:p>
        </p:txBody>
      </p:sp>
    </p:spTree>
    <p:extLst>
      <p:ext uri="{BB962C8B-B14F-4D97-AF65-F5344CB8AC3E}">
        <p14:creationId xmlns:p14="http://schemas.microsoft.com/office/powerpoint/2010/main" val="891293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7639"/>
          </a:xfrm>
        </p:spPr>
        <p:txBody>
          <a:bodyPr/>
          <a:lstStyle/>
          <a:p>
            <a:r>
              <a:rPr lang="en-US" dirty="0" smtClean="0"/>
              <a:t>Clustering :</a:t>
            </a:r>
            <a:endParaRPr lang="en-US" dirty="0"/>
          </a:p>
        </p:txBody>
      </p:sp>
      <p:sp>
        <p:nvSpPr>
          <p:cNvPr id="3" name="Content Placeholder 2"/>
          <p:cNvSpPr>
            <a:spLocks noGrp="1"/>
          </p:cNvSpPr>
          <p:nvPr>
            <p:ph idx="1"/>
          </p:nvPr>
        </p:nvSpPr>
        <p:spPr>
          <a:xfrm>
            <a:off x="838200" y="1132764"/>
            <a:ext cx="10515600" cy="5044199"/>
          </a:xfrm>
        </p:spPr>
        <p:txBody>
          <a:bodyPr>
            <a:normAutofit/>
          </a:bodyPr>
          <a:lstStyle/>
          <a:p>
            <a:pPr marL="0" indent="0">
              <a:buNone/>
            </a:pPr>
            <a:endParaRPr lang="en-US" dirty="0" smtClean="0"/>
          </a:p>
          <a:p>
            <a:r>
              <a:rPr lang="en-US" dirty="0"/>
              <a:t>The objective of clustering algorithm is to divide the data into different clusters or groups such that the objects within a group are similar to each other whereas objects in other clusters are different from each other</a:t>
            </a:r>
            <a:r>
              <a:rPr lang="en-US" dirty="0" smtClean="0"/>
              <a:t>.</a:t>
            </a:r>
          </a:p>
          <a:p>
            <a:r>
              <a:rPr lang="en-US" dirty="0" smtClean="0"/>
              <a:t>I used </a:t>
            </a:r>
            <a:r>
              <a:rPr lang="en-US" dirty="0"/>
              <a:t>K-modes clustering which is an enhanced version of K means algorithm</a:t>
            </a:r>
            <a:r>
              <a:rPr lang="en-US" dirty="0" smtClean="0"/>
              <a:t>. K-modes clustering can be used for nominal data.</a:t>
            </a:r>
          </a:p>
          <a:p>
            <a:r>
              <a:rPr lang="en-US" dirty="0"/>
              <a:t>Initially select k random objects as cluster centers or modes. Find the distance between every object and the cluster center using distance measure. </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176193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Distance measure</a:t>
            </a:r>
            <a:endParaRPr lang="en-US" dirty="0"/>
          </a:p>
        </p:txBody>
      </p:sp>
      <p:sp>
        <p:nvSpPr>
          <p:cNvPr id="3" name="Content Placeholder 2"/>
          <p:cNvSpPr>
            <a:spLocks noGrp="1"/>
          </p:cNvSpPr>
          <p:nvPr>
            <p:ph idx="1"/>
          </p:nvPr>
        </p:nvSpPr>
        <p:spPr/>
        <p:txBody>
          <a:bodyPr>
            <a:normAutofit/>
          </a:bodyPr>
          <a:lstStyle/>
          <a:p>
            <a:r>
              <a:rPr lang="en-US" dirty="0"/>
              <a:t>Given a data set D, the distance between two objects X and Y, where X and Y are </a:t>
            </a:r>
            <a:r>
              <a:rPr lang="en-US" dirty="0" smtClean="0"/>
              <a:t> described </a:t>
            </a:r>
            <a:r>
              <a:rPr lang="en-US" dirty="0"/>
              <a:t>by N categorical variables, can be computed as follows: </a:t>
            </a:r>
          </a:p>
          <a:p>
            <a:r>
              <a:rPr lang="el-GR" dirty="0"/>
              <a:t>𝒅(𝒙,𝒚)=Σ𝛅( </a:t>
            </a:r>
            <a:r>
              <a:rPr lang="el-GR" dirty="0" smtClean="0"/>
              <a:t>𝐗𝐢,</a:t>
            </a:r>
            <a:r>
              <a:rPr lang="el-GR" dirty="0"/>
              <a:t>𝒀𝒊) </a:t>
            </a:r>
            <a:r>
              <a:rPr lang="en-US" dirty="0"/>
              <a:t> </a:t>
            </a:r>
            <a:r>
              <a:rPr lang="en-US" dirty="0" smtClean="0"/>
              <a:t>                </a:t>
            </a:r>
            <a:r>
              <a:rPr lang="en-US" b="1" dirty="0" smtClean="0"/>
              <a:t>Where </a:t>
            </a:r>
            <a:r>
              <a:rPr lang="el-GR" b="1" dirty="0"/>
              <a:t>δ(</a:t>
            </a:r>
            <a:r>
              <a:rPr lang="en-US" b="1" dirty="0"/>
              <a:t>Xi, Yi) = 0 if Xi=Yi </a:t>
            </a:r>
            <a:endParaRPr lang="en-US" dirty="0"/>
          </a:p>
          <a:p>
            <a:pPr marL="0" indent="0">
              <a:buNone/>
            </a:pPr>
            <a:r>
              <a:rPr lang="en-US" b="1" dirty="0" smtClean="0"/>
              <a:t>                                                                                 =</a:t>
            </a:r>
            <a:r>
              <a:rPr lang="en-US" b="1" dirty="0"/>
              <a:t>1 if Xi != Yi </a:t>
            </a:r>
            <a:endParaRPr lang="en-US" b="1" dirty="0" smtClean="0"/>
          </a:p>
          <a:p>
            <a:pPr marL="0" indent="0">
              <a:buNone/>
            </a:pPr>
            <a:r>
              <a:rPr lang="en-US" dirty="0"/>
              <a:t> </a:t>
            </a:r>
            <a:r>
              <a:rPr lang="en-US" dirty="0" smtClean="0"/>
              <a:t>    </a:t>
            </a:r>
          </a:p>
          <a:p>
            <a:pPr marL="0" indent="0">
              <a:buNone/>
            </a:pPr>
            <a:r>
              <a:rPr lang="en-US" dirty="0"/>
              <a:t> </a:t>
            </a:r>
            <a:r>
              <a:rPr lang="en-US" dirty="0" smtClean="0"/>
              <a:t>   So, Suppose cluster 1 has four nodes A=[1 1 0 0], B=[1 0 0 1], </a:t>
            </a:r>
          </a:p>
          <a:p>
            <a:pPr marL="0" indent="0">
              <a:buNone/>
            </a:pPr>
            <a:r>
              <a:rPr lang="en-US" dirty="0" smtClean="0"/>
              <a:t>    c=[1 1 1 0], D=[0 1 0 0] after first round, then the cluster head moves </a:t>
            </a:r>
          </a:p>
          <a:p>
            <a:pPr marL="0" indent="0">
              <a:buNone/>
            </a:pPr>
            <a:r>
              <a:rPr lang="en-US" dirty="0"/>
              <a:t> </a:t>
            </a:r>
            <a:r>
              <a:rPr lang="en-US" dirty="0" smtClean="0"/>
              <a:t>   to [1 1 0 0].</a:t>
            </a:r>
            <a:endParaRPr lang="en-US" dirty="0"/>
          </a:p>
        </p:txBody>
      </p:sp>
    </p:spTree>
    <p:extLst>
      <p:ext uri="{BB962C8B-B14F-4D97-AF65-F5344CB8AC3E}">
        <p14:creationId xmlns:p14="http://schemas.microsoft.com/office/powerpoint/2010/main" val="786245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Selection of the numbers of clusters using cost</a:t>
            </a:r>
            <a:endParaRPr lang="en-US" sz="3200"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214650"/>
            <a:ext cx="10515600" cy="5643349"/>
          </a:xfrm>
        </p:spPr>
      </p:pic>
      <p:sp>
        <p:nvSpPr>
          <p:cNvPr id="3" name="TextBox 2"/>
          <p:cNvSpPr txBox="1"/>
          <p:nvPr/>
        </p:nvSpPr>
        <p:spPr>
          <a:xfrm>
            <a:off x="6318913" y="2019869"/>
            <a:ext cx="2314929" cy="369332"/>
          </a:xfrm>
          <a:prstGeom prst="rect">
            <a:avLst/>
          </a:prstGeom>
          <a:noFill/>
        </p:spPr>
        <p:txBody>
          <a:bodyPr wrap="none" rtlCol="0">
            <a:spAutoFit/>
          </a:bodyPr>
          <a:lstStyle/>
          <a:p>
            <a:r>
              <a:rPr lang="en-US" dirty="0" smtClean="0"/>
              <a:t>6 clusters are selected </a:t>
            </a:r>
            <a:endParaRPr lang="en-US" dirty="0"/>
          </a:p>
        </p:txBody>
      </p:sp>
    </p:spTree>
    <p:extLst>
      <p:ext uri="{BB962C8B-B14F-4D97-AF65-F5344CB8AC3E}">
        <p14:creationId xmlns:p14="http://schemas.microsoft.com/office/powerpoint/2010/main" val="2254600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932</TotalTime>
  <Words>915</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Analysis of road accident Data Data Mining Project</vt:lpstr>
      <vt:lpstr>Introduction:</vt:lpstr>
      <vt:lpstr>Introduction:</vt:lpstr>
      <vt:lpstr>Parts of Project</vt:lpstr>
      <vt:lpstr>  Data preprocessing: </vt:lpstr>
      <vt:lpstr>Some Transformation:</vt:lpstr>
      <vt:lpstr>Clustering :</vt:lpstr>
      <vt:lpstr>Distance measure</vt:lpstr>
      <vt:lpstr>Selection of the numbers of clusters using cost</vt:lpstr>
      <vt:lpstr>Time of accident chart of full dataset vs cluster 2</vt:lpstr>
      <vt:lpstr>Age group chart of full dataset vs cluster 2</vt:lpstr>
      <vt:lpstr>Association Rule Mining</vt:lpstr>
      <vt:lpstr>Analysis Of Cluster 1 and 2</vt:lpstr>
      <vt:lpstr>Conclusion: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Priyank Prajapati</dc:creator>
  <cp:lastModifiedBy>Priyank Prajapati</cp:lastModifiedBy>
  <cp:revision>25</cp:revision>
  <dcterms:created xsi:type="dcterms:W3CDTF">2018-04-15T16:48:43Z</dcterms:created>
  <dcterms:modified xsi:type="dcterms:W3CDTF">2018-04-21T08:01:03Z</dcterms:modified>
</cp:coreProperties>
</file>