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68" r:id="rId3"/>
    <p:sldId id="267" r:id="rId4"/>
    <p:sldId id="269" r:id="rId5"/>
    <p:sldId id="258" r:id="rId6"/>
    <p:sldId id="271" r:id="rId7"/>
    <p:sldId id="273" r:id="rId8"/>
    <p:sldId id="281" r:id="rId9"/>
    <p:sldId id="279" r:id="rId10"/>
    <p:sldId id="274" r:id="rId11"/>
    <p:sldId id="263" r:id="rId12"/>
    <p:sldId id="264" r:id="rId13"/>
    <p:sldId id="280" r:id="rId14"/>
    <p:sldId id="278" r:id="rId15"/>
    <p:sldId id="266" r:id="rId16"/>
  </p:sldIdLst>
  <p:sldSz cx="18288000" cy="10287000"/>
  <p:notesSz cx="6858000" cy="9144000"/>
  <p:embeddedFontLst>
    <p:embeddedFont>
      <p:font typeface="Amasis MT Pro Light" panose="02040304050005020304" pitchFamily="18" charset="0"/>
      <p:regular r:id="rId18"/>
      <p:italic r:id="rId19"/>
    </p:embeddedFont>
    <p:embeddedFont>
      <p:font typeface="Archivo Black" panose="020B0604020202020204" charset="0"/>
      <p:regular r:id="rId20"/>
    </p:embeddedFont>
    <p:embeddedFont>
      <p:font typeface="HK Grotesk Medium" panose="020B0604020202020204" charset="0"/>
      <p:regular r:id="rId21"/>
    </p:embeddedFont>
    <p:embeddedFont>
      <p:font typeface="Nunito Semi-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0531" autoAdjust="0"/>
  </p:normalViewPr>
  <p:slideViewPr>
    <p:cSldViewPr>
      <p:cViewPr varScale="1">
        <p:scale>
          <a:sx n="46" d="100"/>
          <a:sy n="46" d="100"/>
        </p:scale>
        <p:origin x="132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D5D91-B117-43B5-89F0-5063A300A93B}" type="doc">
      <dgm:prSet loTypeId="urn:diagrams.loki3.com/BracketList" loCatId="list" qsTypeId="urn:microsoft.com/office/officeart/2005/8/quickstyle/simple3" qsCatId="simple" csTypeId="urn:microsoft.com/office/officeart/2005/8/colors/accent1_2" csCatId="accent1" phldr="1"/>
      <dgm:spPr/>
      <dgm:t>
        <a:bodyPr/>
        <a:lstStyle/>
        <a:p>
          <a:endParaRPr lang="en-IN"/>
        </a:p>
      </dgm:t>
    </dgm:pt>
    <dgm:pt modelId="{A2B5B892-A83B-4D8F-A7B3-545724633743}">
      <dgm:prSet phldrT="[Text]" custT="1"/>
      <dgm:spPr/>
      <dgm:t>
        <a:bodyPr/>
        <a:lstStyle/>
        <a:p>
          <a:r>
            <a:rPr lang="en-US" sz="4000" b="1" dirty="0">
              <a:latin typeface="HK Grotesk Medium" panose="020B0604020202020204" charset="0"/>
            </a:rPr>
            <a:t>Goal</a:t>
          </a:r>
          <a:endParaRPr lang="en-IN" sz="4000" dirty="0"/>
        </a:p>
      </dgm:t>
    </dgm:pt>
    <dgm:pt modelId="{EFFA9CDB-F712-4F17-9740-B3BF9DEE562F}" type="parTrans" cxnId="{1BAD43B2-A7AA-46AC-A271-67CCCD869A51}">
      <dgm:prSet/>
      <dgm:spPr/>
      <dgm:t>
        <a:bodyPr/>
        <a:lstStyle/>
        <a:p>
          <a:endParaRPr lang="en-IN"/>
        </a:p>
      </dgm:t>
    </dgm:pt>
    <dgm:pt modelId="{957DA953-57F3-4E1B-9450-E2CEE6425D37}" type="sibTrans" cxnId="{1BAD43B2-A7AA-46AC-A271-67CCCD869A51}">
      <dgm:prSet/>
      <dgm:spPr/>
      <dgm:t>
        <a:bodyPr/>
        <a:lstStyle/>
        <a:p>
          <a:endParaRPr lang="en-IN"/>
        </a:p>
      </dgm:t>
    </dgm:pt>
    <dgm:pt modelId="{3E9AA42A-1989-4C55-8A31-9BF4A5E342A7}">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buNone/>
          </a:pPr>
          <a:r>
            <a:rPr lang="en-US" sz="2000" b="1" dirty="0">
              <a:latin typeface="Amasis MT Pro Light" panose="02040304050005020304" pitchFamily="18" charset="0"/>
            </a:rPr>
            <a:t>Objective</a:t>
          </a:r>
          <a:r>
            <a:rPr lang="en-US" sz="2000" dirty="0">
              <a:latin typeface="Amasis MT Pro Light" panose="02040304050005020304" pitchFamily="18" charset="0"/>
            </a:rPr>
            <a:t>: Create a small, representative dataset that supports graph-based analysis for fraud detection.</a:t>
          </a:r>
          <a:endParaRPr lang="en-IN" sz="2000" dirty="0">
            <a:latin typeface="Amasis MT Pro Light" panose="02040304050005020304" pitchFamily="18" charset="0"/>
          </a:endParaRPr>
        </a:p>
      </dgm:t>
    </dgm:pt>
    <dgm:pt modelId="{6B8FCF3C-3D0C-411A-A95E-8B9577558555}" type="parTrans" cxnId="{C6026C93-292E-4D95-9780-A3D43A734A16}">
      <dgm:prSet/>
      <dgm:spPr/>
      <dgm:t>
        <a:bodyPr/>
        <a:lstStyle/>
        <a:p>
          <a:endParaRPr lang="en-IN"/>
        </a:p>
      </dgm:t>
    </dgm:pt>
    <dgm:pt modelId="{5FE0ACCD-F8BE-4298-9684-9582F483310A}" type="sibTrans" cxnId="{C6026C93-292E-4D95-9780-A3D43A734A16}">
      <dgm:prSet/>
      <dgm:spPr/>
      <dgm:t>
        <a:bodyPr/>
        <a:lstStyle/>
        <a:p>
          <a:endParaRPr lang="en-IN"/>
        </a:p>
      </dgm:t>
    </dgm:pt>
    <dgm:pt modelId="{8C0FD36D-085F-4E6E-BECB-FCEBF028E3EF}">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buNone/>
          </a:pPr>
          <a:r>
            <a:rPr lang="en-US" sz="2000" b="1" dirty="0">
              <a:latin typeface="Amasis MT Pro Light" panose="02040304050005020304" pitchFamily="18" charset="0"/>
            </a:rPr>
            <a:t>Focus</a:t>
          </a:r>
          <a:r>
            <a:rPr lang="en-US" sz="2000" dirty="0">
              <a:latin typeface="Amasis MT Pro Light" panose="02040304050005020304" pitchFamily="18" charset="0"/>
            </a:rPr>
            <a:t>: Ensure that the dataset captures important connections, particularly for accounts involved in fraudulent activities.</a:t>
          </a:r>
          <a:endParaRPr lang="en-IN" sz="2000" dirty="0">
            <a:latin typeface="Amasis MT Pro Light" panose="02040304050005020304" pitchFamily="18" charset="0"/>
          </a:endParaRPr>
        </a:p>
      </dgm:t>
    </dgm:pt>
    <dgm:pt modelId="{480D8F5B-6AA9-4A1F-B089-14F9E66578DC}" type="parTrans" cxnId="{2D453018-6C9E-4E18-A862-3F88B8294486}">
      <dgm:prSet/>
      <dgm:spPr/>
      <dgm:t>
        <a:bodyPr/>
        <a:lstStyle/>
        <a:p>
          <a:endParaRPr lang="en-IN"/>
        </a:p>
      </dgm:t>
    </dgm:pt>
    <dgm:pt modelId="{16E95B0F-68DC-40DF-B2B3-ACF006598216}" type="sibTrans" cxnId="{2D453018-6C9E-4E18-A862-3F88B8294486}">
      <dgm:prSet/>
      <dgm:spPr/>
      <dgm:t>
        <a:bodyPr/>
        <a:lstStyle/>
        <a:p>
          <a:endParaRPr lang="en-IN"/>
        </a:p>
      </dgm:t>
    </dgm:pt>
    <dgm:pt modelId="{270AD467-1931-4228-A2FF-1610B8D51ADB}">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buNone/>
          </a:pPr>
          <a:r>
            <a:rPr lang="en-IN" sz="2000" b="1" dirty="0">
              <a:latin typeface="Amasis MT Pro Light" panose="02040304050005020304" pitchFamily="18" charset="0"/>
            </a:rPr>
            <a:t>Solution: </a:t>
          </a:r>
          <a:r>
            <a:rPr lang="en-US" sz="2000" b="0" dirty="0">
              <a:latin typeface="Amasis MT Pro Light" panose="02040304050005020304" pitchFamily="18" charset="0"/>
            </a:rPr>
            <a:t>Carefully select non-fraud samples to maintain representativeness and ensure meaningful graph construction</a:t>
          </a:r>
          <a:endParaRPr lang="en-IN" sz="2000" b="0" dirty="0">
            <a:latin typeface="Amasis MT Pro Light" panose="02040304050005020304" pitchFamily="18" charset="0"/>
          </a:endParaRPr>
        </a:p>
      </dgm:t>
    </dgm:pt>
    <dgm:pt modelId="{3080AFBE-7867-4C09-B7A9-13002831D093}" type="parTrans" cxnId="{156CF793-1AAC-488B-9615-70A79B95AEB4}">
      <dgm:prSet/>
      <dgm:spPr/>
      <dgm:t>
        <a:bodyPr/>
        <a:lstStyle/>
        <a:p>
          <a:endParaRPr lang="en-IN"/>
        </a:p>
      </dgm:t>
    </dgm:pt>
    <dgm:pt modelId="{6AC6AB75-CF4D-4628-9ACB-D9F987904B10}" type="sibTrans" cxnId="{156CF793-1AAC-488B-9615-70A79B95AEB4}">
      <dgm:prSet/>
      <dgm:spPr/>
      <dgm:t>
        <a:bodyPr/>
        <a:lstStyle/>
        <a:p>
          <a:endParaRPr lang="en-IN"/>
        </a:p>
      </dgm:t>
    </dgm:pt>
    <dgm:pt modelId="{6E2B1C0F-A87D-4FCB-BA95-EFC7DB2A8758}" type="pres">
      <dgm:prSet presAssocID="{D19D5D91-B117-43B5-89F0-5063A300A93B}" presName="Name0" presStyleCnt="0">
        <dgm:presLayoutVars>
          <dgm:dir/>
          <dgm:animLvl val="lvl"/>
          <dgm:resizeHandles val="exact"/>
        </dgm:presLayoutVars>
      </dgm:prSet>
      <dgm:spPr/>
    </dgm:pt>
    <dgm:pt modelId="{65D2D43E-ADC0-4F34-8D60-BAEA0BD22034}" type="pres">
      <dgm:prSet presAssocID="{A2B5B892-A83B-4D8F-A7B3-545724633743}" presName="linNode" presStyleCnt="0"/>
      <dgm:spPr/>
    </dgm:pt>
    <dgm:pt modelId="{8C5E9975-8F74-46B0-B53A-8B3A746F51BA}" type="pres">
      <dgm:prSet presAssocID="{A2B5B892-A83B-4D8F-A7B3-545724633743}" presName="parTx" presStyleLbl="revTx" presStyleIdx="0" presStyleCnt="1">
        <dgm:presLayoutVars>
          <dgm:chMax val="1"/>
          <dgm:bulletEnabled val="1"/>
        </dgm:presLayoutVars>
      </dgm:prSet>
      <dgm:spPr/>
    </dgm:pt>
    <dgm:pt modelId="{1A65E381-0AEE-4BD2-A4B8-D11E85016EB9}" type="pres">
      <dgm:prSet presAssocID="{A2B5B892-A83B-4D8F-A7B3-545724633743}" presName="bracket" presStyleLbl="parChTrans1D1" presStyleIdx="0" presStyleCnt="1" custScaleX="63550" custScaleY="66651">
        <dgm:style>
          <a:lnRef idx="0">
            <a:scrgbClr r="0" g="0" b="0"/>
          </a:lnRef>
          <a:fillRef idx="0">
            <a:scrgbClr r="0" g="0" b="0"/>
          </a:fillRef>
          <a:effectRef idx="0">
            <a:scrgbClr r="0" g="0" b="0"/>
          </a:effectRef>
          <a:fontRef idx="minor">
            <a:schemeClr val="dk1"/>
          </a:fontRef>
        </dgm:style>
      </dgm:prSet>
      <dgm:spPr>
        <a:noFill/>
        <a:ln w="38100" cap="flat" cmpd="sng" algn="ctr">
          <a:solidFill>
            <a:schemeClr val="dk1"/>
          </a:solidFill>
          <a:prstDash val="solid"/>
          <a:round/>
          <a:headEnd type="none" w="med" len="med"/>
          <a:tailEnd type="none" w="med" len="med"/>
        </a:ln>
      </dgm:spPr>
    </dgm:pt>
    <dgm:pt modelId="{4E61910E-77CC-4CEB-A668-BB1D9E4E2C5E}" type="pres">
      <dgm:prSet presAssocID="{A2B5B892-A83B-4D8F-A7B3-545724633743}" presName="spH" presStyleCnt="0"/>
      <dgm:spPr/>
    </dgm:pt>
    <dgm:pt modelId="{07F8EBF3-A94F-40C6-A514-E41371C7A2CB}" type="pres">
      <dgm:prSet presAssocID="{A2B5B892-A83B-4D8F-A7B3-545724633743}" presName="desTx" presStyleLbl="node1" presStyleIdx="0" presStyleCnt="1" custLinFactNeighborX="-30010" custLinFactNeighborY="1937">
        <dgm:presLayoutVars>
          <dgm:bulletEnabled val="1"/>
        </dgm:presLayoutVars>
      </dgm:prSet>
      <dgm:spPr/>
    </dgm:pt>
  </dgm:ptLst>
  <dgm:cxnLst>
    <dgm:cxn modelId="{2D453018-6C9E-4E18-A862-3F88B8294486}" srcId="{A2B5B892-A83B-4D8F-A7B3-545724633743}" destId="{8C0FD36D-085F-4E6E-BECB-FCEBF028E3EF}" srcOrd="1" destOrd="0" parTransId="{480D8F5B-6AA9-4A1F-B089-14F9E66578DC}" sibTransId="{16E95B0F-68DC-40DF-B2B3-ACF006598216}"/>
    <dgm:cxn modelId="{F5029D5C-366D-42FF-8DF8-1D23F1753E12}" type="presOf" srcId="{8C0FD36D-085F-4E6E-BECB-FCEBF028E3EF}" destId="{07F8EBF3-A94F-40C6-A514-E41371C7A2CB}" srcOrd="0" destOrd="1" presId="urn:diagrams.loki3.com/BracketList"/>
    <dgm:cxn modelId="{E5A8044D-9702-4503-AD2F-A379A647CCFF}" type="presOf" srcId="{270AD467-1931-4228-A2FF-1610B8D51ADB}" destId="{07F8EBF3-A94F-40C6-A514-E41371C7A2CB}" srcOrd="0" destOrd="2" presId="urn:diagrams.loki3.com/BracketList"/>
    <dgm:cxn modelId="{C6026C93-292E-4D95-9780-A3D43A734A16}" srcId="{A2B5B892-A83B-4D8F-A7B3-545724633743}" destId="{3E9AA42A-1989-4C55-8A31-9BF4A5E342A7}" srcOrd="0" destOrd="0" parTransId="{6B8FCF3C-3D0C-411A-A95E-8B9577558555}" sibTransId="{5FE0ACCD-F8BE-4298-9684-9582F483310A}"/>
    <dgm:cxn modelId="{156CF793-1AAC-488B-9615-70A79B95AEB4}" srcId="{A2B5B892-A83B-4D8F-A7B3-545724633743}" destId="{270AD467-1931-4228-A2FF-1610B8D51ADB}" srcOrd="2" destOrd="0" parTransId="{3080AFBE-7867-4C09-B7A9-13002831D093}" sibTransId="{6AC6AB75-CF4D-4628-9ACB-D9F987904B10}"/>
    <dgm:cxn modelId="{C0E8E3B1-3AB4-4B0B-8871-6FCE49A286F9}" type="presOf" srcId="{D19D5D91-B117-43B5-89F0-5063A300A93B}" destId="{6E2B1C0F-A87D-4FCB-BA95-EFC7DB2A8758}" srcOrd="0" destOrd="0" presId="urn:diagrams.loki3.com/BracketList"/>
    <dgm:cxn modelId="{1BAD43B2-A7AA-46AC-A271-67CCCD869A51}" srcId="{D19D5D91-B117-43B5-89F0-5063A300A93B}" destId="{A2B5B892-A83B-4D8F-A7B3-545724633743}" srcOrd="0" destOrd="0" parTransId="{EFFA9CDB-F712-4F17-9740-B3BF9DEE562F}" sibTransId="{957DA953-57F3-4E1B-9450-E2CEE6425D37}"/>
    <dgm:cxn modelId="{C37EE4E5-0A14-45A2-A69A-FEAB48640F29}" type="presOf" srcId="{A2B5B892-A83B-4D8F-A7B3-545724633743}" destId="{8C5E9975-8F74-46B0-B53A-8B3A746F51BA}" srcOrd="0" destOrd="0" presId="urn:diagrams.loki3.com/BracketList"/>
    <dgm:cxn modelId="{9159A7EA-ECE4-4A91-9BBB-398A117D4FEF}" type="presOf" srcId="{3E9AA42A-1989-4C55-8A31-9BF4A5E342A7}" destId="{07F8EBF3-A94F-40C6-A514-E41371C7A2CB}" srcOrd="0" destOrd="0" presId="urn:diagrams.loki3.com/BracketList"/>
    <dgm:cxn modelId="{8DA14618-5DB8-46A0-899A-3B025955A7B4}" type="presParOf" srcId="{6E2B1C0F-A87D-4FCB-BA95-EFC7DB2A8758}" destId="{65D2D43E-ADC0-4F34-8D60-BAEA0BD22034}" srcOrd="0" destOrd="0" presId="urn:diagrams.loki3.com/BracketList"/>
    <dgm:cxn modelId="{3A5822E5-3D5D-4105-8EB1-8C8B7ECAEDA5}" type="presParOf" srcId="{65D2D43E-ADC0-4F34-8D60-BAEA0BD22034}" destId="{8C5E9975-8F74-46B0-B53A-8B3A746F51BA}" srcOrd="0" destOrd="0" presId="urn:diagrams.loki3.com/BracketList"/>
    <dgm:cxn modelId="{687142EA-7917-4E9B-AB43-7B14DC79CF09}" type="presParOf" srcId="{65D2D43E-ADC0-4F34-8D60-BAEA0BD22034}" destId="{1A65E381-0AEE-4BD2-A4B8-D11E85016EB9}" srcOrd="1" destOrd="0" presId="urn:diagrams.loki3.com/BracketList"/>
    <dgm:cxn modelId="{BB4E4605-888F-4207-BC3C-05C333F34073}" type="presParOf" srcId="{65D2D43E-ADC0-4F34-8D60-BAEA0BD22034}" destId="{4E61910E-77CC-4CEB-A668-BB1D9E4E2C5E}" srcOrd="2" destOrd="0" presId="urn:diagrams.loki3.com/BracketList"/>
    <dgm:cxn modelId="{559FF456-1A71-4410-8E1A-B587932D669B}" type="presParOf" srcId="{65D2D43E-ADC0-4F34-8D60-BAEA0BD22034}" destId="{07F8EBF3-A94F-40C6-A514-E41371C7A2CB}"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5A06F2-7AE1-447D-AD7B-9C2D00B195D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IN"/>
        </a:p>
      </dgm:t>
    </dgm:pt>
    <dgm:pt modelId="{A4202B0E-74D8-4D2D-B886-B13AB3D055DB}">
      <dgm:prSet phldrT="[Text]" custT="1"/>
      <dgm:spPr/>
      <dgm:t>
        <a:bodyPr/>
        <a:lstStyle/>
        <a:p>
          <a:pPr algn="ctr"/>
          <a:r>
            <a:rPr lang="en-IN" sz="2400" dirty="0">
              <a:latin typeface="Archivo Black" panose="020B0604020202020204" charset="0"/>
            </a:rPr>
            <a:t>Architecture</a:t>
          </a:r>
        </a:p>
      </dgm:t>
    </dgm:pt>
    <dgm:pt modelId="{B00C6564-EC0E-42E4-B8CC-72C9A7A80B0A}" type="parTrans" cxnId="{C2889012-BAE0-4591-92F5-EAB88AF830A5}">
      <dgm:prSet/>
      <dgm:spPr/>
      <dgm:t>
        <a:bodyPr/>
        <a:lstStyle/>
        <a:p>
          <a:endParaRPr lang="en-IN"/>
        </a:p>
      </dgm:t>
    </dgm:pt>
    <dgm:pt modelId="{1E6DE10B-DEA7-4BF2-91E5-9CAEDC817D18}" type="sibTrans" cxnId="{C2889012-BAE0-4591-92F5-EAB88AF830A5}">
      <dgm:prSet/>
      <dgm:spPr/>
      <dgm:t>
        <a:bodyPr/>
        <a:lstStyle/>
        <a:p>
          <a:endParaRPr lang="en-IN"/>
        </a:p>
      </dgm:t>
    </dgm:pt>
    <dgm:pt modelId="{74F33475-443A-470E-980E-617672FA2FE9}">
      <dgm:prSet phldrT="[Text]" custT="1"/>
      <dgm:spPr/>
      <dgm:t>
        <a:bodyPr/>
        <a:lstStyle/>
        <a:p>
          <a:pPr algn="ctr">
            <a:buNone/>
          </a:pPr>
          <a:r>
            <a:rPr lang="en-US" sz="2400" b="0" cap="none" spc="0" dirty="0">
              <a:ln w="0"/>
              <a:solidFill>
                <a:schemeClr val="tx1"/>
              </a:solidFill>
              <a:effectLst>
                <a:outerShdw blurRad="38100" dist="38100" dir="2700000" algn="tl">
                  <a:srgbClr val="000000">
                    <a:alpha val="43137"/>
                  </a:srgbClr>
                </a:outerShdw>
              </a:effectLst>
              <a:latin typeface="Amasis MT Pro Light" panose="02040304050005020304" pitchFamily="18" charset="0"/>
            </a:rPr>
            <a:t>Edge-Enhanced GAT combines GAT with edge feature transformation using an MLP. The model processes both node and edge features, improving attention</a:t>
          </a:r>
          <a:endParaRPr lang="en-IN" sz="2400" b="0" cap="none" spc="0" dirty="0">
            <a:ln w="0"/>
            <a:solidFill>
              <a:schemeClr val="tx1"/>
            </a:solidFill>
            <a:effectLst>
              <a:outerShdw blurRad="38100" dist="38100" dir="2700000" algn="tl">
                <a:srgbClr val="000000">
                  <a:alpha val="43137"/>
                </a:srgbClr>
              </a:outerShdw>
            </a:effectLst>
            <a:latin typeface="Amasis MT Pro Light" panose="02040304050005020304" pitchFamily="18" charset="0"/>
          </a:endParaRPr>
        </a:p>
      </dgm:t>
    </dgm:pt>
    <dgm:pt modelId="{7D0CA447-255A-4D83-8758-0325A0610570}" type="parTrans" cxnId="{FD031AB8-6CAB-471A-9958-2FFA18339712}">
      <dgm:prSet/>
      <dgm:spPr/>
      <dgm:t>
        <a:bodyPr/>
        <a:lstStyle/>
        <a:p>
          <a:endParaRPr lang="en-IN"/>
        </a:p>
      </dgm:t>
    </dgm:pt>
    <dgm:pt modelId="{AFEC84F5-F475-412D-9E32-A70C53150B48}" type="sibTrans" cxnId="{FD031AB8-6CAB-471A-9958-2FFA18339712}">
      <dgm:prSet/>
      <dgm:spPr/>
      <dgm:t>
        <a:bodyPr/>
        <a:lstStyle/>
        <a:p>
          <a:endParaRPr lang="en-IN"/>
        </a:p>
      </dgm:t>
    </dgm:pt>
    <dgm:pt modelId="{BF5CCA41-4478-41EF-8B9E-7EADBCBD442C}">
      <dgm:prSet phldrT="[Text]" custT="1"/>
      <dgm:spPr/>
      <dgm:t>
        <a:bodyPr/>
        <a:lstStyle/>
        <a:p>
          <a:pPr algn="ctr"/>
          <a:r>
            <a:rPr lang="en-IN" sz="2400" dirty="0">
              <a:latin typeface="Archivo Black" panose="020B0604020202020204" charset="0"/>
            </a:rPr>
            <a:t>Data Flow</a:t>
          </a:r>
        </a:p>
      </dgm:t>
    </dgm:pt>
    <dgm:pt modelId="{140E8093-A5A4-41C6-8E70-FCDC9C1DE005}" type="parTrans" cxnId="{3383451B-F2BD-457A-99ED-5028EB898B69}">
      <dgm:prSet/>
      <dgm:spPr/>
      <dgm:t>
        <a:bodyPr/>
        <a:lstStyle/>
        <a:p>
          <a:endParaRPr lang="en-IN"/>
        </a:p>
      </dgm:t>
    </dgm:pt>
    <dgm:pt modelId="{5C93C206-4BE2-4437-91FE-C3F0F16D01CA}" type="sibTrans" cxnId="{3383451B-F2BD-457A-99ED-5028EB898B69}">
      <dgm:prSet/>
      <dgm:spPr/>
      <dgm:t>
        <a:bodyPr/>
        <a:lstStyle/>
        <a:p>
          <a:endParaRPr lang="en-IN"/>
        </a:p>
      </dgm:t>
    </dgm:pt>
    <dgm:pt modelId="{F4ACE319-F08A-4B38-98BE-971226D4CA68}">
      <dgm:prSet phldrT="[Text]" custT="1"/>
      <dgm:spPr/>
      <dgm:t>
        <a:bodyPr/>
        <a:lstStyle/>
        <a:p>
          <a:pPr algn="ctr">
            <a:buNone/>
          </a:pPr>
          <a:r>
            <a:rPr lang="en-US" sz="2400" b="0" dirty="0">
              <a:effectLst>
                <a:outerShdw blurRad="38100" dist="38100" dir="2700000" algn="tl">
                  <a:srgbClr val="000000">
                    <a:alpha val="43137"/>
                  </a:srgbClr>
                </a:outerShdw>
              </a:effectLst>
              <a:latin typeface="Amasis MT Pro Light" panose="02040304050005020304" pitchFamily="18" charset="0"/>
            </a:rPr>
            <a:t>The model takes node features, edge indices, and edge features as inputs. The edge features are transformed by the MLP, then passed through two GAT layers (multi-head in Layer 1, single-head in Layer 2) with dropout for regularization.</a:t>
          </a:r>
          <a:endParaRPr lang="en-IN" sz="2400" b="0" i="0" cap="none" spc="0" dirty="0">
            <a:ln w="0"/>
            <a:solidFill>
              <a:schemeClr val="tx1"/>
            </a:solidFill>
            <a:effectLst>
              <a:outerShdw blurRad="38100" dist="38100" dir="2700000" algn="tl">
                <a:srgbClr val="000000">
                  <a:alpha val="43137"/>
                </a:srgbClr>
              </a:outerShdw>
            </a:effectLst>
            <a:latin typeface="Amasis MT Pro Light" panose="02040304050005020304" pitchFamily="18" charset="0"/>
          </a:endParaRPr>
        </a:p>
      </dgm:t>
    </dgm:pt>
    <dgm:pt modelId="{47C0A7E2-183E-4CF0-B755-EF57A201B254}" type="parTrans" cxnId="{ABED0CD8-BB0F-485D-B718-D07D36F5010F}">
      <dgm:prSet/>
      <dgm:spPr/>
      <dgm:t>
        <a:bodyPr/>
        <a:lstStyle/>
        <a:p>
          <a:endParaRPr lang="en-IN"/>
        </a:p>
      </dgm:t>
    </dgm:pt>
    <dgm:pt modelId="{DAA04709-E448-4AB5-816C-D7134330D229}" type="sibTrans" cxnId="{ABED0CD8-BB0F-485D-B718-D07D36F5010F}">
      <dgm:prSet/>
      <dgm:spPr/>
      <dgm:t>
        <a:bodyPr/>
        <a:lstStyle/>
        <a:p>
          <a:endParaRPr lang="en-IN"/>
        </a:p>
      </dgm:t>
    </dgm:pt>
    <dgm:pt modelId="{6B76C5E1-4CA9-49EC-A912-4D019AF51D86}">
      <dgm:prSet phldrT="[Text]" custT="1"/>
      <dgm:spPr/>
      <dgm:t>
        <a:bodyPr/>
        <a:lstStyle/>
        <a:p>
          <a:pPr algn="ctr">
            <a:buNone/>
          </a:pPr>
          <a:r>
            <a:rPr lang="en-US"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The attention mechanism learns from both node and edge features, while dropout regularization ensures better generalization by preventing overfitting.</a:t>
          </a:r>
          <a:endParaRPr lang="en-IN"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gm:t>
    </dgm:pt>
    <dgm:pt modelId="{22D4B719-60B4-4916-A0DF-11A1F52F70C5}" type="parTrans" cxnId="{CE3F6AF0-E143-4CCB-B336-F1B5AA2C779D}">
      <dgm:prSet/>
      <dgm:spPr/>
      <dgm:t>
        <a:bodyPr/>
        <a:lstStyle/>
        <a:p>
          <a:endParaRPr lang="en-IN"/>
        </a:p>
      </dgm:t>
    </dgm:pt>
    <dgm:pt modelId="{BC9B7912-6CBD-4DEB-A932-A5C4F44331FC}" type="sibTrans" cxnId="{CE3F6AF0-E143-4CCB-B336-F1B5AA2C779D}">
      <dgm:prSet/>
      <dgm:spPr/>
      <dgm:t>
        <a:bodyPr/>
        <a:lstStyle/>
        <a:p>
          <a:endParaRPr lang="en-IN"/>
        </a:p>
      </dgm:t>
    </dgm:pt>
    <dgm:pt modelId="{86CF458F-9A7E-4284-8D0A-8680C52293D4}">
      <dgm:prSet custT="1"/>
      <dgm:spPr/>
      <dgm:t>
        <a:bodyPr/>
        <a:lstStyle/>
        <a:p>
          <a:r>
            <a:rPr lang="en-US" sz="2400" b="0" dirty="0">
              <a:latin typeface="Archivo Black" panose="020B0604020202020204" charset="0"/>
            </a:rPr>
            <a:t>Key Features</a:t>
          </a:r>
        </a:p>
      </dgm:t>
    </dgm:pt>
    <dgm:pt modelId="{BCC659D1-63BC-4F0E-9FFC-FFF5B218BAEB}" type="parTrans" cxnId="{ADADC5A8-DAC8-4EEE-B3F5-B7EA8D705437}">
      <dgm:prSet/>
      <dgm:spPr/>
      <dgm:t>
        <a:bodyPr/>
        <a:lstStyle/>
        <a:p>
          <a:endParaRPr lang="en-IN"/>
        </a:p>
      </dgm:t>
    </dgm:pt>
    <dgm:pt modelId="{D1C7563B-2DD1-4B02-8127-780C3CCBFC39}" type="sibTrans" cxnId="{ADADC5A8-DAC8-4EEE-B3F5-B7EA8D705437}">
      <dgm:prSet/>
      <dgm:spPr/>
      <dgm:t>
        <a:bodyPr/>
        <a:lstStyle/>
        <a:p>
          <a:endParaRPr lang="en-IN"/>
        </a:p>
      </dgm:t>
    </dgm:pt>
    <dgm:pt modelId="{15AC794A-016C-4CDE-936E-9FA0ED507800}" type="pres">
      <dgm:prSet presAssocID="{AF5A06F2-7AE1-447D-AD7B-9C2D00B195D4}" presName="Name0" presStyleCnt="0">
        <dgm:presLayoutVars>
          <dgm:dir/>
          <dgm:animLvl val="lvl"/>
          <dgm:resizeHandles val="exact"/>
        </dgm:presLayoutVars>
      </dgm:prSet>
      <dgm:spPr/>
    </dgm:pt>
    <dgm:pt modelId="{07011096-3225-4921-9F61-103CA762F50C}" type="pres">
      <dgm:prSet presAssocID="{A4202B0E-74D8-4D2D-B886-B13AB3D055DB}" presName="linNode" presStyleCnt="0"/>
      <dgm:spPr/>
    </dgm:pt>
    <dgm:pt modelId="{13F3AC40-2ED1-4232-9989-16212C9D4E96}" type="pres">
      <dgm:prSet presAssocID="{A4202B0E-74D8-4D2D-B886-B13AB3D055DB}" presName="parentText" presStyleLbl="node1" presStyleIdx="0" presStyleCnt="3">
        <dgm:presLayoutVars>
          <dgm:chMax val="1"/>
          <dgm:bulletEnabled val="1"/>
        </dgm:presLayoutVars>
      </dgm:prSet>
      <dgm:spPr/>
    </dgm:pt>
    <dgm:pt modelId="{ECDC40DE-2B8B-4E4A-A425-6F2DF68353AC}" type="pres">
      <dgm:prSet presAssocID="{A4202B0E-74D8-4D2D-B886-B13AB3D055DB}" presName="descendantText" presStyleLbl="alignAccFollowNode1" presStyleIdx="0" presStyleCnt="3">
        <dgm:presLayoutVars>
          <dgm:bulletEnabled val="1"/>
        </dgm:presLayoutVars>
      </dgm:prSet>
      <dgm:spPr/>
    </dgm:pt>
    <dgm:pt modelId="{A46DF822-E313-4B9D-A50C-3968375D39CB}" type="pres">
      <dgm:prSet presAssocID="{1E6DE10B-DEA7-4BF2-91E5-9CAEDC817D18}" presName="sp" presStyleCnt="0"/>
      <dgm:spPr/>
    </dgm:pt>
    <dgm:pt modelId="{0E949B37-1DFF-4367-85EA-532F8F755E11}" type="pres">
      <dgm:prSet presAssocID="{BF5CCA41-4478-41EF-8B9E-7EADBCBD442C}" presName="linNode" presStyleCnt="0"/>
      <dgm:spPr/>
    </dgm:pt>
    <dgm:pt modelId="{9F703ECF-FD3B-4B92-88ED-5D6D85AC475E}" type="pres">
      <dgm:prSet presAssocID="{BF5CCA41-4478-41EF-8B9E-7EADBCBD442C}" presName="parentText" presStyleLbl="node1" presStyleIdx="1" presStyleCnt="3">
        <dgm:presLayoutVars>
          <dgm:chMax val="1"/>
          <dgm:bulletEnabled val="1"/>
        </dgm:presLayoutVars>
      </dgm:prSet>
      <dgm:spPr/>
    </dgm:pt>
    <dgm:pt modelId="{5A528A55-C962-4EEB-92A2-A709550C2202}" type="pres">
      <dgm:prSet presAssocID="{BF5CCA41-4478-41EF-8B9E-7EADBCBD442C}" presName="descendantText" presStyleLbl="alignAccFollowNode1" presStyleIdx="1" presStyleCnt="3">
        <dgm:presLayoutVars>
          <dgm:bulletEnabled val="1"/>
        </dgm:presLayoutVars>
      </dgm:prSet>
      <dgm:spPr/>
    </dgm:pt>
    <dgm:pt modelId="{AD7FA524-01FE-4BB4-B73F-9EED0389CD2C}" type="pres">
      <dgm:prSet presAssocID="{5C93C206-4BE2-4437-91FE-C3F0F16D01CA}" presName="sp" presStyleCnt="0"/>
      <dgm:spPr/>
    </dgm:pt>
    <dgm:pt modelId="{C314D98D-A988-4DF0-88F2-43EA69384B62}" type="pres">
      <dgm:prSet presAssocID="{86CF458F-9A7E-4284-8D0A-8680C52293D4}" presName="linNode" presStyleCnt="0"/>
      <dgm:spPr/>
    </dgm:pt>
    <dgm:pt modelId="{9831112C-BAA4-418B-B2BF-8F100CB36F4A}" type="pres">
      <dgm:prSet presAssocID="{86CF458F-9A7E-4284-8D0A-8680C52293D4}" presName="parentText" presStyleLbl="node1" presStyleIdx="2" presStyleCnt="3">
        <dgm:presLayoutVars>
          <dgm:chMax val="1"/>
          <dgm:bulletEnabled val="1"/>
        </dgm:presLayoutVars>
      </dgm:prSet>
      <dgm:spPr/>
    </dgm:pt>
    <dgm:pt modelId="{7AA65E47-670D-49C8-AFF0-ECCD69230E5B}" type="pres">
      <dgm:prSet presAssocID="{86CF458F-9A7E-4284-8D0A-8680C52293D4}" presName="descendantText" presStyleLbl="alignAccFollowNode1" presStyleIdx="2" presStyleCnt="3">
        <dgm:presLayoutVars>
          <dgm:bulletEnabled val="1"/>
        </dgm:presLayoutVars>
      </dgm:prSet>
      <dgm:spPr/>
    </dgm:pt>
  </dgm:ptLst>
  <dgm:cxnLst>
    <dgm:cxn modelId="{C2889012-BAE0-4591-92F5-EAB88AF830A5}" srcId="{AF5A06F2-7AE1-447D-AD7B-9C2D00B195D4}" destId="{A4202B0E-74D8-4D2D-B886-B13AB3D055DB}" srcOrd="0" destOrd="0" parTransId="{B00C6564-EC0E-42E4-B8CC-72C9A7A80B0A}" sibTransId="{1E6DE10B-DEA7-4BF2-91E5-9CAEDC817D18}"/>
    <dgm:cxn modelId="{3383451B-F2BD-457A-99ED-5028EB898B69}" srcId="{AF5A06F2-7AE1-447D-AD7B-9C2D00B195D4}" destId="{BF5CCA41-4478-41EF-8B9E-7EADBCBD442C}" srcOrd="1" destOrd="0" parTransId="{140E8093-A5A4-41C6-8E70-FCDC9C1DE005}" sibTransId="{5C93C206-4BE2-4437-91FE-C3F0F16D01CA}"/>
    <dgm:cxn modelId="{3B999421-AE6B-4180-8E91-F12047250552}" type="presOf" srcId="{BF5CCA41-4478-41EF-8B9E-7EADBCBD442C}" destId="{9F703ECF-FD3B-4B92-88ED-5D6D85AC475E}" srcOrd="0" destOrd="0" presId="urn:microsoft.com/office/officeart/2005/8/layout/vList5"/>
    <dgm:cxn modelId="{3BE47D76-7897-4511-8D77-AA96A83DE950}" type="presOf" srcId="{86CF458F-9A7E-4284-8D0A-8680C52293D4}" destId="{9831112C-BAA4-418B-B2BF-8F100CB36F4A}" srcOrd="0" destOrd="0" presId="urn:microsoft.com/office/officeart/2005/8/layout/vList5"/>
    <dgm:cxn modelId="{0F2DBC59-CF1A-4B83-8384-93927F4BC048}" type="presOf" srcId="{74F33475-443A-470E-980E-617672FA2FE9}" destId="{ECDC40DE-2B8B-4E4A-A425-6F2DF68353AC}" srcOrd="0" destOrd="0" presId="urn:microsoft.com/office/officeart/2005/8/layout/vList5"/>
    <dgm:cxn modelId="{92705780-38AC-40E5-BCFE-691F33193995}" type="presOf" srcId="{AF5A06F2-7AE1-447D-AD7B-9C2D00B195D4}" destId="{15AC794A-016C-4CDE-936E-9FA0ED507800}" srcOrd="0" destOrd="0" presId="urn:microsoft.com/office/officeart/2005/8/layout/vList5"/>
    <dgm:cxn modelId="{2FC1DE9D-0FE9-47C0-ACA9-C99A1D3996A8}" type="presOf" srcId="{A4202B0E-74D8-4D2D-B886-B13AB3D055DB}" destId="{13F3AC40-2ED1-4232-9989-16212C9D4E96}" srcOrd="0" destOrd="0" presId="urn:microsoft.com/office/officeart/2005/8/layout/vList5"/>
    <dgm:cxn modelId="{ADADC5A8-DAC8-4EEE-B3F5-B7EA8D705437}" srcId="{AF5A06F2-7AE1-447D-AD7B-9C2D00B195D4}" destId="{86CF458F-9A7E-4284-8D0A-8680C52293D4}" srcOrd="2" destOrd="0" parTransId="{BCC659D1-63BC-4F0E-9FFC-FFF5B218BAEB}" sibTransId="{D1C7563B-2DD1-4B02-8127-780C3CCBFC39}"/>
    <dgm:cxn modelId="{89DFADB1-EA9F-4B2A-9314-81A6ED4E55C9}" type="presOf" srcId="{6B76C5E1-4CA9-49EC-A912-4D019AF51D86}" destId="{7AA65E47-670D-49C8-AFF0-ECCD69230E5B}" srcOrd="0" destOrd="0" presId="urn:microsoft.com/office/officeart/2005/8/layout/vList5"/>
    <dgm:cxn modelId="{FD031AB8-6CAB-471A-9958-2FFA18339712}" srcId="{A4202B0E-74D8-4D2D-B886-B13AB3D055DB}" destId="{74F33475-443A-470E-980E-617672FA2FE9}" srcOrd="0" destOrd="0" parTransId="{7D0CA447-255A-4D83-8758-0325A0610570}" sibTransId="{AFEC84F5-F475-412D-9E32-A70C53150B48}"/>
    <dgm:cxn modelId="{F4994DBA-679D-4F06-8A6C-93F0DA5ECC52}" type="presOf" srcId="{F4ACE319-F08A-4B38-98BE-971226D4CA68}" destId="{5A528A55-C962-4EEB-92A2-A709550C2202}" srcOrd="0" destOrd="0" presId="urn:microsoft.com/office/officeart/2005/8/layout/vList5"/>
    <dgm:cxn modelId="{ABED0CD8-BB0F-485D-B718-D07D36F5010F}" srcId="{BF5CCA41-4478-41EF-8B9E-7EADBCBD442C}" destId="{F4ACE319-F08A-4B38-98BE-971226D4CA68}" srcOrd="0" destOrd="0" parTransId="{47C0A7E2-183E-4CF0-B755-EF57A201B254}" sibTransId="{DAA04709-E448-4AB5-816C-D7134330D229}"/>
    <dgm:cxn modelId="{CE3F6AF0-E143-4CCB-B336-F1B5AA2C779D}" srcId="{86CF458F-9A7E-4284-8D0A-8680C52293D4}" destId="{6B76C5E1-4CA9-49EC-A912-4D019AF51D86}" srcOrd="0" destOrd="0" parTransId="{22D4B719-60B4-4916-A0DF-11A1F52F70C5}" sibTransId="{BC9B7912-6CBD-4DEB-A932-A5C4F44331FC}"/>
    <dgm:cxn modelId="{554264D4-BDBE-4163-9BE4-C80703C42612}" type="presParOf" srcId="{15AC794A-016C-4CDE-936E-9FA0ED507800}" destId="{07011096-3225-4921-9F61-103CA762F50C}" srcOrd="0" destOrd="0" presId="urn:microsoft.com/office/officeart/2005/8/layout/vList5"/>
    <dgm:cxn modelId="{6E41E072-491D-46D0-B000-78666AF7F2C5}" type="presParOf" srcId="{07011096-3225-4921-9F61-103CA762F50C}" destId="{13F3AC40-2ED1-4232-9989-16212C9D4E96}" srcOrd="0" destOrd="0" presId="urn:microsoft.com/office/officeart/2005/8/layout/vList5"/>
    <dgm:cxn modelId="{68BCB113-9EF9-4334-9DBC-4E24BA1B0761}" type="presParOf" srcId="{07011096-3225-4921-9F61-103CA762F50C}" destId="{ECDC40DE-2B8B-4E4A-A425-6F2DF68353AC}" srcOrd="1" destOrd="0" presId="urn:microsoft.com/office/officeart/2005/8/layout/vList5"/>
    <dgm:cxn modelId="{9047097E-051D-4978-A49F-3B4EF8FE4FBE}" type="presParOf" srcId="{15AC794A-016C-4CDE-936E-9FA0ED507800}" destId="{A46DF822-E313-4B9D-A50C-3968375D39CB}" srcOrd="1" destOrd="0" presId="urn:microsoft.com/office/officeart/2005/8/layout/vList5"/>
    <dgm:cxn modelId="{973F26CB-3785-4F2E-A392-140B41E05C68}" type="presParOf" srcId="{15AC794A-016C-4CDE-936E-9FA0ED507800}" destId="{0E949B37-1DFF-4367-85EA-532F8F755E11}" srcOrd="2" destOrd="0" presId="urn:microsoft.com/office/officeart/2005/8/layout/vList5"/>
    <dgm:cxn modelId="{9D189932-54C6-454F-82F2-FBA9D67A15EC}" type="presParOf" srcId="{0E949B37-1DFF-4367-85EA-532F8F755E11}" destId="{9F703ECF-FD3B-4B92-88ED-5D6D85AC475E}" srcOrd="0" destOrd="0" presId="urn:microsoft.com/office/officeart/2005/8/layout/vList5"/>
    <dgm:cxn modelId="{BED77AF5-4EBA-4B28-BEDB-F4774A01BA36}" type="presParOf" srcId="{0E949B37-1DFF-4367-85EA-532F8F755E11}" destId="{5A528A55-C962-4EEB-92A2-A709550C2202}" srcOrd="1" destOrd="0" presId="urn:microsoft.com/office/officeart/2005/8/layout/vList5"/>
    <dgm:cxn modelId="{0DB1E3E1-B1B4-4DE5-910B-3E0154A3D9C2}" type="presParOf" srcId="{15AC794A-016C-4CDE-936E-9FA0ED507800}" destId="{AD7FA524-01FE-4BB4-B73F-9EED0389CD2C}" srcOrd="3" destOrd="0" presId="urn:microsoft.com/office/officeart/2005/8/layout/vList5"/>
    <dgm:cxn modelId="{3FA2189C-6432-436C-BE36-539DD6576B80}" type="presParOf" srcId="{15AC794A-016C-4CDE-936E-9FA0ED507800}" destId="{C314D98D-A988-4DF0-88F2-43EA69384B62}" srcOrd="4" destOrd="0" presId="urn:microsoft.com/office/officeart/2005/8/layout/vList5"/>
    <dgm:cxn modelId="{6E398A47-4FCE-4628-9F23-FCCAFD0A236A}" type="presParOf" srcId="{C314D98D-A988-4DF0-88F2-43EA69384B62}" destId="{9831112C-BAA4-418B-B2BF-8F100CB36F4A}" srcOrd="0" destOrd="0" presId="urn:microsoft.com/office/officeart/2005/8/layout/vList5"/>
    <dgm:cxn modelId="{1B18CD12-A570-432B-BDCB-D2AB535BF20B}" type="presParOf" srcId="{C314D98D-A988-4DF0-88F2-43EA69384B62}" destId="{7AA65E47-670D-49C8-AFF0-ECCD69230E5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A06F2-7AE1-447D-AD7B-9C2D00B195D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IN"/>
        </a:p>
      </dgm:t>
    </dgm:pt>
    <dgm:pt modelId="{A4202B0E-74D8-4D2D-B886-B13AB3D055DB}">
      <dgm:prSet phldrT="[Text]" custT="1"/>
      <dgm:spPr/>
      <dgm:t>
        <a:bodyPr/>
        <a:lstStyle/>
        <a:p>
          <a:pPr algn="ctr"/>
          <a:r>
            <a:rPr lang="en-IN" sz="2400" dirty="0">
              <a:latin typeface="Archivo Black" panose="020B0604020202020204" charset="0"/>
            </a:rPr>
            <a:t>Fraud Detection with GATs</a:t>
          </a:r>
        </a:p>
      </dgm:t>
    </dgm:pt>
    <dgm:pt modelId="{B00C6564-EC0E-42E4-B8CC-72C9A7A80B0A}" type="parTrans" cxnId="{C2889012-BAE0-4591-92F5-EAB88AF830A5}">
      <dgm:prSet/>
      <dgm:spPr/>
      <dgm:t>
        <a:bodyPr/>
        <a:lstStyle/>
        <a:p>
          <a:endParaRPr lang="en-IN"/>
        </a:p>
      </dgm:t>
    </dgm:pt>
    <dgm:pt modelId="{1E6DE10B-DEA7-4BF2-91E5-9CAEDC817D18}" type="sibTrans" cxnId="{C2889012-BAE0-4591-92F5-EAB88AF830A5}">
      <dgm:prSet/>
      <dgm:spPr/>
      <dgm:t>
        <a:bodyPr/>
        <a:lstStyle/>
        <a:p>
          <a:endParaRPr lang="en-IN"/>
        </a:p>
      </dgm:t>
    </dgm:pt>
    <dgm:pt modelId="{74F33475-443A-470E-980E-617672FA2FE9}">
      <dgm:prSet phldrT="[Text]" custT="1"/>
      <dgm:spPr/>
      <dgm:t>
        <a:bodyPr/>
        <a:lstStyle/>
        <a:p>
          <a:pPr algn="ctr">
            <a:buNone/>
          </a:pPr>
          <a:r>
            <a:rPr lang="en-US"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Utilized Graph Attention Networks (GATs) to model financial transactions as graphs, capturing complex relationships between accounts.</a:t>
          </a:r>
          <a:endParaRPr lang="en-IN"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gm:t>
    </dgm:pt>
    <dgm:pt modelId="{7D0CA447-255A-4D83-8758-0325A0610570}" type="parTrans" cxnId="{FD031AB8-6CAB-471A-9958-2FFA18339712}">
      <dgm:prSet/>
      <dgm:spPr/>
      <dgm:t>
        <a:bodyPr/>
        <a:lstStyle/>
        <a:p>
          <a:endParaRPr lang="en-IN"/>
        </a:p>
      </dgm:t>
    </dgm:pt>
    <dgm:pt modelId="{AFEC84F5-F475-412D-9E32-A70C53150B48}" type="sibTrans" cxnId="{FD031AB8-6CAB-471A-9958-2FFA18339712}">
      <dgm:prSet/>
      <dgm:spPr/>
      <dgm:t>
        <a:bodyPr/>
        <a:lstStyle/>
        <a:p>
          <a:endParaRPr lang="en-IN"/>
        </a:p>
      </dgm:t>
    </dgm:pt>
    <dgm:pt modelId="{BF5CCA41-4478-41EF-8B9E-7EADBCBD442C}">
      <dgm:prSet phldrT="[Text]" custT="1"/>
      <dgm:spPr/>
      <dgm:t>
        <a:bodyPr/>
        <a:lstStyle/>
        <a:p>
          <a:pPr algn="ctr"/>
          <a:r>
            <a:rPr lang="en-IN" sz="2400" dirty="0">
              <a:latin typeface="Archivo Black" panose="020B0604020202020204" charset="0"/>
            </a:rPr>
            <a:t>Creation of New Dataset</a:t>
          </a:r>
        </a:p>
      </dgm:t>
    </dgm:pt>
    <dgm:pt modelId="{140E8093-A5A4-41C6-8E70-FCDC9C1DE005}" type="parTrans" cxnId="{3383451B-F2BD-457A-99ED-5028EB898B69}">
      <dgm:prSet/>
      <dgm:spPr/>
      <dgm:t>
        <a:bodyPr/>
        <a:lstStyle/>
        <a:p>
          <a:endParaRPr lang="en-IN"/>
        </a:p>
      </dgm:t>
    </dgm:pt>
    <dgm:pt modelId="{5C93C206-4BE2-4437-91FE-C3F0F16D01CA}" type="sibTrans" cxnId="{3383451B-F2BD-457A-99ED-5028EB898B69}">
      <dgm:prSet/>
      <dgm:spPr/>
      <dgm:t>
        <a:bodyPr/>
        <a:lstStyle/>
        <a:p>
          <a:endParaRPr lang="en-IN"/>
        </a:p>
      </dgm:t>
    </dgm:pt>
    <dgm:pt modelId="{F4ACE319-F08A-4B38-98BE-971226D4CA68}">
      <dgm:prSet phldrT="[Text]" custT="1"/>
      <dgm:spPr/>
      <dgm:t>
        <a:bodyPr/>
        <a:lstStyle/>
        <a:p>
          <a:pPr algn="ctr">
            <a:buNone/>
          </a:pPr>
          <a:r>
            <a:rPr lang="en-US" sz="2400" b="0" i="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Generated a new, more manageable dataset due to computational limitations, enabling efficient model training.</a:t>
          </a:r>
          <a:endParaRPr lang="en-IN" sz="2400" b="0" i="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gm:t>
    </dgm:pt>
    <dgm:pt modelId="{47C0A7E2-183E-4CF0-B755-EF57A201B254}" type="parTrans" cxnId="{ABED0CD8-BB0F-485D-B718-D07D36F5010F}">
      <dgm:prSet/>
      <dgm:spPr/>
      <dgm:t>
        <a:bodyPr/>
        <a:lstStyle/>
        <a:p>
          <a:endParaRPr lang="en-IN"/>
        </a:p>
      </dgm:t>
    </dgm:pt>
    <dgm:pt modelId="{DAA04709-E448-4AB5-816C-D7134330D229}" type="sibTrans" cxnId="{ABED0CD8-BB0F-485D-B718-D07D36F5010F}">
      <dgm:prSet/>
      <dgm:spPr/>
      <dgm:t>
        <a:bodyPr/>
        <a:lstStyle/>
        <a:p>
          <a:endParaRPr lang="en-IN"/>
        </a:p>
      </dgm:t>
    </dgm:pt>
    <dgm:pt modelId="{6B76C5E1-4CA9-49EC-A912-4D019AF51D86}">
      <dgm:prSet phldrT="[Text]" custT="1"/>
      <dgm:spPr/>
      <dgm:t>
        <a:bodyPr/>
        <a:lstStyle/>
        <a:p>
          <a:pPr algn="ctr">
            <a:buNone/>
          </a:pPr>
          <a:r>
            <a:rPr lang="en-US"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Applied class weights to mitigate the impact of class imbalance, improving the model's sensitivity to fraudulent transactions.</a:t>
          </a:r>
          <a:endParaRPr lang="en-IN"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gm:t>
    </dgm:pt>
    <dgm:pt modelId="{22D4B719-60B4-4916-A0DF-11A1F52F70C5}" type="parTrans" cxnId="{CE3F6AF0-E143-4CCB-B336-F1B5AA2C779D}">
      <dgm:prSet/>
      <dgm:spPr/>
      <dgm:t>
        <a:bodyPr/>
        <a:lstStyle/>
        <a:p>
          <a:endParaRPr lang="en-IN"/>
        </a:p>
      </dgm:t>
    </dgm:pt>
    <dgm:pt modelId="{BC9B7912-6CBD-4DEB-A932-A5C4F44331FC}" type="sibTrans" cxnId="{CE3F6AF0-E143-4CCB-B336-F1B5AA2C779D}">
      <dgm:prSet/>
      <dgm:spPr/>
      <dgm:t>
        <a:bodyPr/>
        <a:lstStyle/>
        <a:p>
          <a:endParaRPr lang="en-IN"/>
        </a:p>
      </dgm:t>
    </dgm:pt>
    <dgm:pt modelId="{86CF458F-9A7E-4284-8D0A-8680C52293D4}">
      <dgm:prSet custT="1"/>
      <dgm:spPr/>
      <dgm:t>
        <a:bodyPr/>
        <a:lstStyle/>
        <a:p>
          <a:r>
            <a:rPr lang="en-IN" sz="2400" b="0" dirty="0">
              <a:latin typeface="Archivo Black" panose="020B0604020202020204" charset="0"/>
            </a:rPr>
            <a:t>Addressing Class Imbalance</a:t>
          </a:r>
          <a:endParaRPr lang="en-US" sz="2400" b="0" dirty="0">
            <a:latin typeface="Archivo Black" panose="020B0604020202020204" charset="0"/>
          </a:endParaRPr>
        </a:p>
      </dgm:t>
    </dgm:pt>
    <dgm:pt modelId="{BCC659D1-63BC-4F0E-9FFC-FFF5B218BAEB}" type="parTrans" cxnId="{ADADC5A8-DAC8-4EEE-B3F5-B7EA8D705437}">
      <dgm:prSet/>
      <dgm:spPr/>
      <dgm:t>
        <a:bodyPr/>
        <a:lstStyle/>
        <a:p>
          <a:endParaRPr lang="en-IN"/>
        </a:p>
      </dgm:t>
    </dgm:pt>
    <dgm:pt modelId="{D1C7563B-2DD1-4B02-8127-780C3CCBFC39}" type="sibTrans" cxnId="{ADADC5A8-DAC8-4EEE-B3F5-B7EA8D705437}">
      <dgm:prSet/>
      <dgm:spPr/>
      <dgm:t>
        <a:bodyPr/>
        <a:lstStyle/>
        <a:p>
          <a:endParaRPr lang="en-IN"/>
        </a:p>
      </dgm:t>
    </dgm:pt>
    <dgm:pt modelId="{8C61F116-ED82-47F9-9060-134467917003}">
      <dgm:prSet phldrT="[Text]" custT="1"/>
      <dgm:spPr/>
      <dgm:t>
        <a:bodyPr/>
        <a:lstStyle/>
        <a:p>
          <a:pPr algn="ctr">
            <a:buNone/>
          </a:pPr>
          <a:r>
            <a:rPr lang="en-IN" sz="2400" b="0" cap="none" spc="0" dirty="0">
              <a:ln w="0"/>
              <a:solidFill>
                <a:schemeClr val="bg1"/>
              </a:solidFill>
              <a:effectLst>
                <a:outerShdw blurRad="38100" dist="19050" dir="2700000" algn="tl" rotWithShape="0">
                  <a:schemeClr val="dk1">
                    <a:alpha val="40000"/>
                  </a:schemeClr>
                </a:outerShdw>
              </a:effectLst>
              <a:latin typeface="Archivo Black" panose="020B0604020202020204" charset="0"/>
            </a:rPr>
            <a:t>Performance Improvement</a:t>
          </a:r>
        </a:p>
      </dgm:t>
    </dgm:pt>
    <dgm:pt modelId="{2B446814-434B-4776-85AC-50672E0739D6}" type="parTrans" cxnId="{14A8D1B1-2C57-4085-8C9D-09B4AB7EB270}">
      <dgm:prSet/>
      <dgm:spPr/>
      <dgm:t>
        <a:bodyPr/>
        <a:lstStyle/>
        <a:p>
          <a:endParaRPr lang="en-IN"/>
        </a:p>
      </dgm:t>
    </dgm:pt>
    <dgm:pt modelId="{CA20D48B-EF29-4055-AFB6-3425C4DE58D0}" type="sibTrans" cxnId="{14A8D1B1-2C57-4085-8C9D-09B4AB7EB270}">
      <dgm:prSet/>
      <dgm:spPr/>
      <dgm:t>
        <a:bodyPr/>
        <a:lstStyle/>
        <a:p>
          <a:endParaRPr lang="en-IN"/>
        </a:p>
      </dgm:t>
    </dgm:pt>
    <dgm:pt modelId="{61CDB117-01F5-454E-AA1B-0A205782E116}">
      <dgm:prSet phldrT="[Text]" custT="1"/>
      <dgm:spPr/>
      <dgm:t>
        <a:bodyPr/>
        <a:lstStyle/>
        <a:p>
          <a:pPr algn="ctr">
            <a:buNone/>
          </a:pPr>
          <a:r>
            <a:rPr lang="en-US"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Integrated a neural network to enhance edge transformations, boosting the True Positive Rate (TPR) from 60% to 69%.</a:t>
          </a:r>
          <a:endParaRPr lang="en-IN"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gm:t>
    </dgm:pt>
    <dgm:pt modelId="{CCC3C4DE-DD55-4471-ACC9-681C7FB2F1D8}" type="parTrans" cxnId="{CE270880-24ED-4E78-B659-A7345C006406}">
      <dgm:prSet/>
      <dgm:spPr/>
      <dgm:t>
        <a:bodyPr/>
        <a:lstStyle/>
        <a:p>
          <a:endParaRPr lang="en-IN"/>
        </a:p>
      </dgm:t>
    </dgm:pt>
    <dgm:pt modelId="{5ECD1407-F08E-473D-AF59-6FFD8A745DAB}" type="sibTrans" cxnId="{CE270880-24ED-4E78-B659-A7345C006406}">
      <dgm:prSet/>
      <dgm:spPr/>
      <dgm:t>
        <a:bodyPr/>
        <a:lstStyle/>
        <a:p>
          <a:endParaRPr lang="en-IN"/>
        </a:p>
      </dgm:t>
    </dgm:pt>
    <dgm:pt modelId="{15AC794A-016C-4CDE-936E-9FA0ED507800}" type="pres">
      <dgm:prSet presAssocID="{AF5A06F2-7AE1-447D-AD7B-9C2D00B195D4}" presName="Name0" presStyleCnt="0">
        <dgm:presLayoutVars>
          <dgm:dir/>
          <dgm:animLvl val="lvl"/>
          <dgm:resizeHandles val="exact"/>
        </dgm:presLayoutVars>
      </dgm:prSet>
      <dgm:spPr/>
    </dgm:pt>
    <dgm:pt modelId="{07011096-3225-4921-9F61-103CA762F50C}" type="pres">
      <dgm:prSet presAssocID="{A4202B0E-74D8-4D2D-B886-B13AB3D055DB}" presName="linNode" presStyleCnt="0"/>
      <dgm:spPr/>
    </dgm:pt>
    <dgm:pt modelId="{13F3AC40-2ED1-4232-9989-16212C9D4E96}" type="pres">
      <dgm:prSet presAssocID="{A4202B0E-74D8-4D2D-B886-B13AB3D055DB}" presName="parentText" presStyleLbl="node1" presStyleIdx="0" presStyleCnt="4">
        <dgm:presLayoutVars>
          <dgm:chMax val="1"/>
          <dgm:bulletEnabled val="1"/>
        </dgm:presLayoutVars>
      </dgm:prSet>
      <dgm:spPr/>
    </dgm:pt>
    <dgm:pt modelId="{ECDC40DE-2B8B-4E4A-A425-6F2DF68353AC}" type="pres">
      <dgm:prSet presAssocID="{A4202B0E-74D8-4D2D-B886-B13AB3D055DB}" presName="descendantText" presStyleLbl="alignAccFollowNode1" presStyleIdx="0" presStyleCnt="4">
        <dgm:presLayoutVars>
          <dgm:bulletEnabled val="1"/>
        </dgm:presLayoutVars>
      </dgm:prSet>
      <dgm:spPr/>
    </dgm:pt>
    <dgm:pt modelId="{A46DF822-E313-4B9D-A50C-3968375D39CB}" type="pres">
      <dgm:prSet presAssocID="{1E6DE10B-DEA7-4BF2-91E5-9CAEDC817D18}" presName="sp" presStyleCnt="0"/>
      <dgm:spPr/>
    </dgm:pt>
    <dgm:pt modelId="{0E949B37-1DFF-4367-85EA-532F8F755E11}" type="pres">
      <dgm:prSet presAssocID="{BF5CCA41-4478-41EF-8B9E-7EADBCBD442C}" presName="linNode" presStyleCnt="0"/>
      <dgm:spPr/>
    </dgm:pt>
    <dgm:pt modelId="{9F703ECF-FD3B-4B92-88ED-5D6D85AC475E}" type="pres">
      <dgm:prSet presAssocID="{BF5CCA41-4478-41EF-8B9E-7EADBCBD442C}" presName="parentText" presStyleLbl="node1" presStyleIdx="1" presStyleCnt="4">
        <dgm:presLayoutVars>
          <dgm:chMax val="1"/>
          <dgm:bulletEnabled val="1"/>
        </dgm:presLayoutVars>
      </dgm:prSet>
      <dgm:spPr/>
    </dgm:pt>
    <dgm:pt modelId="{5A528A55-C962-4EEB-92A2-A709550C2202}" type="pres">
      <dgm:prSet presAssocID="{BF5CCA41-4478-41EF-8B9E-7EADBCBD442C}" presName="descendantText" presStyleLbl="alignAccFollowNode1" presStyleIdx="1" presStyleCnt="4">
        <dgm:presLayoutVars>
          <dgm:bulletEnabled val="1"/>
        </dgm:presLayoutVars>
      </dgm:prSet>
      <dgm:spPr/>
    </dgm:pt>
    <dgm:pt modelId="{AD7FA524-01FE-4BB4-B73F-9EED0389CD2C}" type="pres">
      <dgm:prSet presAssocID="{5C93C206-4BE2-4437-91FE-C3F0F16D01CA}" presName="sp" presStyleCnt="0"/>
      <dgm:spPr/>
    </dgm:pt>
    <dgm:pt modelId="{C314D98D-A988-4DF0-88F2-43EA69384B62}" type="pres">
      <dgm:prSet presAssocID="{86CF458F-9A7E-4284-8D0A-8680C52293D4}" presName="linNode" presStyleCnt="0"/>
      <dgm:spPr/>
    </dgm:pt>
    <dgm:pt modelId="{9831112C-BAA4-418B-B2BF-8F100CB36F4A}" type="pres">
      <dgm:prSet presAssocID="{86CF458F-9A7E-4284-8D0A-8680C52293D4}" presName="parentText" presStyleLbl="node1" presStyleIdx="2" presStyleCnt="4">
        <dgm:presLayoutVars>
          <dgm:chMax val="1"/>
          <dgm:bulletEnabled val="1"/>
        </dgm:presLayoutVars>
      </dgm:prSet>
      <dgm:spPr/>
    </dgm:pt>
    <dgm:pt modelId="{7AA65E47-670D-49C8-AFF0-ECCD69230E5B}" type="pres">
      <dgm:prSet presAssocID="{86CF458F-9A7E-4284-8D0A-8680C52293D4}" presName="descendantText" presStyleLbl="alignAccFollowNode1" presStyleIdx="2" presStyleCnt="4">
        <dgm:presLayoutVars>
          <dgm:bulletEnabled val="1"/>
        </dgm:presLayoutVars>
      </dgm:prSet>
      <dgm:spPr/>
    </dgm:pt>
    <dgm:pt modelId="{1CBE1CE5-140D-41D4-AC56-3A15BF68C40D}" type="pres">
      <dgm:prSet presAssocID="{D1C7563B-2DD1-4B02-8127-780C3CCBFC39}" presName="sp" presStyleCnt="0"/>
      <dgm:spPr/>
    </dgm:pt>
    <dgm:pt modelId="{D8A3EE75-F181-43FE-BACB-90201560F894}" type="pres">
      <dgm:prSet presAssocID="{8C61F116-ED82-47F9-9060-134467917003}" presName="linNode" presStyleCnt="0"/>
      <dgm:spPr/>
    </dgm:pt>
    <dgm:pt modelId="{54C21227-94EE-4D3F-821A-8A150B03ED9F}" type="pres">
      <dgm:prSet presAssocID="{8C61F116-ED82-47F9-9060-134467917003}" presName="parentText" presStyleLbl="node1" presStyleIdx="3" presStyleCnt="4">
        <dgm:presLayoutVars>
          <dgm:chMax val="1"/>
          <dgm:bulletEnabled val="1"/>
        </dgm:presLayoutVars>
      </dgm:prSet>
      <dgm:spPr/>
    </dgm:pt>
    <dgm:pt modelId="{1DD8FF2D-A721-4C3F-AF76-6EC1091DB387}" type="pres">
      <dgm:prSet presAssocID="{8C61F116-ED82-47F9-9060-134467917003}" presName="descendantText" presStyleLbl="alignAccFollowNode1" presStyleIdx="3" presStyleCnt="4">
        <dgm:presLayoutVars>
          <dgm:bulletEnabled val="1"/>
        </dgm:presLayoutVars>
      </dgm:prSet>
      <dgm:spPr/>
    </dgm:pt>
  </dgm:ptLst>
  <dgm:cxnLst>
    <dgm:cxn modelId="{C2889012-BAE0-4591-92F5-EAB88AF830A5}" srcId="{AF5A06F2-7AE1-447D-AD7B-9C2D00B195D4}" destId="{A4202B0E-74D8-4D2D-B886-B13AB3D055DB}" srcOrd="0" destOrd="0" parTransId="{B00C6564-EC0E-42E4-B8CC-72C9A7A80B0A}" sibTransId="{1E6DE10B-DEA7-4BF2-91E5-9CAEDC817D18}"/>
    <dgm:cxn modelId="{3383451B-F2BD-457A-99ED-5028EB898B69}" srcId="{AF5A06F2-7AE1-447D-AD7B-9C2D00B195D4}" destId="{BF5CCA41-4478-41EF-8B9E-7EADBCBD442C}" srcOrd="1" destOrd="0" parTransId="{140E8093-A5A4-41C6-8E70-FCDC9C1DE005}" sibTransId="{5C93C206-4BE2-4437-91FE-C3F0F16D01CA}"/>
    <dgm:cxn modelId="{E1129A1F-9E88-4425-9302-7F0DFC9BD346}" type="presOf" srcId="{61CDB117-01F5-454E-AA1B-0A205782E116}" destId="{1DD8FF2D-A721-4C3F-AF76-6EC1091DB387}" srcOrd="0" destOrd="0" presId="urn:microsoft.com/office/officeart/2005/8/layout/vList5"/>
    <dgm:cxn modelId="{3B999421-AE6B-4180-8E91-F12047250552}" type="presOf" srcId="{BF5CCA41-4478-41EF-8B9E-7EADBCBD442C}" destId="{9F703ECF-FD3B-4B92-88ED-5D6D85AC475E}" srcOrd="0" destOrd="0" presId="urn:microsoft.com/office/officeart/2005/8/layout/vList5"/>
    <dgm:cxn modelId="{3BE47D76-7897-4511-8D77-AA96A83DE950}" type="presOf" srcId="{86CF458F-9A7E-4284-8D0A-8680C52293D4}" destId="{9831112C-BAA4-418B-B2BF-8F100CB36F4A}" srcOrd="0" destOrd="0" presId="urn:microsoft.com/office/officeart/2005/8/layout/vList5"/>
    <dgm:cxn modelId="{0F2DBC59-CF1A-4B83-8384-93927F4BC048}" type="presOf" srcId="{74F33475-443A-470E-980E-617672FA2FE9}" destId="{ECDC40DE-2B8B-4E4A-A425-6F2DF68353AC}" srcOrd="0" destOrd="0" presId="urn:microsoft.com/office/officeart/2005/8/layout/vList5"/>
    <dgm:cxn modelId="{CE270880-24ED-4E78-B659-A7345C006406}" srcId="{8C61F116-ED82-47F9-9060-134467917003}" destId="{61CDB117-01F5-454E-AA1B-0A205782E116}" srcOrd="0" destOrd="0" parTransId="{CCC3C4DE-DD55-4471-ACC9-681C7FB2F1D8}" sibTransId="{5ECD1407-F08E-473D-AF59-6FFD8A745DAB}"/>
    <dgm:cxn modelId="{92705780-38AC-40E5-BCFE-691F33193995}" type="presOf" srcId="{AF5A06F2-7AE1-447D-AD7B-9C2D00B195D4}" destId="{15AC794A-016C-4CDE-936E-9FA0ED507800}" srcOrd="0" destOrd="0" presId="urn:microsoft.com/office/officeart/2005/8/layout/vList5"/>
    <dgm:cxn modelId="{2FC1DE9D-0FE9-47C0-ACA9-C99A1D3996A8}" type="presOf" srcId="{A4202B0E-74D8-4D2D-B886-B13AB3D055DB}" destId="{13F3AC40-2ED1-4232-9989-16212C9D4E96}" srcOrd="0" destOrd="0" presId="urn:microsoft.com/office/officeart/2005/8/layout/vList5"/>
    <dgm:cxn modelId="{ADADC5A8-DAC8-4EEE-B3F5-B7EA8D705437}" srcId="{AF5A06F2-7AE1-447D-AD7B-9C2D00B195D4}" destId="{86CF458F-9A7E-4284-8D0A-8680C52293D4}" srcOrd="2" destOrd="0" parTransId="{BCC659D1-63BC-4F0E-9FFC-FFF5B218BAEB}" sibTransId="{D1C7563B-2DD1-4B02-8127-780C3CCBFC39}"/>
    <dgm:cxn modelId="{89DFADB1-EA9F-4B2A-9314-81A6ED4E55C9}" type="presOf" srcId="{6B76C5E1-4CA9-49EC-A912-4D019AF51D86}" destId="{7AA65E47-670D-49C8-AFF0-ECCD69230E5B}" srcOrd="0" destOrd="0" presId="urn:microsoft.com/office/officeart/2005/8/layout/vList5"/>
    <dgm:cxn modelId="{14A8D1B1-2C57-4085-8C9D-09B4AB7EB270}" srcId="{AF5A06F2-7AE1-447D-AD7B-9C2D00B195D4}" destId="{8C61F116-ED82-47F9-9060-134467917003}" srcOrd="3" destOrd="0" parTransId="{2B446814-434B-4776-85AC-50672E0739D6}" sibTransId="{CA20D48B-EF29-4055-AFB6-3425C4DE58D0}"/>
    <dgm:cxn modelId="{8AB428B6-BDC7-41F8-BA60-1956F581BD65}" type="presOf" srcId="{8C61F116-ED82-47F9-9060-134467917003}" destId="{54C21227-94EE-4D3F-821A-8A150B03ED9F}" srcOrd="0" destOrd="0" presId="urn:microsoft.com/office/officeart/2005/8/layout/vList5"/>
    <dgm:cxn modelId="{FD031AB8-6CAB-471A-9958-2FFA18339712}" srcId="{A4202B0E-74D8-4D2D-B886-B13AB3D055DB}" destId="{74F33475-443A-470E-980E-617672FA2FE9}" srcOrd="0" destOrd="0" parTransId="{7D0CA447-255A-4D83-8758-0325A0610570}" sibTransId="{AFEC84F5-F475-412D-9E32-A70C53150B48}"/>
    <dgm:cxn modelId="{F4994DBA-679D-4F06-8A6C-93F0DA5ECC52}" type="presOf" srcId="{F4ACE319-F08A-4B38-98BE-971226D4CA68}" destId="{5A528A55-C962-4EEB-92A2-A709550C2202}" srcOrd="0" destOrd="0" presId="urn:microsoft.com/office/officeart/2005/8/layout/vList5"/>
    <dgm:cxn modelId="{ABED0CD8-BB0F-485D-B718-D07D36F5010F}" srcId="{BF5CCA41-4478-41EF-8B9E-7EADBCBD442C}" destId="{F4ACE319-F08A-4B38-98BE-971226D4CA68}" srcOrd="0" destOrd="0" parTransId="{47C0A7E2-183E-4CF0-B755-EF57A201B254}" sibTransId="{DAA04709-E448-4AB5-816C-D7134330D229}"/>
    <dgm:cxn modelId="{CE3F6AF0-E143-4CCB-B336-F1B5AA2C779D}" srcId="{86CF458F-9A7E-4284-8D0A-8680C52293D4}" destId="{6B76C5E1-4CA9-49EC-A912-4D019AF51D86}" srcOrd="0" destOrd="0" parTransId="{22D4B719-60B4-4916-A0DF-11A1F52F70C5}" sibTransId="{BC9B7912-6CBD-4DEB-A932-A5C4F44331FC}"/>
    <dgm:cxn modelId="{554264D4-BDBE-4163-9BE4-C80703C42612}" type="presParOf" srcId="{15AC794A-016C-4CDE-936E-9FA0ED507800}" destId="{07011096-3225-4921-9F61-103CA762F50C}" srcOrd="0" destOrd="0" presId="urn:microsoft.com/office/officeart/2005/8/layout/vList5"/>
    <dgm:cxn modelId="{6E41E072-491D-46D0-B000-78666AF7F2C5}" type="presParOf" srcId="{07011096-3225-4921-9F61-103CA762F50C}" destId="{13F3AC40-2ED1-4232-9989-16212C9D4E96}" srcOrd="0" destOrd="0" presId="urn:microsoft.com/office/officeart/2005/8/layout/vList5"/>
    <dgm:cxn modelId="{68BCB113-9EF9-4334-9DBC-4E24BA1B0761}" type="presParOf" srcId="{07011096-3225-4921-9F61-103CA762F50C}" destId="{ECDC40DE-2B8B-4E4A-A425-6F2DF68353AC}" srcOrd="1" destOrd="0" presId="urn:microsoft.com/office/officeart/2005/8/layout/vList5"/>
    <dgm:cxn modelId="{9047097E-051D-4978-A49F-3B4EF8FE4FBE}" type="presParOf" srcId="{15AC794A-016C-4CDE-936E-9FA0ED507800}" destId="{A46DF822-E313-4B9D-A50C-3968375D39CB}" srcOrd="1" destOrd="0" presId="urn:microsoft.com/office/officeart/2005/8/layout/vList5"/>
    <dgm:cxn modelId="{973F26CB-3785-4F2E-A392-140B41E05C68}" type="presParOf" srcId="{15AC794A-016C-4CDE-936E-9FA0ED507800}" destId="{0E949B37-1DFF-4367-85EA-532F8F755E11}" srcOrd="2" destOrd="0" presId="urn:microsoft.com/office/officeart/2005/8/layout/vList5"/>
    <dgm:cxn modelId="{9D189932-54C6-454F-82F2-FBA9D67A15EC}" type="presParOf" srcId="{0E949B37-1DFF-4367-85EA-532F8F755E11}" destId="{9F703ECF-FD3B-4B92-88ED-5D6D85AC475E}" srcOrd="0" destOrd="0" presId="urn:microsoft.com/office/officeart/2005/8/layout/vList5"/>
    <dgm:cxn modelId="{BED77AF5-4EBA-4B28-BEDB-F4774A01BA36}" type="presParOf" srcId="{0E949B37-1DFF-4367-85EA-532F8F755E11}" destId="{5A528A55-C962-4EEB-92A2-A709550C2202}" srcOrd="1" destOrd="0" presId="urn:microsoft.com/office/officeart/2005/8/layout/vList5"/>
    <dgm:cxn modelId="{0DB1E3E1-B1B4-4DE5-910B-3E0154A3D9C2}" type="presParOf" srcId="{15AC794A-016C-4CDE-936E-9FA0ED507800}" destId="{AD7FA524-01FE-4BB4-B73F-9EED0389CD2C}" srcOrd="3" destOrd="0" presId="urn:microsoft.com/office/officeart/2005/8/layout/vList5"/>
    <dgm:cxn modelId="{3FA2189C-6432-436C-BE36-539DD6576B80}" type="presParOf" srcId="{15AC794A-016C-4CDE-936E-9FA0ED507800}" destId="{C314D98D-A988-4DF0-88F2-43EA69384B62}" srcOrd="4" destOrd="0" presId="urn:microsoft.com/office/officeart/2005/8/layout/vList5"/>
    <dgm:cxn modelId="{6E398A47-4FCE-4628-9F23-FCCAFD0A236A}" type="presParOf" srcId="{C314D98D-A988-4DF0-88F2-43EA69384B62}" destId="{9831112C-BAA4-418B-B2BF-8F100CB36F4A}" srcOrd="0" destOrd="0" presId="urn:microsoft.com/office/officeart/2005/8/layout/vList5"/>
    <dgm:cxn modelId="{1B18CD12-A570-432B-BDCB-D2AB535BF20B}" type="presParOf" srcId="{C314D98D-A988-4DF0-88F2-43EA69384B62}" destId="{7AA65E47-670D-49C8-AFF0-ECCD69230E5B}" srcOrd="1" destOrd="0" presId="urn:microsoft.com/office/officeart/2005/8/layout/vList5"/>
    <dgm:cxn modelId="{A765E562-6EE5-4890-B08E-0840F5229166}" type="presParOf" srcId="{15AC794A-016C-4CDE-936E-9FA0ED507800}" destId="{1CBE1CE5-140D-41D4-AC56-3A15BF68C40D}" srcOrd="5" destOrd="0" presId="urn:microsoft.com/office/officeart/2005/8/layout/vList5"/>
    <dgm:cxn modelId="{3229E3F9-6324-490F-BAC5-616D57F9EC70}" type="presParOf" srcId="{15AC794A-016C-4CDE-936E-9FA0ED507800}" destId="{D8A3EE75-F181-43FE-BACB-90201560F894}" srcOrd="6" destOrd="0" presId="urn:microsoft.com/office/officeart/2005/8/layout/vList5"/>
    <dgm:cxn modelId="{4AA7A716-5209-4558-8467-DC36AA6F5B09}" type="presParOf" srcId="{D8A3EE75-F181-43FE-BACB-90201560F894}" destId="{54C21227-94EE-4D3F-821A-8A150B03ED9F}" srcOrd="0" destOrd="0" presId="urn:microsoft.com/office/officeart/2005/8/layout/vList5"/>
    <dgm:cxn modelId="{7DE3CA4C-1655-4556-BE0E-58EB1D0DE1BB}" type="presParOf" srcId="{D8A3EE75-F181-43FE-BACB-90201560F894}" destId="{1DD8FF2D-A721-4C3F-AF76-6EC1091DB38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5A06F2-7AE1-447D-AD7B-9C2D00B195D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IN"/>
        </a:p>
      </dgm:t>
    </dgm:pt>
    <dgm:pt modelId="{A4202B0E-74D8-4D2D-B886-B13AB3D055DB}">
      <dgm:prSet phldrT="[Text]" custT="1"/>
      <dgm:spPr/>
      <dgm:t>
        <a:bodyPr/>
        <a:lstStyle/>
        <a:p>
          <a:pPr algn="ctr"/>
          <a:r>
            <a:rPr lang="en-IN" sz="2400" dirty="0">
              <a:latin typeface="Archivo Black" panose="020B0604020202020204" charset="0"/>
            </a:rPr>
            <a:t>Enhanced GNN Architectures</a:t>
          </a:r>
        </a:p>
      </dgm:t>
    </dgm:pt>
    <dgm:pt modelId="{B00C6564-EC0E-42E4-B8CC-72C9A7A80B0A}" type="parTrans" cxnId="{C2889012-BAE0-4591-92F5-EAB88AF830A5}">
      <dgm:prSet/>
      <dgm:spPr/>
      <dgm:t>
        <a:bodyPr/>
        <a:lstStyle/>
        <a:p>
          <a:endParaRPr lang="en-IN"/>
        </a:p>
      </dgm:t>
    </dgm:pt>
    <dgm:pt modelId="{1E6DE10B-DEA7-4BF2-91E5-9CAEDC817D18}" type="sibTrans" cxnId="{C2889012-BAE0-4591-92F5-EAB88AF830A5}">
      <dgm:prSet/>
      <dgm:spPr/>
      <dgm:t>
        <a:bodyPr/>
        <a:lstStyle/>
        <a:p>
          <a:endParaRPr lang="en-IN"/>
        </a:p>
      </dgm:t>
    </dgm:pt>
    <dgm:pt modelId="{74F33475-443A-470E-980E-617672FA2FE9}">
      <dgm:prSet phldrT="[Text]" custT="1"/>
      <dgm:spPr/>
      <dgm:t>
        <a:bodyPr/>
        <a:lstStyle/>
        <a:p>
          <a:pPr algn="ctr">
            <a:buNone/>
          </a:pPr>
          <a:r>
            <a:rPr lang="en-US"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Explore advanced Graph Neural Network models like GCNs, </a:t>
          </a:r>
          <a:r>
            <a:rPr lang="en-US" sz="2400" b="0" cap="none" spc="0" dirty="0" err="1">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GraphSAGE</a:t>
          </a:r>
          <a:r>
            <a:rPr lang="en-US"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 and GINs, as well as multi-level attention mechanisms, to improve the model’s ability to detect complex fraud patterns.</a:t>
          </a:r>
          <a:endParaRPr lang="en-IN"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gm:t>
    </dgm:pt>
    <dgm:pt modelId="{7D0CA447-255A-4D83-8758-0325A0610570}" type="parTrans" cxnId="{FD031AB8-6CAB-471A-9958-2FFA18339712}">
      <dgm:prSet/>
      <dgm:spPr/>
      <dgm:t>
        <a:bodyPr/>
        <a:lstStyle/>
        <a:p>
          <a:endParaRPr lang="en-IN"/>
        </a:p>
      </dgm:t>
    </dgm:pt>
    <dgm:pt modelId="{AFEC84F5-F475-412D-9E32-A70C53150B48}" type="sibTrans" cxnId="{FD031AB8-6CAB-471A-9958-2FFA18339712}">
      <dgm:prSet/>
      <dgm:spPr/>
      <dgm:t>
        <a:bodyPr/>
        <a:lstStyle/>
        <a:p>
          <a:endParaRPr lang="en-IN"/>
        </a:p>
      </dgm:t>
    </dgm:pt>
    <dgm:pt modelId="{BF5CCA41-4478-41EF-8B9E-7EADBCBD442C}">
      <dgm:prSet phldrT="[Text]" custT="1"/>
      <dgm:spPr/>
      <dgm:t>
        <a:bodyPr/>
        <a:lstStyle/>
        <a:p>
          <a:pPr algn="ctr"/>
          <a:r>
            <a:rPr lang="en-IN" sz="2400" dirty="0">
              <a:latin typeface="Archivo Black" panose="020B0604020202020204" charset="0"/>
            </a:rPr>
            <a:t>Subgraph-Level Analysis</a:t>
          </a:r>
        </a:p>
      </dgm:t>
    </dgm:pt>
    <dgm:pt modelId="{140E8093-A5A4-41C6-8E70-FCDC9C1DE005}" type="parTrans" cxnId="{3383451B-F2BD-457A-99ED-5028EB898B69}">
      <dgm:prSet/>
      <dgm:spPr/>
      <dgm:t>
        <a:bodyPr/>
        <a:lstStyle/>
        <a:p>
          <a:endParaRPr lang="en-IN"/>
        </a:p>
      </dgm:t>
    </dgm:pt>
    <dgm:pt modelId="{5C93C206-4BE2-4437-91FE-C3F0F16D01CA}" type="sibTrans" cxnId="{3383451B-F2BD-457A-99ED-5028EB898B69}">
      <dgm:prSet/>
      <dgm:spPr/>
      <dgm:t>
        <a:bodyPr/>
        <a:lstStyle/>
        <a:p>
          <a:endParaRPr lang="en-IN"/>
        </a:p>
      </dgm:t>
    </dgm:pt>
    <dgm:pt modelId="{F4ACE319-F08A-4B38-98BE-971226D4CA68}">
      <dgm:prSet phldrT="[Text]" custT="1"/>
      <dgm:spPr/>
      <dgm:t>
        <a:bodyPr/>
        <a:lstStyle/>
        <a:p>
          <a:pPr algn="ctr">
            <a:buNone/>
          </a:pPr>
          <a:r>
            <a:rPr lang="en-US" sz="2400" b="0" i="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Develop models to classify entire transaction trails or subgraphs as fraudulent or non-fraudulent, enabling detection of intricate money-laundering schemes spanning multiple transactions.</a:t>
          </a:r>
          <a:endParaRPr lang="en-IN" sz="2400" b="0" i="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gm:t>
    </dgm:pt>
    <dgm:pt modelId="{47C0A7E2-183E-4CF0-B755-EF57A201B254}" type="parTrans" cxnId="{ABED0CD8-BB0F-485D-B718-D07D36F5010F}">
      <dgm:prSet/>
      <dgm:spPr/>
      <dgm:t>
        <a:bodyPr/>
        <a:lstStyle/>
        <a:p>
          <a:endParaRPr lang="en-IN"/>
        </a:p>
      </dgm:t>
    </dgm:pt>
    <dgm:pt modelId="{DAA04709-E448-4AB5-816C-D7134330D229}" type="sibTrans" cxnId="{ABED0CD8-BB0F-485D-B718-D07D36F5010F}">
      <dgm:prSet/>
      <dgm:spPr/>
      <dgm:t>
        <a:bodyPr/>
        <a:lstStyle/>
        <a:p>
          <a:endParaRPr lang="en-IN"/>
        </a:p>
      </dgm:t>
    </dgm:pt>
    <dgm:pt modelId="{6B76C5E1-4CA9-49EC-A912-4D019AF51D86}">
      <dgm:prSet phldrT="[Text]" custT="1"/>
      <dgm:spPr/>
      <dgm:t>
        <a:bodyPr/>
        <a:lstStyle/>
        <a:p>
          <a:pPr algn="ctr">
            <a:buNone/>
          </a:pPr>
          <a:r>
            <a:rPr lang="en-US"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Develop a model to reconstruct and complete incomplete transaction trails, uncovering hidden fraud patterns and improving the dataset's comprehensiveness.</a:t>
          </a:r>
          <a:endParaRPr lang="en-IN" sz="2400" b="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gm:t>
    </dgm:pt>
    <dgm:pt modelId="{22D4B719-60B4-4916-A0DF-11A1F52F70C5}" type="parTrans" cxnId="{CE3F6AF0-E143-4CCB-B336-F1B5AA2C779D}">
      <dgm:prSet/>
      <dgm:spPr/>
      <dgm:t>
        <a:bodyPr/>
        <a:lstStyle/>
        <a:p>
          <a:endParaRPr lang="en-IN"/>
        </a:p>
      </dgm:t>
    </dgm:pt>
    <dgm:pt modelId="{BC9B7912-6CBD-4DEB-A932-A5C4F44331FC}" type="sibTrans" cxnId="{CE3F6AF0-E143-4CCB-B336-F1B5AA2C779D}">
      <dgm:prSet/>
      <dgm:spPr/>
      <dgm:t>
        <a:bodyPr/>
        <a:lstStyle/>
        <a:p>
          <a:endParaRPr lang="en-IN"/>
        </a:p>
      </dgm:t>
    </dgm:pt>
    <dgm:pt modelId="{86CF458F-9A7E-4284-8D0A-8680C52293D4}">
      <dgm:prSet custT="1"/>
      <dgm:spPr/>
      <dgm:t>
        <a:bodyPr/>
        <a:lstStyle/>
        <a:p>
          <a:r>
            <a:rPr lang="en-US" sz="2400" b="0" dirty="0">
              <a:latin typeface="Archivo Black" panose="020B0604020202020204" charset="0"/>
            </a:rPr>
            <a:t>Generating and Completing Transaction Trails</a:t>
          </a:r>
        </a:p>
      </dgm:t>
    </dgm:pt>
    <dgm:pt modelId="{BCC659D1-63BC-4F0E-9FFC-FFF5B218BAEB}" type="parTrans" cxnId="{ADADC5A8-DAC8-4EEE-B3F5-B7EA8D705437}">
      <dgm:prSet/>
      <dgm:spPr/>
      <dgm:t>
        <a:bodyPr/>
        <a:lstStyle/>
        <a:p>
          <a:endParaRPr lang="en-IN"/>
        </a:p>
      </dgm:t>
    </dgm:pt>
    <dgm:pt modelId="{D1C7563B-2DD1-4B02-8127-780C3CCBFC39}" type="sibTrans" cxnId="{ADADC5A8-DAC8-4EEE-B3F5-B7EA8D705437}">
      <dgm:prSet/>
      <dgm:spPr/>
      <dgm:t>
        <a:bodyPr/>
        <a:lstStyle/>
        <a:p>
          <a:endParaRPr lang="en-IN"/>
        </a:p>
      </dgm:t>
    </dgm:pt>
    <dgm:pt modelId="{15AC794A-016C-4CDE-936E-9FA0ED507800}" type="pres">
      <dgm:prSet presAssocID="{AF5A06F2-7AE1-447D-AD7B-9C2D00B195D4}" presName="Name0" presStyleCnt="0">
        <dgm:presLayoutVars>
          <dgm:dir/>
          <dgm:animLvl val="lvl"/>
          <dgm:resizeHandles val="exact"/>
        </dgm:presLayoutVars>
      </dgm:prSet>
      <dgm:spPr/>
    </dgm:pt>
    <dgm:pt modelId="{07011096-3225-4921-9F61-103CA762F50C}" type="pres">
      <dgm:prSet presAssocID="{A4202B0E-74D8-4D2D-B886-B13AB3D055DB}" presName="linNode" presStyleCnt="0"/>
      <dgm:spPr/>
    </dgm:pt>
    <dgm:pt modelId="{13F3AC40-2ED1-4232-9989-16212C9D4E96}" type="pres">
      <dgm:prSet presAssocID="{A4202B0E-74D8-4D2D-B886-B13AB3D055DB}" presName="parentText" presStyleLbl="node1" presStyleIdx="0" presStyleCnt="3">
        <dgm:presLayoutVars>
          <dgm:chMax val="1"/>
          <dgm:bulletEnabled val="1"/>
        </dgm:presLayoutVars>
      </dgm:prSet>
      <dgm:spPr/>
    </dgm:pt>
    <dgm:pt modelId="{ECDC40DE-2B8B-4E4A-A425-6F2DF68353AC}" type="pres">
      <dgm:prSet presAssocID="{A4202B0E-74D8-4D2D-B886-B13AB3D055DB}" presName="descendantText" presStyleLbl="alignAccFollowNode1" presStyleIdx="0" presStyleCnt="3">
        <dgm:presLayoutVars>
          <dgm:bulletEnabled val="1"/>
        </dgm:presLayoutVars>
      </dgm:prSet>
      <dgm:spPr/>
    </dgm:pt>
    <dgm:pt modelId="{A46DF822-E313-4B9D-A50C-3968375D39CB}" type="pres">
      <dgm:prSet presAssocID="{1E6DE10B-DEA7-4BF2-91E5-9CAEDC817D18}" presName="sp" presStyleCnt="0"/>
      <dgm:spPr/>
    </dgm:pt>
    <dgm:pt modelId="{0E949B37-1DFF-4367-85EA-532F8F755E11}" type="pres">
      <dgm:prSet presAssocID="{BF5CCA41-4478-41EF-8B9E-7EADBCBD442C}" presName="linNode" presStyleCnt="0"/>
      <dgm:spPr/>
    </dgm:pt>
    <dgm:pt modelId="{9F703ECF-FD3B-4B92-88ED-5D6D85AC475E}" type="pres">
      <dgm:prSet presAssocID="{BF5CCA41-4478-41EF-8B9E-7EADBCBD442C}" presName="parentText" presStyleLbl="node1" presStyleIdx="1" presStyleCnt="3">
        <dgm:presLayoutVars>
          <dgm:chMax val="1"/>
          <dgm:bulletEnabled val="1"/>
        </dgm:presLayoutVars>
      </dgm:prSet>
      <dgm:spPr/>
    </dgm:pt>
    <dgm:pt modelId="{5A528A55-C962-4EEB-92A2-A709550C2202}" type="pres">
      <dgm:prSet presAssocID="{BF5CCA41-4478-41EF-8B9E-7EADBCBD442C}" presName="descendantText" presStyleLbl="alignAccFollowNode1" presStyleIdx="1" presStyleCnt="3">
        <dgm:presLayoutVars>
          <dgm:bulletEnabled val="1"/>
        </dgm:presLayoutVars>
      </dgm:prSet>
      <dgm:spPr/>
    </dgm:pt>
    <dgm:pt modelId="{AD7FA524-01FE-4BB4-B73F-9EED0389CD2C}" type="pres">
      <dgm:prSet presAssocID="{5C93C206-4BE2-4437-91FE-C3F0F16D01CA}" presName="sp" presStyleCnt="0"/>
      <dgm:spPr/>
    </dgm:pt>
    <dgm:pt modelId="{C314D98D-A988-4DF0-88F2-43EA69384B62}" type="pres">
      <dgm:prSet presAssocID="{86CF458F-9A7E-4284-8D0A-8680C52293D4}" presName="linNode" presStyleCnt="0"/>
      <dgm:spPr/>
    </dgm:pt>
    <dgm:pt modelId="{9831112C-BAA4-418B-B2BF-8F100CB36F4A}" type="pres">
      <dgm:prSet presAssocID="{86CF458F-9A7E-4284-8D0A-8680C52293D4}" presName="parentText" presStyleLbl="node1" presStyleIdx="2" presStyleCnt="3">
        <dgm:presLayoutVars>
          <dgm:chMax val="1"/>
          <dgm:bulletEnabled val="1"/>
        </dgm:presLayoutVars>
      </dgm:prSet>
      <dgm:spPr/>
    </dgm:pt>
    <dgm:pt modelId="{7AA65E47-670D-49C8-AFF0-ECCD69230E5B}" type="pres">
      <dgm:prSet presAssocID="{86CF458F-9A7E-4284-8D0A-8680C52293D4}" presName="descendantText" presStyleLbl="alignAccFollowNode1" presStyleIdx="2" presStyleCnt="3">
        <dgm:presLayoutVars>
          <dgm:bulletEnabled val="1"/>
        </dgm:presLayoutVars>
      </dgm:prSet>
      <dgm:spPr/>
    </dgm:pt>
  </dgm:ptLst>
  <dgm:cxnLst>
    <dgm:cxn modelId="{C2889012-BAE0-4591-92F5-EAB88AF830A5}" srcId="{AF5A06F2-7AE1-447D-AD7B-9C2D00B195D4}" destId="{A4202B0E-74D8-4D2D-B886-B13AB3D055DB}" srcOrd="0" destOrd="0" parTransId="{B00C6564-EC0E-42E4-B8CC-72C9A7A80B0A}" sibTransId="{1E6DE10B-DEA7-4BF2-91E5-9CAEDC817D18}"/>
    <dgm:cxn modelId="{3383451B-F2BD-457A-99ED-5028EB898B69}" srcId="{AF5A06F2-7AE1-447D-AD7B-9C2D00B195D4}" destId="{BF5CCA41-4478-41EF-8B9E-7EADBCBD442C}" srcOrd="1" destOrd="0" parTransId="{140E8093-A5A4-41C6-8E70-FCDC9C1DE005}" sibTransId="{5C93C206-4BE2-4437-91FE-C3F0F16D01CA}"/>
    <dgm:cxn modelId="{3B999421-AE6B-4180-8E91-F12047250552}" type="presOf" srcId="{BF5CCA41-4478-41EF-8B9E-7EADBCBD442C}" destId="{9F703ECF-FD3B-4B92-88ED-5D6D85AC475E}" srcOrd="0" destOrd="0" presId="urn:microsoft.com/office/officeart/2005/8/layout/vList5"/>
    <dgm:cxn modelId="{3BE47D76-7897-4511-8D77-AA96A83DE950}" type="presOf" srcId="{86CF458F-9A7E-4284-8D0A-8680C52293D4}" destId="{9831112C-BAA4-418B-B2BF-8F100CB36F4A}" srcOrd="0" destOrd="0" presId="urn:microsoft.com/office/officeart/2005/8/layout/vList5"/>
    <dgm:cxn modelId="{0F2DBC59-CF1A-4B83-8384-93927F4BC048}" type="presOf" srcId="{74F33475-443A-470E-980E-617672FA2FE9}" destId="{ECDC40DE-2B8B-4E4A-A425-6F2DF68353AC}" srcOrd="0" destOrd="0" presId="urn:microsoft.com/office/officeart/2005/8/layout/vList5"/>
    <dgm:cxn modelId="{92705780-38AC-40E5-BCFE-691F33193995}" type="presOf" srcId="{AF5A06F2-7AE1-447D-AD7B-9C2D00B195D4}" destId="{15AC794A-016C-4CDE-936E-9FA0ED507800}" srcOrd="0" destOrd="0" presId="urn:microsoft.com/office/officeart/2005/8/layout/vList5"/>
    <dgm:cxn modelId="{2FC1DE9D-0FE9-47C0-ACA9-C99A1D3996A8}" type="presOf" srcId="{A4202B0E-74D8-4D2D-B886-B13AB3D055DB}" destId="{13F3AC40-2ED1-4232-9989-16212C9D4E96}" srcOrd="0" destOrd="0" presId="urn:microsoft.com/office/officeart/2005/8/layout/vList5"/>
    <dgm:cxn modelId="{ADADC5A8-DAC8-4EEE-B3F5-B7EA8D705437}" srcId="{AF5A06F2-7AE1-447D-AD7B-9C2D00B195D4}" destId="{86CF458F-9A7E-4284-8D0A-8680C52293D4}" srcOrd="2" destOrd="0" parTransId="{BCC659D1-63BC-4F0E-9FFC-FFF5B218BAEB}" sibTransId="{D1C7563B-2DD1-4B02-8127-780C3CCBFC39}"/>
    <dgm:cxn modelId="{89DFADB1-EA9F-4B2A-9314-81A6ED4E55C9}" type="presOf" srcId="{6B76C5E1-4CA9-49EC-A912-4D019AF51D86}" destId="{7AA65E47-670D-49C8-AFF0-ECCD69230E5B}" srcOrd="0" destOrd="0" presId="urn:microsoft.com/office/officeart/2005/8/layout/vList5"/>
    <dgm:cxn modelId="{FD031AB8-6CAB-471A-9958-2FFA18339712}" srcId="{A4202B0E-74D8-4D2D-B886-B13AB3D055DB}" destId="{74F33475-443A-470E-980E-617672FA2FE9}" srcOrd="0" destOrd="0" parTransId="{7D0CA447-255A-4D83-8758-0325A0610570}" sibTransId="{AFEC84F5-F475-412D-9E32-A70C53150B48}"/>
    <dgm:cxn modelId="{F4994DBA-679D-4F06-8A6C-93F0DA5ECC52}" type="presOf" srcId="{F4ACE319-F08A-4B38-98BE-971226D4CA68}" destId="{5A528A55-C962-4EEB-92A2-A709550C2202}" srcOrd="0" destOrd="0" presId="urn:microsoft.com/office/officeart/2005/8/layout/vList5"/>
    <dgm:cxn modelId="{ABED0CD8-BB0F-485D-B718-D07D36F5010F}" srcId="{BF5CCA41-4478-41EF-8B9E-7EADBCBD442C}" destId="{F4ACE319-F08A-4B38-98BE-971226D4CA68}" srcOrd="0" destOrd="0" parTransId="{47C0A7E2-183E-4CF0-B755-EF57A201B254}" sibTransId="{DAA04709-E448-4AB5-816C-D7134330D229}"/>
    <dgm:cxn modelId="{CE3F6AF0-E143-4CCB-B336-F1B5AA2C779D}" srcId="{86CF458F-9A7E-4284-8D0A-8680C52293D4}" destId="{6B76C5E1-4CA9-49EC-A912-4D019AF51D86}" srcOrd="0" destOrd="0" parTransId="{22D4B719-60B4-4916-A0DF-11A1F52F70C5}" sibTransId="{BC9B7912-6CBD-4DEB-A932-A5C4F44331FC}"/>
    <dgm:cxn modelId="{554264D4-BDBE-4163-9BE4-C80703C42612}" type="presParOf" srcId="{15AC794A-016C-4CDE-936E-9FA0ED507800}" destId="{07011096-3225-4921-9F61-103CA762F50C}" srcOrd="0" destOrd="0" presId="urn:microsoft.com/office/officeart/2005/8/layout/vList5"/>
    <dgm:cxn modelId="{6E41E072-491D-46D0-B000-78666AF7F2C5}" type="presParOf" srcId="{07011096-3225-4921-9F61-103CA762F50C}" destId="{13F3AC40-2ED1-4232-9989-16212C9D4E96}" srcOrd="0" destOrd="0" presId="urn:microsoft.com/office/officeart/2005/8/layout/vList5"/>
    <dgm:cxn modelId="{68BCB113-9EF9-4334-9DBC-4E24BA1B0761}" type="presParOf" srcId="{07011096-3225-4921-9F61-103CA762F50C}" destId="{ECDC40DE-2B8B-4E4A-A425-6F2DF68353AC}" srcOrd="1" destOrd="0" presId="urn:microsoft.com/office/officeart/2005/8/layout/vList5"/>
    <dgm:cxn modelId="{9047097E-051D-4978-A49F-3B4EF8FE4FBE}" type="presParOf" srcId="{15AC794A-016C-4CDE-936E-9FA0ED507800}" destId="{A46DF822-E313-4B9D-A50C-3968375D39CB}" srcOrd="1" destOrd="0" presId="urn:microsoft.com/office/officeart/2005/8/layout/vList5"/>
    <dgm:cxn modelId="{973F26CB-3785-4F2E-A392-140B41E05C68}" type="presParOf" srcId="{15AC794A-016C-4CDE-936E-9FA0ED507800}" destId="{0E949B37-1DFF-4367-85EA-532F8F755E11}" srcOrd="2" destOrd="0" presId="urn:microsoft.com/office/officeart/2005/8/layout/vList5"/>
    <dgm:cxn modelId="{9D189932-54C6-454F-82F2-FBA9D67A15EC}" type="presParOf" srcId="{0E949B37-1DFF-4367-85EA-532F8F755E11}" destId="{9F703ECF-FD3B-4B92-88ED-5D6D85AC475E}" srcOrd="0" destOrd="0" presId="urn:microsoft.com/office/officeart/2005/8/layout/vList5"/>
    <dgm:cxn modelId="{BED77AF5-4EBA-4B28-BEDB-F4774A01BA36}" type="presParOf" srcId="{0E949B37-1DFF-4367-85EA-532F8F755E11}" destId="{5A528A55-C962-4EEB-92A2-A709550C2202}" srcOrd="1" destOrd="0" presId="urn:microsoft.com/office/officeart/2005/8/layout/vList5"/>
    <dgm:cxn modelId="{0DB1E3E1-B1B4-4DE5-910B-3E0154A3D9C2}" type="presParOf" srcId="{15AC794A-016C-4CDE-936E-9FA0ED507800}" destId="{AD7FA524-01FE-4BB4-B73F-9EED0389CD2C}" srcOrd="3" destOrd="0" presId="urn:microsoft.com/office/officeart/2005/8/layout/vList5"/>
    <dgm:cxn modelId="{3FA2189C-6432-436C-BE36-539DD6576B80}" type="presParOf" srcId="{15AC794A-016C-4CDE-936E-9FA0ED507800}" destId="{C314D98D-A988-4DF0-88F2-43EA69384B62}" srcOrd="4" destOrd="0" presId="urn:microsoft.com/office/officeart/2005/8/layout/vList5"/>
    <dgm:cxn modelId="{6E398A47-4FCE-4628-9F23-FCCAFD0A236A}" type="presParOf" srcId="{C314D98D-A988-4DF0-88F2-43EA69384B62}" destId="{9831112C-BAA4-418B-B2BF-8F100CB36F4A}" srcOrd="0" destOrd="0" presId="urn:microsoft.com/office/officeart/2005/8/layout/vList5"/>
    <dgm:cxn modelId="{1B18CD12-A570-432B-BDCB-D2AB535BF20B}" type="presParOf" srcId="{C314D98D-A988-4DF0-88F2-43EA69384B62}" destId="{7AA65E47-670D-49C8-AFF0-ECCD69230E5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E9975-8F74-46B0-B53A-8B3A746F51BA}">
      <dsp:nvSpPr>
        <dsp:cNvPr id="0" name=""/>
        <dsp:cNvSpPr/>
      </dsp:nvSpPr>
      <dsp:spPr>
        <a:xfrm>
          <a:off x="176913" y="98890"/>
          <a:ext cx="4853594"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US" sz="4000" b="1" kern="1200" dirty="0">
              <a:latin typeface="HK Grotesk Medium" panose="020B0604020202020204" charset="0"/>
            </a:rPr>
            <a:t>Goal</a:t>
          </a:r>
          <a:endParaRPr lang="en-IN" sz="4000" kern="1200" dirty="0"/>
        </a:p>
      </dsp:txBody>
      <dsp:txXfrm>
        <a:off x="176913" y="98890"/>
        <a:ext cx="4853594" cy="1287000"/>
      </dsp:txXfrm>
    </dsp:sp>
    <dsp:sp modelId="{1A65E381-0AEE-4BD2-A4B8-D11E85016EB9}">
      <dsp:nvSpPr>
        <dsp:cNvPr id="0" name=""/>
        <dsp:cNvSpPr/>
      </dsp:nvSpPr>
      <dsp:spPr>
        <a:xfrm>
          <a:off x="5030508" y="313491"/>
          <a:ext cx="616891" cy="857798"/>
        </a:xfrm>
        <a:prstGeom prst="leftBrace">
          <a:avLst>
            <a:gd name="adj1" fmla="val 35000"/>
            <a:gd name="adj2" fmla="val 50000"/>
          </a:avLst>
        </a:prstGeom>
        <a:noFill/>
        <a:ln w="38100"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sp>
    <dsp:sp modelId="{07F8EBF3-A94F-40C6-A514-E41371C7A2CB}">
      <dsp:nvSpPr>
        <dsp:cNvPr id="0" name=""/>
        <dsp:cNvSpPr/>
      </dsp:nvSpPr>
      <dsp:spPr>
        <a:xfrm>
          <a:off x="5919162" y="123819"/>
          <a:ext cx="13201777" cy="1287000"/>
        </a:xfrm>
        <a:prstGeom prst="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None/>
          </a:pPr>
          <a:r>
            <a:rPr lang="en-US" sz="2000" b="1" kern="1200" dirty="0">
              <a:latin typeface="Amasis MT Pro Light" panose="02040304050005020304" pitchFamily="18" charset="0"/>
            </a:rPr>
            <a:t>Objective</a:t>
          </a:r>
          <a:r>
            <a:rPr lang="en-US" sz="2000" kern="1200" dirty="0">
              <a:latin typeface="Amasis MT Pro Light" panose="02040304050005020304" pitchFamily="18" charset="0"/>
            </a:rPr>
            <a:t>: Create a small, representative dataset that supports graph-based analysis for fraud detection.</a:t>
          </a:r>
          <a:endParaRPr lang="en-IN" sz="2000" kern="1200" dirty="0">
            <a:latin typeface="Amasis MT Pro Light" panose="02040304050005020304" pitchFamily="18" charset="0"/>
          </a:endParaRPr>
        </a:p>
        <a:p>
          <a:pPr marL="228600" lvl="1" indent="-228600" algn="l" defTabSz="889000">
            <a:lnSpc>
              <a:spcPct val="90000"/>
            </a:lnSpc>
            <a:spcBef>
              <a:spcPct val="0"/>
            </a:spcBef>
            <a:spcAft>
              <a:spcPct val="15000"/>
            </a:spcAft>
            <a:buNone/>
          </a:pPr>
          <a:r>
            <a:rPr lang="en-US" sz="2000" b="1" kern="1200" dirty="0">
              <a:latin typeface="Amasis MT Pro Light" panose="02040304050005020304" pitchFamily="18" charset="0"/>
            </a:rPr>
            <a:t>Focus</a:t>
          </a:r>
          <a:r>
            <a:rPr lang="en-US" sz="2000" kern="1200" dirty="0">
              <a:latin typeface="Amasis MT Pro Light" panose="02040304050005020304" pitchFamily="18" charset="0"/>
            </a:rPr>
            <a:t>: Ensure that the dataset captures important connections, particularly for accounts involved in fraudulent activities.</a:t>
          </a:r>
          <a:endParaRPr lang="en-IN" sz="2000" kern="1200" dirty="0">
            <a:latin typeface="Amasis MT Pro Light" panose="02040304050005020304" pitchFamily="18" charset="0"/>
          </a:endParaRPr>
        </a:p>
        <a:p>
          <a:pPr marL="228600" lvl="1" indent="-228600" algn="l" defTabSz="889000">
            <a:lnSpc>
              <a:spcPct val="90000"/>
            </a:lnSpc>
            <a:spcBef>
              <a:spcPct val="0"/>
            </a:spcBef>
            <a:spcAft>
              <a:spcPct val="15000"/>
            </a:spcAft>
            <a:buNone/>
          </a:pPr>
          <a:r>
            <a:rPr lang="en-IN" sz="2000" b="1" kern="1200" dirty="0">
              <a:latin typeface="Amasis MT Pro Light" panose="02040304050005020304" pitchFamily="18" charset="0"/>
            </a:rPr>
            <a:t>Solution: </a:t>
          </a:r>
          <a:r>
            <a:rPr lang="en-US" sz="2000" b="0" kern="1200" dirty="0">
              <a:latin typeface="Amasis MT Pro Light" panose="02040304050005020304" pitchFamily="18" charset="0"/>
            </a:rPr>
            <a:t>Carefully select non-fraud samples to maintain representativeness and ensure meaningful graph construction</a:t>
          </a:r>
          <a:endParaRPr lang="en-IN" sz="2000" b="0" kern="1200" dirty="0">
            <a:latin typeface="Amasis MT Pro Light" panose="02040304050005020304" pitchFamily="18" charset="0"/>
          </a:endParaRPr>
        </a:p>
      </dsp:txBody>
      <dsp:txXfrm>
        <a:off x="5919162" y="123819"/>
        <a:ext cx="13201777" cy="128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C40DE-2B8B-4E4A-A425-6F2DF68353AC}">
      <dsp:nvSpPr>
        <dsp:cNvPr id="0" name=""/>
        <dsp:cNvSpPr/>
      </dsp:nvSpPr>
      <dsp:spPr>
        <a:xfrm rot="5400000">
          <a:off x="9628710" y="-3772300"/>
          <a:ext cx="1937838" cy="99742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kern="1200" cap="none" spc="0" dirty="0">
              <a:ln w="0"/>
              <a:solidFill>
                <a:schemeClr val="tx1"/>
              </a:solidFill>
              <a:effectLst>
                <a:outerShdw blurRad="38100" dist="38100" dir="2700000" algn="tl">
                  <a:srgbClr val="000000">
                    <a:alpha val="43137"/>
                  </a:srgbClr>
                </a:outerShdw>
              </a:effectLst>
              <a:latin typeface="Amasis MT Pro Light" panose="02040304050005020304" pitchFamily="18" charset="0"/>
            </a:rPr>
            <a:t>Edge-Enhanced GAT combines GAT with edge feature transformation using an MLP. The model processes both node and edge features, improving attention</a:t>
          </a:r>
          <a:endParaRPr lang="en-IN" sz="2400" b="0" kern="1200" cap="none" spc="0" dirty="0">
            <a:ln w="0"/>
            <a:solidFill>
              <a:schemeClr val="tx1"/>
            </a:solidFill>
            <a:effectLst>
              <a:outerShdw blurRad="38100" dist="38100" dir="2700000" algn="tl">
                <a:srgbClr val="000000">
                  <a:alpha val="43137"/>
                </a:srgbClr>
              </a:outerShdw>
            </a:effectLst>
            <a:latin typeface="Amasis MT Pro Light" panose="02040304050005020304" pitchFamily="18" charset="0"/>
          </a:endParaRPr>
        </a:p>
      </dsp:txBody>
      <dsp:txXfrm rot="-5400000">
        <a:off x="5610510" y="340497"/>
        <a:ext cx="9879643" cy="1748644"/>
      </dsp:txXfrm>
    </dsp:sp>
    <dsp:sp modelId="{13F3AC40-2ED1-4232-9989-16212C9D4E96}">
      <dsp:nvSpPr>
        <dsp:cNvPr id="0" name=""/>
        <dsp:cNvSpPr/>
      </dsp:nvSpPr>
      <dsp:spPr>
        <a:xfrm>
          <a:off x="0" y="3670"/>
          <a:ext cx="5610510" cy="24222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chivo Black" panose="020B0604020202020204" charset="0"/>
            </a:rPr>
            <a:t>Architecture</a:t>
          </a:r>
        </a:p>
      </dsp:txBody>
      <dsp:txXfrm>
        <a:off x="118247" y="121917"/>
        <a:ext cx="5374016" cy="2185804"/>
      </dsp:txXfrm>
    </dsp:sp>
    <dsp:sp modelId="{5A528A55-C962-4EEB-92A2-A709550C2202}">
      <dsp:nvSpPr>
        <dsp:cNvPr id="0" name=""/>
        <dsp:cNvSpPr/>
      </dsp:nvSpPr>
      <dsp:spPr>
        <a:xfrm rot="5400000">
          <a:off x="9628710" y="-1228887"/>
          <a:ext cx="1937838" cy="99742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kern="1200" dirty="0">
              <a:effectLst>
                <a:outerShdw blurRad="38100" dist="38100" dir="2700000" algn="tl">
                  <a:srgbClr val="000000">
                    <a:alpha val="43137"/>
                  </a:srgbClr>
                </a:outerShdw>
              </a:effectLst>
              <a:latin typeface="Amasis MT Pro Light" panose="02040304050005020304" pitchFamily="18" charset="0"/>
            </a:rPr>
            <a:t>The model takes node features, edge indices, and edge features as inputs. The edge features are transformed by the MLP, then passed through two GAT layers (multi-head in Layer 1, single-head in Layer 2) with dropout for regularization.</a:t>
          </a:r>
          <a:endParaRPr lang="en-IN" sz="2400" b="0" i="0" kern="1200" cap="none" spc="0" dirty="0">
            <a:ln w="0"/>
            <a:solidFill>
              <a:schemeClr val="tx1"/>
            </a:solidFill>
            <a:effectLst>
              <a:outerShdw blurRad="38100" dist="38100" dir="2700000" algn="tl">
                <a:srgbClr val="000000">
                  <a:alpha val="43137"/>
                </a:srgbClr>
              </a:outerShdw>
            </a:effectLst>
            <a:latin typeface="Amasis MT Pro Light" panose="02040304050005020304" pitchFamily="18" charset="0"/>
          </a:endParaRPr>
        </a:p>
      </dsp:txBody>
      <dsp:txXfrm rot="-5400000">
        <a:off x="5610510" y="2883910"/>
        <a:ext cx="9879643" cy="1748644"/>
      </dsp:txXfrm>
    </dsp:sp>
    <dsp:sp modelId="{9F703ECF-FD3B-4B92-88ED-5D6D85AC475E}">
      <dsp:nvSpPr>
        <dsp:cNvPr id="0" name=""/>
        <dsp:cNvSpPr/>
      </dsp:nvSpPr>
      <dsp:spPr>
        <a:xfrm>
          <a:off x="0" y="2547083"/>
          <a:ext cx="5610510" cy="24222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chivo Black" panose="020B0604020202020204" charset="0"/>
            </a:rPr>
            <a:t>Data Flow</a:t>
          </a:r>
        </a:p>
      </dsp:txBody>
      <dsp:txXfrm>
        <a:off x="118247" y="2665330"/>
        <a:ext cx="5374016" cy="2185804"/>
      </dsp:txXfrm>
    </dsp:sp>
    <dsp:sp modelId="{7AA65E47-670D-49C8-AFF0-ECCD69230E5B}">
      <dsp:nvSpPr>
        <dsp:cNvPr id="0" name=""/>
        <dsp:cNvSpPr/>
      </dsp:nvSpPr>
      <dsp:spPr>
        <a:xfrm rot="5400000">
          <a:off x="9628710" y="1314525"/>
          <a:ext cx="1937838" cy="99742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The attention mechanism learns from both node and edge features, while dropout regularization ensures better generalization by preventing overfitting.</a:t>
          </a:r>
          <a:endParaRPr lang="en-IN"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sp:txBody>
      <dsp:txXfrm rot="-5400000">
        <a:off x="5610510" y="5427323"/>
        <a:ext cx="9879643" cy="1748644"/>
      </dsp:txXfrm>
    </dsp:sp>
    <dsp:sp modelId="{9831112C-BAA4-418B-B2BF-8F100CB36F4A}">
      <dsp:nvSpPr>
        <dsp:cNvPr id="0" name=""/>
        <dsp:cNvSpPr/>
      </dsp:nvSpPr>
      <dsp:spPr>
        <a:xfrm>
          <a:off x="0" y="5090496"/>
          <a:ext cx="5610510" cy="24222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Archivo Black" panose="020B0604020202020204" charset="0"/>
            </a:rPr>
            <a:t>Key Features</a:t>
          </a:r>
        </a:p>
      </dsp:txBody>
      <dsp:txXfrm>
        <a:off x="118247" y="5208743"/>
        <a:ext cx="5374016" cy="2185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C40DE-2B8B-4E4A-A425-6F2DF68353AC}">
      <dsp:nvSpPr>
        <dsp:cNvPr id="0" name=""/>
        <dsp:cNvSpPr/>
      </dsp:nvSpPr>
      <dsp:spPr>
        <a:xfrm rot="5400000">
          <a:off x="10468502" y="-4358490"/>
          <a:ext cx="1447506" cy="10533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Utilized Graph Attention Networks (GATs) to model financial transactions as graphs, capturing complex relationships between accounts.</a:t>
          </a:r>
          <a:endParaRPr lang="en-IN"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sp:txBody>
      <dsp:txXfrm rot="-5400000">
        <a:off x="5925312" y="255361"/>
        <a:ext cx="10463227" cy="1306184"/>
      </dsp:txXfrm>
    </dsp:sp>
    <dsp:sp modelId="{13F3AC40-2ED1-4232-9989-16212C9D4E96}">
      <dsp:nvSpPr>
        <dsp:cNvPr id="0" name=""/>
        <dsp:cNvSpPr/>
      </dsp:nvSpPr>
      <dsp:spPr>
        <a:xfrm>
          <a:off x="0" y="3761"/>
          <a:ext cx="5925312" cy="18093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chivo Black" panose="020B0604020202020204" charset="0"/>
            </a:rPr>
            <a:t>Fraud Detection with GATs</a:t>
          </a:r>
        </a:p>
      </dsp:txBody>
      <dsp:txXfrm>
        <a:off x="88327" y="92088"/>
        <a:ext cx="5748658" cy="1632729"/>
      </dsp:txXfrm>
    </dsp:sp>
    <dsp:sp modelId="{5A528A55-C962-4EEB-92A2-A709550C2202}">
      <dsp:nvSpPr>
        <dsp:cNvPr id="0" name=""/>
        <dsp:cNvSpPr/>
      </dsp:nvSpPr>
      <dsp:spPr>
        <a:xfrm rot="5400000">
          <a:off x="10468502" y="-2458637"/>
          <a:ext cx="1447506" cy="10533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i="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Generated a new, more manageable dataset due to computational limitations, enabling efficient model training.</a:t>
          </a:r>
          <a:endParaRPr lang="en-IN" sz="2400" b="0" i="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sp:txBody>
      <dsp:txXfrm rot="-5400000">
        <a:off x="5925312" y="2155214"/>
        <a:ext cx="10463227" cy="1306184"/>
      </dsp:txXfrm>
    </dsp:sp>
    <dsp:sp modelId="{9F703ECF-FD3B-4B92-88ED-5D6D85AC475E}">
      <dsp:nvSpPr>
        <dsp:cNvPr id="0" name=""/>
        <dsp:cNvSpPr/>
      </dsp:nvSpPr>
      <dsp:spPr>
        <a:xfrm>
          <a:off x="0" y="1903614"/>
          <a:ext cx="5925312" cy="18093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chivo Black" panose="020B0604020202020204" charset="0"/>
            </a:rPr>
            <a:t>Creation of New Dataset</a:t>
          </a:r>
        </a:p>
      </dsp:txBody>
      <dsp:txXfrm>
        <a:off x="88327" y="1991941"/>
        <a:ext cx="5748658" cy="1632729"/>
      </dsp:txXfrm>
    </dsp:sp>
    <dsp:sp modelId="{7AA65E47-670D-49C8-AFF0-ECCD69230E5B}">
      <dsp:nvSpPr>
        <dsp:cNvPr id="0" name=""/>
        <dsp:cNvSpPr/>
      </dsp:nvSpPr>
      <dsp:spPr>
        <a:xfrm rot="5400000">
          <a:off x="10468502" y="-558785"/>
          <a:ext cx="1447506" cy="10533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Applied class weights to mitigate the impact of class imbalance, improving the model's sensitivity to fraudulent transactions.</a:t>
          </a:r>
          <a:endParaRPr lang="en-IN"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sp:txBody>
      <dsp:txXfrm rot="-5400000">
        <a:off x="5925312" y="4055066"/>
        <a:ext cx="10463227" cy="1306184"/>
      </dsp:txXfrm>
    </dsp:sp>
    <dsp:sp modelId="{9831112C-BAA4-418B-B2BF-8F100CB36F4A}">
      <dsp:nvSpPr>
        <dsp:cNvPr id="0" name=""/>
        <dsp:cNvSpPr/>
      </dsp:nvSpPr>
      <dsp:spPr>
        <a:xfrm>
          <a:off x="0" y="3803467"/>
          <a:ext cx="5925312" cy="18093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0" kern="1200" dirty="0">
              <a:latin typeface="Archivo Black" panose="020B0604020202020204" charset="0"/>
            </a:rPr>
            <a:t>Addressing Class Imbalance</a:t>
          </a:r>
          <a:endParaRPr lang="en-US" sz="2400" b="0" kern="1200" dirty="0">
            <a:latin typeface="Archivo Black" panose="020B0604020202020204" charset="0"/>
          </a:endParaRPr>
        </a:p>
      </dsp:txBody>
      <dsp:txXfrm>
        <a:off x="88327" y="3891794"/>
        <a:ext cx="5748658" cy="1632729"/>
      </dsp:txXfrm>
    </dsp:sp>
    <dsp:sp modelId="{1DD8FF2D-A721-4C3F-AF76-6EC1091DB387}">
      <dsp:nvSpPr>
        <dsp:cNvPr id="0" name=""/>
        <dsp:cNvSpPr/>
      </dsp:nvSpPr>
      <dsp:spPr>
        <a:xfrm rot="5400000">
          <a:off x="10468502" y="1341067"/>
          <a:ext cx="1447506" cy="10533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Integrated a neural network to enhance edge transformations, boosting the True Positive Rate (TPR) from 60% to 69%.</a:t>
          </a:r>
          <a:endParaRPr lang="en-IN"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sp:txBody>
      <dsp:txXfrm rot="-5400000">
        <a:off x="5925312" y="5954919"/>
        <a:ext cx="10463227" cy="1306184"/>
      </dsp:txXfrm>
    </dsp:sp>
    <dsp:sp modelId="{54C21227-94EE-4D3F-821A-8A150B03ED9F}">
      <dsp:nvSpPr>
        <dsp:cNvPr id="0" name=""/>
        <dsp:cNvSpPr/>
      </dsp:nvSpPr>
      <dsp:spPr>
        <a:xfrm>
          <a:off x="0" y="5703319"/>
          <a:ext cx="5925312" cy="18093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0" kern="1200" cap="none" spc="0" dirty="0">
              <a:ln w="0"/>
              <a:solidFill>
                <a:schemeClr val="bg1"/>
              </a:solidFill>
              <a:effectLst>
                <a:outerShdw blurRad="38100" dist="19050" dir="2700000" algn="tl" rotWithShape="0">
                  <a:schemeClr val="dk1">
                    <a:alpha val="40000"/>
                  </a:schemeClr>
                </a:outerShdw>
              </a:effectLst>
              <a:latin typeface="Archivo Black" panose="020B0604020202020204" charset="0"/>
            </a:rPr>
            <a:t>Performance Improvement</a:t>
          </a:r>
        </a:p>
      </dsp:txBody>
      <dsp:txXfrm>
        <a:off x="88327" y="5791646"/>
        <a:ext cx="5748658" cy="16327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C40DE-2B8B-4E4A-A425-6F2DF68353AC}">
      <dsp:nvSpPr>
        <dsp:cNvPr id="0" name=""/>
        <dsp:cNvSpPr/>
      </dsp:nvSpPr>
      <dsp:spPr>
        <a:xfrm rot="5400000">
          <a:off x="9628710" y="-3772300"/>
          <a:ext cx="1937838" cy="99742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Explore advanced Graph Neural Network models like GCNs, </a:t>
          </a:r>
          <a:r>
            <a:rPr lang="en-US" sz="2400" b="0" kern="1200" cap="none" spc="0" dirty="0" err="1">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GraphSAGE</a:t>
          </a:r>
          <a:r>
            <a:rPr lang="en-US"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 and GINs, as well as multi-level attention mechanisms, to improve the model’s ability to detect complex fraud patterns.</a:t>
          </a:r>
          <a:endParaRPr lang="en-IN"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sp:txBody>
      <dsp:txXfrm rot="-5400000">
        <a:off x="5610510" y="340497"/>
        <a:ext cx="9879643" cy="1748644"/>
      </dsp:txXfrm>
    </dsp:sp>
    <dsp:sp modelId="{13F3AC40-2ED1-4232-9989-16212C9D4E96}">
      <dsp:nvSpPr>
        <dsp:cNvPr id="0" name=""/>
        <dsp:cNvSpPr/>
      </dsp:nvSpPr>
      <dsp:spPr>
        <a:xfrm>
          <a:off x="0" y="3670"/>
          <a:ext cx="5610510" cy="24222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chivo Black" panose="020B0604020202020204" charset="0"/>
            </a:rPr>
            <a:t>Enhanced GNN Architectures</a:t>
          </a:r>
        </a:p>
      </dsp:txBody>
      <dsp:txXfrm>
        <a:off x="118247" y="121917"/>
        <a:ext cx="5374016" cy="2185804"/>
      </dsp:txXfrm>
    </dsp:sp>
    <dsp:sp modelId="{5A528A55-C962-4EEB-92A2-A709550C2202}">
      <dsp:nvSpPr>
        <dsp:cNvPr id="0" name=""/>
        <dsp:cNvSpPr/>
      </dsp:nvSpPr>
      <dsp:spPr>
        <a:xfrm rot="5400000">
          <a:off x="9628710" y="-1228887"/>
          <a:ext cx="1937838" cy="99742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i="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Develop models to classify entire transaction trails or subgraphs as fraudulent or non-fraudulent, enabling detection of intricate money-laundering schemes spanning multiple transactions.</a:t>
          </a:r>
          <a:endParaRPr lang="en-IN" sz="2400" b="0" i="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sp:txBody>
      <dsp:txXfrm rot="-5400000">
        <a:off x="5610510" y="2883910"/>
        <a:ext cx="9879643" cy="1748644"/>
      </dsp:txXfrm>
    </dsp:sp>
    <dsp:sp modelId="{9F703ECF-FD3B-4B92-88ED-5D6D85AC475E}">
      <dsp:nvSpPr>
        <dsp:cNvPr id="0" name=""/>
        <dsp:cNvSpPr/>
      </dsp:nvSpPr>
      <dsp:spPr>
        <a:xfrm>
          <a:off x="0" y="2547083"/>
          <a:ext cx="5610510" cy="24222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chivo Black" panose="020B0604020202020204" charset="0"/>
            </a:rPr>
            <a:t>Subgraph-Level Analysis</a:t>
          </a:r>
        </a:p>
      </dsp:txBody>
      <dsp:txXfrm>
        <a:off x="118247" y="2665330"/>
        <a:ext cx="5374016" cy="2185804"/>
      </dsp:txXfrm>
    </dsp:sp>
    <dsp:sp modelId="{7AA65E47-670D-49C8-AFF0-ECCD69230E5B}">
      <dsp:nvSpPr>
        <dsp:cNvPr id="0" name=""/>
        <dsp:cNvSpPr/>
      </dsp:nvSpPr>
      <dsp:spPr>
        <a:xfrm rot="5400000">
          <a:off x="9628710" y="1314525"/>
          <a:ext cx="1937838" cy="99742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ctr" defTabSz="1066800">
            <a:lnSpc>
              <a:spcPct val="90000"/>
            </a:lnSpc>
            <a:spcBef>
              <a:spcPct val="0"/>
            </a:spcBef>
            <a:spcAft>
              <a:spcPct val="1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rPr>
            <a:t>Develop a model to reconstruct and complete incomplete transaction trails, uncovering hidden fraud patterns and improving the dataset's comprehensiveness.</a:t>
          </a:r>
          <a:endParaRPr lang="en-IN" sz="2400" b="0" kern="1200" cap="none" spc="0" dirty="0">
            <a:ln w="0"/>
            <a:solidFill>
              <a:schemeClr val="tx1"/>
            </a:solidFill>
            <a:effectLst>
              <a:outerShdw blurRad="38100" dist="19050" dir="2700000" algn="tl" rotWithShape="0">
                <a:schemeClr val="dk1">
                  <a:alpha val="40000"/>
                </a:schemeClr>
              </a:outerShdw>
            </a:effectLst>
            <a:latin typeface="Amasis MT Pro Light" panose="02040304050005020304" pitchFamily="18" charset="0"/>
          </a:endParaRPr>
        </a:p>
      </dsp:txBody>
      <dsp:txXfrm rot="-5400000">
        <a:off x="5610510" y="5427323"/>
        <a:ext cx="9879643" cy="1748644"/>
      </dsp:txXfrm>
    </dsp:sp>
    <dsp:sp modelId="{9831112C-BAA4-418B-B2BF-8F100CB36F4A}">
      <dsp:nvSpPr>
        <dsp:cNvPr id="0" name=""/>
        <dsp:cNvSpPr/>
      </dsp:nvSpPr>
      <dsp:spPr>
        <a:xfrm>
          <a:off x="0" y="5090496"/>
          <a:ext cx="5610510" cy="24222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Archivo Black" panose="020B0604020202020204" charset="0"/>
            </a:rPr>
            <a:t>Generating and Completing Transaction Trails</a:t>
          </a:r>
        </a:p>
      </dsp:txBody>
      <dsp:txXfrm>
        <a:off x="118247" y="5208743"/>
        <a:ext cx="5374016" cy="2185804"/>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4813B-A164-4DBF-AA56-BDC1104000FB}"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033FA-690D-45E1-ACF1-FEBCBAC6B784}" type="slidenum">
              <a:rPr lang="en-IN" smtClean="0"/>
              <a:t>‹#›</a:t>
            </a:fld>
            <a:endParaRPr lang="en-IN"/>
          </a:p>
        </p:txBody>
      </p:sp>
    </p:spTree>
    <p:extLst>
      <p:ext uri="{BB962C8B-B14F-4D97-AF65-F5344CB8AC3E}">
        <p14:creationId xmlns:p14="http://schemas.microsoft.com/office/powerpoint/2010/main" val="119156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Firstly My name is Priyank Mundra, a final year student in the department of Electronics and Electrical communication Engineering pursuing my master in Vision and Intelligence Systems.</a:t>
            </a:r>
          </a:p>
          <a:p>
            <a:r>
              <a:rPr lang="en-US" dirty="0"/>
              <a:t>I want thanks my both of the supervisor, Professor </a:t>
            </a:r>
            <a:r>
              <a:rPr lang="en-US" dirty="0" err="1"/>
              <a:t>Pabitra</a:t>
            </a:r>
            <a:r>
              <a:rPr lang="en-US" dirty="0"/>
              <a:t> Mitra and Professor Arijit De for giving me this opportunity to work under them.</a:t>
            </a:r>
            <a:br>
              <a:rPr lang="en-US" dirty="0"/>
            </a:br>
            <a:r>
              <a:rPr lang="en-US" dirty="0"/>
              <a:t>My topic for my MTP is </a:t>
            </a:r>
            <a:r>
              <a:rPr lang="en-US" b="1" dirty="0"/>
              <a:t>Bank Fraud detection using Graph Neural Networks</a:t>
            </a:r>
            <a:endParaRPr lang="en-IN" b="1" dirty="0"/>
          </a:p>
        </p:txBody>
      </p:sp>
      <p:sp>
        <p:nvSpPr>
          <p:cNvPr id="4" name="Slide Number Placeholder 3"/>
          <p:cNvSpPr>
            <a:spLocks noGrp="1"/>
          </p:cNvSpPr>
          <p:nvPr>
            <p:ph type="sldNum" sz="quarter" idx="5"/>
          </p:nvPr>
        </p:nvSpPr>
        <p:spPr/>
        <p:txBody>
          <a:bodyPr/>
          <a:lstStyle/>
          <a:p>
            <a:fld id="{98B033FA-690D-45E1-ACF1-FEBCBAC6B784}" type="slidenum">
              <a:rPr lang="en-IN" smtClean="0"/>
              <a:t>1</a:t>
            </a:fld>
            <a:endParaRPr lang="en-IN"/>
          </a:p>
        </p:txBody>
      </p:sp>
    </p:spTree>
    <p:extLst>
      <p:ext uri="{BB962C8B-B14F-4D97-AF65-F5344CB8AC3E}">
        <p14:creationId xmlns:p14="http://schemas.microsoft.com/office/powerpoint/2010/main" val="1294623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is same as the previous model as I have explained in the last slide Edge feature will now first pass through a MLP layer with one hidden layer and Transform the edge feature add pass to the model as I have discussed in GAT model</a:t>
            </a:r>
            <a:br>
              <a:rPr lang="en-US" dirty="0"/>
            </a:br>
            <a:r>
              <a:rPr lang="en-US" dirty="0"/>
              <a:t>Due to this add on of MLP layer there was as improvement in TPR score it move from 60% to 69%.</a:t>
            </a:r>
            <a:br>
              <a:rPr lang="en-US" dirty="0"/>
            </a:br>
            <a:r>
              <a:rPr lang="en-US" dirty="0"/>
              <a:t>I have use weighted precision so the Fraud sample will also contribute to the score and there was no change in their precision it was 93%.</a:t>
            </a: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10</a:t>
            </a:fld>
            <a:endParaRPr lang="en-IN"/>
          </a:p>
        </p:txBody>
      </p:sp>
    </p:spTree>
    <p:extLst>
      <p:ext uri="{BB962C8B-B14F-4D97-AF65-F5344CB8AC3E}">
        <p14:creationId xmlns:p14="http://schemas.microsoft.com/office/powerpoint/2010/main" val="1414743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whole process of the project</a:t>
            </a:r>
            <a:br>
              <a:rPr lang="en-US" dirty="0"/>
            </a:br>
            <a:r>
              <a:rPr lang="en-US" dirty="0"/>
              <a:t>After preprocess the dataset such as normalize them remove empty rows, change categorical feature to numerical features, manage the dates of transaction.</a:t>
            </a:r>
            <a:br>
              <a:rPr lang="en-US" dirty="0"/>
            </a:br>
            <a:r>
              <a:rPr lang="en-US" dirty="0"/>
              <a:t>Since I don’t have much computational power so I decided to make a smaller dataset so I created a small dataset, then Go through the Graph construction while change the feature in such a way that it will help in making Graph, the I decided to use GAT model.</a:t>
            </a:r>
            <a:br>
              <a:rPr lang="en-US" dirty="0"/>
            </a:br>
            <a:r>
              <a:rPr lang="en-US" dirty="0"/>
              <a:t>I have split the dataset into 8:2 ratio.</a:t>
            </a:r>
            <a:br>
              <a:rPr lang="en-US" dirty="0"/>
            </a:br>
            <a:r>
              <a:rPr lang="en-US" dirty="0"/>
              <a:t>Since The dataset is too much imbalance, I have weight for calculation of loss in this way Fraud sample will have high weightage then Not Fraud sample, without using this weights all node was classified as Not Fraud.</a:t>
            </a:r>
            <a:br>
              <a:rPr lang="en-US" dirty="0"/>
            </a:br>
            <a:r>
              <a:rPr lang="en-US" dirty="0"/>
              <a:t>I have calculated </a:t>
            </a:r>
            <a:r>
              <a:rPr lang="en-US" dirty="0" err="1"/>
              <a:t>weigthed</a:t>
            </a:r>
            <a:r>
              <a:rPr lang="en-US" dirty="0"/>
              <a:t> precision and normal recall because correct Fraud sample will able to contribute to precision score and recall will help in monitoring the Fraud sample only</a:t>
            </a: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11</a:t>
            </a:fld>
            <a:endParaRPr lang="en-IN"/>
          </a:p>
        </p:txBody>
      </p:sp>
    </p:spTree>
    <p:extLst>
      <p:ext uri="{BB962C8B-B14F-4D97-AF65-F5344CB8AC3E}">
        <p14:creationId xmlns:p14="http://schemas.microsoft.com/office/powerpoint/2010/main" val="2611271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confusion matrix of our best result from Edge Enhancement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our final TPR score is 0.697 means our model is able to predict 69.7% of the Fraud sample and the test accuracy is 79% since </a:t>
            </a:r>
            <a:endParaRPr lang="en-IN" dirty="0"/>
          </a:p>
          <a:p>
            <a:r>
              <a:rPr lang="en-US" dirty="0"/>
              <a:t>It is move from 0.6 to 0.697 after adding and MLP layer for feature transformation and It also change the </a:t>
            </a:r>
            <a:r>
              <a:rPr lang="en-US"/>
              <a:t>accuracy from 73% to 79%. </a:t>
            </a: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12</a:t>
            </a:fld>
            <a:endParaRPr lang="en-IN"/>
          </a:p>
        </p:txBody>
      </p:sp>
    </p:spTree>
    <p:extLst>
      <p:ext uri="{BB962C8B-B14F-4D97-AF65-F5344CB8AC3E}">
        <p14:creationId xmlns:p14="http://schemas.microsoft.com/office/powerpoint/2010/main" val="399452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4A714-08FC-A614-2A73-B8DF4BA22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BFD958-BF8B-4498-7441-7A01682704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7A4B5-EDC3-8FB4-248F-108D298C24F0}"/>
              </a:ext>
            </a:extLst>
          </p:cNvPr>
          <p:cNvSpPr>
            <a:spLocks noGrp="1"/>
          </p:cNvSpPr>
          <p:nvPr>
            <p:ph type="body" idx="1"/>
          </p:nvPr>
        </p:nvSpPr>
        <p:spPr/>
        <p:txBody>
          <a:bodyPr/>
          <a:lstStyle/>
          <a:p>
            <a:r>
              <a:rPr lang="en-US" dirty="0"/>
              <a:t>My objective for this project is predict the node or the transaction trails in given transaction graph as Fraud or Not Fraud, basically it is an anomaly detection problem but is a graph, so I will be using Graph neural network.</a:t>
            </a:r>
            <a:br>
              <a:rPr lang="en-US" dirty="0"/>
            </a:br>
            <a:r>
              <a:rPr lang="en-US" dirty="0"/>
              <a:t>But why we need to do this, there are model which can do the Bank Fraud detection in very effective ways?</a:t>
            </a:r>
            <a:br>
              <a:rPr lang="en-US" dirty="0"/>
            </a:br>
            <a:r>
              <a:rPr lang="en-US" dirty="0"/>
              <a:t>The reason behind this is existing Techniques only focus on transaction which are from one account to another i.e., This sample only include only two account in it one is sender and one is receiver. Fraudster have found ways which can bypass this type of model very easily, some of these technique include using multiple accounts.</a:t>
            </a:r>
          </a:p>
          <a:p>
            <a:r>
              <a:rPr lang="en-US" dirty="0"/>
              <a:t>They increase the number of transaction to make it more complex to detect or they move the large amount of the money from one account to another account to not get detect due to large amount of transaction.</a:t>
            </a:r>
            <a:br>
              <a:rPr lang="en-US" dirty="0"/>
            </a:br>
            <a:r>
              <a:rPr lang="en-US" dirty="0"/>
              <a:t>This is why we made a graph of transaction which will help to include the information of all the connected transactions not just one.</a:t>
            </a:r>
            <a:endParaRPr lang="en-IN" dirty="0"/>
          </a:p>
        </p:txBody>
      </p:sp>
      <p:sp>
        <p:nvSpPr>
          <p:cNvPr id="4" name="Slide Number Placeholder 3">
            <a:extLst>
              <a:ext uri="{FF2B5EF4-FFF2-40B4-BE49-F238E27FC236}">
                <a16:creationId xmlns:a16="http://schemas.microsoft.com/office/drawing/2014/main" id="{8C0B59AF-9134-40A2-FBEF-093F85B8BF41}"/>
              </a:ext>
            </a:extLst>
          </p:cNvPr>
          <p:cNvSpPr>
            <a:spLocks noGrp="1"/>
          </p:cNvSpPr>
          <p:nvPr>
            <p:ph type="sldNum" sz="quarter" idx="5"/>
          </p:nvPr>
        </p:nvSpPr>
        <p:spPr/>
        <p:txBody>
          <a:bodyPr/>
          <a:lstStyle/>
          <a:p>
            <a:fld id="{98B033FA-690D-45E1-ACF1-FEBCBAC6B784}" type="slidenum">
              <a:rPr lang="en-IN" smtClean="0"/>
              <a:t>2</a:t>
            </a:fld>
            <a:endParaRPr lang="en-IN"/>
          </a:p>
        </p:txBody>
      </p:sp>
    </p:spTree>
    <p:extLst>
      <p:ext uri="{BB962C8B-B14F-4D97-AF65-F5344CB8AC3E}">
        <p14:creationId xmlns:p14="http://schemas.microsoft.com/office/powerpoint/2010/main" val="40258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lets just see what is GNN and How it works in short.</a:t>
            </a:r>
          </a:p>
          <a:p>
            <a:r>
              <a:rPr lang="en-US" dirty="0"/>
              <a:t>Graph Neural Network is just like a Normal Neural network only difference is that it take input a Graph data structure.</a:t>
            </a:r>
            <a:br>
              <a:rPr lang="en-US" dirty="0"/>
            </a:br>
            <a:r>
              <a:rPr lang="en-US" dirty="0"/>
              <a:t>Every node in a Graph have Feature vector and if edge has feature then there will be a feature vector too.</a:t>
            </a:r>
            <a:br>
              <a:rPr lang="en-US" dirty="0"/>
            </a:br>
            <a:r>
              <a:rPr lang="en-US" dirty="0"/>
              <a:t>What GNN do is, It try to represent a node, or edge, or a subgraph or a Graph using a vector, if I try to put it into an analogy with NLP word will be as a node and sentence will be Graph.</a:t>
            </a:r>
            <a:br>
              <a:rPr lang="en-US" dirty="0"/>
            </a:br>
            <a:r>
              <a:rPr lang="en-US" dirty="0"/>
              <a:t>But how does GNN do this?</a:t>
            </a:r>
            <a:br>
              <a:rPr lang="en-US" dirty="0"/>
            </a:br>
            <a:r>
              <a:rPr lang="en-US" dirty="0"/>
              <a:t>It uses a mechanism call Message passing, in short, I can say it gather the information from its neighbor and update feature vector.</a:t>
            </a:r>
            <a:br>
              <a:rPr lang="en-US" dirty="0"/>
            </a:br>
            <a:r>
              <a:rPr lang="en-US" dirty="0"/>
              <a:t>If I am using one layer it will gather information from one hop distance, if I am using 2 layer then it will gather information from 2 hops basically from neighbor of neighbors.</a:t>
            </a:r>
            <a:br>
              <a:rPr lang="en-US" dirty="0"/>
            </a:br>
            <a:br>
              <a:rPr lang="en-US" dirty="0"/>
            </a:br>
            <a:r>
              <a:rPr lang="en-US" dirty="0"/>
              <a:t>This type of learning is also called Representation learning.</a:t>
            </a: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3</a:t>
            </a:fld>
            <a:endParaRPr lang="en-IN"/>
          </a:p>
        </p:txBody>
      </p:sp>
    </p:spTree>
    <p:extLst>
      <p:ext uri="{BB962C8B-B14F-4D97-AF65-F5344CB8AC3E}">
        <p14:creationId xmlns:p14="http://schemas.microsoft.com/office/powerpoint/2010/main" val="402638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Graph attention Network for our project, but how it is different from normal GNN and why I am using GAT?</a:t>
            </a:r>
            <a:br>
              <a:rPr lang="en-US" dirty="0"/>
            </a:br>
            <a:r>
              <a:rPr lang="en-US" dirty="0"/>
              <a:t>In normal GNN we give equal weightage to every node no matter what whether information from that node is relevant or not, but in GAT it is different we calculate the attention weights for every node and use those values to pass the information, as we can see in the image, but we there are three different arrows, these are because of number of heads, here according to image the layer have three heads, it is because sometimes one head is not able to converge to we use more than one heads</a:t>
            </a:r>
            <a:br>
              <a:rPr lang="en-US" dirty="0"/>
            </a:br>
            <a:br>
              <a:rPr lang="en-US" dirty="0"/>
            </a:br>
            <a:r>
              <a:rPr lang="en-US" dirty="0"/>
              <a:t>That’s why I decided to move with so that It will give more weightage to important node and </a:t>
            </a:r>
            <a:r>
              <a:rPr lang="en-US" sz="1200" dirty="0">
                <a:solidFill>
                  <a:srgbClr val="000000"/>
                </a:solidFill>
                <a:latin typeface="Amasis MT Pro Light" panose="02040304050005020304" pitchFamily="18" charset="0"/>
                <a:sym typeface="HK Grotesk Medium"/>
              </a:rPr>
              <a:t>a</a:t>
            </a:r>
            <a:r>
              <a:rPr lang="en-US" sz="1200" dirty="0">
                <a:solidFill>
                  <a:srgbClr val="000000"/>
                </a:solidFill>
                <a:latin typeface="Amasis MT Pro Light" panose="02040304050005020304" pitchFamily="18" charset="0"/>
                <a:ea typeface="HK Grotesk Medium"/>
                <a:cs typeface="HK Grotesk Medium"/>
                <a:sym typeface="HK Grotesk Medium"/>
              </a:rPr>
              <a:t>llows the model to identify critical relationships that might indicate suspicious activity in fraud detection.</a:t>
            </a:r>
            <a:br>
              <a:rPr lang="en-US" sz="1200" dirty="0">
                <a:solidFill>
                  <a:srgbClr val="000000"/>
                </a:solidFill>
                <a:latin typeface="Amasis MT Pro Light" panose="02040304050005020304" pitchFamily="18" charset="0"/>
                <a:ea typeface="HK Grotesk Medium"/>
                <a:cs typeface="HK Grotesk Medium"/>
                <a:sym typeface="HK Grotesk Medium"/>
              </a:rPr>
            </a:b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4</a:t>
            </a:fld>
            <a:endParaRPr lang="en-IN"/>
          </a:p>
        </p:txBody>
      </p:sp>
    </p:spTree>
    <p:extLst>
      <p:ext uri="{BB962C8B-B14F-4D97-AF65-F5344CB8AC3E}">
        <p14:creationId xmlns:p14="http://schemas.microsoft.com/office/powerpoint/2010/main" val="215921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to the dataset,</a:t>
            </a:r>
            <a:br>
              <a:rPr lang="en-US" dirty="0"/>
            </a:br>
            <a:r>
              <a:rPr lang="en-US" dirty="0"/>
              <a:t>we didn’t find any existing Graphical data of transactions so we decided to make one, after checking, this dataset from Kaggle is the best dataset which we can use.</a:t>
            </a:r>
            <a:br>
              <a:rPr lang="en-US" dirty="0"/>
            </a:br>
            <a:r>
              <a:rPr lang="en-US" dirty="0"/>
              <a:t>Because this dataset is able to make graph connect, because there are multiple sample which have same account as sender or a receiver, I checked it and I get there at least 5000+ trails of transaction which have more that 10 accounts. So, we decided to more we this dataset.</a:t>
            </a:r>
            <a:br>
              <a:rPr lang="en-US" dirty="0"/>
            </a:br>
            <a:r>
              <a:rPr lang="en-US" dirty="0"/>
              <a:t>This Dataset have 9.5 million sample and only 0.1% are Fraud sample, so it make very highly imbalance dataset.</a:t>
            </a:r>
            <a:br>
              <a:rPr lang="en-US" dirty="0"/>
            </a:br>
            <a:r>
              <a:rPr lang="en-US" dirty="0"/>
              <a:t>Since I check it take almost 14 to 15 </a:t>
            </a:r>
            <a:r>
              <a:rPr lang="en-US" dirty="0" err="1"/>
              <a:t>hrs</a:t>
            </a:r>
            <a:r>
              <a:rPr lang="en-US" dirty="0"/>
              <a:t> to create a complete Graph for this much big dataset so I decided to make the dataset smaller since I don’t have that much computational power.</a:t>
            </a: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5</a:t>
            </a:fld>
            <a:endParaRPr lang="en-IN"/>
          </a:p>
        </p:txBody>
      </p:sp>
    </p:spTree>
    <p:extLst>
      <p:ext uri="{BB962C8B-B14F-4D97-AF65-F5344CB8AC3E}">
        <p14:creationId xmlns:p14="http://schemas.microsoft.com/office/powerpoint/2010/main" val="373630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objective is to create a smaller dataset but we cannot randomly select the sample since it should result in making a connected graph, if the graph is not nicely connected then there is no point of using GNN.</a:t>
            </a:r>
            <a:br>
              <a:rPr lang="en-US" dirty="0"/>
            </a:br>
            <a:r>
              <a:rPr lang="en-US" dirty="0"/>
              <a:t>So, we decided to select all the Fraud sample and get 15 times more Not Fraud sample but we have to select Not Fraud sample carefully….Now explain the flowchart.</a:t>
            </a: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6</a:t>
            </a:fld>
            <a:endParaRPr lang="en-IN"/>
          </a:p>
        </p:txBody>
      </p:sp>
    </p:spTree>
    <p:extLst>
      <p:ext uri="{BB962C8B-B14F-4D97-AF65-F5344CB8AC3E}">
        <p14:creationId xmlns:p14="http://schemas.microsoft.com/office/powerpoint/2010/main" val="165942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 dataset which we can use to make a graph</a:t>
            </a:r>
            <a:br>
              <a:rPr lang="en-US" dirty="0"/>
            </a:br>
            <a:r>
              <a:rPr lang="en-US" dirty="0"/>
              <a:t>here Node will represent an Account and edge will represent the Transaction between those two account.</a:t>
            </a:r>
          </a:p>
          <a:p>
            <a:r>
              <a:rPr lang="en-US" dirty="0"/>
              <a:t>Each node has its own feature like: Location, Currency type, Transaction Frequency, and Suspicious count: here Location and currency will be multiple so we decided to take the most Frequent one and as for the Transaction Frequency will be the in-degree (Received money) and out-degree (send money) count and Suspicious count will be the count is the number of times he was the part of Fraud Transaction.</a:t>
            </a: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7</a:t>
            </a:fld>
            <a:endParaRPr lang="en-IN"/>
          </a:p>
        </p:txBody>
      </p:sp>
    </p:spTree>
    <p:extLst>
      <p:ext uri="{BB962C8B-B14F-4D97-AF65-F5344CB8AC3E}">
        <p14:creationId xmlns:p14="http://schemas.microsoft.com/office/powerpoint/2010/main" val="3574393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D5386-9992-AD20-F78B-003D6F213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1FFA8A-90D8-9C46-0CC6-29D1A10268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7AA02B-3304-A768-4159-0A9953C00788}"/>
              </a:ext>
            </a:extLst>
          </p:cNvPr>
          <p:cNvSpPr>
            <a:spLocks noGrp="1"/>
          </p:cNvSpPr>
          <p:nvPr>
            <p:ph type="body" idx="1"/>
          </p:nvPr>
        </p:nvSpPr>
        <p:spPr/>
        <p:txBody>
          <a:bodyPr/>
          <a:lstStyle/>
          <a:p>
            <a:r>
              <a:rPr lang="en-US" dirty="0"/>
              <a:t>I have used two Graph Attention model and this is one of them</a:t>
            </a:r>
            <a:br>
              <a:rPr lang="en-US" dirty="0"/>
            </a:br>
            <a:r>
              <a:rPr lang="en-US" dirty="0"/>
              <a:t>I have used three heads for 1</a:t>
            </a:r>
            <a:r>
              <a:rPr lang="en-US" baseline="30000" dirty="0"/>
              <a:t>st</a:t>
            </a:r>
            <a:r>
              <a:rPr lang="en-US" dirty="0"/>
              <a:t> layer of Graph convolution and Number of  hidden units are 16.</a:t>
            </a:r>
            <a:br>
              <a:rPr lang="en-US" dirty="0"/>
            </a:br>
            <a:r>
              <a:rPr lang="en-US" dirty="0"/>
              <a:t>After passing through the first layer there will total three outputs from each head and we will concatenate them and send to the next layer after passing through the Dropout layer for prevention of overfitting and Get the output.</a:t>
            </a:r>
            <a:br>
              <a:rPr lang="en-US" dirty="0"/>
            </a:br>
            <a:r>
              <a:rPr lang="en-US" dirty="0"/>
              <a:t>For this model 60% of the Fraud were classified as Fraud.</a:t>
            </a:r>
            <a:endParaRPr lang="en-IN" dirty="0"/>
          </a:p>
        </p:txBody>
      </p:sp>
      <p:sp>
        <p:nvSpPr>
          <p:cNvPr id="4" name="Slide Number Placeholder 3">
            <a:extLst>
              <a:ext uri="{FF2B5EF4-FFF2-40B4-BE49-F238E27FC236}">
                <a16:creationId xmlns:a16="http://schemas.microsoft.com/office/drawing/2014/main" id="{B12C5F45-510D-3AF0-33E3-0BB99D420269}"/>
              </a:ext>
            </a:extLst>
          </p:cNvPr>
          <p:cNvSpPr>
            <a:spLocks noGrp="1"/>
          </p:cNvSpPr>
          <p:nvPr>
            <p:ph type="sldNum" sz="quarter" idx="5"/>
          </p:nvPr>
        </p:nvSpPr>
        <p:spPr/>
        <p:txBody>
          <a:bodyPr/>
          <a:lstStyle/>
          <a:p>
            <a:fld id="{98B033FA-690D-45E1-ACF1-FEBCBAC6B784}" type="slidenum">
              <a:rPr lang="en-IN" smtClean="0"/>
              <a:t>8</a:t>
            </a:fld>
            <a:endParaRPr lang="en-IN"/>
          </a:p>
        </p:txBody>
      </p:sp>
    </p:spTree>
    <p:extLst>
      <p:ext uri="{BB962C8B-B14F-4D97-AF65-F5344CB8AC3E}">
        <p14:creationId xmlns:p14="http://schemas.microsoft.com/office/powerpoint/2010/main" val="119818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model - Edge-enhanced model.</a:t>
            </a:r>
            <a:br>
              <a:rPr lang="en-US" dirty="0"/>
            </a:br>
            <a:r>
              <a:rPr lang="en-US" dirty="0"/>
              <a:t>The Edge-Enhanced GAT model is the better version of GAT model with edge feature Transformation using a multi-layer perceptron, this part will help the GAT model to calculate the attention in better way</a:t>
            </a:r>
            <a:br>
              <a:rPr lang="en-US" dirty="0"/>
            </a:br>
            <a:r>
              <a:rPr lang="en-US" dirty="0"/>
              <a:t>Here in my model architecture, I have used 1 hidden in MLP and I have two GAT layer with dropout for regularization, this dropout layer is also help to prevent overfitting because in fraud detection we already have very less data of fraud sample and very high amount of sample for Not fraud, so we have to make sure that model doesn’t overfit.</a:t>
            </a:r>
            <a:endParaRPr lang="en-IN" dirty="0"/>
          </a:p>
        </p:txBody>
      </p:sp>
      <p:sp>
        <p:nvSpPr>
          <p:cNvPr id="4" name="Slide Number Placeholder 3"/>
          <p:cNvSpPr>
            <a:spLocks noGrp="1"/>
          </p:cNvSpPr>
          <p:nvPr>
            <p:ph type="sldNum" sz="quarter" idx="5"/>
          </p:nvPr>
        </p:nvSpPr>
        <p:spPr/>
        <p:txBody>
          <a:bodyPr/>
          <a:lstStyle/>
          <a:p>
            <a:fld id="{98B033FA-690D-45E1-ACF1-FEBCBAC6B784}" type="slidenum">
              <a:rPr lang="en-IN" smtClean="0"/>
              <a:t>9</a:t>
            </a:fld>
            <a:endParaRPr lang="en-IN"/>
          </a:p>
        </p:txBody>
      </p:sp>
    </p:spTree>
    <p:extLst>
      <p:ext uri="{BB962C8B-B14F-4D97-AF65-F5344CB8AC3E}">
        <p14:creationId xmlns:p14="http://schemas.microsoft.com/office/powerpoint/2010/main" val="250489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0">
              <a:srgbClr val="7BA1CE"/>
            </a:gs>
            <a:gs pos="80000">
              <a:srgbClr val="A7C0DE"/>
            </a:gs>
            <a:gs pos="0">
              <a:schemeClr val="accent1">
                <a:lumMod val="0"/>
                <a:lumOff val="100000"/>
              </a:schemeClr>
            </a:gs>
            <a:gs pos="0">
              <a:schemeClr val="accent1">
                <a:lumMod val="0"/>
                <a:lumOff val="100000"/>
              </a:schemeClr>
            </a:gs>
            <a:gs pos="100000">
              <a:schemeClr val="accent1">
                <a:lumMod val="10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berkanoztas/synthetic-transaction-monitoring-dataset-a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80731" y="4371975"/>
            <a:ext cx="13042827" cy="1609725"/>
          </a:xfrm>
          <a:prstGeom prst="rect">
            <a:avLst/>
          </a:prstGeom>
        </p:spPr>
        <p:txBody>
          <a:bodyPr lIns="0" tIns="0" rIns="0" bIns="0" rtlCol="0" anchor="t">
            <a:spAutoFit/>
          </a:bodyPr>
          <a:lstStyle/>
          <a:p>
            <a:pPr marL="0" lvl="0" indent="0" algn="ctr">
              <a:lnSpc>
                <a:spcPts val="6352"/>
              </a:lnSpc>
              <a:spcBef>
                <a:spcPct val="0"/>
              </a:spcBef>
            </a:pPr>
            <a:r>
              <a:rPr lang="en-US" sz="5293" spc="397" dirty="0">
                <a:solidFill>
                  <a:srgbClr val="000000"/>
                </a:solidFill>
                <a:latin typeface="HK Grotesk Medium"/>
                <a:ea typeface="HK Grotesk Medium"/>
                <a:cs typeface="HK Grotesk Medium"/>
                <a:sym typeface="HK Grotesk Medium"/>
              </a:rPr>
              <a:t>BANKING FRAUD DETECTION USING GRAPH NEURAL NETWORKS</a:t>
            </a:r>
          </a:p>
        </p:txBody>
      </p:sp>
      <p:sp>
        <p:nvSpPr>
          <p:cNvPr id="3" name="TextBox 3"/>
          <p:cNvSpPr txBox="1"/>
          <p:nvPr/>
        </p:nvSpPr>
        <p:spPr>
          <a:xfrm>
            <a:off x="4184016" y="6437380"/>
            <a:ext cx="10370184" cy="1930528"/>
          </a:xfrm>
          <a:prstGeom prst="rect">
            <a:avLst/>
          </a:prstGeom>
        </p:spPr>
        <p:txBody>
          <a:bodyPr wrap="square" lIns="0" tIns="0" rIns="0" bIns="0" rtlCol="0" anchor="t">
            <a:spAutoFit/>
          </a:bodyPr>
          <a:lstStyle/>
          <a:p>
            <a:pPr algn="ctr">
              <a:lnSpc>
                <a:spcPts val="3755"/>
              </a:lnSpc>
            </a:pPr>
            <a:r>
              <a:rPr lang="en-US" sz="2682" spc="1051" dirty="0">
                <a:solidFill>
                  <a:srgbClr val="000000"/>
                </a:solidFill>
                <a:latin typeface="HK Grotesk Medium"/>
                <a:ea typeface="HK Grotesk Medium"/>
                <a:cs typeface="HK Grotesk Medium"/>
                <a:sym typeface="HK Grotesk Medium"/>
              </a:rPr>
              <a:t>PRIYANK MUNDRA (20EC39024)</a:t>
            </a:r>
          </a:p>
          <a:p>
            <a:pPr algn="ctr">
              <a:lnSpc>
                <a:spcPts val="3755"/>
              </a:lnSpc>
            </a:pPr>
            <a:endParaRPr lang="en-US" sz="2682" spc="1051" dirty="0">
              <a:solidFill>
                <a:srgbClr val="000000"/>
              </a:solidFill>
              <a:latin typeface="HK Grotesk Medium"/>
              <a:ea typeface="HK Grotesk Medium"/>
              <a:cs typeface="HK Grotesk Medium"/>
              <a:sym typeface="HK Grotesk Medium"/>
            </a:endParaRPr>
          </a:p>
          <a:p>
            <a:pPr algn="ctr">
              <a:lnSpc>
                <a:spcPts val="3755"/>
              </a:lnSpc>
            </a:pPr>
            <a:r>
              <a:rPr lang="en-US" sz="2682" spc="1051" dirty="0">
                <a:solidFill>
                  <a:srgbClr val="000000"/>
                </a:solidFill>
                <a:latin typeface="HK Grotesk Medium"/>
                <a:ea typeface="HK Grotesk Medium"/>
                <a:cs typeface="HK Grotesk Medium"/>
                <a:sym typeface="HK Grotesk Medium"/>
              </a:rPr>
              <a:t>SUPERVISOR: PROF. PABITRA MITRA</a:t>
            </a:r>
          </a:p>
          <a:p>
            <a:pPr algn="ctr">
              <a:lnSpc>
                <a:spcPts val="3755"/>
              </a:lnSpc>
            </a:pPr>
            <a:r>
              <a:rPr lang="en-US" sz="2682" spc="1051" dirty="0">
                <a:solidFill>
                  <a:srgbClr val="000000"/>
                </a:solidFill>
                <a:latin typeface="HK Grotesk Medium"/>
                <a:ea typeface="HK Grotesk Medium"/>
                <a:cs typeface="HK Grotesk Medium"/>
                <a:sym typeface="HK Grotesk Medium"/>
              </a:rPr>
              <a:t>CO- SUPERVISOR: ARJIT DE</a:t>
            </a:r>
          </a:p>
        </p:txBody>
      </p:sp>
      <p:grpSp>
        <p:nvGrpSpPr>
          <p:cNvPr id="4" name="Group 4"/>
          <p:cNvGrpSpPr/>
          <p:nvPr/>
        </p:nvGrpSpPr>
        <p:grpSpPr>
          <a:xfrm rot="8635896">
            <a:off x="2372223" y="1114108"/>
            <a:ext cx="3623585" cy="263623"/>
            <a:chOff x="0" y="0"/>
            <a:chExt cx="952142" cy="69270"/>
          </a:xfrm>
        </p:grpSpPr>
        <p:sp>
          <p:nvSpPr>
            <p:cNvPr id="5" name="Freeform 5"/>
            <p:cNvSpPr/>
            <p:nvPr/>
          </p:nvSpPr>
          <p:spPr>
            <a:xfrm>
              <a:off x="0" y="0"/>
              <a:ext cx="952142" cy="69270"/>
            </a:xfrm>
            <a:custGeom>
              <a:avLst/>
              <a:gdLst/>
              <a:ahLst/>
              <a:cxnLst/>
              <a:rect l="l" t="t" r="r" b="b"/>
              <a:pathLst>
                <a:path w="952142" h="69270">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1">
              <a:gsLst>
                <a:gs pos="0">
                  <a:srgbClr val="000000">
                    <a:alpha val="100000"/>
                  </a:srgbClr>
                </a:gs>
                <a:gs pos="100000">
                  <a:srgbClr val="701B74">
                    <a:alpha val="100000"/>
                  </a:srgbClr>
                </a:gs>
              </a:gsLst>
              <a:path path="circle">
                <a:fillToRect r="100000" b="100000"/>
              </a:path>
              <a:tileRect l="-100000" t="-100000"/>
            </a:gradFill>
          </p:spPr>
        </p:sp>
        <p:sp>
          <p:nvSpPr>
            <p:cNvPr id="6" name="TextBox 6"/>
            <p:cNvSpPr txBox="1"/>
            <p:nvPr/>
          </p:nvSpPr>
          <p:spPr>
            <a:xfrm>
              <a:off x="0" y="-57150"/>
              <a:ext cx="952142" cy="126420"/>
            </a:xfrm>
            <a:prstGeom prst="rect">
              <a:avLst/>
            </a:prstGeom>
          </p:spPr>
          <p:txBody>
            <a:bodyPr lIns="50800" tIns="50800" rIns="50800" bIns="50800" rtlCol="0" anchor="ctr"/>
            <a:lstStyle/>
            <a:p>
              <a:pPr algn="ctr">
                <a:lnSpc>
                  <a:spcPts val="3447"/>
                </a:lnSpc>
              </a:pPr>
              <a:endParaRPr/>
            </a:p>
          </p:txBody>
        </p:sp>
      </p:grpSp>
      <p:grpSp>
        <p:nvGrpSpPr>
          <p:cNvPr id="7" name="Group 7"/>
          <p:cNvGrpSpPr/>
          <p:nvPr/>
        </p:nvGrpSpPr>
        <p:grpSpPr>
          <a:xfrm rot="-2464847">
            <a:off x="355729" y="8892451"/>
            <a:ext cx="3623585" cy="263623"/>
            <a:chOff x="0" y="0"/>
            <a:chExt cx="952142" cy="69270"/>
          </a:xfrm>
        </p:grpSpPr>
        <p:sp>
          <p:nvSpPr>
            <p:cNvPr id="8" name="Freeform 8"/>
            <p:cNvSpPr/>
            <p:nvPr/>
          </p:nvSpPr>
          <p:spPr>
            <a:xfrm>
              <a:off x="0" y="0"/>
              <a:ext cx="952142" cy="69270"/>
            </a:xfrm>
            <a:custGeom>
              <a:avLst/>
              <a:gdLst/>
              <a:ahLst/>
              <a:cxnLst/>
              <a:rect l="l" t="t" r="r" b="b"/>
              <a:pathLst>
                <a:path w="952142" h="69270">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1">
              <a:gsLst>
                <a:gs pos="0">
                  <a:srgbClr val="000000">
                    <a:alpha val="100000"/>
                  </a:srgbClr>
                </a:gs>
                <a:gs pos="100000">
                  <a:srgbClr val="701B74">
                    <a:alpha val="100000"/>
                  </a:srgbClr>
                </a:gs>
              </a:gsLst>
              <a:path path="circle">
                <a:fillToRect r="100000" b="100000"/>
              </a:path>
              <a:tileRect l="-100000" t="-100000"/>
            </a:gradFill>
          </p:spPr>
        </p:sp>
        <p:sp>
          <p:nvSpPr>
            <p:cNvPr id="9" name="TextBox 9"/>
            <p:cNvSpPr txBox="1"/>
            <p:nvPr/>
          </p:nvSpPr>
          <p:spPr>
            <a:xfrm>
              <a:off x="0" y="-57150"/>
              <a:ext cx="952142" cy="126420"/>
            </a:xfrm>
            <a:prstGeom prst="rect">
              <a:avLst/>
            </a:prstGeom>
          </p:spPr>
          <p:txBody>
            <a:bodyPr lIns="50800" tIns="50800" rIns="50800" bIns="50800" rtlCol="0" anchor="ctr"/>
            <a:lstStyle/>
            <a:p>
              <a:pPr algn="ctr">
                <a:lnSpc>
                  <a:spcPts val="3447"/>
                </a:lnSpc>
              </a:pPr>
              <a:endParaRPr/>
            </a:p>
          </p:txBody>
        </p:sp>
      </p:grpSp>
      <p:grpSp>
        <p:nvGrpSpPr>
          <p:cNvPr id="10" name="Group 10"/>
          <p:cNvGrpSpPr/>
          <p:nvPr/>
        </p:nvGrpSpPr>
        <p:grpSpPr>
          <a:xfrm rot="8635896">
            <a:off x="4084427" y="679668"/>
            <a:ext cx="3623585" cy="263623"/>
            <a:chOff x="0" y="0"/>
            <a:chExt cx="952142" cy="69270"/>
          </a:xfrm>
        </p:grpSpPr>
        <p:sp>
          <p:nvSpPr>
            <p:cNvPr id="11" name="Freeform 11"/>
            <p:cNvSpPr/>
            <p:nvPr/>
          </p:nvSpPr>
          <p:spPr>
            <a:xfrm>
              <a:off x="0" y="0"/>
              <a:ext cx="952142" cy="69270"/>
            </a:xfrm>
            <a:custGeom>
              <a:avLst/>
              <a:gdLst/>
              <a:ahLst/>
              <a:cxnLst/>
              <a:rect l="l" t="t" r="r" b="b"/>
              <a:pathLst>
                <a:path w="952142" h="69270">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1">
              <a:gsLst>
                <a:gs pos="0">
                  <a:srgbClr val="000000">
                    <a:alpha val="100000"/>
                  </a:srgbClr>
                </a:gs>
                <a:gs pos="100000">
                  <a:srgbClr val="701B74">
                    <a:alpha val="100000"/>
                  </a:srgbClr>
                </a:gs>
              </a:gsLst>
              <a:path path="circle">
                <a:fillToRect r="100000" b="100000"/>
              </a:path>
              <a:tileRect l="-100000" t="-100000"/>
            </a:gradFill>
          </p:spPr>
        </p:sp>
        <p:sp>
          <p:nvSpPr>
            <p:cNvPr id="12" name="TextBox 12"/>
            <p:cNvSpPr txBox="1"/>
            <p:nvPr/>
          </p:nvSpPr>
          <p:spPr>
            <a:xfrm>
              <a:off x="0" y="-57150"/>
              <a:ext cx="952142" cy="126420"/>
            </a:xfrm>
            <a:prstGeom prst="rect">
              <a:avLst/>
            </a:prstGeom>
          </p:spPr>
          <p:txBody>
            <a:bodyPr lIns="50800" tIns="50800" rIns="50800" bIns="50800" rtlCol="0" anchor="ctr"/>
            <a:lstStyle/>
            <a:p>
              <a:pPr algn="ctr">
                <a:lnSpc>
                  <a:spcPts val="3447"/>
                </a:lnSpc>
              </a:pPr>
              <a:endParaRPr/>
            </a:p>
          </p:txBody>
        </p:sp>
      </p:grpSp>
      <p:grpSp>
        <p:nvGrpSpPr>
          <p:cNvPr id="13" name="Group 13"/>
          <p:cNvGrpSpPr/>
          <p:nvPr/>
        </p:nvGrpSpPr>
        <p:grpSpPr>
          <a:xfrm rot="-2464847">
            <a:off x="-1311970" y="9474826"/>
            <a:ext cx="3623585" cy="263623"/>
            <a:chOff x="0" y="0"/>
            <a:chExt cx="952142" cy="69270"/>
          </a:xfrm>
        </p:grpSpPr>
        <p:sp>
          <p:nvSpPr>
            <p:cNvPr id="14" name="Freeform 14"/>
            <p:cNvSpPr/>
            <p:nvPr/>
          </p:nvSpPr>
          <p:spPr>
            <a:xfrm>
              <a:off x="0" y="0"/>
              <a:ext cx="952142" cy="69270"/>
            </a:xfrm>
            <a:custGeom>
              <a:avLst/>
              <a:gdLst/>
              <a:ahLst/>
              <a:cxnLst/>
              <a:rect l="l" t="t" r="r" b="b"/>
              <a:pathLst>
                <a:path w="952142" h="69270">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1">
              <a:gsLst>
                <a:gs pos="0">
                  <a:srgbClr val="000000">
                    <a:alpha val="100000"/>
                  </a:srgbClr>
                </a:gs>
                <a:gs pos="100000">
                  <a:srgbClr val="701B74">
                    <a:alpha val="100000"/>
                  </a:srgbClr>
                </a:gs>
              </a:gsLst>
              <a:path path="circle">
                <a:fillToRect r="100000" b="100000"/>
              </a:path>
              <a:tileRect l="-100000" t="-100000"/>
            </a:gradFill>
          </p:spPr>
        </p:sp>
        <p:sp>
          <p:nvSpPr>
            <p:cNvPr id="15" name="TextBox 15"/>
            <p:cNvSpPr txBox="1"/>
            <p:nvPr/>
          </p:nvSpPr>
          <p:spPr>
            <a:xfrm>
              <a:off x="0" y="-57150"/>
              <a:ext cx="952142" cy="126420"/>
            </a:xfrm>
            <a:prstGeom prst="rect">
              <a:avLst/>
            </a:prstGeom>
          </p:spPr>
          <p:txBody>
            <a:bodyPr lIns="50800" tIns="50800" rIns="50800" bIns="50800" rtlCol="0" anchor="ctr"/>
            <a:lstStyle/>
            <a:p>
              <a:pPr algn="ctr">
                <a:lnSpc>
                  <a:spcPts val="3447"/>
                </a:lnSpc>
              </a:pPr>
              <a:endParaRPr/>
            </a:p>
          </p:txBody>
        </p:sp>
      </p:grpSp>
      <p:sp>
        <p:nvSpPr>
          <p:cNvPr id="16" name="TextBox 16"/>
          <p:cNvSpPr txBox="1"/>
          <p:nvPr/>
        </p:nvSpPr>
        <p:spPr>
          <a:xfrm>
            <a:off x="2554626" y="2361049"/>
            <a:ext cx="12695035" cy="862892"/>
          </a:xfrm>
          <a:prstGeom prst="rect">
            <a:avLst/>
          </a:prstGeom>
        </p:spPr>
        <p:txBody>
          <a:bodyPr wrap="square" lIns="0" tIns="0" rIns="0" bIns="0" rtlCol="0" anchor="t">
            <a:spAutoFit/>
          </a:bodyPr>
          <a:lstStyle/>
          <a:p>
            <a:pPr algn="ctr">
              <a:lnSpc>
                <a:spcPts val="7039"/>
              </a:lnSpc>
              <a:spcBef>
                <a:spcPct val="0"/>
              </a:spcBef>
            </a:pPr>
            <a:r>
              <a:rPr lang="en-US" sz="5027" b="1" dirty="0">
                <a:solidFill>
                  <a:srgbClr val="000000"/>
                </a:solidFill>
                <a:latin typeface="Nunito Semi-Bold"/>
                <a:ea typeface="Nunito Semi-Bold"/>
                <a:cs typeface="Nunito Semi-Bold"/>
                <a:sym typeface="Nunito Semi-Bold"/>
              </a:rPr>
              <a:t>Indian Institute of Technology Kharagpur</a:t>
            </a:r>
          </a:p>
        </p:txBody>
      </p:sp>
      <p:sp>
        <p:nvSpPr>
          <p:cNvPr id="17" name="TextBox 17"/>
          <p:cNvSpPr txBox="1"/>
          <p:nvPr/>
        </p:nvSpPr>
        <p:spPr>
          <a:xfrm>
            <a:off x="5724069" y="3308130"/>
            <a:ext cx="6356152" cy="655246"/>
          </a:xfrm>
          <a:prstGeom prst="rect">
            <a:avLst/>
          </a:prstGeom>
        </p:spPr>
        <p:txBody>
          <a:bodyPr lIns="0" tIns="0" rIns="0" bIns="0" rtlCol="0" anchor="t">
            <a:spAutoFit/>
          </a:bodyPr>
          <a:lstStyle/>
          <a:p>
            <a:pPr algn="ctr">
              <a:lnSpc>
                <a:spcPts val="5359"/>
              </a:lnSpc>
              <a:spcBef>
                <a:spcPct val="0"/>
              </a:spcBef>
            </a:pPr>
            <a:r>
              <a:rPr lang="en-US" sz="3827" b="1" dirty="0">
                <a:solidFill>
                  <a:srgbClr val="000000"/>
                </a:solidFill>
                <a:latin typeface="Nunito Semi-Bold"/>
                <a:ea typeface="Nunito Semi-Bold"/>
                <a:cs typeface="Nunito Semi-Bold"/>
                <a:sym typeface="Nunito Semi-Bold"/>
              </a:rPr>
              <a:t>M. Tech 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C16FB-726C-AFE5-8014-7073DF6AA77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B17CB64-BF78-1B7D-CDDA-B998B832A0C8}"/>
              </a:ext>
            </a:extLst>
          </p:cNvPr>
          <p:cNvSpPr txBox="1"/>
          <p:nvPr/>
        </p:nvSpPr>
        <p:spPr>
          <a:xfrm>
            <a:off x="645850" y="370235"/>
            <a:ext cx="16480464" cy="1002069"/>
          </a:xfrm>
          <a:prstGeom prst="rect">
            <a:avLst/>
          </a:prstGeom>
        </p:spPr>
        <p:txBody>
          <a:bodyPr wrap="square" lIns="0" tIns="0" rIns="0" bIns="0" rtlCol="0" anchor="t">
            <a:spAutoFit/>
          </a:bodyPr>
          <a:lstStyle/>
          <a:p>
            <a:pPr marL="0" lvl="0" indent="0" algn="l">
              <a:lnSpc>
                <a:spcPts val="8468"/>
              </a:lnSpc>
              <a:spcBef>
                <a:spcPct val="0"/>
              </a:spcBef>
            </a:pPr>
            <a:r>
              <a:rPr lang="en-IN" sz="4400" b="1" dirty="0">
                <a:latin typeface="HK Grotesk Medium" panose="020B0604020202020204" charset="0"/>
              </a:rPr>
              <a:t>Edge-Enhanced GAT </a:t>
            </a:r>
            <a:r>
              <a:rPr lang="en-US" sz="4450" b="1" spc="412" dirty="0">
                <a:solidFill>
                  <a:srgbClr val="000000"/>
                </a:solidFill>
                <a:latin typeface="HK Grotesk Medium"/>
                <a:ea typeface="HK Grotesk Medium"/>
                <a:cs typeface="HK Grotesk Medium"/>
                <a:sym typeface="HK Grotesk Medium"/>
              </a:rPr>
              <a:t>Model </a:t>
            </a:r>
            <a:r>
              <a:rPr lang="en-US" sz="4800" b="1" spc="284" dirty="0">
                <a:solidFill>
                  <a:srgbClr val="000000"/>
                </a:solidFill>
                <a:latin typeface="HK Grotesk Medium"/>
                <a:ea typeface="HK Grotesk Medium"/>
                <a:cs typeface="HK Grotesk Medium"/>
                <a:sym typeface="HK Grotesk Medium"/>
              </a:rPr>
              <a:t>Architecture</a:t>
            </a:r>
            <a:r>
              <a:rPr lang="en-US" sz="4450" b="1" spc="412" dirty="0">
                <a:solidFill>
                  <a:srgbClr val="000000"/>
                </a:solidFill>
                <a:latin typeface="HK Grotesk Medium"/>
                <a:ea typeface="HK Grotesk Medium"/>
                <a:cs typeface="HK Grotesk Medium"/>
                <a:sym typeface="HK Grotesk Medium"/>
              </a:rPr>
              <a:t> </a:t>
            </a:r>
          </a:p>
        </p:txBody>
      </p:sp>
      <p:pic>
        <p:nvPicPr>
          <p:cNvPr id="15" name="Picture 14">
            <a:extLst>
              <a:ext uri="{FF2B5EF4-FFF2-40B4-BE49-F238E27FC236}">
                <a16:creationId xmlns:a16="http://schemas.microsoft.com/office/drawing/2014/main" id="{AA8949E1-40DB-4ECD-1161-807BC1196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50" y="2476500"/>
            <a:ext cx="16480464" cy="5714999"/>
          </a:xfrm>
          <a:prstGeom prst="rect">
            <a:avLst/>
          </a:prstGeom>
        </p:spPr>
      </p:pic>
    </p:spTree>
    <p:extLst>
      <p:ext uri="{BB962C8B-B14F-4D97-AF65-F5344CB8AC3E}">
        <p14:creationId xmlns:p14="http://schemas.microsoft.com/office/powerpoint/2010/main" val="2994476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669548" y="2863544"/>
            <a:ext cx="1005266" cy="0"/>
          </a:xfrm>
          <a:prstGeom prst="line">
            <a:avLst/>
          </a:prstGeom>
          <a:ln w="38100" cap="flat">
            <a:solidFill>
              <a:srgbClr val="000000"/>
            </a:solidFill>
            <a:prstDash val="solid"/>
            <a:headEnd type="none" w="sm" len="sm"/>
            <a:tailEnd type="arrow" w="med" len="sm"/>
          </a:ln>
        </p:spPr>
      </p:sp>
      <p:sp>
        <p:nvSpPr>
          <p:cNvPr id="3" name="AutoShape 3"/>
          <p:cNvSpPr/>
          <p:nvPr/>
        </p:nvSpPr>
        <p:spPr>
          <a:xfrm flipV="1">
            <a:off x="11505568" y="2844494"/>
            <a:ext cx="1024686" cy="9512"/>
          </a:xfrm>
          <a:prstGeom prst="line">
            <a:avLst/>
          </a:prstGeom>
          <a:ln w="38100" cap="flat">
            <a:solidFill>
              <a:srgbClr val="000000"/>
            </a:solidFill>
            <a:prstDash val="solid"/>
            <a:headEnd type="none" w="sm" len="sm"/>
            <a:tailEnd type="arrow" w="med" len="sm"/>
          </a:ln>
        </p:spPr>
      </p:sp>
      <p:sp>
        <p:nvSpPr>
          <p:cNvPr id="4" name="Freeform 4"/>
          <p:cNvSpPr/>
          <p:nvPr/>
        </p:nvSpPr>
        <p:spPr>
          <a:xfrm>
            <a:off x="12991661" y="2343734"/>
            <a:ext cx="3991190" cy="963420"/>
          </a:xfrm>
          <a:custGeom>
            <a:avLst/>
            <a:gdLst/>
            <a:ahLst/>
            <a:cxnLst/>
            <a:rect l="l" t="t" r="r" b="b"/>
            <a:pathLst>
              <a:path w="3991190" h="963420">
                <a:moveTo>
                  <a:pt x="0" y="0"/>
                </a:moveTo>
                <a:lnTo>
                  <a:pt x="3991190" y="0"/>
                </a:lnTo>
                <a:lnTo>
                  <a:pt x="3991190" y="963421"/>
                </a:lnTo>
                <a:lnTo>
                  <a:pt x="0" y="9634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AutoShape 5"/>
          <p:cNvSpPr/>
          <p:nvPr/>
        </p:nvSpPr>
        <p:spPr>
          <a:xfrm>
            <a:off x="14857749" y="3685428"/>
            <a:ext cx="0" cy="1005403"/>
          </a:xfrm>
          <a:prstGeom prst="line">
            <a:avLst/>
          </a:prstGeom>
          <a:ln w="38100" cap="flat">
            <a:solidFill>
              <a:srgbClr val="000000"/>
            </a:solidFill>
            <a:prstDash val="solid"/>
            <a:headEnd type="none" w="sm" len="sm"/>
            <a:tailEnd type="arrow" w="med" len="sm"/>
          </a:ln>
        </p:spPr>
      </p:sp>
      <p:sp>
        <p:nvSpPr>
          <p:cNvPr id="6" name="AutoShape 6"/>
          <p:cNvSpPr/>
          <p:nvPr/>
        </p:nvSpPr>
        <p:spPr>
          <a:xfrm flipH="1">
            <a:off x="11659428" y="5503199"/>
            <a:ext cx="1005250" cy="19046"/>
          </a:xfrm>
          <a:prstGeom prst="line">
            <a:avLst/>
          </a:prstGeom>
          <a:ln w="38100" cap="flat">
            <a:solidFill>
              <a:srgbClr val="000000"/>
            </a:solidFill>
            <a:prstDash val="solid"/>
            <a:headEnd type="none" w="sm" len="sm"/>
            <a:tailEnd type="arrow" w="med" len="sm"/>
          </a:ln>
        </p:spPr>
      </p:sp>
      <p:sp>
        <p:nvSpPr>
          <p:cNvPr id="7" name="AutoShape 7"/>
          <p:cNvSpPr/>
          <p:nvPr/>
        </p:nvSpPr>
        <p:spPr>
          <a:xfrm flipH="1">
            <a:off x="5562128" y="5522245"/>
            <a:ext cx="1005250" cy="19046"/>
          </a:xfrm>
          <a:prstGeom prst="line">
            <a:avLst/>
          </a:prstGeom>
          <a:ln w="38100" cap="flat">
            <a:solidFill>
              <a:srgbClr val="000000"/>
            </a:solidFill>
            <a:prstDash val="solid"/>
            <a:headEnd type="none" w="sm" len="sm"/>
            <a:tailEnd type="arrow" w="med" len="sm"/>
          </a:ln>
        </p:spPr>
      </p:sp>
      <p:sp>
        <p:nvSpPr>
          <p:cNvPr id="8" name="AutoShape 8"/>
          <p:cNvSpPr/>
          <p:nvPr/>
        </p:nvSpPr>
        <p:spPr>
          <a:xfrm>
            <a:off x="3571980" y="6438833"/>
            <a:ext cx="0" cy="1005403"/>
          </a:xfrm>
          <a:prstGeom prst="line">
            <a:avLst/>
          </a:prstGeom>
          <a:ln w="38100" cap="flat">
            <a:solidFill>
              <a:srgbClr val="000000"/>
            </a:solidFill>
            <a:prstDash val="solid"/>
            <a:headEnd type="none" w="sm" len="sm"/>
            <a:tailEnd type="arrow" w="med" len="sm"/>
          </a:ln>
        </p:spPr>
      </p:sp>
      <p:sp>
        <p:nvSpPr>
          <p:cNvPr id="9" name="Freeform 9"/>
          <p:cNvSpPr/>
          <p:nvPr/>
        </p:nvSpPr>
        <p:spPr>
          <a:xfrm>
            <a:off x="1331237" y="2343734"/>
            <a:ext cx="3991190" cy="963420"/>
          </a:xfrm>
          <a:custGeom>
            <a:avLst/>
            <a:gdLst/>
            <a:ahLst/>
            <a:cxnLst/>
            <a:rect l="l" t="t" r="r" b="b"/>
            <a:pathLst>
              <a:path w="3991190" h="963420">
                <a:moveTo>
                  <a:pt x="0" y="0"/>
                </a:moveTo>
                <a:lnTo>
                  <a:pt x="3991190" y="0"/>
                </a:lnTo>
                <a:lnTo>
                  <a:pt x="3991190" y="963421"/>
                </a:lnTo>
                <a:lnTo>
                  <a:pt x="0" y="9634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0" name="Freeform 10"/>
          <p:cNvSpPr/>
          <p:nvPr/>
        </p:nvSpPr>
        <p:spPr>
          <a:xfrm>
            <a:off x="7021934" y="1432777"/>
            <a:ext cx="4022228" cy="2880502"/>
          </a:xfrm>
          <a:custGeom>
            <a:avLst/>
            <a:gdLst/>
            <a:ahLst/>
            <a:cxnLst/>
            <a:rect l="l" t="t" r="r" b="b"/>
            <a:pathLst>
              <a:path w="4022228" h="2880502">
                <a:moveTo>
                  <a:pt x="0" y="0"/>
                </a:moveTo>
                <a:lnTo>
                  <a:pt x="4022228" y="0"/>
                </a:lnTo>
                <a:lnTo>
                  <a:pt x="4022228" y="2880501"/>
                </a:lnTo>
                <a:lnTo>
                  <a:pt x="0" y="28805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533400" y="614945"/>
            <a:ext cx="3733800" cy="642355"/>
          </a:xfrm>
          <a:prstGeom prst="rect">
            <a:avLst/>
          </a:prstGeom>
        </p:spPr>
        <p:txBody>
          <a:bodyPr wrap="square" lIns="0" tIns="0" rIns="0" bIns="0" rtlCol="0" anchor="t">
            <a:spAutoFit/>
          </a:bodyPr>
          <a:lstStyle/>
          <a:p>
            <a:pPr algn="ctr">
              <a:lnSpc>
                <a:spcPts val="4928"/>
              </a:lnSpc>
              <a:spcBef>
                <a:spcPct val="0"/>
              </a:spcBef>
            </a:pPr>
            <a:r>
              <a:rPr lang="en-US" sz="4450" b="1" dirty="0">
                <a:solidFill>
                  <a:srgbClr val="000000"/>
                </a:solidFill>
                <a:latin typeface="HK Grotesk Medium" panose="020B0604020202020204" charset="0"/>
                <a:ea typeface="HK Grotesk Medium"/>
                <a:cs typeface="HK Grotesk Medium"/>
                <a:sym typeface="HK Grotesk Medium"/>
              </a:rPr>
              <a:t>Methodology</a:t>
            </a:r>
          </a:p>
        </p:txBody>
      </p:sp>
      <p:sp>
        <p:nvSpPr>
          <p:cNvPr id="12" name="TextBox 12"/>
          <p:cNvSpPr txBox="1"/>
          <p:nvPr/>
        </p:nvSpPr>
        <p:spPr>
          <a:xfrm>
            <a:off x="1993930" y="2471604"/>
            <a:ext cx="2427982" cy="717207"/>
          </a:xfrm>
          <a:prstGeom prst="rect">
            <a:avLst/>
          </a:prstGeom>
        </p:spPr>
        <p:txBody>
          <a:bodyPr lIns="0" tIns="0" rIns="0" bIns="0" rtlCol="0" anchor="t">
            <a:spAutoFit/>
          </a:bodyPr>
          <a:lstStyle/>
          <a:p>
            <a:pPr algn="ctr">
              <a:lnSpc>
                <a:spcPts val="2781"/>
              </a:lnSpc>
            </a:pPr>
            <a:r>
              <a:rPr lang="en-US" sz="2461" dirty="0">
                <a:solidFill>
                  <a:srgbClr val="000000"/>
                </a:solidFill>
                <a:latin typeface="Amasis MT Pro Light" panose="02040304050005020304" pitchFamily="18" charset="0"/>
                <a:ea typeface="Nunito"/>
                <a:cs typeface="Nunito"/>
                <a:sym typeface="Nunito"/>
              </a:rPr>
              <a:t>Preprocessing of </a:t>
            </a:r>
          </a:p>
          <a:p>
            <a:pPr algn="ctr">
              <a:lnSpc>
                <a:spcPts val="2781"/>
              </a:lnSpc>
              <a:spcBef>
                <a:spcPct val="0"/>
              </a:spcBef>
            </a:pPr>
            <a:r>
              <a:rPr lang="en-US" sz="2461" dirty="0">
                <a:solidFill>
                  <a:srgbClr val="000000"/>
                </a:solidFill>
                <a:latin typeface="Amasis MT Pro Light" panose="02040304050005020304" pitchFamily="18" charset="0"/>
                <a:ea typeface="Nunito"/>
                <a:cs typeface="Nunito"/>
                <a:sym typeface="Nunito"/>
              </a:rPr>
              <a:t>Original Dataset</a:t>
            </a:r>
          </a:p>
        </p:txBody>
      </p:sp>
      <p:sp>
        <p:nvSpPr>
          <p:cNvPr id="13" name="TextBox 13"/>
          <p:cNvSpPr txBox="1"/>
          <p:nvPr/>
        </p:nvSpPr>
        <p:spPr>
          <a:xfrm>
            <a:off x="7021934" y="1786918"/>
            <a:ext cx="3874662" cy="2518382"/>
          </a:xfrm>
          <a:prstGeom prst="rect">
            <a:avLst/>
          </a:prstGeom>
        </p:spPr>
        <p:txBody>
          <a:bodyPr wrap="square" lIns="0" tIns="0" rIns="0" bIns="0" rtlCol="0" anchor="t">
            <a:spAutoFit/>
          </a:bodyPr>
          <a:lstStyle/>
          <a:p>
            <a:pPr algn="ctr">
              <a:lnSpc>
                <a:spcPts val="2781"/>
              </a:lnSpc>
              <a:spcBef>
                <a:spcPct val="0"/>
              </a:spcBef>
            </a:pPr>
            <a:r>
              <a:rPr lang="en-US" sz="2400" dirty="0">
                <a:solidFill>
                  <a:srgbClr val="000000"/>
                </a:solidFill>
                <a:latin typeface="Amasis MT Pro Light" panose="02040304050005020304" pitchFamily="18" charset="0"/>
                <a:ea typeface="Nunito"/>
                <a:cs typeface="Nunito"/>
                <a:sym typeface="Nunito"/>
              </a:rPr>
              <a:t>Creating a subset of dataset to address computational limitations,</a:t>
            </a:r>
          </a:p>
          <a:p>
            <a:pPr algn="ctr">
              <a:lnSpc>
                <a:spcPts val="2781"/>
              </a:lnSpc>
              <a:spcBef>
                <a:spcPct val="0"/>
              </a:spcBef>
            </a:pPr>
            <a:r>
              <a:rPr lang="en-US" sz="2400" dirty="0">
                <a:latin typeface="Amasis MT Pro Light" panose="02040304050005020304" pitchFamily="18" charset="0"/>
              </a:rPr>
              <a:t>Ensure that the dataset captures important connections</a:t>
            </a:r>
            <a:endParaRPr lang="en-IN" sz="2400" dirty="0">
              <a:latin typeface="Amasis MT Pro Light" panose="02040304050005020304" pitchFamily="18" charset="0"/>
            </a:endParaRPr>
          </a:p>
          <a:p>
            <a:pPr algn="ctr">
              <a:lnSpc>
                <a:spcPts val="2781"/>
              </a:lnSpc>
              <a:spcBef>
                <a:spcPct val="0"/>
              </a:spcBef>
            </a:pPr>
            <a:endParaRPr lang="en-US" sz="2400" dirty="0">
              <a:solidFill>
                <a:srgbClr val="000000"/>
              </a:solidFill>
              <a:latin typeface="Amasis MT Pro Light" panose="02040304050005020304" pitchFamily="18" charset="0"/>
              <a:ea typeface="Nunito"/>
              <a:cs typeface="Nunito"/>
              <a:sym typeface="Nunito"/>
            </a:endParaRPr>
          </a:p>
        </p:txBody>
      </p:sp>
      <p:sp>
        <p:nvSpPr>
          <p:cNvPr id="14" name="TextBox 14"/>
          <p:cNvSpPr txBox="1"/>
          <p:nvPr/>
        </p:nvSpPr>
        <p:spPr>
          <a:xfrm>
            <a:off x="13254331" y="2471604"/>
            <a:ext cx="3352502" cy="717207"/>
          </a:xfrm>
          <a:prstGeom prst="rect">
            <a:avLst/>
          </a:prstGeom>
        </p:spPr>
        <p:txBody>
          <a:bodyPr lIns="0" tIns="0" rIns="0" bIns="0" rtlCol="0" anchor="t">
            <a:spAutoFit/>
          </a:bodyPr>
          <a:lstStyle/>
          <a:p>
            <a:pPr algn="ctr">
              <a:lnSpc>
                <a:spcPts val="2781"/>
              </a:lnSpc>
            </a:pPr>
            <a:r>
              <a:rPr lang="en-US" sz="2461">
                <a:solidFill>
                  <a:srgbClr val="000000"/>
                </a:solidFill>
                <a:latin typeface="Amasis MT Pro Light" panose="02040304050005020304" pitchFamily="18" charset="0"/>
                <a:ea typeface="Nunito"/>
                <a:cs typeface="Nunito"/>
                <a:sym typeface="Nunito"/>
              </a:rPr>
              <a:t>Feature engineering for </a:t>
            </a:r>
          </a:p>
          <a:p>
            <a:pPr algn="ctr">
              <a:lnSpc>
                <a:spcPts val="2781"/>
              </a:lnSpc>
              <a:spcBef>
                <a:spcPct val="0"/>
              </a:spcBef>
            </a:pPr>
            <a:r>
              <a:rPr lang="en-US" sz="2461">
                <a:solidFill>
                  <a:srgbClr val="000000"/>
                </a:solidFill>
                <a:latin typeface="Amasis MT Pro Light" panose="02040304050005020304" pitchFamily="18" charset="0"/>
                <a:ea typeface="Nunito"/>
                <a:cs typeface="Nunito"/>
                <a:sym typeface="Nunito"/>
              </a:rPr>
              <a:t>graph dataset</a:t>
            </a:r>
          </a:p>
        </p:txBody>
      </p:sp>
      <p:sp>
        <p:nvSpPr>
          <p:cNvPr id="15" name="Freeform 15"/>
          <p:cNvSpPr/>
          <p:nvPr/>
        </p:nvSpPr>
        <p:spPr>
          <a:xfrm>
            <a:off x="12991661" y="5069105"/>
            <a:ext cx="3991190" cy="963420"/>
          </a:xfrm>
          <a:custGeom>
            <a:avLst/>
            <a:gdLst/>
            <a:ahLst/>
            <a:cxnLst/>
            <a:rect l="l" t="t" r="r" b="b"/>
            <a:pathLst>
              <a:path w="3991190" h="963420">
                <a:moveTo>
                  <a:pt x="0" y="0"/>
                </a:moveTo>
                <a:lnTo>
                  <a:pt x="3991190" y="0"/>
                </a:lnTo>
                <a:lnTo>
                  <a:pt x="3991190" y="963420"/>
                </a:lnTo>
                <a:lnTo>
                  <a:pt x="0" y="9634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3311005" y="5319481"/>
            <a:ext cx="3352502" cy="364782"/>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Amasis MT Pro Light" panose="02040304050005020304" pitchFamily="18" charset="0"/>
                <a:ea typeface="Nunito"/>
                <a:cs typeface="Nunito"/>
                <a:sym typeface="Nunito"/>
              </a:rPr>
              <a:t>Graph Construction</a:t>
            </a:r>
          </a:p>
        </p:txBody>
      </p:sp>
      <p:sp>
        <p:nvSpPr>
          <p:cNvPr id="17" name="Freeform 17"/>
          <p:cNvSpPr/>
          <p:nvPr/>
        </p:nvSpPr>
        <p:spPr>
          <a:xfrm>
            <a:off x="1331237" y="5069105"/>
            <a:ext cx="3991190" cy="963420"/>
          </a:xfrm>
          <a:custGeom>
            <a:avLst/>
            <a:gdLst/>
            <a:ahLst/>
            <a:cxnLst/>
            <a:rect l="l" t="t" r="r" b="b"/>
            <a:pathLst>
              <a:path w="3991190" h="963420">
                <a:moveTo>
                  <a:pt x="0" y="0"/>
                </a:moveTo>
                <a:lnTo>
                  <a:pt x="3991190" y="0"/>
                </a:lnTo>
                <a:lnTo>
                  <a:pt x="3991190" y="963420"/>
                </a:lnTo>
                <a:lnTo>
                  <a:pt x="0" y="9634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TextBox 18"/>
          <p:cNvSpPr txBox="1"/>
          <p:nvPr/>
        </p:nvSpPr>
        <p:spPr>
          <a:xfrm>
            <a:off x="1447800" y="5312118"/>
            <a:ext cx="3571181" cy="364782"/>
          </a:xfrm>
          <a:prstGeom prst="rect">
            <a:avLst/>
          </a:prstGeom>
        </p:spPr>
        <p:txBody>
          <a:bodyPr lIns="0" tIns="0" rIns="0" bIns="0" rtlCol="0" anchor="t">
            <a:spAutoFit/>
          </a:bodyPr>
          <a:lstStyle/>
          <a:p>
            <a:pPr algn="ctr">
              <a:lnSpc>
                <a:spcPts val="2781"/>
              </a:lnSpc>
              <a:spcBef>
                <a:spcPct val="0"/>
              </a:spcBef>
            </a:pPr>
            <a:r>
              <a:rPr lang="en-US" sz="2461" dirty="0">
                <a:solidFill>
                  <a:srgbClr val="000000"/>
                </a:solidFill>
                <a:latin typeface="Amasis MT Pro Light" panose="02040304050005020304" pitchFamily="18" charset="0"/>
                <a:ea typeface="Nunito"/>
                <a:cs typeface="Nunito"/>
                <a:sym typeface="Nunito"/>
              </a:rPr>
              <a:t>Selecting the GNN Model</a:t>
            </a:r>
          </a:p>
        </p:txBody>
      </p:sp>
      <p:sp>
        <p:nvSpPr>
          <p:cNvPr id="19" name="Freeform 19"/>
          <p:cNvSpPr/>
          <p:nvPr/>
        </p:nvSpPr>
        <p:spPr>
          <a:xfrm>
            <a:off x="6807078" y="5044480"/>
            <a:ext cx="4451939" cy="1074639"/>
          </a:xfrm>
          <a:custGeom>
            <a:avLst/>
            <a:gdLst/>
            <a:ahLst/>
            <a:cxnLst/>
            <a:rect l="l" t="t" r="r" b="b"/>
            <a:pathLst>
              <a:path w="4451939" h="1074639">
                <a:moveTo>
                  <a:pt x="0" y="0"/>
                </a:moveTo>
                <a:lnTo>
                  <a:pt x="4451939" y="0"/>
                </a:lnTo>
                <a:lnTo>
                  <a:pt x="4451939" y="1074639"/>
                </a:lnTo>
                <a:lnTo>
                  <a:pt x="0" y="1074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TextBox 20"/>
          <p:cNvSpPr txBox="1"/>
          <p:nvPr/>
        </p:nvSpPr>
        <p:spPr>
          <a:xfrm>
            <a:off x="6859859" y="5227959"/>
            <a:ext cx="4227860" cy="717207"/>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Amasis MT Pro Light" panose="02040304050005020304" pitchFamily="18" charset="0"/>
                <a:ea typeface="Nunito"/>
                <a:cs typeface="Nunito"/>
                <a:sym typeface="Nunito"/>
              </a:rPr>
              <a:t>Split dataset into train(80%) and test(20%)</a:t>
            </a:r>
          </a:p>
        </p:txBody>
      </p:sp>
      <p:sp>
        <p:nvSpPr>
          <p:cNvPr id="21" name="Freeform 21"/>
          <p:cNvSpPr/>
          <p:nvPr/>
        </p:nvSpPr>
        <p:spPr>
          <a:xfrm>
            <a:off x="1305149" y="7853811"/>
            <a:ext cx="4144439" cy="1000413"/>
          </a:xfrm>
          <a:custGeom>
            <a:avLst/>
            <a:gdLst/>
            <a:ahLst/>
            <a:cxnLst/>
            <a:rect l="l" t="t" r="r" b="b"/>
            <a:pathLst>
              <a:path w="4144439" h="1000413">
                <a:moveTo>
                  <a:pt x="0" y="0"/>
                </a:moveTo>
                <a:lnTo>
                  <a:pt x="4144439" y="0"/>
                </a:lnTo>
                <a:lnTo>
                  <a:pt x="4144439" y="1000412"/>
                </a:lnTo>
                <a:lnTo>
                  <a:pt x="0" y="10004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TextBox 22"/>
          <p:cNvSpPr txBox="1"/>
          <p:nvPr/>
        </p:nvSpPr>
        <p:spPr>
          <a:xfrm>
            <a:off x="1406350" y="8000176"/>
            <a:ext cx="3840964" cy="717207"/>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Amasis MT Pro Light" panose="02040304050005020304" pitchFamily="18" charset="0"/>
                <a:ea typeface="Nunito"/>
                <a:cs typeface="Nunito"/>
                <a:sym typeface="Nunito"/>
              </a:rPr>
              <a:t>Training on the stratified sampled dataset</a:t>
            </a:r>
          </a:p>
        </p:txBody>
      </p:sp>
      <p:sp>
        <p:nvSpPr>
          <p:cNvPr id="23" name="Freeform 23"/>
          <p:cNvSpPr/>
          <p:nvPr/>
        </p:nvSpPr>
        <p:spPr>
          <a:xfrm>
            <a:off x="16205458" y="185408"/>
            <a:ext cx="1717889" cy="1658544"/>
          </a:xfrm>
          <a:custGeom>
            <a:avLst/>
            <a:gdLst/>
            <a:ahLst/>
            <a:cxnLst/>
            <a:rect l="l" t="t" r="r" b="b"/>
            <a:pathLst>
              <a:path w="1717889" h="1658544">
                <a:moveTo>
                  <a:pt x="0" y="0"/>
                </a:moveTo>
                <a:lnTo>
                  <a:pt x="1717889" y="0"/>
                </a:lnTo>
                <a:lnTo>
                  <a:pt x="1717889" y="1658544"/>
                </a:lnTo>
                <a:lnTo>
                  <a:pt x="0" y="16585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4" name="Freeform 24"/>
          <p:cNvSpPr/>
          <p:nvPr/>
        </p:nvSpPr>
        <p:spPr>
          <a:xfrm>
            <a:off x="6859859" y="7853811"/>
            <a:ext cx="4451939" cy="1074639"/>
          </a:xfrm>
          <a:custGeom>
            <a:avLst/>
            <a:gdLst/>
            <a:ahLst/>
            <a:cxnLst/>
            <a:rect l="l" t="t" r="r" b="b"/>
            <a:pathLst>
              <a:path w="4451939" h="1074639">
                <a:moveTo>
                  <a:pt x="0" y="0"/>
                </a:moveTo>
                <a:lnTo>
                  <a:pt x="4451939" y="0"/>
                </a:lnTo>
                <a:lnTo>
                  <a:pt x="4451939" y="1074639"/>
                </a:lnTo>
                <a:lnTo>
                  <a:pt x="0" y="1074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TextBox 25"/>
          <p:cNvSpPr txBox="1"/>
          <p:nvPr/>
        </p:nvSpPr>
        <p:spPr>
          <a:xfrm>
            <a:off x="6919118" y="8176389"/>
            <a:ext cx="4227860" cy="364782"/>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Amasis MT Pro Light" panose="02040304050005020304" pitchFamily="18" charset="0"/>
                <a:ea typeface="Nunito"/>
                <a:cs typeface="Nunito"/>
                <a:sym typeface="Nunito"/>
              </a:rPr>
              <a:t>Prediction on test split</a:t>
            </a:r>
          </a:p>
        </p:txBody>
      </p:sp>
      <p:sp>
        <p:nvSpPr>
          <p:cNvPr id="26" name="AutoShape 26"/>
          <p:cNvSpPr/>
          <p:nvPr/>
        </p:nvSpPr>
        <p:spPr>
          <a:xfrm>
            <a:off x="5652091" y="8391130"/>
            <a:ext cx="1005266"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72332" y="459250"/>
            <a:ext cx="1179652" cy="1138900"/>
          </a:xfrm>
          <a:custGeom>
            <a:avLst/>
            <a:gdLst/>
            <a:ahLst/>
            <a:cxnLst/>
            <a:rect l="l" t="t" r="r" b="b"/>
            <a:pathLst>
              <a:path w="1179652" h="1138900">
                <a:moveTo>
                  <a:pt x="0" y="0"/>
                </a:moveTo>
                <a:lnTo>
                  <a:pt x="1179651" y="0"/>
                </a:lnTo>
                <a:lnTo>
                  <a:pt x="1179651" y="1138900"/>
                </a:lnTo>
                <a:lnTo>
                  <a:pt x="0" y="1138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685800" y="647700"/>
            <a:ext cx="9821477" cy="805479"/>
          </a:xfrm>
          <a:prstGeom prst="rect">
            <a:avLst/>
          </a:prstGeom>
        </p:spPr>
        <p:txBody>
          <a:bodyPr lIns="0" tIns="0" rIns="0" bIns="0" rtlCol="0" anchor="t">
            <a:spAutoFit/>
          </a:bodyPr>
          <a:lstStyle/>
          <a:p>
            <a:pPr marL="0" lvl="0" indent="0" algn="l">
              <a:lnSpc>
                <a:spcPts val="6602"/>
              </a:lnSpc>
              <a:spcBef>
                <a:spcPct val="0"/>
              </a:spcBef>
            </a:pPr>
            <a:r>
              <a:rPr lang="en-US" sz="4450" b="1" spc="321" dirty="0">
                <a:solidFill>
                  <a:srgbClr val="000000"/>
                </a:solidFill>
                <a:latin typeface="HK Grotesk Medium"/>
                <a:ea typeface="HK Grotesk Medium"/>
                <a:cs typeface="HK Grotesk Medium"/>
                <a:sym typeface="HK Grotesk Medium"/>
              </a:rPr>
              <a:t>Evaluation Metrics and Results</a:t>
            </a:r>
          </a:p>
        </p:txBody>
      </p:sp>
      <p:sp>
        <p:nvSpPr>
          <p:cNvPr id="5" name="TextBox 5"/>
          <p:cNvSpPr txBox="1"/>
          <p:nvPr/>
        </p:nvSpPr>
        <p:spPr>
          <a:xfrm>
            <a:off x="345169" y="2677536"/>
            <a:ext cx="1307612" cy="738222"/>
          </a:xfrm>
          <a:prstGeom prst="rect">
            <a:avLst/>
          </a:prstGeom>
        </p:spPr>
        <p:txBody>
          <a:bodyPr lIns="0" tIns="0" rIns="0" bIns="0" rtlCol="0" anchor="t">
            <a:spAutoFit/>
          </a:bodyPr>
          <a:lstStyle/>
          <a:p>
            <a:pPr marL="0" lvl="0" indent="0" algn="l">
              <a:lnSpc>
                <a:spcPts val="5697"/>
              </a:lnSpc>
              <a:spcBef>
                <a:spcPct val="0"/>
              </a:spcBef>
            </a:pPr>
            <a:r>
              <a:rPr lang="en-US" sz="5042" u="none" strike="noStrike">
                <a:solidFill>
                  <a:srgbClr val="000000"/>
                </a:solidFill>
                <a:latin typeface="Archivo Black"/>
                <a:ea typeface="Archivo Black"/>
                <a:cs typeface="Archivo Black"/>
                <a:sym typeface="Archivo Black"/>
              </a:rPr>
              <a:t>01</a:t>
            </a:r>
          </a:p>
        </p:txBody>
      </p:sp>
      <p:sp>
        <p:nvSpPr>
          <p:cNvPr id="6" name="TextBox 6"/>
          <p:cNvSpPr txBox="1"/>
          <p:nvPr/>
        </p:nvSpPr>
        <p:spPr>
          <a:xfrm>
            <a:off x="1652781" y="2779614"/>
            <a:ext cx="8040233" cy="524590"/>
          </a:xfrm>
          <a:prstGeom prst="rect">
            <a:avLst/>
          </a:prstGeom>
        </p:spPr>
        <p:txBody>
          <a:bodyPr lIns="0" tIns="0" rIns="0" bIns="0" rtlCol="0" anchor="t">
            <a:spAutoFit/>
          </a:bodyPr>
          <a:lstStyle/>
          <a:p>
            <a:pPr marL="0" lvl="0" indent="0" algn="l">
              <a:lnSpc>
                <a:spcPts val="4039"/>
              </a:lnSpc>
              <a:spcBef>
                <a:spcPct val="0"/>
              </a:spcBef>
            </a:pPr>
            <a:r>
              <a:rPr lang="en-US" sz="3574" dirty="0">
                <a:solidFill>
                  <a:srgbClr val="000000"/>
                </a:solidFill>
                <a:latin typeface="Archivo Black"/>
                <a:ea typeface="Archivo Black"/>
                <a:cs typeface="Archivo Black"/>
                <a:sym typeface="Archivo Black"/>
              </a:rPr>
              <a:t>True positive rate (recall)</a:t>
            </a:r>
          </a:p>
        </p:txBody>
      </p:sp>
      <p:sp>
        <p:nvSpPr>
          <p:cNvPr id="7" name="TextBox 7"/>
          <p:cNvSpPr txBox="1"/>
          <p:nvPr/>
        </p:nvSpPr>
        <p:spPr>
          <a:xfrm>
            <a:off x="1652781" y="3554856"/>
            <a:ext cx="8402999" cy="1564018"/>
          </a:xfrm>
          <a:prstGeom prst="rect">
            <a:avLst/>
          </a:prstGeom>
        </p:spPr>
        <p:txBody>
          <a:bodyPr lIns="0" tIns="0" rIns="0" bIns="0" rtlCol="0" anchor="t">
            <a:spAutoFit/>
          </a:bodyPr>
          <a:lstStyle/>
          <a:p>
            <a:pPr algn="l">
              <a:lnSpc>
                <a:spcPts val="3107"/>
              </a:lnSpc>
            </a:pPr>
            <a:r>
              <a:rPr lang="en-US" sz="2390" b="1" dirty="0">
                <a:solidFill>
                  <a:srgbClr val="000000"/>
                </a:solidFill>
                <a:latin typeface="Amasis MT Pro Light" panose="02040304050005020304" pitchFamily="18" charset="0"/>
                <a:ea typeface="HK Grotesk Medium"/>
                <a:cs typeface="HK Grotesk Medium"/>
                <a:sym typeface="HK Grotesk Medium"/>
              </a:rPr>
              <a:t>True Positive Rate (TPR) / Recall</a:t>
            </a:r>
            <a:r>
              <a:rPr lang="en-US" sz="2390" dirty="0">
                <a:solidFill>
                  <a:srgbClr val="000000"/>
                </a:solidFill>
                <a:latin typeface="Amasis MT Pro Light" panose="02040304050005020304" pitchFamily="18" charset="0"/>
                <a:ea typeface="HK Grotesk Medium"/>
                <a:cs typeface="HK Grotesk Medium"/>
                <a:sym typeface="HK Grotesk Medium"/>
              </a:rPr>
              <a:t>: Indicates the model's ability to correctly identify fraudulent accounts out of all actual fraud cases.</a:t>
            </a:r>
          </a:p>
          <a:p>
            <a:pPr marL="516071" lvl="1" indent="-258035" algn="l">
              <a:lnSpc>
                <a:spcPts val="3107"/>
              </a:lnSpc>
              <a:buFont typeface="Arial"/>
              <a:buChar char="•"/>
            </a:pPr>
            <a:r>
              <a:rPr lang="en-US" sz="2390" dirty="0">
                <a:solidFill>
                  <a:srgbClr val="000000"/>
                </a:solidFill>
                <a:latin typeface="Amasis MT Pro Light" panose="02040304050005020304" pitchFamily="18" charset="0"/>
                <a:ea typeface="HK Grotesk Medium"/>
                <a:cs typeface="HK Grotesk Medium"/>
                <a:sym typeface="HK Grotesk Medium"/>
              </a:rPr>
              <a:t>Formula: TP/(TP+FN) = 0.697</a:t>
            </a:r>
          </a:p>
          <a:p>
            <a:pPr marL="0" lvl="0" indent="0" algn="l">
              <a:lnSpc>
                <a:spcPts val="3107"/>
              </a:lnSpc>
              <a:spcBef>
                <a:spcPct val="0"/>
              </a:spcBef>
            </a:pPr>
            <a:endParaRPr lang="en-US" sz="2390" dirty="0">
              <a:solidFill>
                <a:srgbClr val="000000"/>
              </a:solidFill>
              <a:latin typeface="Amasis MT Pro Light" panose="02040304050005020304" pitchFamily="18" charset="0"/>
              <a:ea typeface="HK Grotesk Medium"/>
              <a:cs typeface="HK Grotesk Medium"/>
              <a:sym typeface="HK Grotesk Medium"/>
            </a:endParaRPr>
          </a:p>
        </p:txBody>
      </p:sp>
      <p:sp>
        <p:nvSpPr>
          <p:cNvPr id="8" name="TextBox 8"/>
          <p:cNvSpPr txBox="1"/>
          <p:nvPr/>
        </p:nvSpPr>
        <p:spPr>
          <a:xfrm>
            <a:off x="345169" y="5787853"/>
            <a:ext cx="1307612" cy="738222"/>
          </a:xfrm>
          <a:prstGeom prst="rect">
            <a:avLst/>
          </a:prstGeom>
        </p:spPr>
        <p:txBody>
          <a:bodyPr lIns="0" tIns="0" rIns="0" bIns="0" rtlCol="0" anchor="t">
            <a:spAutoFit/>
          </a:bodyPr>
          <a:lstStyle/>
          <a:p>
            <a:pPr marL="0" lvl="0" indent="0" algn="l">
              <a:lnSpc>
                <a:spcPts val="5697"/>
              </a:lnSpc>
              <a:spcBef>
                <a:spcPct val="0"/>
              </a:spcBef>
            </a:pPr>
            <a:r>
              <a:rPr lang="en-US" sz="5042" u="none" strike="noStrike">
                <a:solidFill>
                  <a:srgbClr val="000000"/>
                </a:solidFill>
                <a:latin typeface="Archivo Black"/>
                <a:ea typeface="Archivo Black"/>
                <a:cs typeface="Archivo Black"/>
                <a:sym typeface="Archivo Black"/>
              </a:rPr>
              <a:t>02</a:t>
            </a:r>
          </a:p>
        </p:txBody>
      </p:sp>
      <p:sp>
        <p:nvSpPr>
          <p:cNvPr id="9" name="TextBox 9"/>
          <p:cNvSpPr txBox="1"/>
          <p:nvPr/>
        </p:nvSpPr>
        <p:spPr>
          <a:xfrm>
            <a:off x="1652781" y="5889931"/>
            <a:ext cx="6576566" cy="524590"/>
          </a:xfrm>
          <a:prstGeom prst="rect">
            <a:avLst/>
          </a:prstGeom>
        </p:spPr>
        <p:txBody>
          <a:bodyPr lIns="0" tIns="0" rIns="0" bIns="0" rtlCol="0" anchor="t">
            <a:spAutoFit/>
          </a:bodyPr>
          <a:lstStyle/>
          <a:p>
            <a:pPr marL="0" lvl="0" indent="0" algn="l">
              <a:lnSpc>
                <a:spcPts val="4039"/>
              </a:lnSpc>
              <a:spcBef>
                <a:spcPct val="0"/>
              </a:spcBef>
            </a:pPr>
            <a:r>
              <a:rPr lang="en-US" sz="3574">
                <a:solidFill>
                  <a:srgbClr val="000000"/>
                </a:solidFill>
                <a:latin typeface="Archivo Black"/>
                <a:ea typeface="Archivo Black"/>
                <a:cs typeface="Archivo Black"/>
                <a:sym typeface="Archivo Black"/>
              </a:rPr>
              <a:t>Test Accuracy</a:t>
            </a:r>
          </a:p>
        </p:txBody>
      </p:sp>
      <p:sp>
        <p:nvSpPr>
          <p:cNvPr id="10" name="TextBox 10"/>
          <p:cNvSpPr txBox="1"/>
          <p:nvPr/>
        </p:nvSpPr>
        <p:spPr>
          <a:xfrm>
            <a:off x="1652781" y="6665207"/>
            <a:ext cx="8402999" cy="768928"/>
          </a:xfrm>
          <a:prstGeom prst="rect">
            <a:avLst/>
          </a:prstGeom>
        </p:spPr>
        <p:txBody>
          <a:bodyPr lIns="0" tIns="0" rIns="0" bIns="0" rtlCol="0" anchor="t">
            <a:spAutoFit/>
          </a:bodyPr>
          <a:lstStyle/>
          <a:p>
            <a:pPr algn="l">
              <a:lnSpc>
                <a:spcPts val="3107"/>
              </a:lnSpc>
            </a:pPr>
            <a:r>
              <a:rPr lang="en-US" sz="2390" dirty="0">
                <a:solidFill>
                  <a:srgbClr val="000000"/>
                </a:solidFill>
                <a:latin typeface="Amasis MT Pro Light" panose="02040304050005020304" pitchFamily="18" charset="0"/>
                <a:ea typeface="HK Grotesk Medium"/>
                <a:cs typeface="HK Grotesk Medium"/>
                <a:sym typeface="HK Grotesk Medium"/>
              </a:rPr>
              <a:t>Test Accuracy = (TP+TN)/(TP+TN+FP+FN) = 0.790</a:t>
            </a:r>
          </a:p>
          <a:p>
            <a:pPr marL="0" lvl="0" indent="0" algn="l">
              <a:lnSpc>
                <a:spcPts val="3107"/>
              </a:lnSpc>
              <a:spcBef>
                <a:spcPct val="0"/>
              </a:spcBef>
            </a:pPr>
            <a:endParaRPr lang="en-US" sz="2390" dirty="0">
              <a:solidFill>
                <a:srgbClr val="000000"/>
              </a:solidFill>
              <a:latin typeface="Amasis MT Pro Light" panose="02040304050005020304" pitchFamily="18" charset="0"/>
              <a:ea typeface="HK Grotesk Medium"/>
              <a:cs typeface="HK Grotesk Medium"/>
              <a:sym typeface="HK Grotesk Medium"/>
            </a:endParaRPr>
          </a:p>
        </p:txBody>
      </p:sp>
      <p:pic>
        <p:nvPicPr>
          <p:cNvPr id="12" name="Picture 11">
            <a:extLst>
              <a:ext uri="{FF2B5EF4-FFF2-40B4-BE49-F238E27FC236}">
                <a16:creationId xmlns:a16="http://schemas.microsoft.com/office/drawing/2014/main" id="{99932736-C14C-5B74-9F16-34E1007F72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0626" y="1736239"/>
            <a:ext cx="6634295" cy="66342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7AC25-D7D4-21B8-A69C-D51D913228C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DB4AC5C-9AF3-A157-75EB-D20C8EB6FC08}"/>
              </a:ext>
            </a:extLst>
          </p:cNvPr>
          <p:cNvSpPr txBox="1"/>
          <p:nvPr/>
        </p:nvSpPr>
        <p:spPr>
          <a:xfrm>
            <a:off x="645850" y="370235"/>
            <a:ext cx="6745550" cy="988604"/>
          </a:xfrm>
          <a:prstGeom prst="rect">
            <a:avLst/>
          </a:prstGeom>
        </p:spPr>
        <p:txBody>
          <a:bodyPr wrap="square" lIns="0" tIns="0" rIns="0" bIns="0" rtlCol="0" anchor="t">
            <a:spAutoFit/>
          </a:bodyPr>
          <a:lstStyle/>
          <a:p>
            <a:pPr marL="0" lvl="0" indent="0" algn="l">
              <a:lnSpc>
                <a:spcPts val="8468"/>
              </a:lnSpc>
              <a:spcBef>
                <a:spcPct val="0"/>
              </a:spcBef>
            </a:pPr>
            <a:r>
              <a:rPr lang="en-US" sz="4450" b="1" spc="412" dirty="0">
                <a:solidFill>
                  <a:srgbClr val="000000"/>
                </a:solidFill>
                <a:latin typeface="HK Grotesk Medium"/>
                <a:ea typeface="HK Grotesk Medium"/>
                <a:cs typeface="HK Grotesk Medium"/>
                <a:sym typeface="HK Grotesk Medium"/>
              </a:rPr>
              <a:t>Conclusion</a:t>
            </a:r>
          </a:p>
        </p:txBody>
      </p:sp>
      <p:graphicFrame>
        <p:nvGraphicFramePr>
          <p:cNvPr id="11" name="Diagram 10">
            <a:extLst>
              <a:ext uri="{FF2B5EF4-FFF2-40B4-BE49-F238E27FC236}">
                <a16:creationId xmlns:a16="http://schemas.microsoft.com/office/drawing/2014/main" id="{ADC32EBA-3251-5476-276E-33B07F2695F0}"/>
              </a:ext>
            </a:extLst>
          </p:cNvPr>
          <p:cNvGraphicFramePr/>
          <p:nvPr>
            <p:extLst>
              <p:ext uri="{D42A27DB-BD31-4B8C-83A1-F6EECF244321}">
                <p14:modId xmlns:p14="http://schemas.microsoft.com/office/powerpoint/2010/main" val="3595496827"/>
              </p:ext>
            </p:extLst>
          </p:nvPr>
        </p:nvGraphicFramePr>
        <p:xfrm>
          <a:off x="914400" y="1866900"/>
          <a:ext cx="16459200" cy="7516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36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075D8-9569-9F3E-E651-D08523ABAD01}"/>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9B33C9C-2084-8551-64BF-0D405D8E9031}"/>
              </a:ext>
            </a:extLst>
          </p:cNvPr>
          <p:cNvSpPr txBox="1"/>
          <p:nvPr/>
        </p:nvSpPr>
        <p:spPr>
          <a:xfrm>
            <a:off x="645850" y="370235"/>
            <a:ext cx="6745550" cy="988604"/>
          </a:xfrm>
          <a:prstGeom prst="rect">
            <a:avLst/>
          </a:prstGeom>
        </p:spPr>
        <p:txBody>
          <a:bodyPr wrap="square" lIns="0" tIns="0" rIns="0" bIns="0" rtlCol="0" anchor="t">
            <a:spAutoFit/>
          </a:bodyPr>
          <a:lstStyle/>
          <a:p>
            <a:pPr marL="0" lvl="0" indent="0" algn="l">
              <a:lnSpc>
                <a:spcPts val="8468"/>
              </a:lnSpc>
              <a:spcBef>
                <a:spcPct val="0"/>
              </a:spcBef>
            </a:pPr>
            <a:r>
              <a:rPr lang="en-US" sz="4450" b="1" spc="412" dirty="0">
                <a:solidFill>
                  <a:srgbClr val="000000"/>
                </a:solidFill>
                <a:latin typeface="HK Grotesk Medium"/>
                <a:ea typeface="HK Grotesk Medium"/>
                <a:cs typeface="HK Grotesk Medium"/>
                <a:sym typeface="HK Grotesk Medium"/>
              </a:rPr>
              <a:t>Future Work</a:t>
            </a:r>
          </a:p>
        </p:txBody>
      </p:sp>
      <p:graphicFrame>
        <p:nvGraphicFramePr>
          <p:cNvPr id="11" name="Diagram 10">
            <a:extLst>
              <a:ext uri="{FF2B5EF4-FFF2-40B4-BE49-F238E27FC236}">
                <a16:creationId xmlns:a16="http://schemas.microsoft.com/office/drawing/2014/main" id="{BB4457E9-241D-2839-9BA7-CC0573CEF1FF}"/>
              </a:ext>
            </a:extLst>
          </p:cNvPr>
          <p:cNvGraphicFramePr/>
          <p:nvPr>
            <p:extLst>
              <p:ext uri="{D42A27DB-BD31-4B8C-83A1-F6EECF244321}">
                <p14:modId xmlns:p14="http://schemas.microsoft.com/office/powerpoint/2010/main" val="3961404303"/>
              </p:ext>
            </p:extLst>
          </p:nvPr>
        </p:nvGraphicFramePr>
        <p:xfrm>
          <a:off x="1066800" y="1943100"/>
          <a:ext cx="15584750" cy="7516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585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71654" y="3576956"/>
            <a:ext cx="5944692" cy="3222934"/>
          </a:xfrm>
          <a:prstGeom prst="rect">
            <a:avLst/>
          </a:prstGeom>
        </p:spPr>
        <p:txBody>
          <a:bodyPr lIns="0" tIns="0" rIns="0" bIns="0" rtlCol="0" anchor="t">
            <a:spAutoFit/>
          </a:bodyPr>
          <a:lstStyle/>
          <a:p>
            <a:pPr algn="ctr">
              <a:lnSpc>
                <a:spcPts val="12880"/>
              </a:lnSpc>
            </a:pPr>
            <a:r>
              <a:rPr lang="en-US" sz="9200" dirty="0">
                <a:solidFill>
                  <a:srgbClr val="000000"/>
                </a:solidFill>
                <a:effectLst>
                  <a:outerShdw blurRad="38100" dist="38100" dir="2700000" algn="tl">
                    <a:srgbClr val="000000">
                      <a:alpha val="43137"/>
                    </a:srgbClr>
                  </a:outerShdw>
                </a:effectLst>
                <a:latin typeface="Archivo Black" panose="020B0604020202020204" charset="0"/>
                <a:ea typeface="Canva Sans Bold"/>
                <a:cs typeface="Canva Sans Bold"/>
                <a:sym typeface="Canva Sans Bold"/>
              </a:rPr>
              <a:t>Thank You</a:t>
            </a:r>
          </a:p>
        </p:txBody>
      </p:sp>
      <p:sp>
        <p:nvSpPr>
          <p:cNvPr id="3" name="Freeform 3"/>
          <p:cNvSpPr/>
          <p:nvPr/>
        </p:nvSpPr>
        <p:spPr>
          <a:xfrm>
            <a:off x="16772332" y="459250"/>
            <a:ext cx="1179652" cy="1138900"/>
          </a:xfrm>
          <a:custGeom>
            <a:avLst/>
            <a:gdLst/>
            <a:ahLst/>
            <a:cxnLst/>
            <a:rect l="l" t="t" r="r" b="b"/>
            <a:pathLst>
              <a:path w="1179652" h="1138900">
                <a:moveTo>
                  <a:pt x="0" y="0"/>
                </a:moveTo>
                <a:lnTo>
                  <a:pt x="1179651" y="0"/>
                </a:lnTo>
                <a:lnTo>
                  <a:pt x="1179651" y="1138900"/>
                </a:lnTo>
                <a:lnTo>
                  <a:pt x="0" y="1138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5A74D-C00C-E12B-3D95-21EEE2CB5C77}"/>
            </a:ext>
          </a:extLst>
        </p:cNvPr>
        <p:cNvGrpSpPr/>
        <p:nvPr/>
      </p:nvGrpSpPr>
      <p:grpSpPr>
        <a:xfrm>
          <a:off x="0" y="0"/>
          <a:ext cx="0" cy="0"/>
          <a:chOff x="0" y="0"/>
          <a:chExt cx="0" cy="0"/>
        </a:xfrm>
      </p:grpSpPr>
      <p:pic>
        <p:nvPicPr>
          <p:cNvPr id="26" name="Picture 25">
            <a:extLst>
              <a:ext uri="{FF2B5EF4-FFF2-40B4-BE49-F238E27FC236}">
                <a16:creationId xmlns:a16="http://schemas.microsoft.com/office/drawing/2014/main" id="{7D3678DF-6E64-3FE9-666B-76BB899009FE}"/>
              </a:ext>
            </a:extLst>
          </p:cNvPr>
          <p:cNvPicPr>
            <a:picLocks noChangeAspect="1"/>
          </p:cNvPicPr>
          <p:nvPr/>
        </p:nvPicPr>
        <p:blipFill>
          <a:blip r:embed="rId3">
            <a:extLst>
              <a:ext uri="{28A0092B-C50C-407E-A947-70E740481C1C}">
                <a14:useLocalDpi xmlns:a14="http://schemas.microsoft.com/office/drawing/2010/main" val="0"/>
              </a:ext>
            </a:extLst>
          </a:blip>
          <a:srcRect l="13996" t="6625" r="18352" b="621"/>
          <a:stretch/>
        </p:blipFill>
        <p:spPr>
          <a:xfrm>
            <a:off x="3428998" y="2628900"/>
            <a:ext cx="2209800" cy="2133600"/>
          </a:xfrm>
          <a:prstGeom prst="rect">
            <a:avLst/>
          </a:prstGeom>
        </p:spPr>
      </p:pic>
      <p:pic>
        <p:nvPicPr>
          <p:cNvPr id="28" name="Picture 27">
            <a:extLst>
              <a:ext uri="{FF2B5EF4-FFF2-40B4-BE49-F238E27FC236}">
                <a16:creationId xmlns:a16="http://schemas.microsoft.com/office/drawing/2014/main" id="{3377753D-47D1-E187-444E-113B534F29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7200" y="2628900"/>
            <a:ext cx="2047220" cy="2133601"/>
          </a:xfrm>
          <a:prstGeom prst="rect">
            <a:avLst/>
          </a:prstGeom>
        </p:spPr>
      </p:pic>
      <p:sp>
        <p:nvSpPr>
          <p:cNvPr id="29" name="TextBox 2">
            <a:extLst>
              <a:ext uri="{FF2B5EF4-FFF2-40B4-BE49-F238E27FC236}">
                <a16:creationId xmlns:a16="http://schemas.microsoft.com/office/drawing/2014/main" id="{765572E8-56F8-7A38-56FB-65B6F3CC4827}"/>
              </a:ext>
            </a:extLst>
          </p:cNvPr>
          <p:cNvSpPr txBox="1"/>
          <p:nvPr/>
        </p:nvSpPr>
        <p:spPr>
          <a:xfrm>
            <a:off x="633429" y="534352"/>
            <a:ext cx="11783955" cy="834716"/>
          </a:xfrm>
          <a:prstGeom prst="rect">
            <a:avLst/>
          </a:prstGeom>
        </p:spPr>
        <p:txBody>
          <a:bodyPr lIns="0" tIns="0" rIns="0" bIns="0" rtlCol="0" anchor="t">
            <a:spAutoFit/>
          </a:bodyPr>
          <a:lstStyle/>
          <a:p>
            <a:pPr marL="0" lvl="0" indent="0" algn="l">
              <a:lnSpc>
                <a:spcPts val="6852"/>
              </a:lnSpc>
              <a:spcBef>
                <a:spcPct val="0"/>
              </a:spcBef>
            </a:pPr>
            <a:r>
              <a:rPr lang="en-US" sz="4449" b="1" spc="333" dirty="0">
                <a:solidFill>
                  <a:srgbClr val="000000"/>
                </a:solidFill>
                <a:latin typeface="HK Grotesk Medium"/>
                <a:ea typeface="HK Grotesk Medium"/>
                <a:cs typeface="HK Grotesk Medium"/>
                <a:sym typeface="HK Grotesk Medium"/>
              </a:rPr>
              <a:t>Project Objective and Motivation</a:t>
            </a:r>
          </a:p>
        </p:txBody>
      </p:sp>
      <p:sp>
        <p:nvSpPr>
          <p:cNvPr id="30" name="TextBox 3">
            <a:extLst>
              <a:ext uri="{FF2B5EF4-FFF2-40B4-BE49-F238E27FC236}">
                <a16:creationId xmlns:a16="http://schemas.microsoft.com/office/drawing/2014/main" id="{FCF78D77-C58E-DBF3-8C82-486A41F405E2}"/>
              </a:ext>
            </a:extLst>
          </p:cNvPr>
          <p:cNvSpPr txBox="1"/>
          <p:nvPr/>
        </p:nvSpPr>
        <p:spPr>
          <a:xfrm>
            <a:off x="3295648" y="4762500"/>
            <a:ext cx="2476500" cy="524693"/>
          </a:xfrm>
          <a:prstGeom prst="rect">
            <a:avLst/>
          </a:prstGeom>
        </p:spPr>
        <p:txBody>
          <a:bodyPr wrap="square" lIns="0" tIns="0" rIns="0" bIns="0" rtlCol="0" anchor="t">
            <a:spAutoFit/>
          </a:bodyPr>
          <a:lstStyle/>
          <a:p>
            <a:pPr algn="ctr">
              <a:lnSpc>
                <a:spcPts val="4041"/>
              </a:lnSpc>
            </a:pPr>
            <a:r>
              <a:rPr lang="en-US" sz="3576" dirty="0">
                <a:solidFill>
                  <a:srgbClr val="000000"/>
                </a:solidFill>
                <a:latin typeface="Archivo Black"/>
                <a:ea typeface="Archivo Black"/>
                <a:cs typeface="Archivo Black"/>
                <a:sym typeface="Archivo Black"/>
              </a:rPr>
              <a:t>Objective</a:t>
            </a:r>
          </a:p>
        </p:txBody>
      </p:sp>
      <p:sp>
        <p:nvSpPr>
          <p:cNvPr id="31" name="TextBox 4">
            <a:extLst>
              <a:ext uri="{FF2B5EF4-FFF2-40B4-BE49-F238E27FC236}">
                <a16:creationId xmlns:a16="http://schemas.microsoft.com/office/drawing/2014/main" id="{ADF2EFD1-EC1F-751D-3138-27FB77C712DA}"/>
              </a:ext>
            </a:extLst>
          </p:cNvPr>
          <p:cNvSpPr txBox="1"/>
          <p:nvPr/>
        </p:nvSpPr>
        <p:spPr>
          <a:xfrm>
            <a:off x="11586836" y="4762499"/>
            <a:ext cx="2647948" cy="524693"/>
          </a:xfrm>
          <a:prstGeom prst="rect">
            <a:avLst/>
          </a:prstGeom>
        </p:spPr>
        <p:txBody>
          <a:bodyPr wrap="square" lIns="0" tIns="0" rIns="0" bIns="0" rtlCol="0" anchor="t">
            <a:spAutoFit/>
          </a:bodyPr>
          <a:lstStyle/>
          <a:p>
            <a:pPr algn="ctr">
              <a:lnSpc>
                <a:spcPts val="4041"/>
              </a:lnSpc>
            </a:pPr>
            <a:r>
              <a:rPr lang="en-US" sz="3576" dirty="0">
                <a:solidFill>
                  <a:srgbClr val="000000"/>
                </a:solidFill>
                <a:latin typeface="Archivo Black"/>
                <a:ea typeface="Archivo Black"/>
                <a:cs typeface="Archivo Black"/>
                <a:sym typeface="Archivo Black"/>
              </a:rPr>
              <a:t>Motivation</a:t>
            </a:r>
          </a:p>
        </p:txBody>
      </p:sp>
      <p:sp>
        <p:nvSpPr>
          <p:cNvPr id="32" name="TextBox 5">
            <a:extLst>
              <a:ext uri="{FF2B5EF4-FFF2-40B4-BE49-F238E27FC236}">
                <a16:creationId xmlns:a16="http://schemas.microsoft.com/office/drawing/2014/main" id="{53D53917-744E-3B0A-CCCA-8A3A2ACB852B}"/>
              </a:ext>
            </a:extLst>
          </p:cNvPr>
          <p:cNvSpPr txBox="1"/>
          <p:nvPr/>
        </p:nvSpPr>
        <p:spPr>
          <a:xfrm>
            <a:off x="1295398" y="5786052"/>
            <a:ext cx="6477000" cy="2369880"/>
          </a:xfrm>
          <a:prstGeom prst="rect">
            <a:avLst/>
          </a:prstGeom>
        </p:spPr>
        <p:txBody>
          <a:bodyPr wrap="square" lIns="0" tIns="0" rIns="0" bIns="0" rtlCol="0" anchor="t">
            <a:spAutoFit/>
          </a:bodyPr>
          <a:lstStyle/>
          <a:p>
            <a:pPr marL="342900" lvl="0" indent="-342900" algn="ctr">
              <a:spcBef>
                <a:spcPct val="0"/>
              </a:spcBef>
              <a:buFont typeface="Wingdings" panose="05000000000000000000" pitchFamily="2" charset="2"/>
              <a:buChar char="ü"/>
            </a:pPr>
            <a:r>
              <a:rPr lang="en-US" sz="2200" dirty="0">
                <a:effectLst>
                  <a:outerShdw blurRad="38100" dist="38100" dir="2700000" algn="tl">
                    <a:srgbClr val="000000">
                      <a:alpha val="43137"/>
                    </a:srgbClr>
                  </a:outerShdw>
                </a:effectLst>
                <a:latin typeface="Amasis MT Pro Light" panose="02040304050005020304" pitchFamily="18" charset="0"/>
              </a:rPr>
              <a:t>Predict whether a node or a series of transactions in a graph is fraud, enabling financial institutions to address fraud proactively and minimize risks.</a:t>
            </a:r>
          </a:p>
          <a:p>
            <a:pPr marL="342900" lvl="0" indent="-342900" algn="ctr">
              <a:spcBef>
                <a:spcPct val="0"/>
              </a:spcBef>
              <a:buFont typeface="Wingdings" panose="05000000000000000000" pitchFamily="2" charset="2"/>
              <a:buChar char="ü"/>
            </a:pPr>
            <a:r>
              <a:rPr lang="en-US" sz="2200" dirty="0">
                <a:effectLst>
                  <a:outerShdw blurRad="38100" dist="38100" dir="2700000" algn="tl">
                    <a:srgbClr val="000000">
                      <a:alpha val="43137"/>
                    </a:srgbClr>
                  </a:outerShdw>
                </a:effectLst>
                <a:latin typeface="Amasis MT Pro Light" panose="02040304050005020304" pitchFamily="18" charset="0"/>
              </a:rPr>
              <a:t>Leverage Graph Neural Networks to detect intricate fraud patterns by analyzing transaction behavior, focusing on interconnected accounts and multi-step trails.</a:t>
            </a:r>
            <a:endParaRPr lang="en-US" sz="2200" spc="-12" dirty="0">
              <a:solidFill>
                <a:srgbClr val="343434"/>
              </a:solidFill>
              <a:effectLst>
                <a:outerShdw blurRad="38100" dist="38100" dir="2700000" algn="tl">
                  <a:srgbClr val="000000">
                    <a:alpha val="43137"/>
                  </a:srgbClr>
                </a:outerShdw>
              </a:effectLst>
              <a:latin typeface="Amasis MT Pro Light" panose="02040304050005020304" pitchFamily="18" charset="0"/>
              <a:ea typeface="HK Grotesk Medium"/>
              <a:cs typeface="HK Grotesk Medium"/>
              <a:sym typeface="HK Grotesk Medium"/>
            </a:endParaRPr>
          </a:p>
        </p:txBody>
      </p:sp>
      <p:sp>
        <p:nvSpPr>
          <p:cNvPr id="33" name="TextBox 5">
            <a:extLst>
              <a:ext uri="{FF2B5EF4-FFF2-40B4-BE49-F238E27FC236}">
                <a16:creationId xmlns:a16="http://schemas.microsoft.com/office/drawing/2014/main" id="{E25C8AB2-903D-7331-BDCE-D871D373E231}"/>
              </a:ext>
            </a:extLst>
          </p:cNvPr>
          <p:cNvSpPr txBox="1"/>
          <p:nvPr/>
        </p:nvSpPr>
        <p:spPr>
          <a:xfrm>
            <a:off x="9672310" y="5786052"/>
            <a:ext cx="6477000" cy="2369880"/>
          </a:xfrm>
          <a:prstGeom prst="rect">
            <a:avLst/>
          </a:prstGeom>
        </p:spPr>
        <p:txBody>
          <a:bodyPr wrap="square" lIns="0" tIns="0" rIns="0" bIns="0" rtlCol="0" anchor="t">
            <a:spAutoFit/>
          </a:bodyPr>
          <a:lstStyle/>
          <a:p>
            <a:pPr marL="342900" lvl="0" indent="-342900" algn="ctr">
              <a:spcBef>
                <a:spcPct val="0"/>
              </a:spcBef>
              <a:buFont typeface="Wingdings" panose="05000000000000000000" pitchFamily="2" charset="2"/>
              <a:buChar char="ü"/>
            </a:pPr>
            <a:r>
              <a:rPr lang="en-US" sz="2200" dirty="0">
                <a:effectLst>
                  <a:outerShdw blurRad="38100" dist="38100" dir="2700000" algn="tl">
                    <a:srgbClr val="000000">
                      <a:alpha val="43137"/>
                    </a:srgbClr>
                  </a:outerShdw>
                </a:effectLst>
                <a:latin typeface="Amasis MT Pro Light" panose="02040304050005020304" pitchFamily="18" charset="0"/>
              </a:rPr>
              <a:t>Fraudulent activities increasingly involve layered transactions across multiple interconnected accounts, making detection difficult for traditional systems.  </a:t>
            </a:r>
          </a:p>
          <a:p>
            <a:pPr marL="342900" lvl="0" indent="-342900" algn="ctr">
              <a:spcBef>
                <a:spcPct val="0"/>
              </a:spcBef>
              <a:buFont typeface="Wingdings" panose="05000000000000000000" pitchFamily="2" charset="2"/>
              <a:buChar char="ü"/>
            </a:pPr>
            <a:r>
              <a:rPr lang="en-US" sz="2200" dirty="0">
                <a:effectLst>
                  <a:outerShdw blurRad="38100" dist="38100" dir="2700000" algn="tl">
                    <a:srgbClr val="000000">
                      <a:alpha val="43137"/>
                    </a:srgbClr>
                  </a:outerShdw>
                </a:effectLst>
                <a:latin typeface="Amasis MT Pro Light" panose="02040304050005020304" pitchFamily="18" charset="0"/>
              </a:rPr>
              <a:t>Existing methods focus on individual transactions, missing broader fraud patterns. This project shifts the focus to analyzing node behavior in transaction graphs to uncover complex fraud schemes.</a:t>
            </a:r>
            <a:endParaRPr lang="en-US" sz="2200" spc="-12" dirty="0">
              <a:solidFill>
                <a:srgbClr val="343434"/>
              </a:solidFill>
              <a:effectLst>
                <a:outerShdw blurRad="38100" dist="38100" dir="2700000" algn="tl">
                  <a:srgbClr val="000000">
                    <a:alpha val="43137"/>
                  </a:srgbClr>
                </a:outerShdw>
              </a:effectLst>
              <a:latin typeface="Amasis MT Pro Light" panose="02040304050005020304" pitchFamily="18" charset="0"/>
              <a:ea typeface="HK Grotesk Medium"/>
              <a:cs typeface="HK Grotesk Medium"/>
              <a:sym typeface="HK Grotesk Medium"/>
            </a:endParaRPr>
          </a:p>
        </p:txBody>
      </p:sp>
    </p:spTree>
    <p:extLst>
      <p:ext uri="{BB962C8B-B14F-4D97-AF65-F5344CB8AC3E}">
        <p14:creationId xmlns:p14="http://schemas.microsoft.com/office/powerpoint/2010/main" val="173589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1FA08-6735-A568-170F-E15320F48FE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7E0A85E-FF34-07C8-0FD8-8255560CC144}"/>
              </a:ext>
            </a:extLst>
          </p:cNvPr>
          <p:cNvSpPr txBox="1"/>
          <p:nvPr/>
        </p:nvSpPr>
        <p:spPr>
          <a:xfrm>
            <a:off x="633429" y="534352"/>
            <a:ext cx="11783955" cy="834716"/>
          </a:xfrm>
          <a:prstGeom prst="rect">
            <a:avLst/>
          </a:prstGeom>
        </p:spPr>
        <p:txBody>
          <a:bodyPr lIns="0" tIns="0" rIns="0" bIns="0" rtlCol="0" anchor="t">
            <a:spAutoFit/>
          </a:bodyPr>
          <a:lstStyle/>
          <a:p>
            <a:pPr marL="0" lvl="0" indent="0" algn="l">
              <a:lnSpc>
                <a:spcPts val="6852"/>
              </a:lnSpc>
              <a:spcBef>
                <a:spcPct val="0"/>
              </a:spcBef>
            </a:pPr>
            <a:r>
              <a:rPr lang="en-US" sz="4449" b="1" spc="333" dirty="0">
                <a:solidFill>
                  <a:srgbClr val="000000"/>
                </a:solidFill>
                <a:latin typeface="HK Grotesk Medium"/>
                <a:ea typeface="HK Grotesk Medium"/>
                <a:cs typeface="HK Grotesk Medium"/>
                <a:sym typeface="HK Grotesk Medium"/>
              </a:rPr>
              <a:t>Graph Neural Network</a:t>
            </a:r>
          </a:p>
        </p:txBody>
      </p:sp>
      <p:sp>
        <p:nvSpPr>
          <p:cNvPr id="9" name="TextBox 8">
            <a:extLst>
              <a:ext uri="{FF2B5EF4-FFF2-40B4-BE49-F238E27FC236}">
                <a16:creationId xmlns:a16="http://schemas.microsoft.com/office/drawing/2014/main" id="{984DBFE0-5CCE-29C8-E39D-1C419DD9988E}"/>
              </a:ext>
            </a:extLst>
          </p:cNvPr>
          <p:cNvSpPr txBox="1"/>
          <p:nvPr/>
        </p:nvSpPr>
        <p:spPr>
          <a:xfrm>
            <a:off x="1798592" y="2631407"/>
            <a:ext cx="7334516"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masis MT Pro Light" panose="02040304050005020304" pitchFamily="18" charset="0"/>
              </a:rPr>
              <a:t>Definition: </a:t>
            </a:r>
            <a:r>
              <a:rPr lang="en-US" sz="2000" dirty="0">
                <a:latin typeface="Amasis MT Pro Light" panose="02040304050005020304" pitchFamily="18" charset="0"/>
              </a:rPr>
              <a:t>GNNs are a type of neural network designed to process and analyze graph-structured data.</a:t>
            </a:r>
          </a:p>
          <a:p>
            <a:pPr marL="285750" indent="-285750">
              <a:buFont typeface="Wingdings" panose="05000000000000000000" pitchFamily="2" charset="2"/>
              <a:buChar char="Ø"/>
            </a:pPr>
            <a:r>
              <a:rPr lang="en-US" sz="2000" b="1" dirty="0">
                <a:latin typeface="Amasis MT Pro Light" panose="02040304050005020304" pitchFamily="18" charset="0"/>
              </a:rPr>
              <a:t>Graph Components: </a:t>
            </a:r>
            <a:r>
              <a:rPr lang="en-US" sz="2000" dirty="0">
                <a:latin typeface="Amasis MT Pro Light" panose="02040304050005020304" pitchFamily="18" charset="0"/>
              </a:rPr>
              <a:t>Operate on nodes (entities) and edges (relationships) in a graph.</a:t>
            </a:r>
          </a:p>
          <a:p>
            <a:pPr marL="285750" indent="-285750">
              <a:buFont typeface="Wingdings" panose="05000000000000000000" pitchFamily="2" charset="2"/>
              <a:buChar char="Ø"/>
            </a:pPr>
            <a:r>
              <a:rPr lang="en-US" sz="2000" b="1" dirty="0">
                <a:latin typeface="Amasis MT Pro Light" panose="02040304050005020304" pitchFamily="18" charset="0"/>
              </a:rPr>
              <a:t>Purpose: </a:t>
            </a:r>
            <a:r>
              <a:rPr lang="en-US" sz="2000" dirty="0">
                <a:latin typeface="Amasis MT Pro Light" panose="02040304050005020304" pitchFamily="18" charset="0"/>
              </a:rPr>
              <a:t>Learn node, edge, or graph-level embeddings for various predictive tasks.</a:t>
            </a:r>
          </a:p>
          <a:p>
            <a:pPr marL="285750" indent="-285750">
              <a:buFont typeface="Wingdings" panose="05000000000000000000" pitchFamily="2" charset="2"/>
              <a:buChar char="Ø"/>
            </a:pPr>
            <a:r>
              <a:rPr lang="en-US" sz="2000" b="1" dirty="0">
                <a:latin typeface="Amasis MT Pro Light" panose="02040304050005020304" pitchFamily="18" charset="0"/>
              </a:rPr>
              <a:t>Mechanism: </a:t>
            </a:r>
            <a:r>
              <a:rPr lang="en-US" sz="2000" dirty="0">
                <a:latin typeface="Amasis MT Pro Light" panose="02040304050005020304" pitchFamily="18" charset="0"/>
              </a:rPr>
              <a:t>Use message-passing to aggregate information from neighbors.</a:t>
            </a:r>
            <a:endParaRPr lang="en-IN" sz="2000" dirty="0">
              <a:latin typeface="Amasis MT Pro Light" panose="02040304050005020304" pitchFamily="18" charset="0"/>
            </a:endParaRPr>
          </a:p>
        </p:txBody>
      </p:sp>
      <p:pic>
        <p:nvPicPr>
          <p:cNvPr id="1030" name="Picture 6" descr="What Are Graph Neural Networks? How GNNs Work, Explained with Examples">
            <a:extLst>
              <a:ext uri="{FF2B5EF4-FFF2-40B4-BE49-F238E27FC236}">
                <a16:creationId xmlns:a16="http://schemas.microsoft.com/office/drawing/2014/main" id="{191D55CE-B673-31C9-C203-8FBC8569B3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0057" y="1945656"/>
            <a:ext cx="7175188" cy="403604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4">
            <a:extLst>
              <a:ext uri="{FF2B5EF4-FFF2-40B4-BE49-F238E27FC236}">
                <a16:creationId xmlns:a16="http://schemas.microsoft.com/office/drawing/2014/main" id="{1E1D110F-5195-AC9D-2D1F-BDC67A80D21F}"/>
              </a:ext>
            </a:extLst>
          </p:cNvPr>
          <p:cNvSpPr txBox="1"/>
          <p:nvPr/>
        </p:nvSpPr>
        <p:spPr>
          <a:xfrm>
            <a:off x="1981200" y="5482973"/>
            <a:ext cx="4993964" cy="997453"/>
          </a:xfrm>
          <a:prstGeom prst="rect">
            <a:avLst/>
          </a:prstGeom>
        </p:spPr>
        <p:txBody>
          <a:bodyPr wrap="square" lIns="0" tIns="0" rIns="0" bIns="0" rtlCol="0" anchor="t">
            <a:spAutoFit/>
          </a:bodyPr>
          <a:lstStyle/>
          <a:p>
            <a:pPr algn="l">
              <a:lnSpc>
                <a:spcPts val="4041"/>
              </a:lnSpc>
            </a:pPr>
            <a:r>
              <a:rPr lang="en-IN" sz="2800" dirty="0">
                <a:latin typeface="Archivo Black" panose="020B0604020202020204" charset="0"/>
              </a:rPr>
              <a:t>Key Characteristics of GNNs</a:t>
            </a:r>
            <a:endParaRPr lang="en-US" sz="2800" dirty="0">
              <a:solidFill>
                <a:srgbClr val="000000"/>
              </a:solidFill>
              <a:latin typeface="Archivo Black" panose="020B0604020202020204" charset="0"/>
              <a:ea typeface="Archivo Black"/>
              <a:cs typeface="Archivo Black"/>
              <a:sym typeface="Archivo Black"/>
            </a:endParaRPr>
          </a:p>
        </p:txBody>
      </p:sp>
      <p:sp>
        <p:nvSpPr>
          <p:cNvPr id="20" name="TextBox 4">
            <a:extLst>
              <a:ext uri="{FF2B5EF4-FFF2-40B4-BE49-F238E27FC236}">
                <a16:creationId xmlns:a16="http://schemas.microsoft.com/office/drawing/2014/main" id="{A797AB3B-A8AE-3154-759B-0B4A45085A4D}"/>
              </a:ext>
            </a:extLst>
          </p:cNvPr>
          <p:cNvSpPr txBox="1"/>
          <p:nvPr/>
        </p:nvSpPr>
        <p:spPr>
          <a:xfrm>
            <a:off x="1809484" y="6751831"/>
            <a:ext cx="7334516" cy="1538883"/>
          </a:xfrm>
          <a:prstGeom prst="rect">
            <a:avLst/>
          </a:prstGeom>
        </p:spPr>
        <p:txBody>
          <a:bodyPr wrap="square" lIns="0" tIns="0" rIns="0" bIns="0" rtlCol="0" anchor="t">
            <a:spAutoFit/>
          </a:bodyPr>
          <a:lstStyle/>
          <a:p>
            <a:pPr marL="342900" indent="-342900" algn="l">
              <a:buFont typeface="Wingdings" panose="05000000000000000000" pitchFamily="2" charset="2"/>
              <a:buChar char="Ø"/>
            </a:pPr>
            <a:r>
              <a:rPr lang="en-US" sz="2000" b="1" dirty="0">
                <a:latin typeface="Amasis MT Pro Light" panose="02040304050005020304" pitchFamily="18" charset="0"/>
              </a:rPr>
              <a:t>Feature Propagation: </a:t>
            </a:r>
            <a:r>
              <a:rPr lang="en-US" sz="2000" dirty="0">
                <a:latin typeface="Amasis MT Pro Light" panose="02040304050005020304" pitchFamily="18" charset="0"/>
              </a:rPr>
              <a:t>GNNs propagate information across the graph</a:t>
            </a:r>
          </a:p>
          <a:p>
            <a:pPr marL="342900" indent="-342900" algn="l">
              <a:buFont typeface="Wingdings" panose="05000000000000000000" pitchFamily="2" charset="2"/>
              <a:buChar char="Ø"/>
            </a:pPr>
            <a:r>
              <a:rPr lang="en-US" sz="2000" b="1" dirty="0">
                <a:latin typeface="Amasis MT Pro Light" panose="02040304050005020304" pitchFamily="18" charset="0"/>
              </a:rPr>
              <a:t>Representation Learning: </a:t>
            </a:r>
            <a:r>
              <a:rPr lang="en-US" sz="2000" dirty="0">
                <a:latin typeface="Amasis MT Pro Light" panose="02040304050005020304" pitchFamily="18" charset="0"/>
              </a:rPr>
              <a:t>They generate embeddings for nodes, edges, or entire graphs.</a:t>
            </a:r>
          </a:p>
          <a:p>
            <a:pPr marL="342900" indent="-342900" algn="l">
              <a:buFont typeface="Wingdings" panose="05000000000000000000" pitchFamily="2" charset="2"/>
              <a:buChar char="Ø"/>
            </a:pPr>
            <a:r>
              <a:rPr lang="en-US" sz="2000" b="1" dirty="0">
                <a:latin typeface="Amasis MT Pro Light" panose="02040304050005020304" pitchFamily="18" charset="0"/>
              </a:rPr>
              <a:t>Flexibility: </a:t>
            </a:r>
            <a:r>
              <a:rPr lang="en-US" sz="2000" dirty="0">
                <a:latin typeface="Amasis MT Pro Light" panose="02040304050005020304" pitchFamily="18" charset="0"/>
              </a:rPr>
              <a:t>GNNs can handle graphs with varying sizes, sparsity, and irregular connectivity.</a:t>
            </a:r>
            <a:endParaRPr lang="en-US" sz="2000" dirty="0">
              <a:solidFill>
                <a:srgbClr val="000000"/>
              </a:solidFill>
              <a:latin typeface="Amasis MT Pro Light" panose="02040304050005020304" pitchFamily="18" charset="0"/>
              <a:ea typeface="Archivo Black"/>
              <a:cs typeface="Archivo Black"/>
              <a:sym typeface="Archivo Black"/>
            </a:endParaRPr>
          </a:p>
        </p:txBody>
      </p:sp>
      <p:pic>
        <p:nvPicPr>
          <p:cNvPr id="1033" name="Picture 9" descr="Rethinking the role of Graph Neural Networks in Knowledge Graph Completion">
            <a:extLst>
              <a:ext uri="{FF2B5EF4-FFF2-40B4-BE49-F238E27FC236}">
                <a16:creationId xmlns:a16="http://schemas.microsoft.com/office/drawing/2014/main" id="{6F1DD8F8-63D6-9611-98B8-3169B5024A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53919" y="6448291"/>
            <a:ext cx="7696200" cy="20480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4">
            <a:extLst>
              <a:ext uri="{FF2B5EF4-FFF2-40B4-BE49-F238E27FC236}">
                <a16:creationId xmlns:a16="http://schemas.microsoft.com/office/drawing/2014/main" id="{D33AB293-295A-615C-CA9B-816C29C2AEDC}"/>
              </a:ext>
            </a:extLst>
          </p:cNvPr>
          <p:cNvSpPr txBox="1"/>
          <p:nvPr/>
        </p:nvSpPr>
        <p:spPr>
          <a:xfrm>
            <a:off x="1981200" y="2023599"/>
            <a:ext cx="4993964" cy="497700"/>
          </a:xfrm>
          <a:prstGeom prst="rect">
            <a:avLst/>
          </a:prstGeom>
        </p:spPr>
        <p:txBody>
          <a:bodyPr wrap="square" lIns="0" tIns="0" rIns="0" bIns="0" rtlCol="0" anchor="t">
            <a:spAutoFit/>
          </a:bodyPr>
          <a:lstStyle/>
          <a:p>
            <a:pPr algn="l">
              <a:lnSpc>
                <a:spcPts val="4041"/>
              </a:lnSpc>
            </a:pPr>
            <a:r>
              <a:rPr lang="en-IN" sz="3170" dirty="0">
                <a:latin typeface="Archivo Black" panose="020B0604020202020204" charset="0"/>
              </a:rPr>
              <a:t>Introduction</a:t>
            </a:r>
            <a:endParaRPr lang="en-US" sz="3170" dirty="0">
              <a:solidFill>
                <a:srgbClr val="000000"/>
              </a:solidFill>
              <a:latin typeface="Archivo Black" panose="020B0604020202020204" charset="0"/>
              <a:ea typeface="Archivo Black"/>
              <a:cs typeface="Archivo Black"/>
              <a:sym typeface="Archivo Black"/>
            </a:endParaRPr>
          </a:p>
        </p:txBody>
      </p:sp>
      <p:sp>
        <p:nvSpPr>
          <p:cNvPr id="4" name="TextBox 3">
            <a:extLst>
              <a:ext uri="{FF2B5EF4-FFF2-40B4-BE49-F238E27FC236}">
                <a16:creationId xmlns:a16="http://schemas.microsoft.com/office/drawing/2014/main" id="{8874C86A-8BD4-6F5C-4EA9-ED188336A841}"/>
              </a:ext>
            </a:extLst>
          </p:cNvPr>
          <p:cNvSpPr txBox="1"/>
          <p:nvPr/>
        </p:nvSpPr>
        <p:spPr>
          <a:xfrm>
            <a:off x="457200" y="2027579"/>
            <a:ext cx="1663757" cy="651797"/>
          </a:xfrm>
          <a:prstGeom prst="rect">
            <a:avLst/>
          </a:prstGeom>
        </p:spPr>
        <p:txBody>
          <a:bodyPr lIns="0" tIns="0" rIns="0" bIns="0" rtlCol="0" anchor="t">
            <a:spAutoFit/>
          </a:bodyPr>
          <a:lstStyle/>
          <a:p>
            <a:pPr marL="0" lvl="0" indent="0" algn="l">
              <a:lnSpc>
                <a:spcPts val="5055"/>
              </a:lnSpc>
              <a:spcBef>
                <a:spcPct val="0"/>
              </a:spcBef>
            </a:pPr>
            <a:r>
              <a:rPr lang="en-US" sz="4474" u="none" strike="noStrike" dirty="0">
                <a:solidFill>
                  <a:srgbClr val="000000"/>
                </a:solidFill>
                <a:latin typeface="Archivo Black"/>
                <a:ea typeface="Archivo Black"/>
                <a:cs typeface="Archivo Black"/>
                <a:sym typeface="Archivo Black"/>
              </a:rPr>
              <a:t>01</a:t>
            </a:r>
          </a:p>
        </p:txBody>
      </p:sp>
      <p:sp>
        <p:nvSpPr>
          <p:cNvPr id="5" name="TextBox 4">
            <a:extLst>
              <a:ext uri="{FF2B5EF4-FFF2-40B4-BE49-F238E27FC236}">
                <a16:creationId xmlns:a16="http://schemas.microsoft.com/office/drawing/2014/main" id="{694FC73D-F783-820F-926D-DBE3240A4EE0}"/>
              </a:ext>
            </a:extLst>
          </p:cNvPr>
          <p:cNvSpPr txBox="1"/>
          <p:nvPr/>
        </p:nvSpPr>
        <p:spPr>
          <a:xfrm>
            <a:off x="457200" y="5655800"/>
            <a:ext cx="1663757" cy="651797"/>
          </a:xfrm>
          <a:prstGeom prst="rect">
            <a:avLst/>
          </a:prstGeom>
        </p:spPr>
        <p:txBody>
          <a:bodyPr lIns="0" tIns="0" rIns="0" bIns="0" rtlCol="0" anchor="t">
            <a:spAutoFit/>
          </a:bodyPr>
          <a:lstStyle/>
          <a:p>
            <a:pPr marL="0" lvl="0" indent="0" algn="l">
              <a:lnSpc>
                <a:spcPts val="5055"/>
              </a:lnSpc>
              <a:spcBef>
                <a:spcPct val="0"/>
              </a:spcBef>
            </a:pPr>
            <a:r>
              <a:rPr lang="en-US" sz="4474" u="none" strike="noStrike" dirty="0">
                <a:solidFill>
                  <a:srgbClr val="000000"/>
                </a:solidFill>
                <a:latin typeface="Archivo Black"/>
                <a:ea typeface="Archivo Black"/>
                <a:cs typeface="Archivo Black"/>
                <a:sym typeface="Archivo Black"/>
              </a:rPr>
              <a:t>02</a:t>
            </a:r>
          </a:p>
        </p:txBody>
      </p:sp>
    </p:spTree>
    <p:extLst>
      <p:ext uri="{BB962C8B-B14F-4D97-AF65-F5344CB8AC3E}">
        <p14:creationId xmlns:p14="http://schemas.microsoft.com/office/powerpoint/2010/main" val="294888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FC04B-D443-10A9-01BE-B29FFE2CF7D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C42443E-2A9D-2353-54D3-4C98F319795B}"/>
              </a:ext>
            </a:extLst>
          </p:cNvPr>
          <p:cNvSpPr txBox="1"/>
          <p:nvPr/>
        </p:nvSpPr>
        <p:spPr>
          <a:xfrm>
            <a:off x="533400" y="576678"/>
            <a:ext cx="15301143" cy="728917"/>
          </a:xfrm>
          <a:prstGeom prst="rect">
            <a:avLst/>
          </a:prstGeom>
        </p:spPr>
        <p:txBody>
          <a:bodyPr wrap="square" lIns="0" tIns="0" rIns="0" bIns="0" rtlCol="0" anchor="t">
            <a:spAutoFit/>
          </a:bodyPr>
          <a:lstStyle/>
          <a:p>
            <a:pPr marL="0" lvl="0" indent="0" algn="l">
              <a:lnSpc>
                <a:spcPts val="5832"/>
              </a:lnSpc>
              <a:spcBef>
                <a:spcPct val="0"/>
              </a:spcBef>
            </a:pPr>
            <a:r>
              <a:rPr lang="en-US" sz="4450" b="1" spc="284" dirty="0">
                <a:solidFill>
                  <a:srgbClr val="000000"/>
                </a:solidFill>
                <a:latin typeface="HK Grotesk Medium"/>
                <a:ea typeface="HK Grotesk Medium"/>
                <a:cs typeface="HK Grotesk Medium"/>
                <a:sym typeface="HK Grotesk Medium"/>
              </a:rPr>
              <a:t>Graph Attention Network (GAT) for Fraud Detection</a:t>
            </a:r>
          </a:p>
        </p:txBody>
      </p:sp>
      <p:sp>
        <p:nvSpPr>
          <p:cNvPr id="3" name="TextBox 3">
            <a:extLst>
              <a:ext uri="{FF2B5EF4-FFF2-40B4-BE49-F238E27FC236}">
                <a16:creationId xmlns:a16="http://schemas.microsoft.com/office/drawing/2014/main" id="{6A7E2B28-2C2F-A789-2498-749E6E412764}"/>
              </a:ext>
            </a:extLst>
          </p:cNvPr>
          <p:cNvSpPr txBox="1"/>
          <p:nvPr/>
        </p:nvSpPr>
        <p:spPr>
          <a:xfrm>
            <a:off x="533907" y="1744256"/>
            <a:ext cx="1663757" cy="651797"/>
          </a:xfrm>
          <a:prstGeom prst="rect">
            <a:avLst/>
          </a:prstGeom>
        </p:spPr>
        <p:txBody>
          <a:bodyPr lIns="0" tIns="0" rIns="0" bIns="0" rtlCol="0" anchor="t">
            <a:spAutoFit/>
          </a:bodyPr>
          <a:lstStyle/>
          <a:p>
            <a:pPr marL="0" lvl="0" indent="0" algn="l">
              <a:lnSpc>
                <a:spcPts val="5055"/>
              </a:lnSpc>
              <a:spcBef>
                <a:spcPct val="0"/>
              </a:spcBef>
            </a:pPr>
            <a:r>
              <a:rPr lang="en-US" sz="4474" u="none" strike="noStrike" dirty="0">
                <a:solidFill>
                  <a:srgbClr val="000000"/>
                </a:solidFill>
                <a:latin typeface="Archivo Black"/>
                <a:ea typeface="Archivo Black"/>
                <a:cs typeface="Archivo Black"/>
                <a:sym typeface="Archivo Black"/>
              </a:rPr>
              <a:t>01</a:t>
            </a:r>
          </a:p>
        </p:txBody>
      </p:sp>
      <p:sp>
        <p:nvSpPr>
          <p:cNvPr id="4" name="TextBox 4">
            <a:extLst>
              <a:ext uri="{FF2B5EF4-FFF2-40B4-BE49-F238E27FC236}">
                <a16:creationId xmlns:a16="http://schemas.microsoft.com/office/drawing/2014/main" id="{E54D61B4-8AFB-77A3-69D8-09A427394F9D}"/>
              </a:ext>
            </a:extLst>
          </p:cNvPr>
          <p:cNvSpPr txBox="1"/>
          <p:nvPr/>
        </p:nvSpPr>
        <p:spPr>
          <a:xfrm>
            <a:off x="2197664" y="1786580"/>
            <a:ext cx="8367780" cy="472841"/>
          </a:xfrm>
          <a:prstGeom prst="rect">
            <a:avLst/>
          </a:prstGeom>
        </p:spPr>
        <p:txBody>
          <a:bodyPr lIns="0" tIns="0" rIns="0" bIns="0" rtlCol="0" anchor="t">
            <a:spAutoFit/>
          </a:bodyPr>
          <a:lstStyle/>
          <a:p>
            <a:pPr marL="0" lvl="0" indent="0" algn="l">
              <a:lnSpc>
                <a:spcPts val="3584"/>
              </a:lnSpc>
              <a:spcBef>
                <a:spcPct val="0"/>
              </a:spcBef>
            </a:pPr>
            <a:r>
              <a:rPr lang="en-US" sz="3171" dirty="0">
                <a:solidFill>
                  <a:srgbClr val="000000"/>
                </a:solidFill>
                <a:latin typeface="Archivo Black"/>
                <a:ea typeface="Archivo Black"/>
                <a:cs typeface="Archivo Black"/>
                <a:sym typeface="Archivo Black"/>
              </a:rPr>
              <a:t>Why GAT?</a:t>
            </a:r>
          </a:p>
        </p:txBody>
      </p:sp>
      <p:sp>
        <p:nvSpPr>
          <p:cNvPr id="5" name="TextBox 5">
            <a:extLst>
              <a:ext uri="{FF2B5EF4-FFF2-40B4-BE49-F238E27FC236}">
                <a16:creationId xmlns:a16="http://schemas.microsoft.com/office/drawing/2014/main" id="{4E987079-130E-A171-7C1F-9C11E6CC0FE8}"/>
              </a:ext>
            </a:extLst>
          </p:cNvPr>
          <p:cNvSpPr txBox="1"/>
          <p:nvPr/>
        </p:nvSpPr>
        <p:spPr>
          <a:xfrm>
            <a:off x="2197664" y="2556465"/>
            <a:ext cx="5955736" cy="2488695"/>
          </a:xfrm>
          <a:prstGeom prst="rect">
            <a:avLst/>
          </a:prstGeom>
        </p:spPr>
        <p:txBody>
          <a:bodyPr wrap="square" lIns="0" tIns="0" rIns="0" bIns="0" rtlCol="0" anchor="t">
            <a:spAutoFit/>
          </a:bodyPr>
          <a:lstStyle/>
          <a:p>
            <a:pPr marL="342900" lvl="0" indent="-342900" algn="l">
              <a:lnSpc>
                <a:spcPts val="2757"/>
              </a:lnSpc>
              <a:spcBef>
                <a:spcPct val="0"/>
              </a:spcBef>
              <a:buFont typeface="Wingdings" panose="05000000000000000000" pitchFamily="2" charset="2"/>
              <a:buChar char="Ø"/>
            </a:pPr>
            <a:r>
              <a:rPr lang="en-US" sz="2120" dirty="0">
                <a:solidFill>
                  <a:srgbClr val="000000"/>
                </a:solidFill>
                <a:latin typeface="Amasis MT Pro Light" panose="02040304050005020304" pitchFamily="18" charset="0"/>
                <a:ea typeface="HK Grotesk Medium"/>
                <a:cs typeface="HK Grotesk Medium"/>
                <a:sym typeface="HK Grotesk Medium"/>
              </a:rPr>
              <a:t>Focus on Relevant Nodes: GAT assigns different attention weights to neighboring nodes, helping the model focus on the most relevant parts of the graph.</a:t>
            </a:r>
          </a:p>
          <a:p>
            <a:pPr marL="342900" lvl="0" indent="-342900" algn="l">
              <a:lnSpc>
                <a:spcPts val="2757"/>
              </a:lnSpc>
              <a:spcBef>
                <a:spcPct val="0"/>
              </a:spcBef>
              <a:buFont typeface="Wingdings" panose="05000000000000000000" pitchFamily="2" charset="2"/>
              <a:buChar char="Ø"/>
            </a:pPr>
            <a:r>
              <a:rPr lang="en-US" sz="2120" dirty="0">
                <a:solidFill>
                  <a:srgbClr val="000000"/>
                </a:solidFill>
                <a:latin typeface="Amasis MT Pro Light" panose="02040304050005020304" pitchFamily="18" charset="0"/>
                <a:ea typeface="HK Grotesk Medium"/>
                <a:cs typeface="HK Grotesk Medium"/>
                <a:sym typeface="HK Grotesk Medium"/>
              </a:rPr>
              <a:t>Prioritizing Important Connections: Allows the model to identify critical relationships that might indicate suspicious activity in fraud detection.</a:t>
            </a:r>
          </a:p>
        </p:txBody>
      </p:sp>
      <p:pic>
        <p:nvPicPr>
          <p:cNvPr id="13" name="Picture 12">
            <a:extLst>
              <a:ext uri="{FF2B5EF4-FFF2-40B4-BE49-F238E27FC236}">
                <a16:creationId xmlns:a16="http://schemas.microsoft.com/office/drawing/2014/main" id="{0C22B837-11CF-B693-2091-55BC48E82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0" y="2948623"/>
            <a:ext cx="7165470" cy="4640956"/>
          </a:xfrm>
          <a:prstGeom prst="rect">
            <a:avLst/>
          </a:prstGeom>
        </p:spPr>
      </p:pic>
      <p:sp>
        <p:nvSpPr>
          <p:cNvPr id="14" name="TextBox 6">
            <a:extLst>
              <a:ext uri="{FF2B5EF4-FFF2-40B4-BE49-F238E27FC236}">
                <a16:creationId xmlns:a16="http://schemas.microsoft.com/office/drawing/2014/main" id="{D0B53666-FBDD-3FD1-95AC-5ECE5C56BBBB}"/>
              </a:ext>
            </a:extLst>
          </p:cNvPr>
          <p:cNvSpPr txBox="1"/>
          <p:nvPr/>
        </p:nvSpPr>
        <p:spPr>
          <a:xfrm>
            <a:off x="558440" y="5269101"/>
            <a:ext cx="1614689" cy="652949"/>
          </a:xfrm>
          <a:prstGeom prst="rect">
            <a:avLst/>
          </a:prstGeom>
        </p:spPr>
        <p:txBody>
          <a:bodyPr lIns="0" tIns="0" rIns="0" bIns="0" rtlCol="0" anchor="t">
            <a:spAutoFit/>
          </a:bodyPr>
          <a:lstStyle/>
          <a:p>
            <a:pPr marL="0" lvl="0" indent="0" algn="l">
              <a:lnSpc>
                <a:spcPts val="5064"/>
              </a:lnSpc>
              <a:spcBef>
                <a:spcPct val="0"/>
              </a:spcBef>
            </a:pPr>
            <a:r>
              <a:rPr lang="en-US" sz="4481" u="none" strike="noStrike" dirty="0">
                <a:solidFill>
                  <a:srgbClr val="000000"/>
                </a:solidFill>
                <a:latin typeface="Archivo Black"/>
                <a:ea typeface="Archivo Black"/>
                <a:cs typeface="Archivo Black"/>
                <a:sym typeface="Archivo Black"/>
              </a:rPr>
              <a:t>02</a:t>
            </a:r>
          </a:p>
        </p:txBody>
      </p:sp>
      <p:sp>
        <p:nvSpPr>
          <p:cNvPr id="15" name="TextBox 7">
            <a:extLst>
              <a:ext uri="{FF2B5EF4-FFF2-40B4-BE49-F238E27FC236}">
                <a16:creationId xmlns:a16="http://schemas.microsoft.com/office/drawing/2014/main" id="{9D8DA559-FEE2-5E01-E33B-1D99038C00DB}"/>
              </a:ext>
            </a:extLst>
          </p:cNvPr>
          <p:cNvSpPr txBox="1"/>
          <p:nvPr/>
        </p:nvSpPr>
        <p:spPr>
          <a:xfrm>
            <a:off x="2197664" y="5358747"/>
            <a:ext cx="11135440" cy="473658"/>
          </a:xfrm>
          <a:prstGeom prst="rect">
            <a:avLst/>
          </a:prstGeom>
        </p:spPr>
        <p:txBody>
          <a:bodyPr lIns="0" tIns="0" rIns="0" bIns="0" rtlCol="0" anchor="t">
            <a:spAutoFit/>
          </a:bodyPr>
          <a:lstStyle/>
          <a:p>
            <a:pPr marL="0" lvl="0" indent="0" algn="l">
              <a:lnSpc>
                <a:spcPts val="3590"/>
              </a:lnSpc>
              <a:spcBef>
                <a:spcPct val="0"/>
              </a:spcBef>
            </a:pPr>
            <a:r>
              <a:rPr lang="en-US" sz="3177" dirty="0">
                <a:solidFill>
                  <a:srgbClr val="000000"/>
                </a:solidFill>
                <a:latin typeface="Archivo Black"/>
                <a:ea typeface="Archivo Black"/>
                <a:cs typeface="Archivo Black"/>
                <a:sym typeface="Archivo Black"/>
              </a:rPr>
              <a:t>Learning Important Relationships</a:t>
            </a:r>
          </a:p>
        </p:txBody>
      </p:sp>
      <p:sp>
        <p:nvSpPr>
          <p:cNvPr id="16" name="TextBox 8">
            <a:extLst>
              <a:ext uri="{FF2B5EF4-FFF2-40B4-BE49-F238E27FC236}">
                <a16:creationId xmlns:a16="http://schemas.microsoft.com/office/drawing/2014/main" id="{04A63571-1E58-8342-E343-4541228E482B}"/>
              </a:ext>
            </a:extLst>
          </p:cNvPr>
          <p:cNvSpPr txBox="1"/>
          <p:nvPr/>
        </p:nvSpPr>
        <p:spPr>
          <a:xfrm>
            <a:off x="2300997" y="6134786"/>
            <a:ext cx="6004803" cy="2847896"/>
          </a:xfrm>
          <a:prstGeom prst="rect">
            <a:avLst/>
          </a:prstGeom>
        </p:spPr>
        <p:txBody>
          <a:bodyPr wrap="square" lIns="0" tIns="0" rIns="0" bIns="0" rtlCol="0" anchor="t">
            <a:spAutoFit/>
          </a:bodyPr>
          <a:lstStyle/>
          <a:p>
            <a:pPr marL="342900" lvl="0" indent="-342900" algn="l">
              <a:lnSpc>
                <a:spcPts val="2761"/>
              </a:lnSpc>
              <a:spcBef>
                <a:spcPct val="0"/>
              </a:spcBef>
              <a:buFont typeface="Wingdings" panose="05000000000000000000" pitchFamily="2" charset="2"/>
              <a:buChar char="Ø"/>
            </a:pPr>
            <a:r>
              <a:rPr lang="en-US" sz="2124" dirty="0">
                <a:solidFill>
                  <a:srgbClr val="000000"/>
                </a:solidFill>
                <a:latin typeface="Amasis MT Pro Light" panose="02040304050005020304" pitchFamily="18" charset="0"/>
                <a:ea typeface="HK Grotesk Medium"/>
                <a:cs typeface="HK Grotesk Medium"/>
                <a:sym typeface="HK Grotesk Medium"/>
              </a:rPr>
              <a:t>Attention Mechanisms: GAT learns which connections (edges) are most significant for each node.  </a:t>
            </a:r>
          </a:p>
          <a:p>
            <a:pPr marL="342900" lvl="0" indent="-342900" algn="l">
              <a:lnSpc>
                <a:spcPts val="2761"/>
              </a:lnSpc>
              <a:spcBef>
                <a:spcPct val="0"/>
              </a:spcBef>
              <a:buFont typeface="Wingdings" panose="05000000000000000000" pitchFamily="2" charset="2"/>
              <a:buChar char="Ø"/>
            </a:pPr>
            <a:r>
              <a:rPr lang="en-US" sz="2124" dirty="0">
                <a:solidFill>
                  <a:srgbClr val="000000"/>
                </a:solidFill>
                <a:latin typeface="Amasis MT Pro Light" panose="02040304050005020304" pitchFamily="18" charset="0"/>
                <a:ea typeface="HK Grotesk Medium"/>
                <a:cs typeface="HK Grotesk Medium"/>
                <a:sym typeface="HK Grotesk Medium"/>
              </a:rPr>
              <a:t>Detecting Patterns: Useful for identifying intricate patterns of influence or repeated transactions.  </a:t>
            </a:r>
          </a:p>
          <a:p>
            <a:pPr marL="342900" lvl="0" indent="-342900" algn="l">
              <a:lnSpc>
                <a:spcPts val="2761"/>
              </a:lnSpc>
              <a:spcBef>
                <a:spcPct val="0"/>
              </a:spcBef>
              <a:buFont typeface="Wingdings" panose="05000000000000000000" pitchFamily="2" charset="2"/>
              <a:buChar char="Ø"/>
            </a:pPr>
            <a:r>
              <a:rPr lang="en-US" sz="2124" dirty="0">
                <a:solidFill>
                  <a:srgbClr val="000000"/>
                </a:solidFill>
                <a:latin typeface="Amasis MT Pro Light" panose="02040304050005020304" pitchFamily="18" charset="0"/>
                <a:ea typeface="HK Grotesk Medium"/>
                <a:cs typeface="HK Grotesk Medium"/>
                <a:sym typeface="HK Grotesk Medium"/>
              </a:rPr>
              <a:t>Fraud Detection Application: Highlights connections that could signify fraudulent behavior between accounts.</a:t>
            </a:r>
          </a:p>
        </p:txBody>
      </p:sp>
    </p:spTree>
    <p:extLst>
      <p:ext uri="{BB962C8B-B14F-4D97-AF65-F5344CB8AC3E}">
        <p14:creationId xmlns:p14="http://schemas.microsoft.com/office/powerpoint/2010/main" val="9770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5850" y="370235"/>
            <a:ext cx="5596480" cy="895310"/>
          </a:xfrm>
          <a:prstGeom prst="rect">
            <a:avLst/>
          </a:prstGeom>
        </p:spPr>
        <p:txBody>
          <a:bodyPr lIns="0" tIns="0" rIns="0" bIns="0" rtlCol="0" anchor="t">
            <a:spAutoFit/>
          </a:bodyPr>
          <a:lstStyle/>
          <a:p>
            <a:pPr marL="0" lvl="0" indent="0" algn="l">
              <a:lnSpc>
                <a:spcPts val="7353"/>
              </a:lnSpc>
              <a:spcBef>
                <a:spcPct val="0"/>
              </a:spcBef>
            </a:pPr>
            <a:r>
              <a:rPr lang="en-US" sz="4450" b="1" spc="358" dirty="0">
                <a:solidFill>
                  <a:srgbClr val="000000"/>
                </a:solidFill>
                <a:latin typeface="HK Grotesk Medium"/>
                <a:ea typeface="HK Grotesk Medium"/>
                <a:cs typeface="HK Grotesk Medium"/>
                <a:sym typeface="HK Grotesk Medium"/>
              </a:rPr>
              <a:t>Dataset Overview</a:t>
            </a:r>
          </a:p>
        </p:txBody>
      </p:sp>
      <p:sp>
        <p:nvSpPr>
          <p:cNvPr id="3" name="TextBox 3"/>
          <p:cNvSpPr txBox="1"/>
          <p:nvPr/>
        </p:nvSpPr>
        <p:spPr>
          <a:xfrm>
            <a:off x="681642" y="1519269"/>
            <a:ext cx="1144494" cy="652093"/>
          </a:xfrm>
          <a:prstGeom prst="rect">
            <a:avLst/>
          </a:prstGeom>
        </p:spPr>
        <p:txBody>
          <a:bodyPr lIns="0" tIns="0" rIns="0" bIns="0" rtlCol="0" anchor="t">
            <a:spAutoFit/>
          </a:bodyPr>
          <a:lstStyle/>
          <a:p>
            <a:pPr marL="0" lvl="0" indent="0" algn="l">
              <a:lnSpc>
                <a:spcPts val="4987"/>
              </a:lnSpc>
              <a:spcBef>
                <a:spcPct val="0"/>
              </a:spcBef>
            </a:pPr>
            <a:r>
              <a:rPr lang="en-US" sz="4413" u="none" strike="noStrike">
                <a:solidFill>
                  <a:srgbClr val="000000"/>
                </a:solidFill>
                <a:latin typeface="Archivo Black"/>
                <a:ea typeface="Archivo Black"/>
                <a:cs typeface="Archivo Black"/>
                <a:sym typeface="Archivo Black"/>
              </a:rPr>
              <a:t>01</a:t>
            </a:r>
          </a:p>
        </p:txBody>
      </p:sp>
      <p:sp>
        <p:nvSpPr>
          <p:cNvPr id="4" name="TextBox 4"/>
          <p:cNvSpPr txBox="1"/>
          <p:nvPr/>
        </p:nvSpPr>
        <p:spPr>
          <a:xfrm>
            <a:off x="1826136" y="1570285"/>
            <a:ext cx="5756174" cy="466298"/>
          </a:xfrm>
          <a:prstGeom prst="rect">
            <a:avLst/>
          </a:prstGeom>
        </p:spPr>
        <p:txBody>
          <a:bodyPr lIns="0" tIns="0" rIns="0" bIns="0" rtlCol="0" anchor="t">
            <a:spAutoFit/>
          </a:bodyPr>
          <a:lstStyle/>
          <a:p>
            <a:pPr marL="0" lvl="0" indent="0" algn="l">
              <a:lnSpc>
                <a:spcPts val="3535"/>
              </a:lnSpc>
              <a:spcBef>
                <a:spcPct val="0"/>
              </a:spcBef>
            </a:pPr>
            <a:r>
              <a:rPr lang="en-US" sz="3128" dirty="0">
                <a:solidFill>
                  <a:srgbClr val="000000"/>
                </a:solidFill>
                <a:latin typeface="Archivo Black"/>
                <a:ea typeface="Archivo Black"/>
                <a:cs typeface="Archivo Black"/>
                <a:sym typeface="Archivo Black"/>
              </a:rPr>
              <a:t>Dataset Composition</a:t>
            </a:r>
          </a:p>
        </p:txBody>
      </p:sp>
      <p:sp>
        <p:nvSpPr>
          <p:cNvPr id="5" name="TextBox 5"/>
          <p:cNvSpPr txBox="1"/>
          <p:nvPr/>
        </p:nvSpPr>
        <p:spPr>
          <a:xfrm>
            <a:off x="1826136" y="2062189"/>
            <a:ext cx="7663909" cy="1032590"/>
          </a:xfrm>
          <a:prstGeom prst="rect">
            <a:avLst/>
          </a:prstGeom>
        </p:spPr>
        <p:txBody>
          <a:bodyPr wrap="square" lIns="0" tIns="0" rIns="0" bIns="0" rtlCol="0" anchor="t">
            <a:spAutoFit/>
          </a:bodyPr>
          <a:lstStyle/>
          <a:p>
            <a:pPr marL="0" lvl="0" indent="0" algn="l">
              <a:lnSpc>
                <a:spcPts val="2719"/>
              </a:lnSpc>
              <a:spcBef>
                <a:spcPct val="0"/>
              </a:spcBef>
            </a:pPr>
            <a:r>
              <a:rPr lang="en-US" sz="2000" dirty="0">
                <a:solidFill>
                  <a:srgbClr val="000000"/>
                </a:solidFill>
                <a:latin typeface="Amasis MT Pro Light" panose="02040304050005020304" pitchFamily="18" charset="0"/>
                <a:ea typeface="HK Grotesk Medium"/>
                <a:cs typeface="HK Grotesk Medium"/>
                <a:sym typeface="HK Grotesk Medium"/>
              </a:rPr>
              <a:t>The dataset consists of over </a:t>
            </a:r>
            <a:r>
              <a:rPr lang="en-US" sz="2000" b="1" dirty="0">
                <a:solidFill>
                  <a:srgbClr val="000000"/>
                </a:solidFill>
                <a:latin typeface="Amasis MT Pro Light" panose="02040304050005020304" pitchFamily="18" charset="0"/>
                <a:ea typeface="HK Grotesk Medium"/>
                <a:cs typeface="HK Grotesk Medium"/>
                <a:sym typeface="HK Grotesk Medium"/>
              </a:rPr>
              <a:t>9.5 million </a:t>
            </a:r>
            <a:r>
              <a:rPr lang="en-US" sz="2000" dirty="0">
                <a:solidFill>
                  <a:srgbClr val="000000"/>
                </a:solidFill>
                <a:latin typeface="Amasis MT Pro Light" panose="02040304050005020304" pitchFamily="18" charset="0"/>
                <a:ea typeface="HK Grotesk Medium"/>
                <a:cs typeface="HK Grotesk Medium"/>
                <a:sym typeface="HK Grotesk Medium"/>
              </a:rPr>
              <a:t>banking transactions. This includes </a:t>
            </a:r>
            <a:r>
              <a:rPr lang="en-US" sz="2000" b="1" dirty="0">
                <a:solidFill>
                  <a:srgbClr val="000000"/>
                </a:solidFill>
                <a:latin typeface="Amasis MT Pro Light" panose="02040304050005020304" pitchFamily="18" charset="0"/>
                <a:ea typeface="HK Grotesk Medium"/>
                <a:cs typeface="HK Grotesk Medium"/>
                <a:sym typeface="HK Grotesk Medium"/>
              </a:rPr>
              <a:t>9,873</a:t>
            </a:r>
            <a:r>
              <a:rPr lang="en-US" sz="2000" dirty="0">
                <a:solidFill>
                  <a:srgbClr val="000000"/>
                </a:solidFill>
                <a:latin typeface="Amasis MT Pro Light" panose="02040304050005020304" pitchFamily="18" charset="0"/>
                <a:ea typeface="HK Grotesk Medium"/>
                <a:cs typeface="HK Grotesk Medium"/>
                <a:sym typeface="HK Grotesk Medium"/>
              </a:rPr>
              <a:t> fraud samples and </a:t>
            </a:r>
            <a:r>
              <a:rPr lang="en-US" sz="2000" b="1" dirty="0">
                <a:solidFill>
                  <a:srgbClr val="000000"/>
                </a:solidFill>
                <a:latin typeface="Amasis MT Pro Light" panose="02040304050005020304" pitchFamily="18" charset="0"/>
                <a:ea typeface="HK Grotesk Medium"/>
                <a:cs typeface="HK Grotesk Medium"/>
                <a:sym typeface="HK Grotesk Medium"/>
              </a:rPr>
              <a:t>9,494,979 </a:t>
            </a:r>
            <a:r>
              <a:rPr lang="en-US" sz="2000" dirty="0">
                <a:solidFill>
                  <a:srgbClr val="000000"/>
                </a:solidFill>
                <a:latin typeface="Amasis MT Pro Light" panose="02040304050005020304" pitchFamily="18" charset="0"/>
                <a:ea typeface="HK Grotesk Medium"/>
                <a:cs typeface="HK Grotesk Medium"/>
                <a:sym typeface="HK Grotesk Medium"/>
              </a:rPr>
              <a:t>non-fraud samples, creating a highly imbalanced dataset.</a:t>
            </a:r>
          </a:p>
        </p:txBody>
      </p:sp>
      <p:sp>
        <p:nvSpPr>
          <p:cNvPr id="6" name="TextBox 6"/>
          <p:cNvSpPr txBox="1"/>
          <p:nvPr/>
        </p:nvSpPr>
        <p:spPr>
          <a:xfrm>
            <a:off x="681642" y="3416152"/>
            <a:ext cx="1709259" cy="652093"/>
          </a:xfrm>
          <a:prstGeom prst="rect">
            <a:avLst/>
          </a:prstGeom>
        </p:spPr>
        <p:txBody>
          <a:bodyPr lIns="0" tIns="0" rIns="0" bIns="0" rtlCol="0" anchor="t">
            <a:spAutoFit/>
          </a:bodyPr>
          <a:lstStyle/>
          <a:p>
            <a:pPr marL="0" lvl="0" indent="0" algn="l">
              <a:lnSpc>
                <a:spcPts val="4987"/>
              </a:lnSpc>
              <a:spcBef>
                <a:spcPct val="0"/>
              </a:spcBef>
            </a:pPr>
            <a:r>
              <a:rPr lang="en-US" sz="4413" u="none" strike="noStrike">
                <a:solidFill>
                  <a:srgbClr val="000000"/>
                </a:solidFill>
                <a:latin typeface="Archivo Black"/>
                <a:ea typeface="Archivo Black"/>
                <a:cs typeface="Archivo Black"/>
                <a:sym typeface="Archivo Black"/>
              </a:rPr>
              <a:t>02</a:t>
            </a:r>
          </a:p>
        </p:txBody>
      </p:sp>
      <p:sp>
        <p:nvSpPr>
          <p:cNvPr id="7" name="TextBox 7"/>
          <p:cNvSpPr txBox="1"/>
          <p:nvPr/>
        </p:nvSpPr>
        <p:spPr>
          <a:xfrm>
            <a:off x="1826136" y="3504287"/>
            <a:ext cx="8596631" cy="466298"/>
          </a:xfrm>
          <a:prstGeom prst="rect">
            <a:avLst/>
          </a:prstGeom>
        </p:spPr>
        <p:txBody>
          <a:bodyPr lIns="0" tIns="0" rIns="0" bIns="0" rtlCol="0" anchor="t">
            <a:spAutoFit/>
          </a:bodyPr>
          <a:lstStyle/>
          <a:p>
            <a:pPr marL="0" lvl="0" indent="0" algn="l">
              <a:lnSpc>
                <a:spcPts val="3535"/>
              </a:lnSpc>
              <a:spcBef>
                <a:spcPct val="0"/>
              </a:spcBef>
            </a:pPr>
            <a:r>
              <a:rPr lang="en-US" sz="3128" dirty="0">
                <a:solidFill>
                  <a:srgbClr val="000000"/>
                </a:solidFill>
                <a:latin typeface="Archivo Black"/>
                <a:ea typeface="Archivo Black"/>
                <a:cs typeface="Archivo Black"/>
                <a:sym typeface="Archivo Black"/>
              </a:rPr>
              <a:t>Key Features</a:t>
            </a:r>
          </a:p>
        </p:txBody>
      </p:sp>
      <p:sp>
        <p:nvSpPr>
          <p:cNvPr id="8" name="TextBox 8"/>
          <p:cNvSpPr txBox="1"/>
          <p:nvPr/>
        </p:nvSpPr>
        <p:spPr>
          <a:xfrm>
            <a:off x="1891540" y="3992237"/>
            <a:ext cx="8531227" cy="3424799"/>
          </a:xfrm>
          <a:prstGeom prst="rect">
            <a:avLst/>
          </a:prstGeom>
        </p:spPr>
        <p:txBody>
          <a:bodyPr wrap="square" lIns="0" tIns="0" rIns="0" bIns="0" rtlCol="0" anchor="t">
            <a:spAutoFit/>
          </a:bodyPr>
          <a:lstStyle/>
          <a:p>
            <a:pPr algn="l">
              <a:lnSpc>
                <a:spcPts val="2719"/>
              </a:lnSpc>
            </a:pPr>
            <a:r>
              <a:rPr lang="en-US" sz="2000" dirty="0">
                <a:solidFill>
                  <a:srgbClr val="000000"/>
                </a:solidFill>
                <a:latin typeface="Amasis MT Pro Light" panose="02040304050005020304" pitchFamily="18" charset="0"/>
                <a:ea typeface="HK Grotesk Medium"/>
                <a:cs typeface="HK Grotesk Medium"/>
                <a:sym typeface="HK Grotesk Medium"/>
              </a:rPr>
              <a:t>Each transaction includes features such as </a:t>
            </a:r>
          </a:p>
          <a:p>
            <a:pPr marL="451693" lvl="1" indent="-225846" algn="l">
              <a:lnSpc>
                <a:spcPts val="2719"/>
              </a:lnSpc>
              <a:buFont typeface="Arial"/>
              <a:buChar char="•"/>
            </a:pPr>
            <a:r>
              <a:rPr lang="en-US" sz="2000" dirty="0">
                <a:solidFill>
                  <a:srgbClr val="000000"/>
                </a:solidFill>
                <a:latin typeface="Amasis MT Pro Light" panose="02040304050005020304" pitchFamily="18" charset="0"/>
                <a:ea typeface="HK Grotesk Medium"/>
                <a:cs typeface="HK Grotesk Medium"/>
                <a:sym typeface="HK Grotesk Medium"/>
              </a:rPr>
              <a:t>time, </a:t>
            </a:r>
          </a:p>
          <a:p>
            <a:pPr marL="451693" lvl="1" indent="-225846" algn="l">
              <a:lnSpc>
                <a:spcPts val="2719"/>
              </a:lnSpc>
              <a:buFont typeface="Arial"/>
              <a:buChar char="•"/>
            </a:pPr>
            <a:r>
              <a:rPr lang="en-US" sz="2000" dirty="0">
                <a:solidFill>
                  <a:srgbClr val="000000"/>
                </a:solidFill>
                <a:latin typeface="Amasis MT Pro Light" panose="02040304050005020304" pitchFamily="18" charset="0"/>
                <a:ea typeface="HK Grotesk Medium"/>
                <a:cs typeface="HK Grotesk Medium"/>
                <a:sym typeface="HK Grotesk Medium"/>
              </a:rPr>
              <a:t>date, </a:t>
            </a:r>
          </a:p>
          <a:p>
            <a:pPr marL="451693" lvl="1" indent="-225846" algn="l">
              <a:lnSpc>
                <a:spcPts val="2719"/>
              </a:lnSpc>
              <a:buFont typeface="Arial"/>
              <a:buChar char="•"/>
            </a:pPr>
            <a:r>
              <a:rPr lang="en-US" sz="2000" dirty="0">
                <a:solidFill>
                  <a:srgbClr val="000000"/>
                </a:solidFill>
                <a:latin typeface="Amasis MT Pro Light" panose="02040304050005020304" pitchFamily="18" charset="0"/>
                <a:ea typeface="HK Grotesk Medium"/>
                <a:cs typeface="HK Grotesk Medium"/>
                <a:sym typeface="HK Grotesk Medium"/>
              </a:rPr>
              <a:t>sender and receiver account numbers, </a:t>
            </a:r>
          </a:p>
          <a:p>
            <a:pPr marL="451693" lvl="1" indent="-225846" algn="l">
              <a:lnSpc>
                <a:spcPts val="2719"/>
              </a:lnSpc>
              <a:buFont typeface="Arial"/>
              <a:buChar char="•"/>
            </a:pPr>
            <a:r>
              <a:rPr lang="en-US" sz="2000" dirty="0">
                <a:solidFill>
                  <a:srgbClr val="000000"/>
                </a:solidFill>
                <a:latin typeface="Amasis MT Pro Light" panose="02040304050005020304" pitchFamily="18" charset="0"/>
                <a:ea typeface="HK Grotesk Medium"/>
                <a:cs typeface="HK Grotesk Medium"/>
                <a:sym typeface="HK Grotesk Medium"/>
              </a:rPr>
              <a:t>transaction amount, </a:t>
            </a:r>
          </a:p>
          <a:p>
            <a:pPr marL="451693" lvl="1" indent="-225846" algn="l">
              <a:lnSpc>
                <a:spcPts val="2719"/>
              </a:lnSpc>
              <a:buFont typeface="Arial"/>
              <a:buChar char="•"/>
            </a:pPr>
            <a:r>
              <a:rPr lang="en-US" sz="2000" dirty="0">
                <a:solidFill>
                  <a:srgbClr val="000000"/>
                </a:solidFill>
                <a:latin typeface="Amasis MT Pro Light" panose="02040304050005020304" pitchFamily="18" charset="0"/>
                <a:ea typeface="HK Grotesk Medium"/>
                <a:cs typeface="HK Grotesk Medium"/>
                <a:sym typeface="HK Grotesk Medium"/>
              </a:rPr>
              <a:t>currency types(dollars, euros, INR,... etc.) , </a:t>
            </a:r>
          </a:p>
          <a:p>
            <a:pPr marL="451693" lvl="1" indent="-225846" algn="l">
              <a:lnSpc>
                <a:spcPts val="2719"/>
              </a:lnSpc>
              <a:buFont typeface="Arial"/>
              <a:buChar char="•"/>
            </a:pPr>
            <a:r>
              <a:rPr lang="en-US" sz="2000" dirty="0">
                <a:solidFill>
                  <a:srgbClr val="000000"/>
                </a:solidFill>
                <a:latin typeface="Amasis MT Pro Light" panose="02040304050005020304" pitchFamily="18" charset="0"/>
                <a:ea typeface="HK Grotesk Medium"/>
                <a:cs typeface="HK Grotesk Medium"/>
                <a:sym typeface="HK Grotesk Medium"/>
              </a:rPr>
              <a:t>sender and receiver bank locations  (UK, USA, Pakistan, India,... etc.), </a:t>
            </a:r>
          </a:p>
          <a:p>
            <a:pPr marL="451693" lvl="1" indent="-225846" algn="l">
              <a:lnSpc>
                <a:spcPts val="2719"/>
              </a:lnSpc>
              <a:buFont typeface="Arial"/>
              <a:buChar char="•"/>
            </a:pPr>
            <a:r>
              <a:rPr lang="en-US" sz="2000" dirty="0">
                <a:solidFill>
                  <a:srgbClr val="000000"/>
                </a:solidFill>
                <a:latin typeface="Amasis MT Pro Light" panose="02040304050005020304" pitchFamily="18" charset="0"/>
                <a:ea typeface="HK Grotesk Medium"/>
                <a:cs typeface="HK Grotesk Medium"/>
                <a:sym typeface="HK Grotesk Medium"/>
              </a:rPr>
              <a:t>payment type (credit card, cheque, debit card,... etc.), and </a:t>
            </a:r>
          </a:p>
          <a:p>
            <a:pPr marL="451693" lvl="1" indent="-225846" algn="l">
              <a:lnSpc>
                <a:spcPts val="2719"/>
              </a:lnSpc>
              <a:buFont typeface="Arial"/>
              <a:buChar char="•"/>
            </a:pPr>
            <a:r>
              <a:rPr lang="en-US" sz="2000" dirty="0">
                <a:solidFill>
                  <a:srgbClr val="000000"/>
                </a:solidFill>
                <a:latin typeface="Amasis MT Pro Light" panose="02040304050005020304" pitchFamily="18" charset="0"/>
                <a:ea typeface="HK Grotesk Medium"/>
                <a:cs typeface="HK Grotesk Medium"/>
                <a:sym typeface="HK Grotesk Medium"/>
              </a:rPr>
              <a:t>fraud labels (0,1). </a:t>
            </a:r>
          </a:p>
          <a:p>
            <a:pPr algn="l">
              <a:lnSpc>
                <a:spcPts val="2719"/>
              </a:lnSpc>
            </a:pPr>
            <a:r>
              <a:rPr lang="en-US" sz="2000" dirty="0">
                <a:solidFill>
                  <a:srgbClr val="000000"/>
                </a:solidFill>
                <a:latin typeface="Amasis MT Pro Light" panose="02040304050005020304" pitchFamily="18" charset="0"/>
                <a:ea typeface="HK Grotesk Medium"/>
                <a:cs typeface="HK Grotesk Medium"/>
                <a:sym typeface="HK Grotesk Medium"/>
              </a:rPr>
              <a:t>These features provide valuable insights for identifying suspicious patterns.</a:t>
            </a:r>
          </a:p>
        </p:txBody>
      </p:sp>
      <p:sp>
        <p:nvSpPr>
          <p:cNvPr id="9" name="TextBox 9"/>
          <p:cNvSpPr txBox="1"/>
          <p:nvPr/>
        </p:nvSpPr>
        <p:spPr>
          <a:xfrm>
            <a:off x="693349" y="7773676"/>
            <a:ext cx="1745051" cy="652093"/>
          </a:xfrm>
          <a:prstGeom prst="rect">
            <a:avLst/>
          </a:prstGeom>
        </p:spPr>
        <p:txBody>
          <a:bodyPr lIns="0" tIns="0" rIns="0" bIns="0" rtlCol="0" anchor="t">
            <a:spAutoFit/>
          </a:bodyPr>
          <a:lstStyle/>
          <a:p>
            <a:pPr marL="0" lvl="0" indent="0" algn="l">
              <a:lnSpc>
                <a:spcPts val="4987"/>
              </a:lnSpc>
              <a:spcBef>
                <a:spcPct val="0"/>
              </a:spcBef>
            </a:pPr>
            <a:r>
              <a:rPr lang="en-US" sz="4413" u="none" strike="noStrike" dirty="0">
                <a:solidFill>
                  <a:srgbClr val="000000"/>
                </a:solidFill>
                <a:latin typeface="Archivo Black"/>
                <a:ea typeface="Archivo Black"/>
                <a:cs typeface="Archivo Black"/>
                <a:sym typeface="Archivo Black"/>
              </a:rPr>
              <a:t>03</a:t>
            </a:r>
          </a:p>
        </p:txBody>
      </p:sp>
      <p:sp>
        <p:nvSpPr>
          <p:cNvPr id="10" name="TextBox 10"/>
          <p:cNvSpPr txBox="1"/>
          <p:nvPr/>
        </p:nvSpPr>
        <p:spPr>
          <a:xfrm>
            <a:off x="1900505" y="7866573"/>
            <a:ext cx="6583392" cy="466298"/>
          </a:xfrm>
          <a:prstGeom prst="rect">
            <a:avLst/>
          </a:prstGeom>
        </p:spPr>
        <p:txBody>
          <a:bodyPr wrap="square" lIns="0" tIns="0" rIns="0" bIns="0" rtlCol="0" anchor="t">
            <a:spAutoFit/>
          </a:bodyPr>
          <a:lstStyle/>
          <a:p>
            <a:pPr marL="0" lvl="0" indent="0" algn="l">
              <a:lnSpc>
                <a:spcPts val="3535"/>
              </a:lnSpc>
              <a:spcBef>
                <a:spcPct val="0"/>
              </a:spcBef>
            </a:pPr>
            <a:r>
              <a:rPr lang="en-US" sz="3128" dirty="0">
                <a:solidFill>
                  <a:srgbClr val="000000"/>
                </a:solidFill>
                <a:latin typeface="Archivo Black"/>
                <a:ea typeface="Archivo Black"/>
                <a:cs typeface="Archivo Black"/>
                <a:sym typeface="Archivo Black"/>
              </a:rPr>
              <a:t>Issues and subset creation</a:t>
            </a:r>
          </a:p>
        </p:txBody>
      </p:sp>
      <p:sp>
        <p:nvSpPr>
          <p:cNvPr id="11" name="TextBox 11"/>
          <p:cNvSpPr txBox="1"/>
          <p:nvPr/>
        </p:nvSpPr>
        <p:spPr>
          <a:xfrm>
            <a:off x="1891541" y="8403966"/>
            <a:ext cx="8395460" cy="686342"/>
          </a:xfrm>
          <a:prstGeom prst="rect">
            <a:avLst/>
          </a:prstGeom>
        </p:spPr>
        <p:txBody>
          <a:bodyPr wrap="square" lIns="0" tIns="0" rIns="0" bIns="0" rtlCol="0" anchor="t">
            <a:spAutoFit/>
          </a:bodyPr>
          <a:lstStyle/>
          <a:p>
            <a:pPr algn="l">
              <a:lnSpc>
                <a:spcPts val="2719"/>
              </a:lnSpc>
              <a:spcBef>
                <a:spcPct val="0"/>
              </a:spcBef>
            </a:pPr>
            <a:r>
              <a:rPr lang="en-US" sz="2000" dirty="0">
                <a:solidFill>
                  <a:srgbClr val="000000"/>
                </a:solidFill>
                <a:latin typeface="Amasis MT Pro Light" panose="02040304050005020304" pitchFamily="18" charset="0"/>
                <a:ea typeface="HK Grotesk Medium"/>
                <a:cs typeface="HK Grotesk Medium"/>
                <a:sym typeface="HK Grotesk Medium"/>
              </a:rPr>
              <a:t>Due to limitations in computational power, a subset of this dataset was created with all fraud samples and a representative selection of non-fraud samples. </a:t>
            </a:r>
          </a:p>
        </p:txBody>
      </p:sp>
      <p:sp>
        <p:nvSpPr>
          <p:cNvPr id="12" name="TextBox 12"/>
          <p:cNvSpPr txBox="1"/>
          <p:nvPr/>
        </p:nvSpPr>
        <p:spPr>
          <a:xfrm>
            <a:off x="136729" y="9966114"/>
            <a:ext cx="17116262" cy="354504"/>
          </a:xfrm>
          <a:prstGeom prst="rect">
            <a:avLst/>
          </a:prstGeom>
        </p:spPr>
        <p:txBody>
          <a:bodyPr lIns="0" tIns="0" rIns="0" bIns="0" rtlCol="0" anchor="t">
            <a:spAutoFit/>
          </a:bodyPr>
          <a:lstStyle/>
          <a:p>
            <a:pPr algn="l">
              <a:lnSpc>
                <a:spcPts val="2685"/>
              </a:lnSpc>
              <a:spcBef>
                <a:spcPct val="0"/>
              </a:spcBef>
            </a:pPr>
            <a:r>
              <a:rPr lang="en-US" sz="2376" b="1" dirty="0">
                <a:solidFill>
                  <a:srgbClr val="000000"/>
                </a:solidFill>
                <a:latin typeface="Amasis MT Pro Light" panose="02040304050005020304" pitchFamily="18" charset="0"/>
                <a:ea typeface="Archivo Black"/>
                <a:cs typeface="Archivo Black"/>
                <a:sym typeface="Archivo Black"/>
              </a:rPr>
              <a:t>Reference to Dataset </a:t>
            </a:r>
            <a:r>
              <a:rPr lang="en-US" sz="2376" b="1" u="sng" dirty="0">
                <a:solidFill>
                  <a:srgbClr val="000000"/>
                </a:solidFill>
                <a:latin typeface="Amasis MT Pro Light" panose="02040304050005020304" pitchFamily="18" charset="0"/>
                <a:ea typeface="Archivo Black"/>
                <a:cs typeface="Archivo Black"/>
                <a:sym typeface="Archivo Black"/>
                <a:hlinkClick r:id="rId3" tooltip="https://www.kaggle.com/datasets/berkanoztas/synthetic-transaction-monitoring-dataset-aml"/>
              </a:rPr>
              <a:t>Here</a:t>
            </a:r>
            <a:r>
              <a:rPr lang="en-US" sz="2376" b="1" dirty="0">
                <a:solidFill>
                  <a:srgbClr val="000000"/>
                </a:solidFill>
                <a:latin typeface="Amasis MT Pro Light" panose="02040304050005020304" pitchFamily="18" charset="0"/>
                <a:ea typeface="Archivo Black"/>
                <a:cs typeface="Archivo Black"/>
                <a:sym typeface="Archivo Black"/>
              </a:rPr>
              <a:t> </a:t>
            </a:r>
          </a:p>
        </p:txBody>
      </p:sp>
      <p:pic>
        <p:nvPicPr>
          <p:cNvPr id="14" name="Picture 13">
            <a:extLst>
              <a:ext uri="{FF2B5EF4-FFF2-40B4-BE49-F238E27FC236}">
                <a16:creationId xmlns:a16="http://schemas.microsoft.com/office/drawing/2014/main" id="{84823DA8-C254-848F-D8AB-364441D44E2B}"/>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10735802" y="2952674"/>
            <a:ext cx="7157279" cy="43816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B084C-4A6E-482A-7326-BB168C27E24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65470445-3087-AA9D-038C-D8FDA41EF812}"/>
              </a:ext>
            </a:extLst>
          </p:cNvPr>
          <p:cNvSpPr txBox="1"/>
          <p:nvPr/>
        </p:nvSpPr>
        <p:spPr>
          <a:xfrm>
            <a:off x="533400" y="419100"/>
            <a:ext cx="14946803" cy="857799"/>
          </a:xfrm>
          <a:prstGeom prst="rect">
            <a:avLst/>
          </a:prstGeom>
        </p:spPr>
        <p:txBody>
          <a:bodyPr lIns="0" tIns="0" rIns="0" bIns="0" rtlCol="0" anchor="t">
            <a:spAutoFit/>
          </a:bodyPr>
          <a:lstStyle/>
          <a:p>
            <a:pPr marL="0" lvl="0" indent="0" algn="l">
              <a:lnSpc>
                <a:spcPts val="7048"/>
              </a:lnSpc>
              <a:spcBef>
                <a:spcPct val="0"/>
              </a:spcBef>
            </a:pPr>
            <a:r>
              <a:rPr lang="en-IN" sz="4450" b="1" dirty="0">
                <a:latin typeface="HK Grotesk Medium" panose="020B0604020202020204" charset="0"/>
              </a:rPr>
              <a:t>Dataset Construction</a:t>
            </a:r>
            <a:endParaRPr lang="en-US" sz="4450" b="1" spc="343" dirty="0">
              <a:solidFill>
                <a:srgbClr val="000000"/>
              </a:solidFill>
              <a:latin typeface="HK Grotesk Medium" panose="020B0604020202020204" charset="0"/>
              <a:ea typeface="HK Grotesk Medium"/>
              <a:cs typeface="HK Grotesk Medium"/>
              <a:sym typeface="HK Grotesk Medium"/>
            </a:endParaRPr>
          </a:p>
        </p:txBody>
      </p:sp>
      <p:graphicFrame>
        <p:nvGraphicFramePr>
          <p:cNvPr id="20" name="Diagram 19">
            <a:extLst>
              <a:ext uri="{FF2B5EF4-FFF2-40B4-BE49-F238E27FC236}">
                <a16:creationId xmlns:a16="http://schemas.microsoft.com/office/drawing/2014/main" id="{13BE2F98-FC02-E5DB-3F75-9FCC1C5004B6}"/>
              </a:ext>
            </a:extLst>
          </p:cNvPr>
          <p:cNvGraphicFramePr/>
          <p:nvPr>
            <p:extLst>
              <p:ext uri="{D42A27DB-BD31-4B8C-83A1-F6EECF244321}">
                <p14:modId xmlns:p14="http://schemas.microsoft.com/office/powerpoint/2010/main" val="3578377223"/>
              </p:ext>
            </p:extLst>
          </p:nvPr>
        </p:nvGraphicFramePr>
        <p:xfrm>
          <a:off x="-1677708" y="1104901"/>
          <a:ext cx="19414379" cy="1484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Rectangle 20">
            <a:extLst>
              <a:ext uri="{FF2B5EF4-FFF2-40B4-BE49-F238E27FC236}">
                <a16:creationId xmlns:a16="http://schemas.microsoft.com/office/drawing/2014/main" id="{878DEF90-3BA1-CBBF-A15E-AE8750E80EAF}"/>
              </a:ext>
            </a:extLst>
          </p:cNvPr>
          <p:cNvSpPr/>
          <p:nvPr/>
        </p:nvSpPr>
        <p:spPr>
          <a:xfrm>
            <a:off x="5132026" y="2705100"/>
            <a:ext cx="3768350" cy="49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masis MT Pro Light" panose="02040304050005020304" pitchFamily="18" charset="0"/>
              </a:rPr>
              <a:t>Original Dataset (9,504,852 samples)</a:t>
            </a:r>
          </a:p>
        </p:txBody>
      </p:sp>
      <p:sp>
        <p:nvSpPr>
          <p:cNvPr id="22" name="Rectangle 21">
            <a:extLst>
              <a:ext uri="{FF2B5EF4-FFF2-40B4-BE49-F238E27FC236}">
                <a16:creationId xmlns:a16="http://schemas.microsoft.com/office/drawing/2014/main" id="{7DAAB846-8CDD-7A5A-8E6C-668924EB6A3B}"/>
              </a:ext>
            </a:extLst>
          </p:cNvPr>
          <p:cNvSpPr/>
          <p:nvPr/>
        </p:nvSpPr>
        <p:spPr>
          <a:xfrm>
            <a:off x="1524000" y="3801604"/>
            <a:ext cx="2362200" cy="437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masis MT Pro Light" panose="02040304050005020304" pitchFamily="18" charset="0"/>
              </a:rPr>
              <a:t>Fraud (9,873 samples)</a:t>
            </a:r>
          </a:p>
        </p:txBody>
      </p:sp>
      <p:sp>
        <p:nvSpPr>
          <p:cNvPr id="23" name="Rectangle 22">
            <a:extLst>
              <a:ext uri="{FF2B5EF4-FFF2-40B4-BE49-F238E27FC236}">
                <a16:creationId xmlns:a16="http://schemas.microsoft.com/office/drawing/2014/main" id="{F511495A-6E01-5A3B-A1F5-DD82B3D2D08A}"/>
              </a:ext>
            </a:extLst>
          </p:cNvPr>
          <p:cNvSpPr/>
          <p:nvPr/>
        </p:nvSpPr>
        <p:spPr>
          <a:xfrm>
            <a:off x="9982200" y="3801604"/>
            <a:ext cx="3543300" cy="437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masis MT Pro Light" panose="02040304050005020304" pitchFamily="18" charset="0"/>
              </a:rPr>
              <a:t>Not Fraud (9,494,979 samples)</a:t>
            </a:r>
          </a:p>
        </p:txBody>
      </p:sp>
      <p:sp>
        <p:nvSpPr>
          <p:cNvPr id="24" name="Rectangle 23">
            <a:extLst>
              <a:ext uri="{FF2B5EF4-FFF2-40B4-BE49-F238E27FC236}">
                <a16:creationId xmlns:a16="http://schemas.microsoft.com/office/drawing/2014/main" id="{3AC2AC1A-632F-22BD-5D76-5ECC4AC77076}"/>
              </a:ext>
            </a:extLst>
          </p:cNvPr>
          <p:cNvSpPr/>
          <p:nvPr/>
        </p:nvSpPr>
        <p:spPr>
          <a:xfrm>
            <a:off x="6553200" y="5335710"/>
            <a:ext cx="4114800" cy="1447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masis MT Pro Light" panose="02040304050005020304" pitchFamily="18" charset="0"/>
              </a:rPr>
              <a:t>First Part (</a:t>
            </a:r>
            <a:r>
              <a:rPr lang="en-US" b="1" dirty="0">
                <a:latin typeface="Amasis MT Pro Light" panose="02040304050005020304" pitchFamily="18" charset="0"/>
              </a:rPr>
              <a:t>Non-Fraud Transactions from Fraud-Associated accounts</a:t>
            </a:r>
            <a:r>
              <a:rPr lang="en-IN" b="1" dirty="0">
                <a:latin typeface="Amasis MT Pro Light" panose="02040304050005020304" pitchFamily="18" charset="0"/>
              </a:rPr>
              <a:t>)</a:t>
            </a:r>
          </a:p>
          <a:p>
            <a:pPr marL="285750" indent="-285750" algn="ctr">
              <a:buFont typeface="Wingdings" panose="05000000000000000000" pitchFamily="2" charset="2"/>
              <a:buChar char="Ø"/>
            </a:pPr>
            <a:r>
              <a:rPr lang="en-US" dirty="0"/>
              <a:t>Accounts involved in fraud (either as sender or receiver) are included</a:t>
            </a:r>
            <a:endParaRPr lang="en-IN" dirty="0">
              <a:latin typeface="Amasis MT Pro Light" panose="02040304050005020304" pitchFamily="18" charset="0"/>
            </a:endParaRPr>
          </a:p>
        </p:txBody>
      </p:sp>
      <p:sp>
        <p:nvSpPr>
          <p:cNvPr id="25" name="Rectangle 24">
            <a:extLst>
              <a:ext uri="{FF2B5EF4-FFF2-40B4-BE49-F238E27FC236}">
                <a16:creationId xmlns:a16="http://schemas.microsoft.com/office/drawing/2014/main" id="{60485761-1186-0008-2F77-4D9026D6BA96}"/>
              </a:ext>
            </a:extLst>
          </p:cNvPr>
          <p:cNvSpPr/>
          <p:nvPr/>
        </p:nvSpPr>
        <p:spPr>
          <a:xfrm>
            <a:off x="12432203" y="5320631"/>
            <a:ext cx="4114800" cy="1447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masis MT Pro Light" panose="02040304050005020304" pitchFamily="18" charset="0"/>
              </a:rPr>
              <a:t> Second Part (Non-Fraud Transactions from Clean Accounts)</a:t>
            </a:r>
          </a:p>
          <a:p>
            <a:pPr marL="285750" indent="-285750" algn="ctr">
              <a:buFont typeface="Wingdings" panose="05000000000000000000" pitchFamily="2" charset="2"/>
              <a:buChar char="Ø"/>
            </a:pPr>
            <a:r>
              <a:rPr lang="en-US" dirty="0">
                <a:latin typeface="Amasis MT Pro Light" panose="02040304050005020304" pitchFamily="18" charset="0"/>
              </a:rPr>
              <a:t>Non-fraud transactions from accounts with no prior involvement in fraudulent activities.</a:t>
            </a:r>
            <a:endParaRPr lang="en-IN" dirty="0">
              <a:latin typeface="Amasis MT Pro Light" panose="02040304050005020304" pitchFamily="18" charset="0"/>
            </a:endParaRPr>
          </a:p>
        </p:txBody>
      </p:sp>
      <p:cxnSp>
        <p:nvCxnSpPr>
          <p:cNvPr id="35" name="Connector: Curved 34">
            <a:extLst>
              <a:ext uri="{FF2B5EF4-FFF2-40B4-BE49-F238E27FC236}">
                <a16:creationId xmlns:a16="http://schemas.microsoft.com/office/drawing/2014/main" id="{E4CEBB85-A7AB-F8B9-FF71-32294AFD566B}"/>
              </a:ext>
            </a:extLst>
          </p:cNvPr>
          <p:cNvCxnSpPr/>
          <p:nvPr/>
        </p:nvCxnSpPr>
        <p:spPr>
          <a:xfrm>
            <a:off x="-533400" y="0"/>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A61498C-A905-39D6-39AB-EFC053E02D2D}"/>
              </a:ext>
            </a:extLst>
          </p:cNvPr>
          <p:cNvSpPr/>
          <p:nvPr/>
        </p:nvSpPr>
        <p:spPr>
          <a:xfrm>
            <a:off x="3511001" y="8922200"/>
            <a:ext cx="7010400"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masis MT Pro Light" panose="02040304050005020304" pitchFamily="18" charset="0"/>
              </a:rPr>
              <a:t>Final Dataset (9,873 Fraud + 148,095 (15 times) Not Fraud samples)</a:t>
            </a:r>
          </a:p>
          <a:p>
            <a:pPr marL="285750" indent="-285750" algn="ctr">
              <a:buFont typeface="Wingdings" panose="05000000000000000000" pitchFamily="2" charset="2"/>
              <a:buChar char="Ø"/>
            </a:pPr>
            <a:r>
              <a:rPr lang="en-IN" dirty="0">
                <a:latin typeface="Amasis MT Pro Light" panose="02040304050005020304" pitchFamily="18" charset="0"/>
              </a:rPr>
              <a:t>After making the dataset, number of unique accounts = 138,388</a:t>
            </a:r>
          </a:p>
        </p:txBody>
      </p:sp>
      <p:cxnSp>
        <p:nvCxnSpPr>
          <p:cNvPr id="50" name="Connector: Elbow 49">
            <a:extLst>
              <a:ext uri="{FF2B5EF4-FFF2-40B4-BE49-F238E27FC236}">
                <a16:creationId xmlns:a16="http://schemas.microsoft.com/office/drawing/2014/main" id="{3EC4358E-B280-F188-493E-1370290C83B9}"/>
              </a:ext>
            </a:extLst>
          </p:cNvPr>
          <p:cNvCxnSpPr>
            <a:cxnSpLocks/>
            <a:stCxn id="22" idx="2"/>
            <a:endCxn id="40" idx="0"/>
          </p:cNvCxnSpPr>
          <p:nvPr/>
        </p:nvCxnSpPr>
        <p:spPr>
          <a:xfrm rot="16200000" flipH="1">
            <a:off x="2519153" y="4425151"/>
            <a:ext cx="4682995" cy="4311101"/>
          </a:xfrm>
          <a:prstGeom prst="bentConnector3">
            <a:avLst>
              <a:gd name="adj1" fmla="val 7727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DA9A6D0A-FC02-C240-B24B-295DD82DCB87}"/>
              </a:ext>
            </a:extLst>
          </p:cNvPr>
          <p:cNvCxnSpPr>
            <a:cxnSpLocks/>
            <a:stCxn id="24" idx="2"/>
            <a:endCxn id="40" idx="0"/>
          </p:cNvCxnSpPr>
          <p:nvPr/>
        </p:nvCxnSpPr>
        <p:spPr>
          <a:xfrm rot="5400000">
            <a:off x="6744056" y="7055656"/>
            <a:ext cx="2138690" cy="159439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07942DE-210D-888C-B40B-A4CEA4670CC1}"/>
              </a:ext>
            </a:extLst>
          </p:cNvPr>
          <p:cNvCxnSpPr>
            <a:cxnSpLocks/>
            <a:stCxn id="25" idx="2"/>
            <a:endCxn id="40" idx="3"/>
          </p:cNvCxnSpPr>
          <p:nvPr/>
        </p:nvCxnSpPr>
        <p:spPr>
          <a:xfrm rot="5400000">
            <a:off x="11197785" y="6092047"/>
            <a:ext cx="2615434" cy="396820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7B5BE2E-9E71-4E5C-1BF8-41B10A2F7EA0}"/>
              </a:ext>
            </a:extLst>
          </p:cNvPr>
          <p:cNvCxnSpPr>
            <a:stCxn id="21" idx="1"/>
            <a:endCxn id="22" idx="0"/>
          </p:cNvCxnSpPr>
          <p:nvPr/>
        </p:nvCxnSpPr>
        <p:spPr>
          <a:xfrm rot="10800000" flipV="1">
            <a:off x="2705100" y="2952180"/>
            <a:ext cx="2426926" cy="84942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18F40B0-6C70-5F5E-3C90-BFC09584D40D}"/>
              </a:ext>
            </a:extLst>
          </p:cNvPr>
          <p:cNvCxnSpPr>
            <a:cxnSpLocks/>
            <a:stCxn id="21" idx="3"/>
            <a:endCxn id="23" idx="0"/>
          </p:cNvCxnSpPr>
          <p:nvPr/>
        </p:nvCxnSpPr>
        <p:spPr>
          <a:xfrm>
            <a:off x="8900376" y="2952181"/>
            <a:ext cx="2853474" cy="84942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05EB327D-B6AB-43D4-8853-181A74CE2628}"/>
              </a:ext>
            </a:extLst>
          </p:cNvPr>
          <p:cNvCxnSpPr>
            <a:cxnSpLocks/>
            <a:stCxn id="23" idx="2"/>
            <a:endCxn id="24" idx="0"/>
          </p:cNvCxnSpPr>
          <p:nvPr/>
        </p:nvCxnSpPr>
        <p:spPr>
          <a:xfrm rot="5400000">
            <a:off x="9633973" y="3215833"/>
            <a:ext cx="1096504" cy="314325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53FB4BAD-9B78-A2ED-874F-3FE6B2F32CAC}"/>
              </a:ext>
            </a:extLst>
          </p:cNvPr>
          <p:cNvCxnSpPr>
            <a:cxnSpLocks/>
            <a:stCxn id="23" idx="2"/>
            <a:endCxn id="25" idx="0"/>
          </p:cNvCxnSpPr>
          <p:nvPr/>
        </p:nvCxnSpPr>
        <p:spPr>
          <a:xfrm rot="16200000" flipH="1">
            <a:off x="12581014" y="3412041"/>
            <a:ext cx="1081425" cy="273575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F73EC8D2-7D0E-4262-2FBC-1812611F1FDC}"/>
              </a:ext>
            </a:extLst>
          </p:cNvPr>
          <p:cNvSpPr txBox="1"/>
          <p:nvPr/>
        </p:nvSpPr>
        <p:spPr>
          <a:xfrm>
            <a:off x="2857499" y="5469588"/>
            <a:ext cx="1931497" cy="923330"/>
          </a:xfrm>
          <a:prstGeom prst="rect">
            <a:avLst/>
          </a:prstGeom>
          <a:noFill/>
          <a:ln w="28575">
            <a:solidFill>
              <a:schemeClr val="tx2">
                <a:lumMod val="75000"/>
              </a:schemeClr>
            </a:solidFill>
            <a:prstDash val="dashDot"/>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dirty="0"/>
              <a:t>Taking all the sample of Frauds (9873 samples)</a:t>
            </a:r>
          </a:p>
        </p:txBody>
      </p:sp>
      <p:sp>
        <p:nvSpPr>
          <p:cNvPr id="67" name="TextBox 66">
            <a:extLst>
              <a:ext uri="{FF2B5EF4-FFF2-40B4-BE49-F238E27FC236}">
                <a16:creationId xmlns:a16="http://schemas.microsoft.com/office/drawing/2014/main" id="{9A8470FF-3A96-3171-9E44-E59F853C5FA0}"/>
              </a:ext>
            </a:extLst>
          </p:cNvPr>
          <p:cNvSpPr txBox="1"/>
          <p:nvPr/>
        </p:nvSpPr>
        <p:spPr>
          <a:xfrm>
            <a:off x="8953500" y="7091914"/>
            <a:ext cx="1714500" cy="1200329"/>
          </a:xfrm>
          <a:prstGeom prst="rect">
            <a:avLst/>
          </a:prstGeom>
          <a:noFill/>
          <a:ln w="28575" cap="flat" cmpd="sng" algn="ctr">
            <a:solidFill>
              <a:schemeClr val="accent1">
                <a:lumMod val="75000"/>
              </a:schemeClr>
            </a:solidFill>
            <a:prstDash val="dash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dirty="0"/>
              <a:t>Taking 40% of size of final dataset i.e., 59238 samples</a:t>
            </a:r>
          </a:p>
        </p:txBody>
      </p:sp>
      <p:sp>
        <p:nvSpPr>
          <p:cNvPr id="68" name="TextBox 67">
            <a:extLst>
              <a:ext uri="{FF2B5EF4-FFF2-40B4-BE49-F238E27FC236}">
                <a16:creationId xmlns:a16="http://schemas.microsoft.com/office/drawing/2014/main" id="{03CD2274-74F1-6C6E-9324-B1ED9B2D72A8}"/>
              </a:ext>
            </a:extLst>
          </p:cNvPr>
          <p:cNvSpPr txBox="1"/>
          <p:nvPr/>
        </p:nvSpPr>
        <p:spPr>
          <a:xfrm>
            <a:off x="12432203" y="7040754"/>
            <a:ext cx="1758271" cy="1200329"/>
          </a:xfrm>
          <a:prstGeom prst="rect">
            <a:avLst/>
          </a:prstGeom>
          <a:noFill/>
          <a:ln w="28575" cap="flat" cmpd="sng" algn="ctr">
            <a:solidFill>
              <a:schemeClr val="accent1">
                <a:lumMod val="75000"/>
              </a:schemeClr>
            </a:solidFill>
            <a:prstDash val="dash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dirty="0"/>
              <a:t>Taking 60% of size of final dataset i.e., 88857 samples</a:t>
            </a:r>
          </a:p>
        </p:txBody>
      </p:sp>
    </p:spTree>
    <p:extLst>
      <p:ext uri="{BB962C8B-B14F-4D97-AF65-F5344CB8AC3E}">
        <p14:creationId xmlns:p14="http://schemas.microsoft.com/office/powerpoint/2010/main" val="70379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71E92-4066-6F82-1D37-2ADC62B4112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2D7577E-3729-0B26-B2FE-E468D93CE114}"/>
              </a:ext>
            </a:extLst>
          </p:cNvPr>
          <p:cNvSpPr txBox="1"/>
          <p:nvPr/>
        </p:nvSpPr>
        <p:spPr>
          <a:xfrm>
            <a:off x="645850" y="370235"/>
            <a:ext cx="6745550" cy="988604"/>
          </a:xfrm>
          <a:prstGeom prst="rect">
            <a:avLst/>
          </a:prstGeom>
        </p:spPr>
        <p:txBody>
          <a:bodyPr wrap="square" lIns="0" tIns="0" rIns="0" bIns="0" rtlCol="0" anchor="t">
            <a:spAutoFit/>
          </a:bodyPr>
          <a:lstStyle/>
          <a:p>
            <a:pPr marL="0" lvl="0" indent="0" algn="l">
              <a:lnSpc>
                <a:spcPts val="8468"/>
              </a:lnSpc>
              <a:spcBef>
                <a:spcPct val="0"/>
              </a:spcBef>
            </a:pPr>
            <a:r>
              <a:rPr lang="en-US" sz="4450" b="1" spc="412" dirty="0">
                <a:solidFill>
                  <a:srgbClr val="000000"/>
                </a:solidFill>
                <a:latin typeface="HK Grotesk Medium"/>
                <a:ea typeface="HK Grotesk Medium"/>
                <a:cs typeface="HK Grotesk Medium"/>
                <a:sym typeface="HK Grotesk Medium"/>
              </a:rPr>
              <a:t>Graph Construction</a:t>
            </a:r>
          </a:p>
        </p:txBody>
      </p:sp>
      <p:sp>
        <p:nvSpPr>
          <p:cNvPr id="3" name="TextBox 3">
            <a:extLst>
              <a:ext uri="{FF2B5EF4-FFF2-40B4-BE49-F238E27FC236}">
                <a16:creationId xmlns:a16="http://schemas.microsoft.com/office/drawing/2014/main" id="{2E60E6A9-8A40-B868-F0F1-97863704CE9B}"/>
              </a:ext>
            </a:extLst>
          </p:cNvPr>
          <p:cNvSpPr txBox="1"/>
          <p:nvPr/>
        </p:nvSpPr>
        <p:spPr>
          <a:xfrm>
            <a:off x="592197" y="1536667"/>
            <a:ext cx="1144494" cy="652093"/>
          </a:xfrm>
          <a:prstGeom prst="rect">
            <a:avLst/>
          </a:prstGeom>
        </p:spPr>
        <p:txBody>
          <a:bodyPr lIns="0" tIns="0" rIns="0" bIns="0" rtlCol="0" anchor="t">
            <a:spAutoFit/>
          </a:bodyPr>
          <a:lstStyle/>
          <a:p>
            <a:pPr marL="0" lvl="0" indent="0" algn="l">
              <a:lnSpc>
                <a:spcPts val="4987"/>
              </a:lnSpc>
              <a:spcBef>
                <a:spcPct val="0"/>
              </a:spcBef>
            </a:pPr>
            <a:r>
              <a:rPr lang="en-US" sz="4413" u="none" strike="noStrike">
                <a:solidFill>
                  <a:srgbClr val="000000"/>
                </a:solidFill>
                <a:latin typeface="Archivo Black"/>
                <a:ea typeface="Archivo Black"/>
                <a:cs typeface="Archivo Black"/>
                <a:sym typeface="Archivo Black"/>
              </a:rPr>
              <a:t>01</a:t>
            </a:r>
          </a:p>
        </p:txBody>
      </p:sp>
      <p:sp>
        <p:nvSpPr>
          <p:cNvPr id="4" name="TextBox 4">
            <a:extLst>
              <a:ext uri="{FF2B5EF4-FFF2-40B4-BE49-F238E27FC236}">
                <a16:creationId xmlns:a16="http://schemas.microsoft.com/office/drawing/2014/main" id="{771262CE-4167-33CA-D782-AD655B51E7C8}"/>
              </a:ext>
            </a:extLst>
          </p:cNvPr>
          <p:cNvSpPr txBox="1"/>
          <p:nvPr/>
        </p:nvSpPr>
        <p:spPr>
          <a:xfrm>
            <a:off x="1736691" y="1587683"/>
            <a:ext cx="5756174" cy="466298"/>
          </a:xfrm>
          <a:prstGeom prst="rect">
            <a:avLst/>
          </a:prstGeom>
        </p:spPr>
        <p:txBody>
          <a:bodyPr lIns="0" tIns="0" rIns="0" bIns="0" rtlCol="0" anchor="t">
            <a:spAutoFit/>
          </a:bodyPr>
          <a:lstStyle/>
          <a:p>
            <a:pPr marL="0" lvl="0" indent="0" algn="l">
              <a:lnSpc>
                <a:spcPts val="3535"/>
              </a:lnSpc>
              <a:spcBef>
                <a:spcPct val="0"/>
              </a:spcBef>
            </a:pPr>
            <a:r>
              <a:rPr lang="en-US" sz="3128" dirty="0">
                <a:solidFill>
                  <a:srgbClr val="000000"/>
                </a:solidFill>
                <a:latin typeface="Archivo Black"/>
                <a:ea typeface="Archivo Black"/>
                <a:cs typeface="Archivo Black"/>
                <a:sym typeface="Archivo Black"/>
              </a:rPr>
              <a:t>Overview</a:t>
            </a:r>
          </a:p>
        </p:txBody>
      </p:sp>
      <p:sp>
        <p:nvSpPr>
          <p:cNvPr id="5" name="TextBox 5">
            <a:extLst>
              <a:ext uri="{FF2B5EF4-FFF2-40B4-BE49-F238E27FC236}">
                <a16:creationId xmlns:a16="http://schemas.microsoft.com/office/drawing/2014/main" id="{65FC5278-061D-2097-1E8D-EC69FD45B199}"/>
              </a:ext>
            </a:extLst>
          </p:cNvPr>
          <p:cNvSpPr txBox="1"/>
          <p:nvPr/>
        </p:nvSpPr>
        <p:spPr>
          <a:xfrm>
            <a:off x="1736691" y="2083594"/>
            <a:ext cx="7663909" cy="1231106"/>
          </a:xfrm>
          <a:prstGeom prst="rect">
            <a:avLst/>
          </a:prstGeom>
        </p:spPr>
        <p:txBody>
          <a:bodyPr wrap="square" lIns="0" tIns="0" rIns="0" bIns="0" rtlCol="0" anchor="t">
            <a:spAutoFit/>
          </a:bodyPr>
          <a:lstStyle/>
          <a:p>
            <a:pPr lvl="0">
              <a:buFont typeface="Wingdings" panose="05000000000000000000" pitchFamily="2" charset="2"/>
              <a:buNone/>
            </a:pPr>
            <a:r>
              <a:rPr lang="en-US" sz="2000" b="1" dirty="0">
                <a:latin typeface="Amasis MT Pro Light" panose="02040304050005020304" pitchFamily="18" charset="0"/>
              </a:rPr>
              <a:t>Objective</a:t>
            </a:r>
            <a:r>
              <a:rPr lang="en-US" sz="2000" dirty="0">
                <a:latin typeface="Amasis MT Pro Light" panose="02040304050005020304" pitchFamily="18" charset="0"/>
              </a:rPr>
              <a:t>: Create a graph using the dataset I have created for graph-based analysis for fraud detection.</a:t>
            </a:r>
            <a:endParaRPr lang="en-IN" sz="2000" dirty="0">
              <a:latin typeface="Amasis MT Pro Light" panose="02040304050005020304" pitchFamily="18" charset="0"/>
            </a:endParaRPr>
          </a:p>
          <a:p>
            <a:pPr marL="342900" lvl="0" indent="-342900">
              <a:buFont typeface="Wingdings" panose="05000000000000000000" pitchFamily="2" charset="2"/>
              <a:buChar char="Ø"/>
            </a:pPr>
            <a:r>
              <a:rPr lang="en-US" sz="2000" b="1" dirty="0">
                <a:latin typeface="Amasis MT Pro Light" panose="02040304050005020304" pitchFamily="18" charset="0"/>
              </a:rPr>
              <a:t>Node: </a:t>
            </a:r>
            <a:r>
              <a:rPr lang="en-US" sz="2000" dirty="0">
                <a:latin typeface="Amasis MT Pro Light" panose="02040304050005020304" pitchFamily="18" charset="0"/>
              </a:rPr>
              <a:t>Represent unique accounts (sender or receiver)</a:t>
            </a:r>
            <a:endParaRPr lang="en-IN" sz="2000" dirty="0">
              <a:latin typeface="Amasis MT Pro Light" panose="02040304050005020304" pitchFamily="18" charset="0"/>
            </a:endParaRPr>
          </a:p>
          <a:p>
            <a:pPr marL="342900" lvl="0" indent="-342900">
              <a:buFont typeface="Wingdings" panose="05000000000000000000" pitchFamily="2" charset="2"/>
              <a:buChar char="Ø"/>
            </a:pPr>
            <a:r>
              <a:rPr lang="en-US" sz="2000" b="1" dirty="0">
                <a:latin typeface="Amasis MT Pro Light" panose="02040304050005020304" pitchFamily="18" charset="0"/>
              </a:rPr>
              <a:t>Edges : </a:t>
            </a:r>
            <a:r>
              <a:rPr lang="en-US" sz="2000" dirty="0">
                <a:latin typeface="Amasis MT Pro Light" panose="02040304050005020304" pitchFamily="18" charset="0"/>
              </a:rPr>
              <a:t>Represent individual transactions between accounts</a:t>
            </a:r>
            <a:endParaRPr lang="en-IN" sz="2000" dirty="0">
              <a:latin typeface="Amasis MT Pro Light" panose="02040304050005020304" pitchFamily="18" charset="0"/>
            </a:endParaRPr>
          </a:p>
        </p:txBody>
      </p:sp>
      <p:sp>
        <p:nvSpPr>
          <p:cNvPr id="6" name="TextBox 6">
            <a:extLst>
              <a:ext uri="{FF2B5EF4-FFF2-40B4-BE49-F238E27FC236}">
                <a16:creationId xmlns:a16="http://schemas.microsoft.com/office/drawing/2014/main" id="{3D7F6ADB-8B50-6EFD-645D-931AA060D131}"/>
              </a:ext>
            </a:extLst>
          </p:cNvPr>
          <p:cNvSpPr txBox="1"/>
          <p:nvPr/>
        </p:nvSpPr>
        <p:spPr>
          <a:xfrm>
            <a:off x="645850" y="3543300"/>
            <a:ext cx="1709259" cy="652093"/>
          </a:xfrm>
          <a:prstGeom prst="rect">
            <a:avLst/>
          </a:prstGeom>
        </p:spPr>
        <p:txBody>
          <a:bodyPr lIns="0" tIns="0" rIns="0" bIns="0" rtlCol="0" anchor="t">
            <a:spAutoFit/>
          </a:bodyPr>
          <a:lstStyle/>
          <a:p>
            <a:pPr marL="0" lvl="0" indent="0" algn="l">
              <a:lnSpc>
                <a:spcPts val="4987"/>
              </a:lnSpc>
              <a:spcBef>
                <a:spcPct val="0"/>
              </a:spcBef>
            </a:pPr>
            <a:r>
              <a:rPr lang="en-US" sz="4413" u="none" strike="noStrike">
                <a:solidFill>
                  <a:srgbClr val="000000"/>
                </a:solidFill>
                <a:latin typeface="Archivo Black"/>
                <a:ea typeface="Archivo Black"/>
                <a:cs typeface="Archivo Black"/>
                <a:sym typeface="Archivo Black"/>
              </a:rPr>
              <a:t>02</a:t>
            </a:r>
          </a:p>
        </p:txBody>
      </p:sp>
      <p:sp>
        <p:nvSpPr>
          <p:cNvPr id="7" name="TextBox 7">
            <a:extLst>
              <a:ext uri="{FF2B5EF4-FFF2-40B4-BE49-F238E27FC236}">
                <a16:creationId xmlns:a16="http://schemas.microsoft.com/office/drawing/2014/main" id="{06E04375-4B01-67D4-413A-D17D5316BB3F}"/>
              </a:ext>
            </a:extLst>
          </p:cNvPr>
          <p:cNvSpPr txBox="1"/>
          <p:nvPr/>
        </p:nvSpPr>
        <p:spPr>
          <a:xfrm>
            <a:off x="1773876" y="3673899"/>
            <a:ext cx="8596631" cy="466298"/>
          </a:xfrm>
          <a:prstGeom prst="rect">
            <a:avLst/>
          </a:prstGeom>
        </p:spPr>
        <p:txBody>
          <a:bodyPr lIns="0" tIns="0" rIns="0" bIns="0" rtlCol="0" anchor="t">
            <a:spAutoFit/>
          </a:bodyPr>
          <a:lstStyle/>
          <a:p>
            <a:pPr marL="0" lvl="0" indent="0" algn="l">
              <a:lnSpc>
                <a:spcPts val="3535"/>
              </a:lnSpc>
              <a:spcBef>
                <a:spcPct val="0"/>
              </a:spcBef>
            </a:pPr>
            <a:r>
              <a:rPr lang="en-US" sz="3128" dirty="0">
                <a:solidFill>
                  <a:srgbClr val="000000"/>
                </a:solidFill>
                <a:latin typeface="Archivo Black"/>
                <a:ea typeface="Archivo Black"/>
                <a:cs typeface="Archivo Black"/>
                <a:sym typeface="Archivo Black"/>
              </a:rPr>
              <a:t>Features</a:t>
            </a:r>
          </a:p>
        </p:txBody>
      </p:sp>
      <p:sp>
        <p:nvSpPr>
          <p:cNvPr id="8" name="TextBox 8">
            <a:extLst>
              <a:ext uri="{FF2B5EF4-FFF2-40B4-BE49-F238E27FC236}">
                <a16:creationId xmlns:a16="http://schemas.microsoft.com/office/drawing/2014/main" id="{02F77980-F452-1A24-D43B-2D002D63158B}"/>
              </a:ext>
            </a:extLst>
          </p:cNvPr>
          <p:cNvSpPr txBox="1"/>
          <p:nvPr/>
        </p:nvSpPr>
        <p:spPr>
          <a:xfrm>
            <a:off x="1749835" y="4152900"/>
            <a:ext cx="4433060" cy="3090974"/>
          </a:xfrm>
          <a:prstGeom prst="rect">
            <a:avLst/>
          </a:prstGeom>
        </p:spPr>
        <p:txBody>
          <a:bodyPr wrap="square" lIns="0" tIns="0" rIns="0" bIns="0" rtlCol="0" anchor="t">
            <a:spAutoFit/>
          </a:bodyPr>
          <a:lstStyle/>
          <a:p>
            <a:pPr algn="l">
              <a:lnSpc>
                <a:spcPts val="2719"/>
              </a:lnSpc>
            </a:pPr>
            <a:r>
              <a:rPr lang="en-US" sz="2000" b="1" dirty="0">
                <a:solidFill>
                  <a:srgbClr val="000000"/>
                </a:solidFill>
                <a:latin typeface="Amasis MT Pro Light" panose="02040304050005020304" pitchFamily="18" charset="0"/>
                <a:ea typeface="HK Grotesk Medium"/>
                <a:cs typeface="HK Grotesk Medium"/>
                <a:sym typeface="HK Grotesk Medium"/>
              </a:rPr>
              <a:t>Node Features:</a:t>
            </a:r>
          </a:p>
          <a:p>
            <a:pPr marL="285750" indent="-285750" algn="l">
              <a:lnSpc>
                <a:spcPts val="2719"/>
              </a:lnSpc>
              <a:buFont typeface="Wingdings" panose="05000000000000000000" pitchFamily="2" charset="2"/>
              <a:buChar char="Ø"/>
            </a:pPr>
            <a:r>
              <a:rPr lang="en-US" b="1" dirty="0">
                <a:solidFill>
                  <a:srgbClr val="000000"/>
                </a:solidFill>
                <a:latin typeface="Amasis MT Pro Light" panose="02040304050005020304" pitchFamily="18" charset="0"/>
                <a:ea typeface="HK Grotesk Medium"/>
                <a:cs typeface="HK Grotesk Medium"/>
                <a:sym typeface="HK Grotesk Medium"/>
              </a:rPr>
              <a:t>Location:</a:t>
            </a:r>
            <a:r>
              <a:rPr lang="en-US" dirty="0">
                <a:solidFill>
                  <a:srgbClr val="000000"/>
                </a:solidFill>
                <a:latin typeface="Amasis MT Pro Light" panose="02040304050005020304" pitchFamily="18" charset="0"/>
                <a:ea typeface="HK Grotesk Medium"/>
                <a:cs typeface="HK Grotesk Medium"/>
                <a:sym typeface="HK Grotesk Medium"/>
              </a:rPr>
              <a:t> Most frequent sender/receiver location</a:t>
            </a:r>
            <a:br>
              <a:rPr lang="en-US" dirty="0">
                <a:solidFill>
                  <a:srgbClr val="000000"/>
                </a:solidFill>
                <a:latin typeface="Amasis MT Pro Light" panose="02040304050005020304" pitchFamily="18" charset="0"/>
                <a:ea typeface="HK Grotesk Medium"/>
                <a:cs typeface="HK Grotesk Medium"/>
                <a:sym typeface="HK Grotesk Medium"/>
              </a:rPr>
            </a:br>
            <a:r>
              <a:rPr lang="en-US" b="1" dirty="0">
                <a:solidFill>
                  <a:srgbClr val="000000"/>
                </a:solidFill>
                <a:latin typeface="Amasis MT Pro Light" panose="02040304050005020304" pitchFamily="18" charset="0"/>
                <a:ea typeface="HK Grotesk Medium"/>
                <a:cs typeface="HK Grotesk Medium"/>
                <a:sym typeface="HK Grotesk Medium"/>
              </a:rPr>
              <a:t>Currency Type:</a:t>
            </a:r>
            <a:r>
              <a:rPr lang="en-US" dirty="0">
                <a:solidFill>
                  <a:srgbClr val="000000"/>
                </a:solidFill>
                <a:latin typeface="Amasis MT Pro Light" panose="02040304050005020304" pitchFamily="18" charset="0"/>
                <a:ea typeface="HK Grotesk Medium"/>
                <a:cs typeface="HK Grotesk Medium"/>
                <a:sym typeface="HK Grotesk Medium"/>
              </a:rPr>
              <a:t> Most frequent type used</a:t>
            </a:r>
          </a:p>
          <a:p>
            <a:pPr marL="285750" indent="-285750" algn="l">
              <a:lnSpc>
                <a:spcPts val="2719"/>
              </a:lnSpc>
              <a:buFont typeface="Wingdings" panose="05000000000000000000" pitchFamily="2" charset="2"/>
              <a:buChar char="Ø"/>
            </a:pPr>
            <a:r>
              <a:rPr lang="en-US" b="1" dirty="0">
                <a:solidFill>
                  <a:srgbClr val="000000"/>
                </a:solidFill>
                <a:latin typeface="Amasis MT Pro Light" panose="02040304050005020304" pitchFamily="18" charset="0"/>
                <a:ea typeface="HK Grotesk Medium"/>
                <a:cs typeface="HK Grotesk Medium"/>
                <a:sym typeface="HK Grotesk Medium"/>
              </a:rPr>
              <a:t>Transaction Frequency: </a:t>
            </a:r>
            <a:r>
              <a:rPr lang="en-US" dirty="0">
                <a:solidFill>
                  <a:srgbClr val="000000"/>
                </a:solidFill>
                <a:latin typeface="Amasis MT Pro Light" panose="02040304050005020304" pitchFamily="18" charset="0"/>
                <a:ea typeface="HK Grotesk Medium"/>
                <a:cs typeface="HK Grotesk Medium"/>
                <a:sym typeface="HK Grotesk Medium"/>
              </a:rPr>
              <a:t>Out-degree (transactions sent) and in-degree (transactions received).</a:t>
            </a:r>
          </a:p>
          <a:p>
            <a:pPr marL="285750" indent="-285750" algn="l">
              <a:lnSpc>
                <a:spcPts val="2719"/>
              </a:lnSpc>
              <a:buFont typeface="Wingdings" panose="05000000000000000000" pitchFamily="2" charset="2"/>
              <a:buChar char="Ø"/>
            </a:pPr>
            <a:r>
              <a:rPr lang="en-US" b="1" dirty="0">
                <a:solidFill>
                  <a:srgbClr val="000000"/>
                </a:solidFill>
                <a:latin typeface="Amasis MT Pro Light" panose="02040304050005020304" pitchFamily="18" charset="0"/>
                <a:ea typeface="HK Grotesk Medium"/>
                <a:cs typeface="HK Grotesk Medium"/>
                <a:sym typeface="HK Grotesk Medium"/>
              </a:rPr>
              <a:t>Suspicious Count: </a:t>
            </a:r>
            <a:r>
              <a:rPr lang="en-US" dirty="0">
                <a:solidFill>
                  <a:srgbClr val="000000"/>
                </a:solidFill>
                <a:latin typeface="Amasis MT Pro Light" panose="02040304050005020304" pitchFamily="18" charset="0"/>
                <a:ea typeface="HK Grotesk Medium"/>
                <a:cs typeface="HK Grotesk Medium"/>
                <a:sym typeface="HK Grotesk Medium"/>
              </a:rPr>
              <a:t>Number of suspicious transactions associated with the account.</a:t>
            </a:r>
          </a:p>
        </p:txBody>
      </p:sp>
      <p:sp>
        <p:nvSpPr>
          <p:cNvPr id="9" name="TextBox 9">
            <a:extLst>
              <a:ext uri="{FF2B5EF4-FFF2-40B4-BE49-F238E27FC236}">
                <a16:creationId xmlns:a16="http://schemas.microsoft.com/office/drawing/2014/main" id="{C594222C-1616-49BB-ADCC-C1BD78D11C05}"/>
              </a:ext>
            </a:extLst>
          </p:cNvPr>
          <p:cNvSpPr txBox="1"/>
          <p:nvPr/>
        </p:nvSpPr>
        <p:spPr>
          <a:xfrm>
            <a:off x="605644" y="7587920"/>
            <a:ext cx="1745051" cy="652093"/>
          </a:xfrm>
          <a:prstGeom prst="rect">
            <a:avLst/>
          </a:prstGeom>
        </p:spPr>
        <p:txBody>
          <a:bodyPr lIns="0" tIns="0" rIns="0" bIns="0" rtlCol="0" anchor="t">
            <a:spAutoFit/>
          </a:bodyPr>
          <a:lstStyle/>
          <a:p>
            <a:pPr marL="0" lvl="0" indent="0" algn="l">
              <a:lnSpc>
                <a:spcPts val="4987"/>
              </a:lnSpc>
              <a:spcBef>
                <a:spcPct val="0"/>
              </a:spcBef>
            </a:pPr>
            <a:r>
              <a:rPr lang="en-US" sz="4413" u="none" strike="noStrike" dirty="0">
                <a:solidFill>
                  <a:srgbClr val="000000"/>
                </a:solidFill>
                <a:latin typeface="Archivo Black"/>
                <a:ea typeface="Archivo Black"/>
                <a:cs typeface="Archivo Black"/>
                <a:sym typeface="Archivo Black"/>
              </a:rPr>
              <a:t>03</a:t>
            </a:r>
          </a:p>
        </p:txBody>
      </p:sp>
      <p:sp>
        <p:nvSpPr>
          <p:cNvPr id="10" name="TextBox 10">
            <a:extLst>
              <a:ext uri="{FF2B5EF4-FFF2-40B4-BE49-F238E27FC236}">
                <a16:creationId xmlns:a16="http://schemas.microsoft.com/office/drawing/2014/main" id="{7131F6A4-EECD-CD7A-5F90-413496330730}"/>
              </a:ext>
            </a:extLst>
          </p:cNvPr>
          <p:cNvSpPr txBox="1"/>
          <p:nvPr/>
        </p:nvSpPr>
        <p:spPr>
          <a:xfrm>
            <a:off x="1812800" y="7680817"/>
            <a:ext cx="7332940" cy="450701"/>
          </a:xfrm>
          <a:prstGeom prst="rect">
            <a:avLst/>
          </a:prstGeom>
        </p:spPr>
        <p:txBody>
          <a:bodyPr wrap="square" lIns="0" tIns="0" rIns="0" bIns="0" rtlCol="0" anchor="t">
            <a:spAutoFit/>
          </a:bodyPr>
          <a:lstStyle/>
          <a:p>
            <a:pPr marL="0" lvl="0" indent="0" algn="l">
              <a:lnSpc>
                <a:spcPts val="3535"/>
              </a:lnSpc>
              <a:spcBef>
                <a:spcPct val="0"/>
              </a:spcBef>
            </a:pPr>
            <a:r>
              <a:rPr lang="en-IN" sz="3200" dirty="0">
                <a:latin typeface="Archivo Black" panose="020B0604020202020204" charset="0"/>
              </a:rPr>
              <a:t>Graph Properties</a:t>
            </a:r>
            <a:endParaRPr lang="en-US" sz="3128" dirty="0">
              <a:solidFill>
                <a:srgbClr val="000000"/>
              </a:solidFill>
              <a:latin typeface="Archivo Black" panose="020B0604020202020204" charset="0"/>
              <a:ea typeface="Archivo Black"/>
              <a:cs typeface="Archivo Black"/>
              <a:sym typeface="Archivo Black"/>
            </a:endParaRPr>
          </a:p>
        </p:txBody>
      </p:sp>
      <p:pic>
        <p:nvPicPr>
          <p:cNvPr id="13" name="Picture 2">
            <a:extLst>
              <a:ext uri="{FF2B5EF4-FFF2-40B4-BE49-F238E27FC236}">
                <a16:creationId xmlns:a16="http://schemas.microsoft.com/office/drawing/2014/main" id="{641EA0D9-ABA4-6170-C675-9B2037BDD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200" y="3390900"/>
            <a:ext cx="74676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8">
            <a:extLst>
              <a:ext uri="{FF2B5EF4-FFF2-40B4-BE49-F238E27FC236}">
                <a16:creationId xmlns:a16="http://schemas.microsoft.com/office/drawing/2014/main" id="{FD783942-8412-791C-E52B-CF6CE339B042}"/>
              </a:ext>
            </a:extLst>
          </p:cNvPr>
          <p:cNvSpPr txBox="1"/>
          <p:nvPr/>
        </p:nvSpPr>
        <p:spPr>
          <a:xfrm>
            <a:off x="6037760" y="4152900"/>
            <a:ext cx="4107536" cy="2392322"/>
          </a:xfrm>
          <a:prstGeom prst="rect">
            <a:avLst/>
          </a:prstGeom>
        </p:spPr>
        <p:txBody>
          <a:bodyPr wrap="square" lIns="0" tIns="0" rIns="0" bIns="0" rtlCol="0" anchor="t">
            <a:spAutoFit/>
          </a:bodyPr>
          <a:lstStyle/>
          <a:p>
            <a:pPr algn="l">
              <a:lnSpc>
                <a:spcPts val="2719"/>
              </a:lnSpc>
            </a:pPr>
            <a:r>
              <a:rPr lang="en-US" sz="2000" b="1" dirty="0">
                <a:solidFill>
                  <a:srgbClr val="000000"/>
                </a:solidFill>
                <a:latin typeface="Amasis MT Pro Light" panose="02040304050005020304" pitchFamily="18" charset="0"/>
                <a:ea typeface="HK Grotesk Medium"/>
                <a:cs typeface="HK Grotesk Medium"/>
                <a:sym typeface="HK Grotesk Medium"/>
              </a:rPr>
              <a:t>Edge Features:</a:t>
            </a:r>
          </a:p>
          <a:p>
            <a:pPr marL="285750" indent="-285750" algn="l">
              <a:lnSpc>
                <a:spcPts val="2719"/>
              </a:lnSpc>
              <a:buFont typeface="Wingdings" panose="05000000000000000000" pitchFamily="2" charset="2"/>
              <a:buChar char="Ø"/>
            </a:pPr>
            <a:r>
              <a:rPr lang="en-US" b="1" dirty="0">
                <a:solidFill>
                  <a:srgbClr val="000000"/>
                </a:solidFill>
                <a:latin typeface="Amasis MT Pro Light" panose="02040304050005020304" pitchFamily="18" charset="0"/>
                <a:ea typeface="HK Grotesk Medium"/>
                <a:cs typeface="HK Grotesk Medium"/>
                <a:sym typeface="HK Grotesk Medium"/>
              </a:rPr>
              <a:t>Amount:</a:t>
            </a:r>
            <a:r>
              <a:rPr lang="en-US" dirty="0">
                <a:solidFill>
                  <a:srgbClr val="000000"/>
                </a:solidFill>
                <a:latin typeface="Amasis MT Pro Light" panose="02040304050005020304" pitchFamily="18" charset="0"/>
                <a:ea typeface="HK Grotesk Medium"/>
                <a:cs typeface="HK Grotesk Medium"/>
                <a:sym typeface="HK Grotesk Medium"/>
              </a:rPr>
              <a:t> Transaction size (continuous feature).</a:t>
            </a:r>
          </a:p>
          <a:p>
            <a:pPr marL="285750" indent="-285750" algn="l">
              <a:lnSpc>
                <a:spcPts val="2719"/>
              </a:lnSpc>
              <a:buFont typeface="Wingdings" panose="05000000000000000000" pitchFamily="2" charset="2"/>
              <a:buChar char="Ø"/>
            </a:pPr>
            <a:r>
              <a:rPr lang="en-US" b="1" dirty="0">
                <a:solidFill>
                  <a:srgbClr val="000000"/>
                </a:solidFill>
                <a:latin typeface="Amasis MT Pro Light" panose="02040304050005020304" pitchFamily="18" charset="0"/>
                <a:ea typeface="HK Grotesk Medium"/>
                <a:cs typeface="HK Grotesk Medium"/>
                <a:sym typeface="HK Grotesk Medium"/>
              </a:rPr>
              <a:t>Payment Type: </a:t>
            </a:r>
            <a:r>
              <a:rPr lang="en-US" dirty="0">
                <a:solidFill>
                  <a:srgbClr val="000000"/>
                </a:solidFill>
                <a:latin typeface="Amasis MT Pro Light" panose="02040304050005020304" pitchFamily="18" charset="0"/>
                <a:ea typeface="HK Grotesk Medium"/>
                <a:cs typeface="HK Grotesk Medium"/>
                <a:sym typeface="HK Grotesk Medium"/>
              </a:rPr>
              <a:t>Identify Transaction method (Credit, Debit, Cheque)</a:t>
            </a:r>
          </a:p>
          <a:p>
            <a:pPr marL="285750" indent="-285750" algn="l">
              <a:lnSpc>
                <a:spcPts val="2719"/>
              </a:lnSpc>
              <a:buFont typeface="Wingdings" panose="05000000000000000000" pitchFamily="2" charset="2"/>
              <a:buChar char="Ø"/>
            </a:pPr>
            <a:r>
              <a:rPr lang="en-US" b="1" dirty="0">
                <a:solidFill>
                  <a:srgbClr val="000000"/>
                </a:solidFill>
                <a:latin typeface="Amasis MT Pro Light" panose="02040304050005020304" pitchFamily="18" charset="0"/>
                <a:ea typeface="HK Grotesk Medium"/>
                <a:cs typeface="HK Grotesk Medium"/>
                <a:sym typeface="HK Grotesk Medium"/>
              </a:rPr>
              <a:t>Date: </a:t>
            </a:r>
            <a:r>
              <a:rPr lang="en-US" dirty="0">
                <a:latin typeface="Amasis MT Pro Light" panose="02040304050005020304" pitchFamily="18" charset="0"/>
              </a:rPr>
              <a:t>Date encoded as a continuous feature to capture temporal patterns</a:t>
            </a:r>
            <a:r>
              <a:rPr lang="en-US" dirty="0"/>
              <a:t>.</a:t>
            </a:r>
            <a:endParaRPr lang="en-US" dirty="0">
              <a:solidFill>
                <a:srgbClr val="000000"/>
              </a:solidFill>
              <a:latin typeface="Amasis MT Pro Light" panose="02040304050005020304" pitchFamily="18" charset="0"/>
              <a:ea typeface="HK Grotesk Medium"/>
              <a:cs typeface="HK Grotesk Medium"/>
              <a:sym typeface="HK Grotesk Medium"/>
            </a:endParaRPr>
          </a:p>
        </p:txBody>
      </p:sp>
      <p:sp>
        <p:nvSpPr>
          <p:cNvPr id="19" name="TextBox 5">
            <a:extLst>
              <a:ext uri="{FF2B5EF4-FFF2-40B4-BE49-F238E27FC236}">
                <a16:creationId xmlns:a16="http://schemas.microsoft.com/office/drawing/2014/main" id="{FA1005B1-F4E4-CD97-513D-0FFE790D4C0F}"/>
              </a:ext>
            </a:extLst>
          </p:cNvPr>
          <p:cNvSpPr txBox="1"/>
          <p:nvPr/>
        </p:nvSpPr>
        <p:spPr>
          <a:xfrm>
            <a:off x="1839694" y="8144502"/>
            <a:ext cx="7663909" cy="1538883"/>
          </a:xfrm>
          <a:prstGeom prst="rect">
            <a:avLst/>
          </a:prstGeom>
        </p:spPr>
        <p:txBody>
          <a:bodyPr wrap="square" lIns="0" tIns="0" rIns="0" bIns="0" rtlCol="0" anchor="t">
            <a:spAutoFit/>
          </a:bodyPr>
          <a:lstStyle/>
          <a:p>
            <a:pPr marL="342900" lvl="0" indent="-342900">
              <a:buFont typeface="Wingdings" panose="05000000000000000000" pitchFamily="2" charset="2"/>
              <a:buChar char="Ø"/>
            </a:pPr>
            <a:r>
              <a:rPr lang="en-US" sz="2000" b="1" dirty="0">
                <a:latin typeface="Amasis MT Pro Light" panose="02040304050005020304" pitchFamily="18" charset="0"/>
              </a:rPr>
              <a:t>Nodes: </a:t>
            </a:r>
            <a:r>
              <a:rPr lang="en-US" sz="2000" dirty="0">
                <a:latin typeface="Amasis MT Pro Light" panose="02040304050005020304" pitchFamily="18" charset="0"/>
              </a:rPr>
              <a:t>The graph contains 138,388 unique nodes, each representing an account involved in transactions (either as a sender or receiver).</a:t>
            </a:r>
          </a:p>
          <a:p>
            <a:pPr marL="342900" lvl="0" indent="-342900">
              <a:buFont typeface="Wingdings" panose="05000000000000000000" pitchFamily="2" charset="2"/>
              <a:buChar char="Ø"/>
            </a:pPr>
            <a:r>
              <a:rPr lang="en-US" sz="2000" b="1" dirty="0">
                <a:latin typeface="Amasis MT Pro Light" panose="02040304050005020304" pitchFamily="18" charset="0"/>
              </a:rPr>
              <a:t>Edges: </a:t>
            </a:r>
            <a:r>
              <a:rPr lang="en-US" sz="2000" dirty="0">
                <a:latin typeface="Amasis MT Pro Light" panose="02040304050005020304" pitchFamily="18" charset="0"/>
              </a:rPr>
              <a:t>The graph includes 158,968 edges, where each edge corresponds to a transaction in the dataset, representing relationships between accounts.</a:t>
            </a:r>
            <a:endParaRPr lang="en-IN" sz="2000" dirty="0">
              <a:latin typeface="Amasis MT Pro Light" panose="02040304050005020304" pitchFamily="18" charset="0"/>
            </a:endParaRPr>
          </a:p>
        </p:txBody>
      </p:sp>
    </p:spTree>
    <p:extLst>
      <p:ext uri="{BB962C8B-B14F-4D97-AF65-F5344CB8AC3E}">
        <p14:creationId xmlns:p14="http://schemas.microsoft.com/office/powerpoint/2010/main" val="15391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A6311-C0D7-1630-5337-CF5A1FF3D82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72FB51F-FFFD-80E4-B431-36EB4C870BC6}"/>
              </a:ext>
            </a:extLst>
          </p:cNvPr>
          <p:cNvSpPr txBox="1"/>
          <p:nvPr/>
        </p:nvSpPr>
        <p:spPr>
          <a:xfrm>
            <a:off x="645850" y="370235"/>
            <a:ext cx="8269550" cy="1002069"/>
          </a:xfrm>
          <a:prstGeom prst="rect">
            <a:avLst/>
          </a:prstGeom>
        </p:spPr>
        <p:txBody>
          <a:bodyPr wrap="square" lIns="0" tIns="0" rIns="0" bIns="0" rtlCol="0" anchor="t">
            <a:spAutoFit/>
          </a:bodyPr>
          <a:lstStyle/>
          <a:p>
            <a:pPr marL="0" lvl="0" indent="0" algn="l">
              <a:lnSpc>
                <a:spcPts val="8468"/>
              </a:lnSpc>
              <a:spcBef>
                <a:spcPct val="0"/>
              </a:spcBef>
            </a:pPr>
            <a:r>
              <a:rPr lang="en-US" sz="4450" b="1" spc="412" dirty="0">
                <a:solidFill>
                  <a:srgbClr val="000000"/>
                </a:solidFill>
                <a:latin typeface="HK Grotesk Medium"/>
                <a:ea typeface="HK Grotesk Medium"/>
                <a:cs typeface="HK Grotesk Medium"/>
                <a:sym typeface="HK Grotesk Medium"/>
              </a:rPr>
              <a:t>GAT Model </a:t>
            </a:r>
            <a:r>
              <a:rPr lang="en-US" sz="4800" b="1" spc="284" dirty="0">
                <a:solidFill>
                  <a:srgbClr val="000000"/>
                </a:solidFill>
                <a:latin typeface="HK Grotesk Medium"/>
                <a:ea typeface="HK Grotesk Medium"/>
                <a:cs typeface="HK Grotesk Medium"/>
                <a:sym typeface="HK Grotesk Medium"/>
              </a:rPr>
              <a:t>Architecture</a:t>
            </a:r>
            <a:r>
              <a:rPr lang="en-US" sz="4450" b="1" spc="412" dirty="0">
                <a:solidFill>
                  <a:srgbClr val="000000"/>
                </a:solidFill>
                <a:latin typeface="HK Grotesk Medium"/>
                <a:ea typeface="HK Grotesk Medium"/>
                <a:cs typeface="HK Grotesk Medium"/>
                <a:sym typeface="HK Grotesk Medium"/>
              </a:rPr>
              <a:t> </a:t>
            </a:r>
          </a:p>
        </p:txBody>
      </p:sp>
      <p:pic>
        <p:nvPicPr>
          <p:cNvPr id="8" name="Picture 7">
            <a:extLst>
              <a:ext uri="{FF2B5EF4-FFF2-40B4-BE49-F238E27FC236}">
                <a16:creationId xmlns:a16="http://schemas.microsoft.com/office/drawing/2014/main" id="{B5FBA095-9501-11DC-7C79-0F111D03F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735" y="2628900"/>
            <a:ext cx="16698243" cy="5791200"/>
          </a:xfrm>
          <a:prstGeom prst="rect">
            <a:avLst/>
          </a:prstGeom>
        </p:spPr>
      </p:pic>
    </p:spTree>
    <p:extLst>
      <p:ext uri="{BB962C8B-B14F-4D97-AF65-F5344CB8AC3E}">
        <p14:creationId xmlns:p14="http://schemas.microsoft.com/office/powerpoint/2010/main" val="5470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0FBF8-7D34-B665-EFCA-22B725F5469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9B5FA1B-6BFC-16F2-436A-4688E5B17246}"/>
              </a:ext>
            </a:extLst>
          </p:cNvPr>
          <p:cNvSpPr txBox="1"/>
          <p:nvPr/>
        </p:nvSpPr>
        <p:spPr>
          <a:xfrm>
            <a:off x="645850" y="370235"/>
            <a:ext cx="8193350" cy="1002069"/>
          </a:xfrm>
          <a:prstGeom prst="rect">
            <a:avLst/>
          </a:prstGeom>
        </p:spPr>
        <p:txBody>
          <a:bodyPr wrap="square" lIns="0" tIns="0" rIns="0" bIns="0" rtlCol="0" anchor="t">
            <a:spAutoFit/>
          </a:bodyPr>
          <a:lstStyle/>
          <a:p>
            <a:pPr marL="0" lvl="0" indent="0" algn="l">
              <a:lnSpc>
                <a:spcPts val="8468"/>
              </a:lnSpc>
              <a:spcBef>
                <a:spcPct val="0"/>
              </a:spcBef>
            </a:pPr>
            <a:r>
              <a:rPr lang="en-IN" sz="4800" b="1" dirty="0">
                <a:latin typeface="HK Grotesk Medium" panose="020B0604020202020204" charset="0"/>
              </a:rPr>
              <a:t>Edge-Enhanced GAT Model</a:t>
            </a:r>
            <a:endParaRPr lang="en-US" sz="4450" b="1" spc="412" dirty="0">
              <a:solidFill>
                <a:srgbClr val="000000"/>
              </a:solidFill>
              <a:latin typeface="HK Grotesk Medium" panose="020B0604020202020204" charset="0"/>
              <a:ea typeface="HK Grotesk Medium"/>
              <a:cs typeface="HK Grotesk Medium"/>
              <a:sym typeface="HK Grotesk Medium"/>
            </a:endParaRPr>
          </a:p>
        </p:txBody>
      </p:sp>
      <p:graphicFrame>
        <p:nvGraphicFramePr>
          <p:cNvPr id="6" name="Diagram 5">
            <a:extLst>
              <a:ext uri="{FF2B5EF4-FFF2-40B4-BE49-F238E27FC236}">
                <a16:creationId xmlns:a16="http://schemas.microsoft.com/office/drawing/2014/main" id="{36B8D371-70E4-3CE4-922C-77E296EF88F3}"/>
              </a:ext>
            </a:extLst>
          </p:cNvPr>
          <p:cNvGraphicFramePr/>
          <p:nvPr>
            <p:extLst>
              <p:ext uri="{D42A27DB-BD31-4B8C-83A1-F6EECF244321}">
                <p14:modId xmlns:p14="http://schemas.microsoft.com/office/powerpoint/2010/main" val="2137384333"/>
              </p:ext>
            </p:extLst>
          </p:nvPr>
        </p:nvGraphicFramePr>
        <p:xfrm>
          <a:off x="1066800" y="1943100"/>
          <a:ext cx="15584750" cy="7516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046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2779</Words>
  <Application>Microsoft Office PowerPoint</Application>
  <PresentationFormat>Custom</PresentationFormat>
  <Paragraphs>169</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Archivo Black</vt:lpstr>
      <vt:lpstr>Arial</vt:lpstr>
      <vt:lpstr>Calibri</vt:lpstr>
      <vt:lpstr>HK Grotesk Medium</vt:lpstr>
      <vt:lpstr>Nunito Semi-Bold</vt:lpstr>
      <vt:lpstr>Wingdings</vt:lpstr>
      <vt:lpstr>Amasis MT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Banking Fraud Detection Using GNN</dc:title>
  <dc:creator>priyank mundra</dc:creator>
  <cp:lastModifiedBy>priyank mundra</cp:lastModifiedBy>
  <cp:revision>64</cp:revision>
  <dcterms:created xsi:type="dcterms:W3CDTF">2006-08-16T00:00:00Z</dcterms:created>
  <dcterms:modified xsi:type="dcterms:W3CDTF">2024-11-28T03:00:25Z</dcterms:modified>
  <dc:identifier>DAGXGfIRApI</dc:identifier>
</cp:coreProperties>
</file>