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71" r:id="rId7"/>
    <p:sldId id="272" r:id="rId8"/>
    <p:sldId id="262" r:id="rId9"/>
    <p:sldId id="263" r:id="rId10"/>
    <p:sldId id="264" r:id="rId11"/>
    <p:sldId id="265" r:id="rId12"/>
    <p:sldId id="266" r:id="rId13"/>
    <p:sldId id="267" r:id="rId14"/>
    <p:sldId id="268" r:id="rId15"/>
    <p:sldId id="269" r:id="rId16"/>
    <p:sldId id="270" r:id="rId17"/>
  </p:sldIdLst>
  <p:sldSz cx="18288000" cy="10287000"/>
  <p:notesSz cx="6858000" cy="9144000"/>
  <p:embeddedFontLst>
    <p:embeddedFont>
      <p:font typeface="Ansam" panose="020B0604020202020204" charset="-78"/>
      <p:regular r:id="rId19"/>
    </p:embeddedFont>
    <p:embeddedFont>
      <p:font typeface="Canva Sans" panose="020B0604020202020204" charset="0"/>
      <p:regular r:id="rId20"/>
    </p:embeddedFont>
    <p:embeddedFont>
      <p:font typeface="Canva Sans Bold" panose="020B0604020202020204" charset="0"/>
      <p:regular r:id="rId21"/>
    </p:embeddedFont>
    <p:embeddedFont>
      <p:font typeface="Nunito" pitchFamily="2"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Open Sans Bold" panose="020B0806030504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186" autoAdjust="0"/>
  </p:normalViewPr>
  <p:slideViewPr>
    <p:cSldViewPr>
      <p:cViewPr varScale="1">
        <p:scale>
          <a:sx n="47" d="100"/>
          <a:sy n="47" d="100"/>
        </p:scale>
        <p:origin x="113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296DD-D71B-4238-8B04-912C48E4B4E8}" type="datetimeFigureOut">
              <a:rPr lang="en-IN" smtClean="0"/>
              <a:t>03-05-2025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313D8-4C35-4BF3-83C8-9524BDE2EDAD}" type="slidenum">
              <a:rPr lang="en-IN" smtClean="0"/>
              <a:t>‹#›</a:t>
            </a:fld>
            <a:endParaRPr lang="en-IN"/>
          </a:p>
        </p:txBody>
      </p:sp>
    </p:spTree>
    <p:extLst>
      <p:ext uri="{BB962C8B-B14F-4D97-AF65-F5344CB8AC3E}">
        <p14:creationId xmlns:p14="http://schemas.microsoft.com/office/powerpoint/2010/main" val="200567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Firstly My name is Priyank Mundra, a final year student in the department of Electronics and Electrical communication Engineering pursuing my master in Vision and Intelligence Systems.</a:t>
            </a:r>
          </a:p>
          <a:p>
            <a:r>
              <a:rPr lang="en-US" dirty="0"/>
              <a:t>I want thanks my both of the supervisor, Professor Pabitra Mitra and Professor Arijit De for giving me this opportunity to work under them.</a:t>
            </a:r>
            <a:br>
              <a:rPr lang="en-US" dirty="0"/>
            </a:br>
            <a:r>
              <a:rPr lang="en-US" dirty="0"/>
              <a:t>My topic for my MTP is </a:t>
            </a:r>
            <a:r>
              <a:rPr lang="en-US" b="1" dirty="0"/>
              <a:t>Bank Fraud detection using Graph Neural Networks</a:t>
            </a:r>
            <a:endParaRPr lang="en-IN" b="1" dirty="0"/>
          </a:p>
          <a:p>
            <a:endParaRPr lang="en-IN" dirty="0"/>
          </a:p>
        </p:txBody>
      </p:sp>
      <p:sp>
        <p:nvSpPr>
          <p:cNvPr id="4" name="Slide Number Placeholder 3"/>
          <p:cNvSpPr>
            <a:spLocks noGrp="1"/>
          </p:cNvSpPr>
          <p:nvPr>
            <p:ph type="sldNum" sz="quarter" idx="5"/>
          </p:nvPr>
        </p:nvSpPr>
        <p:spPr/>
        <p:txBody>
          <a:bodyPr/>
          <a:lstStyle/>
          <a:p>
            <a:fld id="{CB0313D8-4C35-4BF3-83C8-9524BDE2EDAD}" type="slidenum">
              <a:rPr lang="en-IN" smtClean="0"/>
              <a:t>1</a:t>
            </a:fld>
            <a:endParaRPr lang="en-IN"/>
          </a:p>
        </p:txBody>
      </p:sp>
    </p:spTree>
    <p:extLst>
      <p:ext uri="{BB962C8B-B14F-4D97-AF65-F5344CB8AC3E}">
        <p14:creationId xmlns:p14="http://schemas.microsoft.com/office/powerpoint/2010/main" val="4132435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objective for this project is predict the node (transaction)  in given transaction Heterogeneous graph as Fraud or Not Fraud and in homogeneous Graph node is the user so need to predict whether the user is involved in Fraud or not , basically it is an anomaly detection problem but is a graph.</a:t>
            </a:r>
            <a:br>
              <a:rPr lang="en-US" dirty="0"/>
            </a:br>
            <a:r>
              <a:rPr lang="en-US" dirty="0"/>
              <a:t>But why we need to do this, there are model which can do the Bank Fraud detection in very effective ways?</a:t>
            </a:r>
            <a:br>
              <a:rPr lang="en-US" dirty="0"/>
            </a:br>
            <a:r>
              <a:rPr lang="en-US" dirty="0"/>
              <a:t>The reason behind this is existing Techniques only focus on transaction which are from one account to another i.e., This sample only include only two account in it one is sender and one is receiver. Fraudster have found ways which can bypass this type of model very easily, some of these technique include using multiple accounts.</a:t>
            </a:r>
          </a:p>
          <a:p>
            <a:r>
              <a:rPr lang="en-US" dirty="0"/>
              <a:t>They increase the number of transaction to make it more complex to detect or they move the large amount of the money from one account to another account to not get detect due to large amount of transaction.</a:t>
            </a:r>
            <a:br>
              <a:rPr lang="en-US" dirty="0"/>
            </a:br>
            <a:r>
              <a:rPr lang="en-US" dirty="0"/>
              <a:t>This is why we made a graph of transaction which will help to include the information of all the connected transactions not just one.</a:t>
            </a:r>
            <a:endParaRPr lang="en-IN" dirty="0"/>
          </a:p>
          <a:p>
            <a:endParaRPr lang="en-IN" dirty="0"/>
          </a:p>
        </p:txBody>
      </p:sp>
      <p:sp>
        <p:nvSpPr>
          <p:cNvPr id="4" name="Slide Number Placeholder 3"/>
          <p:cNvSpPr>
            <a:spLocks noGrp="1"/>
          </p:cNvSpPr>
          <p:nvPr>
            <p:ph type="sldNum" sz="quarter" idx="5"/>
          </p:nvPr>
        </p:nvSpPr>
        <p:spPr/>
        <p:txBody>
          <a:bodyPr/>
          <a:lstStyle/>
          <a:p>
            <a:fld id="{CB0313D8-4C35-4BF3-83C8-9524BDE2EDAD}" type="slidenum">
              <a:rPr lang="en-IN" smtClean="0"/>
              <a:t>2</a:t>
            </a:fld>
            <a:endParaRPr lang="en-IN"/>
          </a:p>
        </p:txBody>
      </p:sp>
    </p:spTree>
    <p:extLst>
      <p:ext uri="{BB962C8B-B14F-4D97-AF65-F5344CB8AC3E}">
        <p14:creationId xmlns:p14="http://schemas.microsoft.com/office/powerpoint/2010/main" val="3935584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decided to make a graph, in which node will the users and edge will consist of transaction features,  we also have to explore Heterogeneous Graph and how we can include Temporal information in the transaction features since time also play an important role in the Fraud detection, we have used two model one is GAT and second one is STAGT, which is Spatial Temporal Aware Graph Transformer. Here in STAGT we will use </a:t>
            </a:r>
            <a:r>
              <a:rPr lang="en-US" dirty="0" err="1"/>
              <a:t>GraphSAGE</a:t>
            </a:r>
            <a:r>
              <a:rPr lang="en-US" dirty="0"/>
              <a:t> to tackle imbalance behaviors and use attention to weight the edges</a:t>
            </a:r>
            <a:endParaRPr lang="en-IN" dirty="0"/>
          </a:p>
        </p:txBody>
      </p:sp>
      <p:sp>
        <p:nvSpPr>
          <p:cNvPr id="4" name="Slide Number Placeholder 3"/>
          <p:cNvSpPr>
            <a:spLocks noGrp="1"/>
          </p:cNvSpPr>
          <p:nvPr>
            <p:ph type="sldNum" sz="quarter" idx="5"/>
          </p:nvPr>
        </p:nvSpPr>
        <p:spPr/>
        <p:txBody>
          <a:bodyPr/>
          <a:lstStyle/>
          <a:p>
            <a:fld id="{CB0313D8-4C35-4BF3-83C8-9524BDE2EDAD}" type="slidenum">
              <a:rPr lang="en-IN" smtClean="0"/>
              <a:t>3</a:t>
            </a:fld>
            <a:endParaRPr lang="en-IN"/>
          </a:p>
        </p:txBody>
      </p:sp>
    </p:spTree>
    <p:extLst>
      <p:ext uri="{BB962C8B-B14F-4D97-AF65-F5344CB8AC3E}">
        <p14:creationId xmlns:p14="http://schemas.microsoft.com/office/powerpoint/2010/main" val="307218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Lets move to the Dataset overview, I didn’t find any existing Graphical dataset on the internet, so I decided to make it, after doing some research I found a dataset on Kaggle, which have 9.5 million+ transaction rows and it have 0.1% of fraud sample, I also checked whether it is able to make a graphical structure or not, and there exist at least 5000 chain of Transaction which have at least 20 accounts in it.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Since I check it take almost 14 to 15 </a:t>
            </a:r>
            <a:r>
              <a:rPr lang="en-US" dirty="0" err="1"/>
              <a:t>hrs</a:t>
            </a:r>
            <a:r>
              <a:rPr lang="en-US" dirty="0"/>
              <a:t> to create a complete Graph for this much big dataset and it will be also harder for me to run the model every time on this large dataset so I decided to make the dataset smaller since I don’t have that much computational power.</a:t>
            </a: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CB0313D8-4C35-4BF3-83C8-9524BDE2EDAD}" type="slidenum">
              <a:rPr lang="en-IN" smtClean="0"/>
              <a:t>4</a:t>
            </a:fld>
            <a:endParaRPr lang="en-IN"/>
          </a:p>
        </p:txBody>
      </p:sp>
    </p:spTree>
    <p:extLst>
      <p:ext uri="{BB962C8B-B14F-4D97-AF65-F5344CB8AC3E}">
        <p14:creationId xmlns:p14="http://schemas.microsoft.com/office/powerpoint/2010/main" val="3405491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objective is to create a smaller dataset but we cannot randomly select the sample since it should result in making a connected graph, if the graph is not nicely connected then there is no point of using GNN.</a:t>
            </a:r>
            <a:br>
              <a:rPr lang="en-US" dirty="0"/>
            </a:br>
            <a:r>
              <a:rPr lang="en-US" dirty="0"/>
              <a:t>So, we decided to select all the Fraud sample and get 15 times more Not Fraud sample but we have to select Not Fraud sample carefully….Now explain the flowchart.</a:t>
            </a:r>
            <a:endParaRPr lang="en-IN" dirty="0"/>
          </a:p>
          <a:p>
            <a:endParaRPr lang="en-IN" dirty="0"/>
          </a:p>
        </p:txBody>
      </p:sp>
      <p:sp>
        <p:nvSpPr>
          <p:cNvPr id="4" name="Slide Number Placeholder 3"/>
          <p:cNvSpPr>
            <a:spLocks noGrp="1"/>
          </p:cNvSpPr>
          <p:nvPr>
            <p:ph type="sldNum" sz="quarter" idx="5"/>
          </p:nvPr>
        </p:nvSpPr>
        <p:spPr/>
        <p:txBody>
          <a:bodyPr/>
          <a:lstStyle/>
          <a:p>
            <a:fld id="{CB0313D8-4C35-4BF3-83C8-9524BDE2EDAD}" type="slidenum">
              <a:rPr lang="en-IN" smtClean="0"/>
              <a:t>5</a:t>
            </a:fld>
            <a:endParaRPr lang="en-IN"/>
          </a:p>
        </p:txBody>
      </p:sp>
    </p:spTree>
    <p:extLst>
      <p:ext uri="{BB962C8B-B14F-4D97-AF65-F5344CB8AC3E}">
        <p14:creationId xmlns:p14="http://schemas.microsoft.com/office/powerpoint/2010/main" val="2543042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ACEBE-1B5F-F9FF-BE59-9CF50C89BA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9E205A-0254-2C15-416D-69523CB549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5C6F30-DA0A-FEB2-19E9-47B4B88D4BE5}"/>
              </a:ext>
            </a:extLst>
          </p:cNvPr>
          <p:cNvSpPr>
            <a:spLocks noGrp="1"/>
          </p:cNvSpPr>
          <p:nvPr>
            <p:ph type="body" idx="1"/>
          </p:nvPr>
        </p:nvSpPr>
        <p:spPr/>
        <p:txBody>
          <a:bodyPr/>
          <a:lstStyle/>
          <a:p>
            <a:r>
              <a:rPr lang="en-US" dirty="0"/>
              <a:t>We now have a dataset which we can use to make a graph</a:t>
            </a:r>
            <a:br>
              <a:rPr lang="en-US" dirty="0"/>
            </a:br>
            <a:r>
              <a:rPr lang="en-US" dirty="0"/>
              <a:t>here Node will represent an Account and edge will represent the Transaction between those two account.</a:t>
            </a:r>
          </a:p>
          <a:p>
            <a:r>
              <a:rPr lang="en-US" dirty="0"/>
              <a:t>Each node has its own feature like: Location, Currency type, Transaction Frequency, : here Location and currency will be multiple so we decided to take the most Frequent one and as for the Transaction Frequency will be the in-degree (Received money) and out-degree (send money) count.</a:t>
            </a:r>
            <a:br>
              <a:rPr lang="en-US" dirty="0"/>
            </a:br>
            <a:r>
              <a:rPr lang="en-US" dirty="0"/>
              <a:t>In Homogenous Graph user = nodes and edge = transaction</a:t>
            </a:r>
          </a:p>
          <a:p>
            <a:r>
              <a:rPr lang="en-US" dirty="0"/>
              <a:t>After construction Homogenous Graph construction node have total 6 features with them and edges have 3 feature with them.</a:t>
            </a:r>
            <a:br>
              <a:rPr lang="en-US" dirty="0"/>
            </a:br>
            <a:r>
              <a:rPr lang="en-US" dirty="0"/>
              <a:t>As for heterogenous Graph there were two type of nodes and edges, node = user-type, </a:t>
            </a:r>
            <a:r>
              <a:rPr lang="en-US" dirty="0" err="1"/>
              <a:t>taransaction</a:t>
            </a:r>
            <a:r>
              <a:rPr lang="en-US" dirty="0"/>
              <a:t>-type , edge = Send-type, Received-type</a:t>
            </a:r>
          </a:p>
          <a:p>
            <a:r>
              <a:rPr lang="en-US" dirty="0"/>
              <a:t>Here User have </a:t>
            </a:r>
            <a:endParaRPr lang="en-IN" dirty="0"/>
          </a:p>
        </p:txBody>
      </p:sp>
      <p:sp>
        <p:nvSpPr>
          <p:cNvPr id="4" name="Slide Number Placeholder 3">
            <a:extLst>
              <a:ext uri="{FF2B5EF4-FFF2-40B4-BE49-F238E27FC236}">
                <a16:creationId xmlns:a16="http://schemas.microsoft.com/office/drawing/2014/main" id="{1EB1FC33-5CF8-AFF7-C4CB-2D7BBC9FF19E}"/>
              </a:ext>
            </a:extLst>
          </p:cNvPr>
          <p:cNvSpPr>
            <a:spLocks noGrp="1"/>
          </p:cNvSpPr>
          <p:nvPr>
            <p:ph type="sldNum" sz="quarter" idx="5"/>
          </p:nvPr>
        </p:nvSpPr>
        <p:spPr/>
        <p:txBody>
          <a:bodyPr/>
          <a:lstStyle/>
          <a:p>
            <a:fld id="{CB0313D8-4C35-4BF3-83C8-9524BDE2EDAD}" type="slidenum">
              <a:rPr lang="en-IN" smtClean="0"/>
              <a:t>6</a:t>
            </a:fld>
            <a:endParaRPr lang="en-IN"/>
          </a:p>
        </p:txBody>
      </p:sp>
    </p:spTree>
    <p:extLst>
      <p:ext uri="{BB962C8B-B14F-4D97-AF65-F5344CB8AC3E}">
        <p14:creationId xmlns:p14="http://schemas.microsoft.com/office/powerpoint/2010/main" val="76867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BDD6D-E363-286B-9761-9E9F52F8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C2D24B-7DBD-7CE0-067D-020796D404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293C5B-B643-18EB-50E9-BE2D775927FD}"/>
              </a:ext>
            </a:extLst>
          </p:cNvPr>
          <p:cNvSpPr>
            <a:spLocks noGrp="1"/>
          </p:cNvSpPr>
          <p:nvPr>
            <p:ph type="body" idx="1"/>
          </p:nvPr>
        </p:nvSpPr>
        <p:spPr/>
        <p:txBody>
          <a:bodyPr/>
          <a:lstStyle/>
          <a:p>
            <a:r>
              <a:rPr lang="en-US" dirty="0"/>
              <a:t>We now have a dataset which we can use to make a graph</a:t>
            </a:r>
            <a:br>
              <a:rPr lang="en-US" dirty="0"/>
            </a:br>
            <a:r>
              <a:rPr lang="en-US" dirty="0"/>
              <a:t>here Node will represent an Account and edge will represent the Transaction between those two account.</a:t>
            </a:r>
          </a:p>
          <a:p>
            <a:r>
              <a:rPr lang="en-US" dirty="0"/>
              <a:t>Each node has its own feature like: Location, Currency type, Transaction Frequency, : here Location and currency will be multiple so we decided to take the most Frequent one and as for the Transaction Frequency will be the in-degree (Received money) and out-degree (send money) count.</a:t>
            </a:r>
            <a:br>
              <a:rPr lang="en-US" dirty="0"/>
            </a:br>
            <a:r>
              <a:rPr lang="en-US" dirty="0"/>
              <a:t>In Homogenous Graph user = nodes and edge = transaction</a:t>
            </a:r>
          </a:p>
          <a:p>
            <a:r>
              <a:rPr lang="en-US" dirty="0"/>
              <a:t>After construction Homogenous Graph construction node have total 6 features with them and edges have 3 feature with them.</a:t>
            </a:r>
            <a:br>
              <a:rPr lang="en-US" dirty="0"/>
            </a:br>
            <a:r>
              <a:rPr lang="en-US" dirty="0"/>
              <a:t>As for heterogenous Graph there were two type of nodes and edges, node = user-type, </a:t>
            </a:r>
            <a:r>
              <a:rPr lang="en-US" dirty="0" err="1"/>
              <a:t>taransaction</a:t>
            </a:r>
            <a:r>
              <a:rPr lang="en-US" dirty="0"/>
              <a:t>-type , edge = Send-type, Received-type</a:t>
            </a:r>
          </a:p>
          <a:p>
            <a:r>
              <a:rPr lang="en-US" dirty="0"/>
              <a:t>Here User have </a:t>
            </a:r>
            <a:endParaRPr lang="en-IN" dirty="0"/>
          </a:p>
        </p:txBody>
      </p:sp>
      <p:sp>
        <p:nvSpPr>
          <p:cNvPr id="4" name="Slide Number Placeholder 3">
            <a:extLst>
              <a:ext uri="{FF2B5EF4-FFF2-40B4-BE49-F238E27FC236}">
                <a16:creationId xmlns:a16="http://schemas.microsoft.com/office/drawing/2014/main" id="{BCFEB1B6-56A4-0DB8-2BC5-00C9CF27A764}"/>
              </a:ext>
            </a:extLst>
          </p:cNvPr>
          <p:cNvSpPr>
            <a:spLocks noGrp="1"/>
          </p:cNvSpPr>
          <p:nvPr>
            <p:ph type="sldNum" sz="quarter" idx="5"/>
          </p:nvPr>
        </p:nvSpPr>
        <p:spPr/>
        <p:txBody>
          <a:bodyPr/>
          <a:lstStyle/>
          <a:p>
            <a:fld id="{CB0313D8-4C35-4BF3-83C8-9524BDE2EDAD}" type="slidenum">
              <a:rPr lang="en-IN" smtClean="0"/>
              <a:t>7</a:t>
            </a:fld>
            <a:endParaRPr lang="en-IN"/>
          </a:p>
        </p:txBody>
      </p:sp>
    </p:spTree>
    <p:extLst>
      <p:ext uri="{BB962C8B-B14F-4D97-AF65-F5344CB8AC3E}">
        <p14:creationId xmlns:p14="http://schemas.microsoft.com/office/powerpoint/2010/main" val="2743185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0313D8-4C35-4BF3-83C8-9524BDE2EDAD}" type="slidenum">
              <a:rPr lang="en-IN" smtClean="0"/>
              <a:t>8</a:t>
            </a:fld>
            <a:endParaRPr lang="en-IN"/>
          </a:p>
        </p:txBody>
      </p:sp>
    </p:spTree>
    <p:extLst>
      <p:ext uri="{BB962C8B-B14F-4D97-AF65-F5344CB8AC3E}">
        <p14:creationId xmlns:p14="http://schemas.microsoft.com/office/powerpoint/2010/main" val="1141589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this is the whole process of the project</a:t>
            </a:r>
            <a:br>
              <a:rPr lang="en-US" dirty="0"/>
            </a:br>
            <a:r>
              <a:rPr lang="en-US" dirty="0"/>
              <a:t>After preprocess the dataset such as normalize them remove empty rows, change categorical feature to numerical features, manage the dates of transaction.</a:t>
            </a:r>
            <a:br>
              <a:rPr lang="en-US" dirty="0"/>
            </a:br>
            <a:r>
              <a:rPr lang="en-US" dirty="0"/>
              <a:t>Since I don’t have much computational power so I decided to make a smaller dataset so I created a small dataset, then Go through the Graph construction while change the feature in such a way that it will help in making Graph, the I decided to use GAT and STGAT model.</a:t>
            </a:r>
            <a:br>
              <a:rPr lang="en-US" dirty="0"/>
            </a:br>
            <a:r>
              <a:rPr lang="en-US" dirty="0"/>
              <a:t>I have split the dataset into 7:3 ratio.</a:t>
            </a:r>
            <a:br>
              <a:rPr lang="en-US" dirty="0"/>
            </a:br>
            <a:r>
              <a:rPr lang="en-US" dirty="0"/>
              <a:t>Since The dataset is too much imbalance, I have weight for calculation of loss in this way Fraud sample will have high weightage then Not Fraud sample, without using this weights all node was classified as Not Fraud.</a:t>
            </a:r>
            <a:br>
              <a:rPr lang="en-US" dirty="0"/>
            </a:br>
            <a:r>
              <a:rPr lang="en-US" dirty="0"/>
              <a:t>I have calculated normal recall, AUC and Accuracy, Also a HM of Accuracy and recall for STGAT model because correct Fraud sample will able to contribute more to recall, and it may effect non-Fraud sample and affect accuracy </a:t>
            </a:r>
            <a:endParaRPr lang="en-IN" dirty="0"/>
          </a:p>
        </p:txBody>
      </p:sp>
      <p:sp>
        <p:nvSpPr>
          <p:cNvPr id="4" name="Slide Number Placeholder 3"/>
          <p:cNvSpPr>
            <a:spLocks noGrp="1"/>
          </p:cNvSpPr>
          <p:nvPr>
            <p:ph type="sldNum" sz="quarter" idx="5"/>
          </p:nvPr>
        </p:nvSpPr>
        <p:spPr/>
        <p:txBody>
          <a:bodyPr/>
          <a:lstStyle/>
          <a:p>
            <a:fld id="{CB0313D8-4C35-4BF3-83C8-9524BDE2EDAD}" type="slidenum">
              <a:rPr lang="en-IN" smtClean="0"/>
              <a:t>10</a:t>
            </a:fld>
            <a:endParaRPr lang="en-IN"/>
          </a:p>
        </p:txBody>
      </p:sp>
    </p:spTree>
    <p:extLst>
      <p:ext uri="{BB962C8B-B14F-4D97-AF65-F5344CB8AC3E}">
        <p14:creationId xmlns:p14="http://schemas.microsoft.com/office/powerpoint/2010/main" val="16039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www.kaggle.com/code/likhithd007/saml-d/inpu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TextBox 2"/>
          <p:cNvSpPr txBox="1"/>
          <p:nvPr/>
        </p:nvSpPr>
        <p:spPr>
          <a:xfrm>
            <a:off x="2114487" y="2196241"/>
            <a:ext cx="14059025" cy="1744067"/>
          </a:xfrm>
          <a:prstGeom prst="rect">
            <a:avLst/>
          </a:prstGeom>
        </p:spPr>
        <p:txBody>
          <a:bodyPr lIns="0" tIns="0" rIns="0" bIns="0" rtlCol="0" anchor="t">
            <a:spAutoFit/>
          </a:bodyPr>
          <a:lstStyle/>
          <a:p>
            <a:pPr algn="ctr">
              <a:lnSpc>
                <a:spcPts val="6784"/>
              </a:lnSpc>
            </a:pPr>
            <a:r>
              <a:rPr lang="en-US" sz="5400" dirty="0">
                <a:solidFill>
                  <a:srgbClr val="000000"/>
                </a:solidFill>
                <a:latin typeface="Ansam"/>
                <a:ea typeface="Ansam"/>
                <a:cs typeface="Ansam"/>
                <a:sym typeface="Ansam"/>
              </a:rPr>
              <a:t>BANKING FRAUD DETECTION USING GRAPH NEURAL NETWORK</a:t>
            </a:r>
          </a:p>
        </p:txBody>
      </p:sp>
      <p:grpSp>
        <p:nvGrpSpPr>
          <p:cNvPr id="3" name="Group 3"/>
          <p:cNvGrpSpPr/>
          <p:nvPr/>
        </p:nvGrpSpPr>
        <p:grpSpPr>
          <a:xfrm>
            <a:off x="6225554" y="8232490"/>
            <a:ext cx="5836892" cy="1166777"/>
            <a:chOff x="0" y="0"/>
            <a:chExt cx="2801457" cy="560003"/>
          </a:xfrm>
        </p:grpSpPr>
        <p:sp>
          <p:nvSpPr>
            <p:cNvPr id="4" name="Freeform 4"/>
            <p:cNvSpPr/>
            <p:nvPr/>
          </p:nvSpPr>
          <p:spPr>
            <a:xfrm>
              <a:off x="0" y="0"/>
              <a:ext cx="2801457" cy="560003"/>
            </a:xfrm>
            <a:custGeom>
              <a:avLst/>
              <a:gdLst/>
              <a:ahLst/>
              <a:cxnLst/>
              <a:rect l="l" t="t" r="r" b="b"/>
              <a:pathLst>
                <a:path w="2801457" h="560003">
                  <a:moveTo>
                    <a:pt x="2598257" y="0"/>
                  </a:moveTo>
                  <a:cubicBezTo>
                    <a:pt x="2710481" y="0"/>
                    <a:pt x="2801457" y="125361"/>
                    <a:pt x="2801457" y="280001"/>
                  </a:cubicBezTo>
                  <a:cubicBezTo>
                    <a:pt x="2801457" y="434642"/>
                    <a:pt x="2710481" y="560003"/>
                    <a:pt x="2598257" y="560003"/>
                  </a:cubicBezTo>
                  <a:lnTo>
                    <a:pt x="203200" y="560003"/>
                  </a:lnTo>
                  <a:cubicBezTo>
                    <a:pt x="90976" y="560003"/>
                    <a:pt x="0" y="434642"/>
                    <a:pt x="0" y="280001"/>
                  </a:cubicBezTo>
                  <a:cubicBezTo>
                    <a:pt x="0" y="125361"/>
                    <a:pt x="90976" y="0"/>
                    <a:pt x="203200" y="0"/>
                  </a:cubicBezTo>
                  <a:close/>
                </a:path>
              </a:pathLst>
            </a:custGeom>
            <a:solidFill>
              <a:srgbClr val="000000">
                <a:alpha val="0"/>
              </a:srgbClr>
            </a:solidFill>
            <a:ln w="19050" cap="sq">
              <a:solidFill>
                <a:srgbClr val="596548"/>
              </a:solidFill>
              <a:prstDash val="solid"/>
              <a:miter/>
            </a:ln>
          </p:spPr>
        </p:sp>
        <p:sp>
          <p:nvSpPr>
            <p:cNvPr id="5" name="TextBox 5"/>
            <p:cNvSpPr txBox="1"/>
            <p:nvPr/>
          </p:nvSpPr>
          <p:spPr>
            <a:xfrm>
              <a:off x="0" y="-38100"/>
              <a:ext cx="2801457" cy="598103"/>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6037792" y="8346887"/>
            <a:ext cx="6097531" cy="979051"/>
          </a:xfrm>
          <a:prstGeom prst="rect">
            <a:avLst/>
          </a:prstGeom>
        </p:spPr>
        <p:txBody>
          <a:bodyPr lIns="0" tIns="0" rIns="0" bIns="0" rtlCol="0" anchor="t">
            <a:spAutoFit/>
          </a:bodyPr>
          <a:lstStyle/>
          <a:p>
            <a:pPr algn="ctr">
              <a:lnSpc>
                <a:spcPts val="3776"/>
              </a:lnSpc>
            </a:pPr>
            <a:r>
              <a:rPr lang="en-US" sz="3283" dirty="0">
                <a:solidFill>
                  <a:srgbClr val="000000"/>
                </a:solidFill>
                <a:latin typeface="Ansam"/>
                <a:ea typeface="Ansam"/>
                <a:cs typeface="Ansam"/>
                <a:sym typeface="Ansam"/>
              </a:rPr>
              <a:t>By : Priyank Mundra</a:t>
            </a:r>
          </a:p>
          <a:p>
            <a:pPr algn="ctr">
              <a:lnSpc>
                <a:spcPts val="3776"/>
              </a:lnSpc>
            </a:pPr>
            <a:r>
              <a:rPr lang="en-US" sz="3283" dirty="0">
                <a:solidFill>
                  <a:srgbClr val="000000"/>
                </a:solidFill>
                <a:latin typeface="Ansam"/>
                <a:ea typeface="Ansam"/>
                <a:cs typeface="Ansam"/>
                <a:sym typeface="Ansam"/>
              </a:rPr>
              <a:t>Roll No : 20EC39024</a:t>
            </a:r>
          </a:p>
        </p:txBody>
      </p:sp>
      <p:sp>
        <p:nvSpPr>
          <p:cNvPr id="7" name="AutoShape 7"/>
          <p:cNvSpPr/>
          <p:nvPr/>
        </p:nvSpPr>
        <p:spPr>
          <a:xfrm>
            <a:off x="12062446" y="8815879"/>
            <a:ext cx="6262583" cy="0"/>
          </a:xfrm>
          <a:prstGeom prst="line">
            <a:avLst/>
          </a:prstGeom>
          <a:ln w="19050" cap="flat">
            <a:solidFill>
              <a:srgbClr val="596548"/>
            </a:solidFill>
            <a:prstDash val="solid"/>
            <a:headEnd type="none" w="sm" len="sm"/>
            <a:tailEnd type="none" w="sm" len="sm"/>
          </a:ln>
        </p:spPr>
      </p:sp>
      <p:sp>
        <p:nvSpPr>
          <p:cNvPr id="8" name="AutoShape 8"/>
          <p:cNvSpPr/>
          <p:nvPr/>
        </p:nvSpPr>
        <p:spPr>
          <a:xfrm>
            <a:off x="-37029" y="8815879"/>
            <a:ext cx="6262583" cy="0"/>
          </a:xfrm>
          <a:prstGeom prst="line">
            <a:avLst/>
          </a:prstGeom>
          <a:ln w="19050" cap="flat">
            <a:solidFill>
              <a:srgbClr val="596548"/>
            </a:solidFill>
            <a:prstDash val="solid"/>
            <a:headEnd type="none" w="sm" len="sm"/>
            <a:tailEnd type="none" w="sm" len="sm"/>
          </a:ln>
        </p:spPr>
      </p:sp>
      <p:grpSp>
        <p:nvGrpSpPr>
          <p:cNvPr id="9" name="Group 9"/>
          <p:cNvGrpSpPr/>
          <p:nvPr/>
        </p:nvGrpSpPr>
        <p:grpSpPr>
          <a:xfrm>
            <a:off x="1028700" y="1028700"/>
            <a:ext cx="4755164" cy="650062"/>
            <a:chOff x="0" y="0"/>
            <a:chExt cx="2972791" cy="406400"/>
          </a:xfrm>
        </p:grpSpPr>
        <p:sp>
          <p:nvSpPr>
            <p:cNvPr id="10" name="Freeform 10"/>
            <p:cNvSpPr/>
            <p:nvPr/>
          </p:nvSpPr>
          <p:spPr>
            <a:xfrm>
              <a:off x="0" y="0"/>
              <a:ext cx="2972791" cy="406400"/>
            </a:xfrm>
            <a:custGeom>
              <a:avLst/>
              <a:gdLst/>
              <a:ahLst/>
              <a:cxnLst/>
              <a:rect l="l" t="t" r="r" b="b"/>
              <a:pathLst>
                <a:path w="2972791" h="406400">
                  <a:moveTo>
                    <a:pt x="2769591" y="0"/>
                  </a:moveTo>
                  <a:cubicBezTo>
                    <a:pt x="2881815" y="0"/>
                    <a:pt x="2972791" y="90976"/>
                    <a:pt x="2972791" y="203200"/>
                  </a:cubicBezTo>
                  <a:cubicBezTo>
                    <a:pt x="2972791" y="315424"/>
                    <a:pt x="2881815" y="406400"/>
                    <a:pt x="276959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596548"/>
              </a:solidFill>
              <a:prstDash val="solid"/>
              <a:miter/>
            </a:ln>
          </p:spPr>
        </p:sp>
        <p:sp>
          <p:nvSpPr>
            <p:cNvPr id="11" name="TextBox 11"/>
            <p:cNvSpPr txBox="1"/>
            <p:nvPr/>
          </p:nvSpPr>
          <p:spPr>
            <a:xfrm>
              <a:off x="0" y="-38100"/>
              <a:ext cx="2972791"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2504136" y="889254"/>
            <a:ext cx="4755164" cy="909904"/>
            <a:chOff x="0" y="0"/>
            <a:chExt cx="2972791" cy="568846"/>
          </a:xfrm>
        </p:grpSpPr>
        <p:sp>
          <p:nvSpPr>
            <p:cNvPr id="13" name="Freeform 13"/>
            <p:cNvSpPr/>
            <p:nvPr/>
          </p:nvSpPr>
          <p:spPr>
            <a:xfrm>
              <a:off x="0" y="0"/>
              <a:ext cx="2972791" cy="568846"/>
            </a:xfrm>
            <a:custGeom>
              <a:avLst/>
              <a:gdLst/>
              <a:ahLst/>
              <a:cxnLst/>
              <a:rect l="l" t="t" r="r" b="b"/>
              <a:pathLst>
                <a:path w="2972791" h="568846">
                  <a:moveTo>
                    <a:pt x="2769591" y="0"/>
                  </a:moveTo>
                  <a:cubicBezTo>
                    <a:pt x="2881815" y="0"/>
                    <a:pt x="2972791" y="127340"/>
                    <a:pt x="2972791" y="284423"/>
                  </a:cubicBezTo>
                  <a:cubicBezTo>
                    <a:pt x="2972791" y="441505"/>
                    <a:pt x="2881815" y="568846"/>
                    <a:pt x="2769591" y="568846"/>
                  </a:cubicBezTo>
                  <a:lnTo>
                    <a:pt x="203200" y="568846"/>
                  </a:lnTo>
                  <a:cubicBezTo>
                    <a:pt x="90976" y="568846"/>
                    <a:pt x="0" y="441505"/>
                    <a:pt x="0" y="284423"/>
                  </a:cubicBezTo>
                  <a:cubicBezTo>
                    <a:pt x="0" y="127340"/>
                    <a:pt x="90976" y="0"/>
                    <a:pt x="203200" y="0"/>
                  </a:cubicBezTo>
                  <a:close/>
                </a:path>
              </a:pathLst>
            </a:custGeom>
            <a:solidFill>
              <a:srgbClr val="000000">
                <a:alpha val="0"/>
              </a:srgbClr>
            </a:solidFill>
            <a:ln w="19050" cap="sq">
              <a:solidFill>
                <a:srgbClr val="596548"/>
              </a:solidFill>
              <a:prstDash val="solid"/>
              <a:miter/>
            </a:ln>
          </p:spPr>
        </p:sp>
        <p:sp>
          <p:nvSpPr>
            <p:cNvPr id="14" name="TextBox 14"/>
            <p:cNvSpPr txBox="1"/>
            <p:nvPr/>
          </p:nvSpPr>
          <p:spPr>
            <a:xfrm>
              <a:off x="0" y="-28575"/>
              <a:ext cx="2972791" cy="597421"/>
            </a:xfrm>
            <a:prstGeom prst="rect">
              <a:avLst/>
            </a:prstGeom>
          </p:spPr>
          <p:txBody>
            <a:bodyPr lIns="50800" tIns="50800" rIns="50800" bIns="50800" rtlCol="0" anchor="ctr"/>
            <a:lstStyle/>
            <a:p>
              <a:pPr algn="ctr">
                <a:lnSpc>
                  <a:spcPts val="2659"/>
                </a:lnSpc>
                <a:spcBef>
                  <a:spcPct val="0"/>
                </a:spcBef>
              </a:pPr>
              <a:r>
                <a:rPr lang="en-US" sz="1899" dirty="0">
                  <a:solidFill>
                    <a:srgbClr val="000000"/>
                  </a:solidFill>
                  <a:latin typeface="Ansam"/>
                  <a:ea typeface="Ansam"/>
                  <a:cs typeface="Ansam"/>
                  <a:sym typeface="Ansam"/>
                </a:rPr>
                <a:t>Department of Electronics and Electrical Communication Engineering</a:t>
              </a:r>
            </a:p>
          </p:txBody>
        </p:sp>
      </p:grpSp>
      <p:sp>
        <p:nvSpPr>
          <p:cNvPr id="15" name="Freeform 15"/>
          <p:cNvSpPr/>
          <p:nvPr/>
        </p:nvSpPr>
        <p:spPr>
          <a:xfrm>
            <a:off x="1580085" y="1189705"/>
            <a:ext cx="443312" cy="328051"/>
          </a:xfrm>
          <a:custGeom>
            <a:avLst/>
            <a:gdLst/>
            <a:ahLst/>
            <a:cxnLst/>
            <a:rect l="l" t="t" r="r" b="b"/>
            <a:pathLst>
              <a:path w="443312" h="328051">
                <a:moveTo>
                  <a:pt x="0" y="0"/>
                </a:moveTo>
                <a:lnTo>
                  <a:pt x="443312" y="0"/>
                </a:lnTo>
                <a:lnTo>
                  <a:pt x="443312" y="328052"/>
                </a:lnTo>
                <a:lnTo>
                  <a:pt x="0" y="32805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TextBox 16"/>
          <p:cNvSpPr txBox="1"/>
          <p:nvPr/>
        </p:nvSpPr>
        <p:spPr>
          <a:xfrm>
            <a:off x="2142527" y="1254773"/>
            <a:ext cx="3641338" cy="272509"/>
          </a:xfrm>
          <a:prstGeom prst="rect">
            <a:avLst/>
          </a:prstGeom>
        </p:spPr>
        <p:txBody>
          <a:bodyPr lIns="0" tIns="0" rIns="0" bIns="0" rtlCol="0" anchor="t">
            <a:spAutoFit/>
          </a:bodyPr>
          <a:lstStyle/>
          <a:p>
            <a:pPr algn="l">
              <a:lnSpc>
                <a:spcPts val="2176"/>
              </a:lnSpc>
            </a:pPr>
            <a:r>
              <a:rPr lang="en-US" sz="1892">
                <a:solidFill>
                  <a:srgbClr val="000000"/>
                </a:solidFill>
                <a:latin typeface="Ansam"/>
                <a:ea typeface="Ansam"/>
                <a:cs typeface="Ansam"/>
                <a:sym typeface="Ansam"/>
              </a:rPr>
              <a:t>IIT KHARAGPUR</a:t>
            </a:r>
          </a:p>
        </p:txBody>
      </p:sp>
      <p:sp>
        <p:nvSpPr>
          <p:cNvPr id="17" name="AutoShape 17"/>
          <p:cNvSpPr/>
          <p:nvPr/>
        </p:nvSpPr>
        <p:spPr>
          <a:xfrm>
            <a:off x="5799862" y="1344206"/>
            <a:ext cx="6704273" cy="0"/>
          </a:xfrm>
          <a:prstGeom prst="line">
            <a:avLst/>
          </a:prstGeom>
          <a:ln w="19050" cap="flat">
            <a:solidFill>
              <a:srgbClr val="596548"/>
            </a:solidFill>
            <a:prstDash val="solid"/>
            <a:headEnd type="none" w="sm" len="sm"/>
            <a:tailEnd type="none" w="sm" len="sm"/>
          </a:ln>
        </p:spPr>
      </p:sp>
      <p:sp>
        <p:nvSpPr>
          <p:cNvPr id="18" name="TextBox 18"/>
          <p:cNvSpPr txBox="1"/>
          <p:nvPr/>
        </p:nvSpPr>
        <p:spPr>
          <a:xfrm>
            <a:off x="5209227" y="4187039"/>
            <a:ext cx="7754660" cy="795022"/>
          </a:xfrm>
          <a:prstGeom prst="rect">
            <a:avLst/>
          </a:prstGeom>
        </p:spPr>
        <p:txBody>
          <a:bodyPr lIns="0" tIns="0" rIns="0" bIns="0" rtlCol="0" anchor="t">
            <a:spAutoFit/>
          </a:bodyPr>
          <a:lstStyle/>
          <a:p>
            <a:pPr algn="ctr">
              <a:lnSpc>
                <a:spcPts val="6579"/>
              </a:lnSpc>
              <a:spcBef>
                <a:spcPct val="0"/>
              </a:spcBef>
            </a:pPr>
            <a:r>
              <a:rPr lang="en-US" sz="4699" dirty="0">
                <a:solidFill>
                  <a:srgbClr val="000000"/>
                </a:solidFill>
                <a:latin typeface="Ansam"/>
                <a:ea typeface="Ansam"/>
                <a:cs typeface="Ansam"/>
                <a:sym typeface="Ansam"/>
              </a:rPr>
              <a:t>M. Tech Project Presentation</a:t>
            </a:r>
          </a:p>
        </p:txBody>
      </p:sp>
      <p:sp>
        <p:nvSpPr>
          <p:cNvPr id="19" name="TextBox 19"/>
          <p:cNvSpPr txBox="1"/>
          <p:nvPr/>
        </p:nvSpPr>
        <p:spPr>
          <a:xfrm>
            <a:off x="5274668" y="6168000"/>
            <a:ext cx="7754660" cy="1461939"/>
          </a:xfrm>
          <a:prstGeom prst="rect">
            <a:avLst/>
          </a:prstGeom>
        </p:spPr>
        <p:txBody>
          <a:bodyPr wrap="square" lIns="0" tIns="0" rIns="0" bIns="0" rtlCol="0" anchor="t">
            <a:spAutoFit/>
          </a:bodyPr>
          <a:lstStyle/>
          <a:p>
            <a:pPr algn="ctr">
              <a:lnSpc>
                <a:spcPts val="5739"/>
              </a:lnSpc>
              <a:spcBef>
                <a:spcPct val="0"/>
              </a:spcBef>
            </a:pPr>
            <a:r>
              <a:rPr lang="en-US" sz="4100" dirty="0">
                <a:latin typeface="Ansam" panose="020B0604020202020204" charset="-78"/>
                <a:cs typeface="Ansam" panose="020B0604020202020204" charset="-78"/>
              </a:rPr>
              <a:t>Supervisor</a:t>
            </a:r>
            <a:r>
              <a:rPr lang="en-US" sz="4099" dirty="0">
                <a:solidFill>
                  <a:srgbClr val="000000"/>
                </a:solidFill>
                <a:latin typeface="Ansam"/>
                <a:ea typeface="Ansam"/>
                <a:cs typeface="Ansam"/>
                <a:sym typeface="Ansam"/>
              </a:rPr>
              <a:t> :  Prof. Pabitra Mitra</a:t>
            </a:r>
          </a:p>
          <a:p>
            <a:pPr algn="ctr">
              <a:lnSpc>
                <a:spcPts val="5739"/>
              </a:lnSpc>
              <a:spcBef>
                <a:spcPct val="0"/>
              </a:spcBef>
            </a:pPr>
            <a:r>
              <a:rPr lang="en-US" sz="4100" dirty="0">
                <a:latin typeface="Ansam" panose="020B0604020202020204" charset="-78"/>
                <a:cs typeface="Ansam" panose="020B0604020202020204" charset="-78"/>
              </a:rPr>
              <a:t>Co-Supervisor</a:t>
            </a:r>
            <a:r>
              <a:rPr lang="en-US" sz="4099" dirty="0">
                <a:solidFill>
                  <a:srgbClr val="000000"/>
                </a:solidFill>
                <a:latin typeface="Ansam"/>
                <a:ea typeface="Ansam"/>
                <a:cs typeface="Ansam"/>
                <a:sym typeface="Ansam"/>
              </a:rPr>
              <a:t> : Prof. Arijit De</a:t>
            </a:r>
          </a:p>
        </p:txBody>
      </p:sp>
      <p:sp>
        <p:nvSpPr>
          <p:cNvPr id="20" name="TextBox 2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TextBox 2"/>
          <p:cNvSpPr txBox="1"/>
          <p:nvPr/>
        </p:nvSpPr>
        <p:spPr>
          <a:xfrm>
            <a:off x="769382" y="352743"/>
            <a:ext cx="13789527" cy="1140760"/>
          </a:xfrm>
          <a:prstGeom prst="rect">
            <a:avLst/>
          </a:prstGeom>
        </p:spPr>
        <p:txBody>
          <a:bodyPr lIns="0" tIns="0" rIns="0" bIns="0" rtlCol="0" anchor="t">
            <a:spAutoFit/>
          </a:bodyPr>
          <a:lstStyle/>
          <a:p>
            <a:pPr algn="l">
              <a:lnSpc>
                <a:spcPts val="8988"/>
              </a:lnSpc>
            </a:pPr>
            <a:r>
              <a:rPr lang="en-US" sz="7815">
                <a:solidFill>
                  <a:srgbClr val="000000"/>
                </a:solidFill>
                <a:latin typeface="Ansam"/>
                <a:ea typeface="Ansam"/>
                <a:cs typeface="Ansam"/>
                <a:sym typeface="Ansam"/>
              </a:rPr>
              <a:t>METHODOLOGY</a:t>
            </a:r>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
        <p:nvSpPr>
          <p:cNvPr id="4" name="AutoShape 4"/>
          <p:cNvSpPr/>
          <p:nvPr/>
        </p:nvSpPr>
        <p:spPr>
          <a:xfrm flipV="1">
            <a:off x="4945787" y="2198212"/>
            <a:ext cx="1378335" cy="611620"/>
          </a:xfrm>
          <a:prstGeom prst="line">
            <a:avLst/>
          </a:prstGeom>
          <a:ln w="38100" cap="flat">
            <a:solidFill>
              <a:srgbClr val="000000"/>
            </a:solidFill>
            <a:prstDash val="solid"/>
            <a:headEnd type="none" w="sm" len="sm"/>
            <a:tailEnd type="arrow" w="med" len="sm"/>
          </a:ln>
        </p:spPr>
      </p:sp>
      <p:sp>
        <p:nvSpPr>
          <p:cNvPr id="5" name="AutoShape 5"/>
          <p:cNvSpPr/>
          <p:nvPr/>
        </p:nvSpPr>
        <p:spPr>
          <a:xfrm>
            <a:off x="14127155" y="4086328"/>
            <a:ext cx="0" cy="1005431"/>
          </a:xfrm>
          <a:prstGeom prst="line">
            <a:avLst/>
          </a:prstGeom>
          <a:ln w="38100" cap="flat">
            <a:solidFill>
              <a:srgbClr val="000000"/>
            </a:solidFill>
            <a:prstDash val="solid"/>
            <a:headEnd type="none" w="sm" len="sm"/>
            <a:tailEnd type="arrow" w="med" len="sm"/>
          </a:ln>
        </p:spPr>
      </p:sp>
      <p:sp>
        <p:nvSpPr>
          <p:cNvPr id="6" name="Freeform 6"/>
          <p:cNvSpPr/>
          <p:nvPr/>
        </p:nvSpPr>
        <p:spPr>
          <a:xfrm>
            <a:off x="954597" y="2328123"/>
            <a:ext cx="3991190" cy="963420"/>
          </a:xfrm>
          <a:custGeom>
            <a:avLst/>
            <a:gdLst/>
            <a:ahLst/>
            <a:cxnLst/>
            <a:rect l="l" t="t" r="r" b="b"/>
            <a:pathLst>
              <a:path w="3991190" h="963420">
                <a:moveTo>
                  <a:pt x="0" y="0"/>
                </a:moveTo>
                <a:lnTo>
                  <a:pt x="3991190" y="0"/>
                </a:lnTo>
                <a:lnTo>
                  <a:pt x="3991190" y="963420"/>
                </a:lnTo>
                <a:lnTo>
                  <a:pt x="0" y="9634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690245" y="2455992"/>
            <a:ext cx="2427982" cy="717207"/>
          </a:xfrm>
          <a:prstGeom prst="rect">
            <a:avLst/>
          </a:prstGeom>
        </p:spPr>
        <p:txBody>
          <a:bodyPr lIns="0" tIns="0" rIns="0" bIns="0" rtlCol="0" anchor="t">
            <a:spAutoFit/>
          </a:bodyPr>
          <a:lstStyle/>
          <a:p>
            <a:pPr algn="l">
              <a:lnSpc>
                <a:spcPts val="2781"/>
              </a:lnSpc>
            </a:pPr>
            <a:r>
              <a:rPr lang="en-US" sz="2461">
                <a:solidFill>
                  <a:srgbClr val="000000"/>
                </a:solidFill>
                <a:latin typeface="Nunito"/>
                <a:ea typeface="Nunito"/>
                <a:cs typeface="Nunito"/>
                <a:sym typeface="Nunito"/>
              </a:rPr>
              <a:t>Preprocessing of </a:t>
            </a:r>
          </a:p>
          <a:p>
            <a:pPr algn="l">
              <a:lnSpc>
                <a:spcPts val="2781"/>
              </a:lnSpc>
              <a:spcBef>
                <a:spcPct val="0"/>
              </a:spcBef>
            </a:pPr>
            <a:r>
              <a:rPr lang="en-US" sz="2461">
                <a:solidFill>
                  <a:srgbClr val="000000"/>
                </a:solidFill>
                <a:latin typeface="Nunito"/>
                <a:ea typeface="Nunito"/>
                <a:cs typeface="Nunito"/>
                <a:sym typeface="Nunito"/>
              </a:rPr>
              <a:t>Original Dataset</a:t>
            </a:r>
          </a:p>
        </p:txBody>
      </p:sp>
      <p:sp>
        <p:nvSpPr>
          <p:cNvPr id="8" name="Freeform 8"/>
          <p:cNvSpPr/>
          <p:nvPr/>
        </p:nvSpPr>
        <p:spPr>
          <a:xfrm>
            <a:off x="11866554" y="2328123"/>
            <a:ext cx="4467521" cy="1078400"/>
          </a:xfrm>
          <a:custGeom>
            <a:avLst/>
            <a:gdLst/>
            <a:ahLst/>
            <a:cxnLst/>
            <a:rect l="l" t="t" r="r" b="b"/>
            <a:pathLst>
              <a:path w="4467521" h="1078400">
                <a:moveTo>
                  <a:pt x="0" y="0"/>
                </a:moveTo>
                <a:lnTo>
                  <a:pt x="4467521" y="0"/>
                </a:lnTo>
                <a:lnTo>
                  <a:pt x="4467521" y="1078400"/>
                </a:lnTo>
                <a:lnTo>
                  <a:pt x="0" y="1078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9"/>
          <p:cNvSpPr txBox="1"/>
          <p:nvPr/>
        </p:nvSpPr>
        <p:spPr>
          <a:xfrm>
            <a:off x="12063524" y="2497356"/>
            <a:ext cx="4073580" cy="725971"/>
          </a:xfrm>
          <a:prstGeom prst="rect">
            <a:avLst/>
          </a:prstGeom>
        </p:spPr>
        <p:txBody>
          <a:bodyPr lIns="0" tIns="0" rIns="0" bIns="0" rtlCol="0" anchor="t">
            <a:spAutoFit/>
          </a:bodyPr>
          <a:lstStyle/>
          <a:p>
            <a:pPr algn="ctr">
              <a:lnSpc>
                <a:spcPts val="2814"/>
              </a:lnSpc>
              <a:spcBef>
                <a:spcPct val="0"/>
              </a:spcBef>
            </a:pPr>
            <a:r>
              <a:rPr lang="en-US" sz="2491">
                <a:solidFill>
                  <a:srgbClr val="000000"/>
                </a:solidFill>
                <a:latin typeface="Nunito"/>
                <a:ea typeface="Nunito"/>
                <a:cs typeface="Nunito"/>
                <a:sym typeface="Nunito"/>
              </a:rPr>
              <a:t>Graph Construction for both types (Transaction Trials)</a:t>
            </a:r>
          </a:p>
        </p:txBody>
      </p:sp>
      <p:sp>
        <p:nvSpPr>
          <p:cNvPr id="10" name="Freeform 10"/>
          <p:cNvSpPr/>
          <p:nvPr/>
        </p:nvSpPr>
        <p:spPr>
          <a:xfrm>
            <a:off x="6324122" y="5094480"/>
            <a:ext cx="3991190" cy="963420"/>
          </a:xfrm>
          <a:custGeom>
            <a:avLst/>
            <a:gdLst/>
            <a:ahLst/>
            <a:cxnLst/>
            <a:rect l="l" t="t" r="r" b="b"/>
            <a:pathLst>
              <a:path w="3991190" h="963420">
                <a:moveTo>
                  <a:pt x="0" y="0"/>
                </a:moveTo>
                <a:lnTo>
                  <a:pt x="3991190" y="0"/>
                </a:lnTo>
                <a:lnTo>
                  <a:pt x="3991190" y="963420"/>
                </a:lnTo>
                <a:lnTo>
                  <a:pt x="0" y="9634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6386961" y="5235918"/>
            <a:ext cx="3721497" cy="364782"/>
          </a:xfrm>
          <a:prstGeom prst="rect">
            <a:avLst/>
          </a:prstGeom>
        </p:spPr>
        <p:txBody>
          <a:bodyPr lIns="0" tIns="0" rIns="0" bIns="0" rtlCol="0" anchor="t">
            <a:spAutoFit/>
          </a:bodyPr>
          <a:lstStyle/>
          <a:p>
            <a:pPr algn="ctr">
              <a:lnSpc>
                <a:spcPts val="2781"/>
              </a:lnSpc>
              <a:spcBef>
                <a:spcPct val="0"/>
              </a:spcBef>
            </a:pPr>
            <a:r>
              <a:rPr lang="en-US" sz="2461" dirty="0">
                <a:solidFill>
                  <a:srgbClr val="000000"/>
                </a:solidFill>
                <a:latin typeface="Nunito"/>
                <a:ea typeface="Nunito"/>
                <a:cs typeface="Nunito"/>
                <a:sym typeface="Nunito"/>
              </a:rPr>
              <a:t>Selecting the GNN Models</a:t>
            </a:r>
          </a:p>
        </p:txBody>
      </p:sp>
      <p:sp>
        <p:nvSpPr>
          <p:cNvPr id="12" name="Freeform 12"/>
          <p:cNvSpPr/>
          <p:nvPr/>
        </p:nvSpPr>
        <p:spPr>
          <a:xfrm>
            <a:off x="11882136" y="5091759"/>
            <a:ext cx="4451939" cy="1074639"/>
          </a:xfrm>
          <a:custGeom>
            <a:avLst/>
            <a:gdLst/>
            <a:ahLst/>
            <a:cxnLst/>
            <a:rect l="l" t="t" r="r" b="b"/>
            <a:pathLst>
              <a:path w="4451939" h="1074639">
                <a:moveTo>
                  <a:pt x="0" y="0"/>
                </a:moveTo>
                <a:lnTo>
                  <a:pt x="4451939" y="0"/>
                </a:lnTo>
                <a:lnTo>
                  <a:pt x="4451939" y="1074639"/>
                </a:lnTo>
                <a:lnTo>
                  <a:pt x="0" y="10746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TextBox 13"/>
          <p:cNvSpPr txBox="1"/>
          <p:nvPr/>
        </p:nvSpPr>
        <p:spPr>
          <a:xfrm>
            <a:off x="11934916" y="5275237"/>
            <a:ext cx="4227860" cy="717207"/>
          </a:xfrm>
          <a:prstGeom prst="rect">
            <a:avLst/>
          </a:prstGeom>
        </p:spPr>
        <p:txBody>
          <a:bodyPr lIns="0" tIns="0" rIns="0" bIns="0" rtlCol="0" anchor="t">
            <a:spAutoFit/>
          </a:bodyPr>
          <a:lstStyle/>
          <a:p>
            <a:pPr algn="ctr">
              <a:lnSpc>
                <a:spcPts val="2781"/>
              </a:lnSpc>
              <a:spcBef>
                <a:spcPct val="0"/>
              </a:spcBef>
            </a:pPr>
            <a:r>
              <a:rPr lang="en-US" sz="2461">
                <a:solidFill>
                  <a:srgbClr val="000000"/>
                </a:solidFill>
                <a:latin typeface="Nunito"/>
                <a:ea typeface="Nunito"/>
                <a:cs typeface="Nunito"/>
                <a:sym typeface="Nunito"/>
              </a:rPr>
              <a:t>Time based split of dataset into train(70%) and test(30%)</a:t>
            </a:r>
          </a:p>
        </p:txBody>
      </p:sp>
      <p:sp>
        <p:nvSpPr>
          <p:cNvPr id="14" name="Freeform 14"/>
          <p:cNvSpPr/>
          <p:nvPr/>
        </p:nvSpPr>
        <p:spPr>
          <a:xfrm>
            <a:off x="877972" y="5054766"/>
            <a:ext cx="4144439" cy="1000413"/>
          </a:xfrm>
          <a:custGeom>
            <a:avLst/>
            <a:gdLst/>
            <a:ahLst/>
            <a:cxnLst/>
            <a:rect l="l" t="t" r="r" b="b"/>
            <a:pathLst>
              <a:path w="4144439" h="1000413">
                <a:moveTo>
                  <a:pt x="0" y="0"/>
                </a:moveTo>
                <a:lnTo>
                  <a:pt x="4144439" y="0"/>
                </a:lnTo>
                <a:lnTo>
                  <a:pt x="4144439" y="1000413"/>
                </a:lnTo>
                <a:lnTo>
                  <a:pt x="0" y="10004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5" name="TextBox 15"/>
          <p:cNvSpPr txBox="1"/>
          <p:nvPr/>
        </p:nvSpPr>
        <p:spPr>
          <a:xfrm>
            <a:off x="979173" y="5201132"/>
            <a:ext cx="3840964" cy="717207"/>
          </a:xfrm>
          <a:prstGeom prst="rect">
            <a:avLst/>
          </a:prstGeom>
        </p:spPr>
        <p:txBody>
          <a:bodyPr lIns="0" tIns="0" rIns="0" bIns="0" rtlCol="0" anchor="t">
            <a:spAutoFit/>
          </a:bodyPr>
          <a:lstStyle/>
          <a:p>
            <a:pPr algn="ctr">
              <a:lnSpc>
                <a:spcPts val="2781"/>
              </a:lnSpc>
              <a:spcBef>
                <a:spcPct val="0"/>
              </a:spcBef>
            </a:pPr>
            <a:r>
              <a:rPr lang="en-US" sz="2461">
                <a:solidFill>
                  <a:srgbClr val="000000"/>
                </a:solidFill>
                <a:latin typeface="Nunito"/>
                <a:ea typeface="Nunito"/>
                <a:cs typeface="Nunito"/>
                <a:sym typeface="Nunito"/>
              </a:rPr>
              <a:t>Training on the train split dataset</a:t>
            </a:r>
          </a:p>
        </p:txBody>
      </p:sp>
      <p:sp>
        <p:nvSpPr>
          <p:cNvPr id="16" name="Freeform 16"/>
          <p:cNvSpPr/>
          <p:nvPr/>
        </p:nvSpPr>
        <p:spPr>
          <a:xfrm>
            <a:off x="877972" y="7904618"/>
            <a:ext cx="4144439" cy="1000413"/>
          </a:xfrm>
          <a:custGeom>
            <a:avLst/>
            <a:gdLst/>
            <a:ahLst/>
            <a:cxnLst/>
            <a:rect l="l" t="t" r="r" b="b"/>
            <a:pathLst>
              <a:path w="4144439" h="1000413">
                <a:moveTo>
                  <a:pt x="0" y="0"/>
                </a:moveTo>
                <a:lnTo>
                  <a:pt x="4144439" y="0"/>
                </a:lnTo>
                <a:lnTo>
                  <a:pt x="4144439" y="1000413"/>
                </a:lnTo>
                <a:lnTo>
                  <a:pt x="0" y="10004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1177037" y="8227196"/>
            <a:ext cx="3454399" cy="364782"/>
          </a:xfrm>
          <a:prstGeom prst="rect">
            <a:avLst/>
          </a:prstGeom>
        </p:spPr>
        <p:txBody>
          <a:bodyPr lIns="0" tIns="0" rIns="0" bIns="0" rtlCol="0" anchor="t">
            <a:spAutoFit/>
          </a:bodyPr>
          <a:lstStyle/>
          <a:p>
            <a:pPr algn="ctr">
              <a:lnSpc>
                <a:spcPts val="2781"/>
              </a:lnSpc>
              <a:spcBef>
                <a:spcPct val="0"/>
              </a:spcBef>
            </a:pPr>
            <a:r>
              <a:rPr lang="en-US" sz="2461">
                <a:solidFill>
                  <a:srgbClr val="000000"/>
                </a:solidFill>
                <a:latin typeface="Nunito"/>
                <a:ea typeface="Nunito"/>
                <a:cs typeface="Nunito"/>
                <a:sym typeface="Nunito"/>
              </a:rPr>
              <a:t>Prediction on test split</a:t>
            </a:r>
          </a:p>
        </p:txBody>
      </p:sp>
      <p:sp>
        <p:nvSpPr>
          <p:cNvPr id="18" name="AutoShape 18"/>
          <p:cNvSpPr/>
          <p:nvPr/>
        </p:nvSpPr>
        <p:spPr>
          <a:xfrm flipH="1">
            <a:off x="5170634" y="5554419"/>
            <a:ext cx="1005266" cy="0"/>
          </a:xfrm>
          <a:prstGeom prst="line">
            <a:avLst/>
          </a:prstGeom>
          <a:ln w="38100" cap="flat">
            <a:solidFill>
              <a:srgbClr val="000000"/>
            </a:solidFill>
            <a:prstDash val="solid"/>
            <a:headEnd type="none" w="sm" len="sm"/>
            <a:tailEnd type="arrow" w="med" len="sm"/>
          </a:ln>
        </p:spPr>
      </p:sp>
      <p:sp>
        <p:nvSpPr>
          <p:cNvPr id="19" name="TextBox 19"/>
          <p:cNvSpPr txBox="1"/>
          <p:nvPr/>
        </p:nvSpPr>
        <p:spPr>
          <a:xfrm>
            <a:off x="1648871" y="3320505"/>
            <a:ext cx="2469356" cy="989965"/>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Open Sans"/>
                <a:ea typeface="Open Sans"/>
                <a:cs typeface="Open Sans"/>
                <a:sym typeface="Open Sans"/>
              </a:rPr>
              <a:t>Data Cleaning</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Feature Extraction</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Normalization</a:t>
            </a:r>
          </a:p>
        </p:txBody>
      </p:sp>
      <p:sp>
        <p:nvSpPr>
          <p:cNvPr id="20" name="TextBox 20"/>
          <p:cNvSpPr txBox="1"/>
          <p:nvPr/>
        </p:nvSpPr>
        <p:spPr>
          <a:xfrm>
            <a:off x="12747790" y="3368423"/>
            <a:ext cx="2011164" cy="656590"/>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Open Sans"/>
                <a:ea typeface="Open Sans"/>
                <a:cs typeface="Open Sans"/>
                <a:sym typeface="Open Sans"/>
              </a:rPr>
              <a:t>Homogenous</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Heterogenous</a:t>
            </a:r>
          </a:p>
        </p:txBody>
      </p:sp>
      <p:sp>
        <p:nvSpPr>
          <p:cNvPr id="21" name="TextBox 21"/>
          <p:cNvSpPr txBox="1"/>
          <p:nvPr/>
        </p:nvSpPr>
        <p:spPr>
          <a:xfrm>
            <a:off x="7424298" y="6128298"/>
            <a:ext cx="1333155" cy="668837"/>
          </a:xfrm>
          <a:prstGeom prst="rect">
            <a:avLst/>
          </a:prstGeom>
        </p:spPr>
        <p:txBody>
          <a:bodyPr lIns="0" tIns="0" rIns="0" bIns="0" rtlCol="0" anchor="t">
            <a:spAutoFit/>
          </a:bodyPr>
          <a:lstStyle/>
          <a:p>
            <a:pPr marL="410209" lvl="1" indent="-205105" algn="l">
              <a:lnSpc>
                <a:spcPts val="2659"/>
              </a:lnSpc>
              <a:buFont typeface="Arial"/>
              <a:buChar char="•"/>
            </a:pPr>
            <a:r>
              <a:rPr lang="en-US" sz="1899" dirty="0">
                <a:solidFill>
                  <a:srgbClr val="000000"/>
                </a:solidFill>
                <a:latin typeface="Open Sans"/>
                <a:ea typeface="Open Sans"/>
                <a:cs typeface="Open Sans"/>
                <a:sym typeface="Open Sans"/>
              </a:rPr>
              <a:t>GAT</a:t>
            </a:r>
          </a:p>
          <a:p>
            <a:pPr marL="410209" lvl="1" indent="-205105" algn="l">
              <a:lnSpc>
                <a:spcPts val="2659"/>
              </a:lnSpc>
              <a:buFont typeface="Arial"/>
              <a:buChar char="•"/>
            </a:pPr>
            <a:r>
              <a:rPr lang="en-US" sz="1899" dirty="0">
                <a:solidFill>
                  <a:srgbClr val="000000"/>
                </a:solidFill>
                <a:latin typeface="Open Sans"/>
                <a:ea typeface="Open Sans"/>
                <a:cs typeface="Open Sans"/>
                <a:sym typeface="Open Sans"/>
              </a:rPr>
              <a:t>STAGT</a:t>
            </a:r>
          </a:p>
        </p:txBody>
      </p:sp>
      <p:sp>
        <p:nvSpPr>
          <p:cNvPr id="22" name="AutoShape 22"/>
          <p:cNvSpPr/>
          <p:nvPr/>
        </p:nvSpPr>
        <p:spPr>
          <a:xfrm flipH="1" flipV="1">
            <a:off x="10425842" y="5592519"/>
            <a:ext cx="1268337" cy="11935"/>
          </a:xfrm>
          <a:prstGeom prst="line">
            <a:avLst/>
          </a:prstGeom>
          <a:ln w="38100" cap="flat">
            <a:solidFill>
              <a:srgbClr val="000000"/>
            </a:solidFill>
            <a:prstDash val="solid"/>
            <a:headEnd type="none" w="sm" len="sm"/>
            <a:tailEnd type="arrow" w="med" len="sm"/>
          </a:ln>
        </p:spPr>
      </p:sp>
      <p:sp>
        <p:nvSpPr>
          <p:cNvPr id="23" name="Freeform 23"/>
          <p:cNvSpPr/>
          <p:nvPr/>
        </p:nvSpPr>
        <p:spPr>
          <a:xfrm>
            <a:off x="6324122" y="1771741"/>
            <a:ext cx="3533508" cy="852942"/>
          </a:xfrm>
          <a:custGeom>
            <a:avLst/>
            <a:gdLst/>
            <a:ahLst/>
            <a:cxnLst/>
            <a:rect l="l" t="t" r="r" b="b"/>
            <a:pathLst>
              <a:path w="3533508" h="852942">
                <a:moveTo>
                  <a:pt x="0" y="0"/>
                </a:moveTo>
                <a:lnTo>
                  <a:pt x="3533507" y="0"/>
                </a:lnTo>
                <a:lnTo>
                  <a:pt x="3533507" y="852942"/>
                </a:lnTo>
                <a:lnTo>
                  <a:pt x="0" y="8529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TextBox 24"/>
          <p:cNvSpPr txBox="1"/>
          <p:nvPr/>
        </p:nvSpPr>
        <p:spPr>
          <a:xfrm>
            <a:off x="6411528" y="1906791"/>
            <a:ext cx="3341662" cy="629646"/>
          </a:xfrm>
          <a:prstGeom prst="rect">
            <a:avLst/>
          </a:prstGeom>
        </p:spPr>
        <p:txBody>
          <a:bodyPr lIns="0" tIns="0" rIns="0" bIns="0" rtlCol="0" anchor="t">
            <a:spAutoFit/>
          </a:bodyPr>
          <a:lstStyle/>
          <a:p>
            <a:pPr algn="ctr">
              <a:lnSpc>
                <a:spcPts val="2482"/>
              </a:lnSpc>
              <a:spcBef>
                <a:spcPct val="0"/>
              </a:spcBef>
            </a:pPr>
            <a:r>
              <a:rPr lang="en-US" sz="2197">
                <a:solidFill>
                  <a:srgbClr val="000000"/>
                </a:solidFill>
                <a:latin typeface="Nunito"/>
                <a:ea typeface="Nunito"/>
                <a:cs typeface="Nunito"/>
                <a:sym typeface="Nunito"/>
              </a:rPr>
              <a:t>Stratified Sampling of Dataset</a:t>
            </a:r>
          </a:p>
        </p:txBody>
      </p:sp>
      <p:sp>
        <p:nvSpPr>
          <p:cNvPr id="25" name="Freeform 25"/>
          <p:cNvSpPr/>
          <p:nvPr/>
        </p:nvSpPr>
        <p:spPr>
          <a:xfrm>
            <a:off x="6609197" y="3123333"/>
            <a:ext cx="2946325" cy="711204"/>
          </a:xfrm>
          <a:custGeom>
            <a:avLst/>
            <a:gdLst/>
            <a:ahLst/>
            <a:cxnLst/>
            <a:rect l="l" t="t" r="r" b="b"/>
            <a:pathLst>
              <a:path w="2946325" h="711204">
                <a:moveTo>
                  <a:pt x="0" y="0"/>
                </a:moveTo>
                <a:lnTo>
                  <a:pt x="2946325" y="0"/>
                </a:lnTo>
                <a:lnTo>
                  <a:pt x="2946325" y="711204"/>
                </a:lnTo>
                <a:lnTo>
                  <a:pt x="0" y="7112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TextBox 26"/>
          <p:cNvSpPr txBox="1"/>
          <p:nvPr/>
        </p:nvSpPr>
        <p:spPr>
          <a:xfrm>
            <a:off x="7106640" y="3343997"/>
            <a:ext cx="1710928" cy="364782"/>
          </a:xfrm>
          <a:prstGeom prst="rect">
            <a:avLst/>
          </a:prstGeom>
        </p:spPr>
        <p:txBody>
          <a:bodyPr lIns="0" tIns="0" rIns="0" bIns="0" rtlCol="0" anchor="t">
            <a:spAutoFit/>
          </a:bodyPr>
          <a:lstStyle/>
          <a:p>
            <a:pPr algn="ctr">
              <a:lnSpc>
                <a:spcPts val="2781"/>
              </a:lnSpc>
              <a:spcBef>
                <a:spcPct val="0"/>
              </a:spcBef>
            </a:pPr>
            <a:r>
              <a:rPr lang="en-US" sz="2461">
                <a:solidFill>
                  <a:srgbClr val="000000"/>
                </a:solidFill>
                <a:latin typeface="Nunito"/>
                <a:ea typeface="Nunito"/>
                <a:cs typeface="Nunito"/>
                <a:sym typeface="Nunito"/>
              </a:rPr>
              <a:t>Full Dataset</a:t>
            </a:r>
          </a:p>
        </p:txBody>
      </p:sp>
      <p:sp>
        <p:nvSpPr>
          <p:cNvPr id="27" name="AutoShape 27"/>
          <p:cNvSpPr/>
          <p:nvPr/>
        </p:nvSpPr>
        <p:spPr>
          <a:xfrm>
            <a:off x="4945787" y="2809833"/>
            <a:ext cx="1663410" cy="669102"/>
          </a:xfrm>
          <a:prstGeom prst="line">
            <a:avLst/>
          </a:prstGeom>
          <a:ln w="38100" cap="flat">
            <a:solidFill>
              <a:srgbClr val="000000"/>
            </a:solidFill>
            <a:prstDash val="solid"/>
            <a:headEnd type="none" w="sm" len="sm"/>
            <a:tailEnd type="arrow" w="med" len="sm"/>
          </a:ln>
        </p:spPr>
      </p:sp>
      <p:sp>
        <p:nvSpPr>
          <p:cNvPr id="28" name="AutoShape 28"/>
          <p:cNvSpPr/>
          <p:nvPr/>
        </p:nvSpPr>
        <p:spPr>
          <a:xfrm flipV="1">
            <a:off x="9555522" y="2867323"/>
            <a:ext cx="2311032" cy="611612"/>
          </a:xfrm>
          <a:prstGeom prst="line">
            <a:avLst/>
          </a:prstGeom>
          <a:ln w="38100" cap="flat">
            <a:solidFill>
              <a:srgbClr val="000000"/>
            </a:solidFill>
            <a:prstDash val="solid"/>
            <a:headEnd type="none" w="sm" len="sm"/>
            <a:tailEnd type="arrow" w="med" len="sm"/>
          </a:ln>
        </p:spPr>
      </p:sp>
      <p:sp>
        <p:nvSpPr>
          <p:cNvPr id="29" name="AutoShape 29"/>
          <p:cNvSpPr/>
          <p:nvPr/>
        </p:nvSpPr>
        <p:spPr>
          <a:xfrm>
            <a:off x="9857629" y="2198212"/>
            <a:ext cx="2000386" cy="501639"/>
          </a:xfrm>
          <a:prstGeom prst="line">
            <a:avLst/>
          </a:prstGeom>
          <a:ln w="38100" cap="flat">
            <a:solidFill>
              <a:srgbClr val="000000"/>
            </a:solidFill>
            <a:prstDash val="solid"/>
            <a:headEnd type="none" w="sm" len="sm"/>
            <a:tailEnd type="arrow" w="med" len="sm"/>
          </a:ln>
        </p:spPr>
      </p:sp>
      <p:sp>
        <p:nvSpPr>
          <p:cNvPr id="30" name="TextBox 30"/>
          <p:cNvSpPr txBox="1"/>
          <p:nvPr/>
        </p:nvSpPr>
        <p:spPr>
          <a:xfrm>
            <a:off x="1651495" y="6128298"/>
            <a:ext cx="2597393" cy="656590"/>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Open Sans"/>
                <a:ea typeface="Open Sans"/>
                <a:cs typeface="Open Sans"/>
                <a:sym typeface="Open Sans"/>
              </a:rPr>
              <a:t>Full Dataset</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Stratified Dataset</a:t>
            </a:r>
          </a:p>
        </p:txBody>
      </p:sp>
      <p:sp>
        <p:nvSpPr>
          <p:cNvPr id="31" name="AutoShape 31"/>
          <p:cNvSpPr/>
          <p:nvPr/>
        </p:nvSpPr>
        <p:spPr>
          <a:xfrm>
            <a:off x="2864499" y="6899188"/>
            <a:ext cx="0" cy="1005431"/>
          </a:xfrm>
          <a:prstGeom prst="line">
            <a:avLst/>
          </a:prstGeom>
          <a:ln w="38100" cap="flat">
            <a:solidFill>
              <a:srgbClr val="000000"/>
            </a:solidFill>
            <a:prstDash val="solid"/>
            <a:headEnd type="none" w="sm" len="sm"/>
            <a:tailEnd type="arrow" w="med" len="sm"/>
          </a:ln>
        </p:spPr>
      </p:sp>
      <p:sp>
        <p:nvSpPr>
          <p:cNvPr id="32" name="Freeform 32"/>
          <p:cNvSpPr/>
          <p:nvPr/>
        </p:nvSpPr>
        <p:spPr>
          <a:xfrm>
            <a:off x="6324122" y="7904618"/>
            <a:ext cx="4144439" cy="1000413"/>
          </a:xfrm>
          <a:custGeom>
            <a:avLst/>
            <a:gdLst/>
            <a:ahLst/>
            <a:cxnLst/>
            <a:rect l="l" t="t" r="r" b="b"/>
            <a:pathLst>
              <a:path w="4144439" h="1000413">
                <a:moveTo>
                  <a:pt x="0" y="0"/>
                </a:moveTo>
                <a:lnTo>
                  <a:pt x="4144439" y="0"/>
                </a:lnTo>
                <a:lnTo>
                  <a:pt x="4144439" y="1000413"/>
                </a:lnTo>
                <a:lnTo>
                  <a:pt x="0" y="10004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3" name="TextBox 33"/>
          <p:cNvSpPr txBox="1"/>
          <p:nvPr/>
        </p:nvSpPr>
        <p:spPr>
          <a:xfrm>
            <a:off x="6623186" y="8227196"/>
            <a:ext cx="3454399" cy="364782"/>
          </a:xfrm>
          <a:prstGeom prst="rect">
            <a:avLst/>
          </a:prstGeom>
        </p:spPr>
        <p:txBody>
          <a:bodyPr lIns="0" tIns="0" rIns="0" bIns="0" rtlCol="0" anchor="t">
            <a:spAutoFit/>
          </a:bodyPr>
          <a:lstStyle/>
          <a:p>
            <a:pPr algn="ctr">
              <a:lnSpc>
                <a:spcPts val="2781"/>
              </a:lnSpc>
              <a:spcBef>
                <a:spcPct val="0"/>
              </a:spcBef>
            </a:pPr>
            <a:r>
              <a:rPr lang="en-US" sz="2461">
                <a:solidFill>
                  <a:srgbClr val="000000"/>
                </a:solidFill>
                <a:latin typeface="Nunito"/>
                <a:ea typeface="Nunito"/>
                <a:cs typeface="Nunito"/>
                <a:sym typeface="Nunito"/>
              </a:rPr>
              <a:t>Evaluation</a:t>
            </a:r>
          </a:p>
        </p:txBody>
      </p:sp>
      <p:sp>
        <p:nvSpPr>
          <p:cNvPr id="34" name="AutoShape 34"/>
          <p:cNvSpPr/>
          <p:nvPr/>
        </p:nvSpPr>
        <p:spPr>
          <a:xfrm>
            <a:off x="5170634" y="8404825"/>
            <a:ext cx="1005266" cy="0"/>
          </a:xfrm>
          <a:prstGeom prst="line">
            <a:avLst/>
          </a:prstGeom>
          <a:ln w="38100" cap="flat">
            <a:solidFill>
              <a:srgbClr val="000000"/>
            </a:solidFill>
            <a:prstDash val="solid"/>
            <a:headEnd type="none" w="sm" len="sm"/>
            <a:tailEnd type="arrow" w="med" len="sm"/>
          </a:ln>
        </p:spPr>
      </p:sp>
      <p:sp>
        <p:nvSpPr>
          <p:cNvPr id="35" name="TextBox 35"/>
          <p:cNvSpPr txBox="1"/>
          <p:nvPr/>
        </p:nvSpPr>
        <p:spPr>
          <a:xfrm>
            <a:off x="10620961" y="7724105"/>
            <a:ext cx="5541815" cy="1707583"/>
          </a:xfrm>
          <a:prstGeom prst="rect">
            <a:avLst/>
          </a:prstGeom>
        </p:spPr>
        <p:txBody>
          <a:bodyPr lIns="0" tIns="0" rIns="0" bIns="0" rtlCol="0" anchor="t">
            <a:spAutoFit/>
          </a:bodyPr>
          <a:lstStyle/>
          <a:p>
            <a:pPr marL="410209" lvl="1" indent="-205105" algn="l">
              <a:lnSpc>
                <a:spcPts val="2659"/>
              </a:lnSpc>
              <a:buFont typeface="Arial"/>
              <a:buChar char="•"/>
            </a:pPr>
            <a:r>
              <a:rPr lang="en-US" sz="1899" dirty="0">
                <a:solidFill>
                  <a:srgbClr val="000000"/>
                </a:solidFill>
                <a:latin typeface="Open Sans"/>
                <a:ea typeface="Open Sans"/>
                <a:cs typeface="Open Sans"/>
                <a:sym typeface="Open Sans"/>
              </a:rPr>
              <a:t>Recall</a:t>
            </a:r>
          </a:p>
          <a:p>
            <a:pPr marL="410209" lvl="1" indent="-205105" algn="l">
              <a:lnSpc>
                <a:spcPts val="2659"/>
              </a:lnSpc>
              <a:buFont typeface="Arial"/>
              <a:buChar char="•"/>
            </a:pPr>
            <a:r>
              <a:rPr lang="en-US" sz="1899" dirty="0">
                <a:solidFill>
                  <a:srgbClr val="000000"/>
                </a:solidFill>
                <a:latin typeface="Open Sans"/>
                <a:ea typeface="Open Sans"/>
                <a:cs typeface="Open Sans"/>
                <a:sym typeface="Open Sans"/>
              </a:rPr>
              <a:t>Accuracy</a:t>
            </a:r>
          </a:p>
          <a:p>
            <a:pPr marL="410209" lvl="1" indent="-205105" algn="l">
              <a:lnSpc>
                <a:spcPts val="2659"/>
              </a:lnSpc>
              <a:buFont typeface="Arial"/>
              <a:buChar char="•"/>
            </a:pPr>
            <a:r>
              <a:rPr lang="en-US" sz="1899" dirty="0">
                <a:solidFill>
                  <a:srgbClr val="000000"/>
                </a:solidFill>
                <a:latin typeface="Open Sans"/>
                <a:ea typeface="Open Sans"/>
                <a:cs typeface="Open Sans"/>
                <a:sym typeface="Open Sans"/>
              </a:rPr>
              <a:t>Area under the ROC curve</a:t>
            </a:r>
          </a:p>
          <a:p>
            <a:pPr marL="410209" lvl="1" indent="-205105" algn="l">
              <a:lnSpc>
                <a:spcPts val="2659"/>
              </a:lnSpc>
              <a:buFont typeface="Arial"/>
              <a:buChar char="•"/>
            </a:pPr>
            <a:r>
              <a:rPr lang="en-US" sz="1899" dirty="0">
                <a:solidFill>
                  <a:srgbClr val="000000"/>
                </a:solidFill>
                <a:latin typeface="Open Sans"/>
                <a:ea typeface="Open Sans"/>
                <a:cs typeface="Open Sans"/>
                <a:sym typeface="Open Sans"/>
              </a:rPr>
              <a:t>Confusion Matrix</a:t>
            </a:r>
          </a:p>
          <a:p>
            <a:pPr marL="410209" lvl="1" indent="-205105" algn="l">
              <a:lnSpc>
                <a:spcPts val="2659"/>
              </a:lnSpc>
              <a:buFont typeface="Arial"/>
              <a:buChar char="•"/>
            </a:pPr>
            <a:r>
              <a:rPr lang="en-US" sz="1899" dirty="0">
                <a:solidFill>
                  <a:srgbClr val="000000"/>
                </a:solidFill>
                <a:latin typeface="Open Sans"/>
                <a:ea typeface="Open Sans"/>
                <a:cs typeface="Open Sans"/>
                <a:sym typeface="Open Sans"/>
              </a:rPr>
              <a:t>Harmonic Mean (HM) Score (only for STAGT)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AutoShape 2"/>
          <p:cNvSpPr/>
          <p:nvPr/>
        </p:nvSpPr>
        <p:spPr>
          <a:xfrm flipV="1">
            <a:off x="6916538" y="3148868"/>
            <a:ext cx="0" cy="6492240"/>
          </a:xfrm>
          <a:prstGeom prst="line">
            <a:avLst/>
          </a:prstGeom>
          <a:ln w="38100" cap="flat">
            <a:solidFill>
              <a:srgbClr val="000000"/>
            </a:solidFill>
            <a:prstDash val="solid"/>
            <a:headEnd type="none" w="sm" len="sm"/>
            <a:tailEnd type="none" w="sm" len="sm"/>
          </a:ln>
        </p:spPr>
      </p:sp>
      <p:sp>
        <p:nvSpPr>
          <p:cNvPr id="3" name="Freeform 3"/>
          <p:cNvSpPr/>
          <p:nvPr/>
        </p:nvSpPr>
        <p:spPr>
          <a:xfrm>
            <a:off x="241404" y="3483424"/>
            <a:ext cx="6513209" cy="5510290"/>
          </a:xfrm>
          <a:custGeom>
            <a:avLst/>
            <a:gdLst/>
            <a:ahLst/>
            <a:cxnLst/>
            <a:rect l="l" t="t" r="r" b="b"/>
            <a:pathLst>
              <a:path w="6513209" h="5510290">
                <a:moveTo>
                  <a:pt x="0" y="0"/>
                </a:moveTo>
                <a:lnTo>
                  <a:pt x="6513209" y="0"/>
                </a:lnTo>
                <a:lnTo>
                  <a:pt x="6513209" y="5510290"/>
                </a:lnTo>
                <a:lnTo>
                  <a:pt x="0" y="5510290"/>
                </a:lnTo>
                <a:lnTo>
                  <a:pt x="0" y="0"/>
                </a:lnTo>
                <a:close/>
              </a:path>
            </a:pathLst>
          </a:custGeom>
          <a:blipFill>
            <a:blip r:embed="rId2"/>
            <a:stretch>
              <a:fillRect/>
            </a:stretch>
          </a:blipFill>
        </p:spPr>
      </p:sp>
      <p:sp>
        <p:nvSpPr>
          <p:cNvPr id="4" name="Freeform 4"/>
          <p:cNvSpPr/>
          <p:nvPr/>
        </p:nvSpPr>
        <p:spPr>
          <a:xfrm>
            <a:off x="7078463" y="3473899"/>
            <a:ext cx="5367417" cy="5412270"/>
          </a:xfrm>
          <a:custGeom>
            <a:avLst/>
            <a:gdLst/>
            <a:ahLst/>
            <a:cxnLst/>
            <a:rect l="l" t="t" r="r" b="b"/>
            <a:pathLst>
              <a:path w="5367417" h="5412270">
                <a:moveTo>
                  <a:pt x="0" y="0"/>
                </a:moveTo>
                <a:lnTo>
                  <a:pt x="5367417" y="0"/>
                </a:lnTo>
                <a:lnTo>
                  <a:pt x="5367417" y="5412270"/>
                </a:lnTo>
                <a:lnTo>
                  <a:pt x="0" y="5412270"/>
                </a:lnTo>
                <a:lnTo>
                  <a:pt x="0" y="0"/>
                </a:lnTo>
                <a:close/>
              </a:path>
            </a:pathLst>
          </a:custGeom>
          <a:blipFill>
            <a:blip r:embed="rId3"/>
            <a:stretch>
              <a:fillRect/>
            </a:stretch>
          </a:blipFill>
        </p:spPr>
      </p:sp>
      <p:sp>
        <p:nvSpPr>
          <p:cNvPr id="5" name="Freeform 5"/>
          <p:cNvSpPr/>
          <p:nvPr/>
        </p:nvSpPr>
        <p:spPr>
          <a:xfrm>
            <a:off x="12597171" y="3483424"/>
            <a:ext cx="5449425" cy="5412270"/>
          </a:xfrm>
          <a:custGeom>
            <a:avLst/>
            <a:gdLst/>
            <a:ahLst/>
            <a:cxnLst/>
            <a:rect l="l" t="t" r="r" b="b"/>
            <a:pathLst>
              <a:path w="5449425" h="5412270">
                <a:moveTo>
                  <a:pt x="0" y="0"/>
                </a:moveTo>
                <a:lnTo>
                  <a:pt x="5449425" y="0"/>
                </a:lnTo>
                <a:lnTo>
                  <a:pt x="5449425" y="5412270"/>
                </a:lnTo>
                <a:lnTo>
                  <a:pt x="0" y="5412270"/>
                </a:lnTo>
                <a:lnTo>
                  <a:pt x="0" y="0"/>
                </a:lnTo>
                <a:close/>
              </a:path>
            </a:pathLst>
          </a:custGeom>
          <a:blipFill>
            <a:blip r:embed="rId4"/>
            <a:stretch>
              <a:fillRect/>
            </a:stretch>
          </a:blipFill>
        </p:spPr>
      </p:sp>
      <p:sp>
        <p:nvSpPr>
          <p:cNvPr id="6" name="Freeform 6"/>
          <p:cNvSpPr/>
          <p:nvPr/>
        </p:nvSpPr>
        <p:spPr>
          <a:xfrm>
            <a:off x="5113407" y="1057919"/>
            <a:ext cx="5772516" cy="1099072"/>
          </a:xfrm>
          <a:custGeom>
            <a:avLst/>
            <a:gdLst/>
            <a:ahLst/>
            <a:cxnLst/>
            <a:rect l="l" t="t" r="r" b="b"/>
            <a:pathLst>
              <a:path w="5772516" h="1099072">
                <a:moveTo>
                  <a:pt x="0" y="0"/>
                </a:moveTo>
                <a:lnTo>
                  <a:pt x="5772516" y="0"/>
                </a:lnTo>
                <a:lnTo>
                  <a:pt x="5772516" y="1099072"/>
                </a:lnTo>
                <a:lnTo>
                  <a:pt x="0" y="1099072"/>
                </a:lnTo>
                <a:lnTo>
                  <a:pt x="0" y="0"/>
                </a:lnTo>
                <a:close/>
              </a:path>
            </a:pathLst>
          </a:custGeom>
          <a:blipFill>
            <a:blip r:embed="rId5"/>
            <a:stretch>
              <a:fillRect/>
            </a:stretch>
          </a:blipFill>
        </p:spPr>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
        <p:nvSpPr>
          <p:cNvPr id="8" name="TextBox 8"/>
          <p:cNvSpPr txBox="1"/>
          <p:nvPr/>
        </p:nvSpPr>
        <p:spPr>
          <a:xfrm>
            <a:off x="769382" y="324168"/>
            <a:ext cx="8115277" cy="680327"/>
          </a:xfrm>
          <a:prstGeom prst="rect">
            <a:avLst/>
          </a:prstGeom>
        </p:spPr>
        <p:txBody>
          <a:bodyPr lIns="0" tIns="0" rIns="0" bIns="0" rtlCol="0" anchor="t">
            <a:spAutoFit/>
          </a:bodyPr>
          <a:lstStyle/>
          <a:p>
            <a:pPr algn="l">
              <a:lnSpc>
                <a:spcPts val="5289"/>
              </a:lnSpc>
            </a:pPr>
            <a:r>
              <a:rPr lang="en-US" sz="4599">
                <a:solidFill>
                  <a:srgbClr val="000000"/>
                </a:solidFill>
                <a:latin typeface="Ansam"/>
                <a:ea typeface="Ansam"/>
                <a:cs typeface="Ansam"/>
                <a:sym typeface="Ansam"/>
              </a:rPr>
              <a:t>RESULTS</a:t>
            </a:r>
          </a:p>
        </p:txBody>
      </p:sp>
      <p:sp>
        <p:nvSpPr>
          <p:cNvPr id="9" name="TextBox 9"/>
          <p:cNvSpPr txBox="1"/>
          <p:nvPr/>
        </p:nvSpPr>
        <p:spPr>
          <a:xfrm>
            <a:off x="1934085" y="2427200"/>
            <a:ext cx="3042749" cy="601712"/>
          </a:xfrm>
          <a:prstGeom prst="rect">
            <a:avLst/>
          </a:prstGeom>
        </p:spPr>
        <p:txBody>
          <a:bodyPr lIns="0" tIns="0" rIns="0" bIns="0" rtlCol="0" anchor="t">
            <a:spAutoFit/>
          </a:bodyPr>
          <a:lstStyle/>
          <a:p>
            <a:pPr algn="ctr">
              <a:lnSpc>
                <a:spcPts val="4918"/>
              </a:lnSpc>
            </a:pPr>
            <a:r>
              <a:rPr lang="en-US" sz="3513" b="1">
                <a:solidFill>
                  <a:srgbClr val="000000"/>
                </a:solidFill>
                <a:latin typeface="Canva Sans Bold"/>
                <a:ea typeface="Canva Sans Bold"/>
                <a:cs typeface="Canva Sans Bold"/>
                <a:sym typeface="Canva Sans Bold"/>
              </a:rPr>
              <a:t>GAT</a:t>
            </a:r>
          </a:p>
        </p:txBody>
      </p:sp>
      <p:sp>
        <p:nvSpPr>
          <p:cNvPr id="10" name="TextBox 10"/>
          <p:cNvSpPr txBox="1"/>
          <p:nvPr/>
        </p:nvSpPr>
        <p:spPr>
          <a:xfrm>
            <a:off x="10473829" y="2318916"/>
            <a:ext cx="3042749" cy="601712"/>
          </a:xfrm>
          <a:prstGeom prst="rect">
            <a:avLst/>
          </a:prstGeom>
        </p:spPr>
        <p:txBody>
          <a:bodyPr lIns="0" tIns="0" rIns="0" bIns="0" rtlCol="0" anchor="t">
            <a:spAutoFit/>
          </a:bodyPr>
          <a:lstStyle/>
          <a:p>
            <a:pPr algn="ctr">
              <a:lnSpc>
                <a:spcPts val="4918"/>
              </a:lnSpc>
            </a:pPr>
            <a:r>
              <a:rPr lang="en-US" sz="3513" b="1" dirty="0">
                <a:solidFill>
                  <a:srgbClr val="000000"/>
                </a:solidFill>
                <a:latin typeface="Canva Sans Bold"/>
                <a:ea typeface="Canva Sans Bold"/>
                <a:cs typeface="Canva Sans Bold"/>
                <a:sym typeface="Canva Sans Bold"/>
              </a:rPr>
              <a:t>STAGT</a:t>
            </a:r>
          </a:p>
        </p:txBody>
      </p:sp>
      <p:sp>
        <p:nvSpPr>
          <p:cNvPr id="11" name="TextBox 11"/>
          <p:cNvSpPr txBox="1"/>
          <p:nvPr/>
        </p:nvSpPr>
        <p:spPr>
          <a:xfrm>
            <a:off x="7626485" y="3022501"/>
            <a:ext cx="4727294" cy="318047"/>
          </a:xfrm>
          <a:prstGeom prst="rect">
            <a:avLst/>
          </a:prstGeom>
        </p:spPr>
        <p:txBody>
          <a:bodyPr lIns="0" tIns="0" rIns="0" bIns="0" rtlCol="0" anchor="t">
            <a:spAutoFit/>
          </a:bodyPr>
          <a:lstStyle/>
          <a:p>
            <a:pPr algn="ctr">
              <a:lnSpc>
                <a:spcPts val="2611"/>
              </a:lnSpc>
              <a:spcBef>
                <a:spcPct val="0"/>
              </a:spcBef>
            </a:pPr>
            <a:r>
              <a:rPr lang="en-US" sz="1865">
                <a:solidFill>
                  <a:srgbClr val="000000"/>
                </a:solidFill>
                <a:latin typeface="Open Sans"/>
                <a:ea typeface="Open Sans"/>
                <a:cs typeface="Open Sans"/>
                <a:sym typeface="Open Sans"/>
              </a:rPr>
              <a:t>Sampled Dataset</a:t>
            </a:r>
          </a:p>
        </p:txBody>
      </p:sp>
      <p:sp>
        <p:nvSpPr>
          <p:cNvPr id="12" name="TextBox 12"/>
          <p:cNvSpPr txBox="1"/>
          <p:nvPr/>
        </p:nvSpPr>
        <p:spPr>
          <a:xfrm>
            <a:off x="12958236" y="3022501"/>
            <a:ext cx="4727294" cy="318047"/>
          </a:xfrm>
          <a:prstGeom prst="rect">
            <a:avLst/>
          </a:prstGeom>
        </p:spPr>
        <p:txBody>
          <a:bodyPr lIns="0" tIns="0" rIns="0" bIns="0" rtlCol="0" anchor="t">
            <a:spAutoFit/>
          </a:bodyPr>
          <a:lstStyle/>
          <a:p>
            <a:pPr algn="ctr">
              <a:lnSpc>
                <a:spcPts val="2611"/>
              </a:lnSpc>
              <a:spcBef>
                <a:spcPct val="0"/>
              </a:spcBef>
            </a:pPr>
            <a:r>
              <a:rPr lang="en-US" sz="1865">
                <a:solidFill>
                  <a:srgbClr val="000000"/>
                </a:solidFill>
                <a:latin typeface="Open Sans"/>
                <a:ea typeface="Open Sans"/>
                <a:cs typeface="Open Sans"/>
                <a:sym typeface="Open Sans"/>
              </a:rPr>
              <a:t>Full Dataset</a:t>
            </a:r>
          </a:p>
        </p:txBody>
      </p:sp>
      <p:sp>
        <p:nvSpPr>
          <p:cNvPr id="13" name="TextBox 13"/>
          <p:cNvSpPr txBox="1"/>
          <p:nvPr/>
        </p:nvSpPr>
        <p:spPr>
          <a:xfrm>
            <a:off x="1091812" y="2990812"/>
            <a:ext cx="4727294" cy="318047"/>
          </a:xfrm>
          <a:prstGeom prst="rect">
            <a:avLst/>
          </a:prstGeom>
        </p:spPr>
        <p:txBody>
          <a:bodyPr lIns="0" tIns="0" rIns="0" bIns="0" rtlCol="0" anchor="t">
            <a:spAutoFit/>
          </a:bodyPr>
          <a:lstStyle/>
          <a:p>
            <a:pPr algn="ctr">
              <a:lnSpc>
                <a:spcPts val="2611"/>
              </a:lnSpc>
              <a:spcBef>
                <a:spcPct val="0"/>
              </a:spcBef>
            </a:pPr>
            <a:r>
              <a:rPr lang="en-US" sz="1865">
                <a:solidFill>
                  <a:srgbClr val="000000"/>
                </a:solidFill>
                <a:latin typeface="Open Sans"/>
                <a:ea typeface="Open Sans"/>
                <a:cs typeface="Open Sans"/>
                <a:sym typeface="Open Sans"/>
              </a:rPr>
              <a:t>Sampled Dataset</a:t>
            </a:r>
          </a:p>
        </p:txBody>
      </p:sp>
      <p:sp>
        <p:nvSpPr>
          <p:cNvPr id="14" name="TextBox 14"/>
          <p:cNvSpPr txBox="1"/>
          <p:nvPr/>
        </p:nvSpPr>
        <p:spPr>
          <a:xfrm>
            <a:off x="1958002" y="9296107"/>
            <a:ext cx="1843584" cy="462745"/>
          </a:xfrm>
          <a:prstGeom prst="rect">
            <a:avLst/>
          </a:prstGeom>
        </p:spPr>
        <p:txBody>
          <a:bodyPr lIns="0" tIns="0" rIns="0" bIns="0" rtlCol="0" anchor="t">
            <a:spAutoFit/>
          </a:bodyPr>
          <a:lstStyle/>
          <a:p>
            <a:pPr algn="ctr">
              <a:lnSpc>
                <a:spcPts val="3894"/>
              </a:lnSpc>
              <a:spcBef>
                <a:spcPct val="0"/>
              </a:spcBef>
            </a:pPr>
            <a:r>
              <a:rPr lang="en-US" sz="2781">
                <a:solidFill>
                  <a:srgbClr val="000000"/>
                </a:solidFill>
                <a:latin typeface="Open Sans"/>
                <a:ea typeface="Open Sans"/>
                <a:cs typeface="Open Sans"/>
                <a:sym typeface="Open Sans"/>
              </a:rPr>
              <a:t>Recall: 0.29</a:t>
            </a:r>
          </a:p>
        </p:txBody>
      </p:sp>
      <p:sp>
        <p:nvSpPr>
          <p:cNvPr id="15" name="TextBox 15"/>
          <p:cNvSpPr txBox="1"/>
          <p:nvPr/>
        </p:nvSpPr>
        <p:spPr>
          <a:xfrm>
            <a:off x="8638420" y="9296107"/>
            <a:ext cx="2247503" cy="462745"/>
          </a:xfrm>
          <a:prstGeom prst="rect">
            <a:avLst/>
          </a:prstGeom>
        </p:spPr>
        <p:txBody>
          <a:bodyPr lIns="0" tIns="0" rIns="0" bIns="0" rtlCol="0" anchor="t">
            <a:spAutoFit/>
          </a:bodyPr>
          <a:lstStyle/>
          <a:p>
            <a:pPr algn="ctr">
              <a:lnSpc>
                <a:spcPts val="3894"/>
              </a:lnSpc>
              <a:spcBef>
                <a:spcPct val="0"/>
              </a:spcBef>
            </a:pPr>
            <a:r>
              <a:rPr lang="en-US" sz="2781">
                <a:solidFill>
                  <a:srgbClr val="000000"/>
                </a:solidFill>
                <a:latin typeface="Open Sans"/>
                <a:ea typeface="Open Sans"/>
                <a:cs typeface="Open Sans"/>
                <a:sym typeface="Open Sans"/>
              </a:rPr>
              <a:t>Recall: 0.8381</a:t>
            </a:r>
          </a:p>
        </p:txBody>
      </p:sp>
      <p:sp>
        <p:nvSpPr>
          <p:cNvPr id="16" name="TextBox 16"/>
          <p:cNvSpPr txBox="1"/>
          <p:nvPr/>
        </p:nvSpPr>
        <p:spPr>
          <a:xfrm>
            <a:off x="14198132" y="9296107"/>
            <a:ext cx="2247503" cy="462745"/>
          </a:xfrm>
          <a:prstGeom prst="rect">
            <a:avLst/>
          </a:prstGeom>
        </p:spPr>
        <p:txBody>
          <a:bodyPr lIns="0" tIns="0" rIns="0" bIns="0" rtlCol="0" anchor="t">
            <a:spAutoFit/>
          </a:bodyPr>
          <a:lstStyle/>
          <a:p>
            <a:pPr algn="ctr">
              <a:lnSpc>
                <a:spcPts val="3894"/>
              </a:lnSpc>
              <a:spcBef>
                <a:spcPct val="0"/>
              </a:spcBef>
            </a:pPr>
            <a:r>
              <a:rPr lang="en-US" sz="2781">
                <a:solidFill>
                  <a:srgbClr val="000000"/>
                </a:solidFill>
                <a:latin typeface="Open Sans"/>
                <a:ea typeface="Open Sans"/>
                <a:cs typeface="Open Sans"/>
                <a:sym typeface="Open Sans"/>
              </a:rPr>
              <a:t>Recall: 0.7314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Freeform 2"/>
          <p:cNvSpPr/>
          <p:nvPr/>
        </p:nvSpPr>
        <p:spPr>
          <a:xfrm>
            <a:off x="243788" y="3381926"/>
            <a:ext cx="6807967" cy="5105975"/>
          </a:xfrm>
          <a:custGeom>
            <a:avLst/>
            <a:gdLst/>
            <a:ahLst/>
            <a:cxnLst/>
            <a:rect l="l" t="t" r="r" b="b"/>
            <a:pathLst>
              <a:path w="6807967" h="5105975">
                <a:moveTo>
                  <a:pt x="0" y="0"/>
                </a:moveTo>
                <a:lnTo>
                  <a:pt x="6807968" y="0"/>
                </a:lnTo>
                <a:lnTo>
                  <a:pt x="6807968" y="5105975"/>
                </a:lnTo>
                <a:lnTo>
                  <a:pt x="0" y="5105975"/>
                </a:lnTo>
                <a:lnTo>
                  <a:pt x="0" y="0"/>
                </a:lnTo>
                <a:close/>
              </a:path>
            </a:pathLst>
          </a:custGeom>
          <a:blipFill>
            <a:blip r:embed="rId2"/>
            <a:stretch>
              <a:fillRect/>
            </a:stretch>
          </a:blipFill>
        </p:spPr>
      </p:sp>
      <p:sp>
        <p:nvSpPr>
          <p:cNvPr id="3" name="Freeform 3"/>
          <p:cNvSpPr/>
          <p:nvPr/>
        </p:nvSpPr>
        <p:spPr>
          <a:xfrm>
            <a:off x="7280356" y="3250208"/>
            <a:ext cx="5324110" cy="5357582"/>
          </a:xfrm>
          <a:custGeom>
            <a:avLst/>
            <a:gdLst/>
            <a:ahLst/>
            <a:cxnLst/>
            <a:rect l="l" t="t" r="r" b="b"/>
            <a:pathLst>
              <a:path w="5324110" h="5357582">
                <a:moveTo>
                  <a:pt x="0" y="0"/>
                </a:moveTo>
                <a:lnTo>
                  <a:pt x="5324110" y="0"/>
                </a:lnTo>
                <a:lnTo>
                  <a:pt x="5324110" y="5357582"/>
                </a:lnTo>
                <a:lnTo>
                  <a:pt x="0" y="5357582"/>
                </a:lnTo>
                <a:lnTo>
                  <a:pt x="0" y="0"/>
                </a:lnTo>
                <a:close/>
              </a:path>
            </a:pathLst>
          </a:custGeom>
          <a:blipFill>
            <a:blip r:embed="rId3"/>
            <a:stretch>
              <a:fillRect r="-432"/>
            </a:stretch>
          </a:blipFill>
        </p:spPr>
      </p:sp>
      <p:sp>
        <p:nvSpPr>
          <p:cNvPr id="4" name="Freeform 4"/>
          <p:cNvSpPr/>
          <p:nvPr/>
        </p:nvSpPr>
        <p:spPr>
          <a:xfrm>
            <a:off x="12763096" y="3269175"/>
            <a:ext cx="5359356" cy="5338614"/>
          </a:xfrm>
          <a:custGeom>
            <a:avLst/>
            <a:gdLst/>
            <a:ahLst/>
            <a:cxnLst/>
            <a:rect l="l" t="t" r="r" b="b"/>
            <a:pathLst>
              <a:path w="5359356" h="5338614">
                <a:moveTo>
                  <a:pt x="0" y="0"/>
                </a:moveTo>
                <a:lnTo>
                  <a:pt x="5359356" y="0"/>
                </a:lnTo>
                <a:lnTo>
                  <a:pt x="5359356" y="5338615"/>
                </a:lnTo>
                <a:lnTo>
                  <a:pt x="0" y="5338615"/>
                </a:lnTo>
                <a:lnTo>
                  <a:pt x="0" y="0"/>
                </a:lnTo>
                <a:close/>
              </a:path>
            </a:pathLst>
          </a:custGeom>
          <a:blipFill>
            <a:blip r:embed="rId4"/>
            <a:stretch>
              <a:fillRect b="-388"/>
            </a:stretch>
          </a:blipFill>
        </p:spPr>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
        <p:nvSpPr>
          <p:cNvPr id="6" name="TextBox 6"/>
          <p:cNvSpPr txBox="1"/>
          <p:nvPr/>
        </p:nvSpPr>
        <p:spPr>
          <a:xfrm>
            <a:off x="769382" y="352743"/>
            <a:ext cx="13789527" cy="1140760"/>
          </a:xfrm>
          <a:prstGeom prst="rect">
            <a:avLst/>
          </a:prstGeom>
        </p:spPr>
        <p:txBody>
          <a:bodyPr lIns="0" tIns="0" rIns="0" bIns="0" rtlCol="0" anchor="t">
            <a:spAutoFit/>
          </a:bodyPr>
          <a:lstStyle/>
          <a:p>
            <a:pPr algn="l">
              <a:lnSpc>
                <a:spcPts val="8988"/>
              </a:lnSpc>
            </a:pPr>
            <a:r>
              <a:rPr lang="en-US" sz="7815">
                <a:solidFill>
                  <a:srgbClr val="000000"/>
                </a:solidFill>
                <a:latin typeface="Ansam"/>
                <a:ea typeface="Ansam"/>
                <a:cs typeface="Ansam"/>
                <a:sym typeface="Ansam"/>
              </a:rPr>
              <a:t>ROC CURVE</a:t>
            </a:r>
          </a:p>
        </p:txBody>
      </p:sp>
      <p:sp>
        <p:nvSpPr>
          <p:cNvPr id="7" name="TextBox 7"/>
          <p:cNvSpPr txBox="1"/>
          <p:nvPr/>
        </p:nvSpPr>
        <p:spPr>
          <a:xfrm>
            <a:off x="1176494" y="1750437"/>
            <a:ext cx="4503215" cy="847796"/>
          </a:xfrm>
          <a:prstGeom prst="rect">
            <a:avLst/>
          </a:prstGeom>
        </p:spPr>
        <p:txBody>
          <a:bodyPr lIns="0" tIns="0" rIns="0" bIns="0" rtlCol="0" anchor="t">
            <a:spAutoFit/>
          </a:bodyPr>
          <a:lstStyle/>
          <a:p>
            <a:pPr algn="ctr">
              <a:lnSpc>
                <a:spcPts val="7279"/>
              </a:lnSpc>
            </a:pPr>
            <a:r>
              <a:rPr lang="en-US" sz="4400" b="1" dirty="0">
                <a:solidFill>
                  <a:srgbClr val="000000"/>
                </a:solidFill>
                <a:latin typeface="Canva Sans Bold"/>
                <a:ea typeface="Canva Sans Bold"/>
                <a:cs typeface="Canva Sans Bold"/>
                <a:sym typeface="Canva Sans Bold"/>
              </a:rPr>
              <a:t>GAT</a:t>
            </a:r>
          </a:p>
        </p:txBody>
      </p:sp>
      <p:sp>
        <p:nvSpPr>
          <p:cNvPr id="8" name="TextBox 8"/>
          <p:cNvSpPr txBox="1"/>
          <p:nvPr/>
        </p:nvSpPr>
        <p:spPr>
          <a:xfrm>
            <a:off x="10511489" y="1750437"/>
            <a:ext cx="4503215" cy="847796"/>
          </a:xfrm>
          <a:prstGeom prst="rect">
            <a:avLst/>
          </a:prstGeom>
        </p:spPr>
        <p:txBody>
          <a:bodyPr lIns="0" tIns="0" rIns="0" bIns="0" rtlCol="0" anchor="t">
            <a:spAutoFit/>
          </a:bodyPr>
          <a:lstStyle/>
          <a:p>
            <a:pPr algn="ctr">
              <a:lnSpc>
                <a:spcPts val="7279"/>
              </a:lnSpc>
            </a:pPr>
            <a:r>
              <a:rPr lang="en-US" sz="4400" b="1" dirty="0">
                <a:solidFill>
                  <a:srgbClr val="000000"/>
                </a:solidFill>
                <a:latin typeface="Canva Sans Bold"/>
                <a:ea typeface="Canva Sans Bold"/>
                <a:cs typeface="Canva Sans Bold"/>
                <a:sym typeface="Canva Sans Bold"/>
              </a:rPr>
              <a:t>STAGT</a:t>
            </a:r>
          </a:p>
        </p:txBody>
      </p:sp>
      <p:sp>
        <p:nvSpPr>
          <p:cNvPr id="9" name="TextBox 9"/>
          <p:cNvSpPr txBox="1"/>
          <p:nvPr/>
        </p:nvSpPr>
        <p:spPr>
          <a:xfrm>
            <a:off x="7664145" y="2798882"/>
            <a:ext cx="4727294" cy="463155"/>
          </a:xfrm>
          <a:prstGeom prst="rect">
            <a:avLst/>
          </a:prstGeom>
        </p:spPr>
        <p:txBody>
          <a:bodyPr lIns="0" tIns="0" rIns="0" bIns="0" rtlCol="0" anchor="t">
            <a:spAutoFit/>
          </a:bodyPr>
          <a:lstStyle/>
          <a:p>
            <a:pPr algn="ctr">
              <a:lnSpc>
                <a:spcPts val="3871"/>
              </a:lnSpc>
              <a:spcBef>
                <a:spcPct val="0"/>
              </a:spcBef>
            </a:pPr>
            <a:r>
              <a:rPr lang="en-US" sz="2765">
                <a:solidFill>
                  <a:srgbClr val="000000"/>
                </a:solidFill>
                <a:latin typeface="Open Sans"/>
                <a:ea typeface="Open Sans"/>
                <a:cs typeface="Open Sans"/>
                <a:sym typeface="Open Sans"/>
              </a:rPr>
              <a:t>Sampled Dataset</a:t>
            </a:r>
          </a:p>
        </p:txBody>
      </p:sp>
      <p:sp>
        <p:nvSpPr>
          <p:cNvPr id="10" name="TextBox 10"/>
          <p:cNvSpPr txBox="1"/>
          <p:nvPr/>
        </p:nvSpPr>
        <p:spPr>
          <a:xfrm>
            <a:off x="12995897" y="2798882"/>
            <a:ext cx="4727294" cy="463155"/>
          </a:xfrm>
          <a:prstGeom prst="rect">
            <a:avLst/>
          </a:prstGeom>
        </p:spPr>
        <p:txBody>
          <a:bodyPr lIns="0" tIns="0" rIns="0" bIns="0" rtlCol="0" anchor="t">
            <a:spAutoFit/>
          </a:bodyPr>
          <a:lstStyle/>
          <a:p>
            <a:pPr algn="ctr">
              <a:lnSpc>
                <a:spcPts val="3871"/>
              </a:lnSpc>
              <a:spcBef>
                <a:spcPct val="0"/>
              </a:spcBef>
            </a:pPr>
            <a:r>
              <a:rPr lang="en-US" sz="2765">
                <a:solidFill>
                  <a:srgbClr val="000000"/>
                </a:solidFill>
                <a:latin typeface="Open Sans"/>
                <a:ea typeface="Open Sans"/>
                <a:cs typeface="Open Sans"/>
                <a:sym typeface="Open Sans"/>
              </a:rPr>
              <a:t>Full Dataset</a:t>
            </a:r>
          </a:p>
        </p:txBody>
      </p:sp>
      <p:sp>
        <p:nvSpPr>
          <p:cNvPr id="11" name="TextBox 11"/>
          <p:cNvSpPr txBox="1"/>
          <p:nvPr/>
        </p:nvSpPr>
        <p:spPr>
          <a:xfrm>
            <a:off x="1176494" y="2798882"/>
            <a:ext cx="4727294" cy="463155"/>
          </a:xfrm>
          <a:prstGeom prst="rect">
            <a:avLst/>
          </a:prstGeom>
        </p:spPr>
        <p:txBody>
          <a:bodyPr lIns="0" tIns="0" rIns="0" bIns="0" rtlCol="0" anchor="t">
            <a:spAutoFit/>
          </a:bodyPr>
          <a:lstStyle/>
          <a:p>
            <a:pPr algn="ctr">
              <a:lnSpc>
                <a:spcPts val="3871"/>
              </a:lnSpc>
              <a:spcBef>
                <a:spcPct val="0"/>
              </a:spcBef>
            </a:pPr>
            <a:r>
              <a:rPr lang="en-US" sz="2765">
                <a:solidFill>
                  <a:srgbClr val="000000"/>
                </a:solidFill>
                <a:latin typeface="Open Sans"/>
                <a:ea typeface="Open Sans"/>
                <a:cs typeface="Open Sans"/>
                <a:sym typeface="Open Sans"/>
              </a:rPr>
              <a:t>Sampled Dataset</a:t>
            </a:r>
          </a:p>
        </p:txBody>
      </p:sp>
      <p:sp>
        <p:nvSpPr>
          <p:cNvPr id="12" name="AutoShape 12"/>
          <p:cNvSpPr/>
          <p:nvPr/>
        </p:nvSpPr>
        <p:spPr>
          <a:xfrm flipV="1">
            <a:off x="7166056" y="2637532"/>
            <a:ext cx="0" cy="6492240"/>
          </a:xfrm>
          <a:prstGeom prst="line">
            <a:avLst/>
          </a:prstGeom>
          <a:ln w="38100" cap="flat">
            <a:solidFill>
              <a:srgbClr val="000000"/>
            </a:solidFill>
            <a:prstDash val="solid"/>
            <a:headEnd type="none" w="sm" len="sm"/>
            <a:tailEnd type="none" w="sm" len="sm"/>
          </a:ln>
        </p:spPr>
      </p:sp>
      <p:sp>
        <p:nvSpPr>
          <p:cNvPr id="13" name="TextBox 13"/>
          <p:cNvSpPr txBox="1"/>
          <p:nvPr/>
        </p:nvSpPr>
        <p:spPr>
          <a:xfrm>
            <a:off x="2929697" y="8712247"/>
            <a:ext cx="1220887"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Open Sans"/>
                <a:ea typeface="Open Sans"/>
                <a:cs typeface="Open Sans"/>
                <a:sym typeface="Open Sans"/>
              </a:rPr>
              <a:t>AUC = 0.61</a:t>
            </a:r>
          </a:p>
        </p:txBody>
      </p:sp>
      <p:sp>
        <p:nvSpPr>
          <p:cNvPr id="14" name="TextBox 14"/>
          <p:cNvSpPr txBox="1"/>
          <p:nvPr/>
        </p:nvSpPr>
        <p:spPr>
          <a:xfrm>
            <a:off x="9194053" y="8712247"/>
            <a:ext cx="1496715"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Open Sans"/>
                <a:ea typeface="Open Sans"/>
                <a:cs typeface="Open Sans"/>
                <a:sym typeface="Open Sans"/>
              </a:rPr>
              <a:t>AUC = 0.8865</a:t>
            </a:r>
          </a:p>
        </p:txBody>
      </p:sp>
      <p:sp>
        <p:nvSpPr>
          <p:cNvPr id="15" name="TextBox 15"/>
          <p:cNvSpPr txBox="1"/>
          <p:nvPr/>
        </p:nvSpPr>
        <p:spPr>
          <a:xfrm>
            <a:off x="14878122" y="8712247"/>
            <a:ext cx="1496715"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Open Sans"/>
                <a:ea typeface="Open Sans"/>
                <a:cs typeface="Open Sans"/>
                <a:sym typeface="Open Sans"/>
              </a:rPr>
              <a:t>AUC = 0.8400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193807769"/>
              </p:ext>
            </p:extLst>
          </p:nvPr>
        </p:nvGraphicFramePr>
        <p:xfrm>
          <a:off x="1495342" y="2475066"/>
          <a:ext cx="15080750" cy="4103054"/>
        </p:xfrm>
        <a:graphic>
          <a:graphicData uri="http://schemas.openxmlformats.org/drawingml/2006/table">
            <a:tbl>
              <a:tblPr/>
              <a:tblGrid>
                <a:gridCol w="3016150">
                  <a:extLst>
                    <a:ext uri="{9D8B030D-6E8A-4147-A177-3AD203B41FA5}">
                      <a16:colId xmlns:a16="http://schemas.microsoft.com/office/drawing/2014/main" val="20000"/>
                    </a:ext>
                  </a:extLst>
                </a:gridCol>
                <a:gridCol w="3016150">
                  <a:extLst>
                    <a:ext uri="{9D8B030D-6E8A-4147-A177-3AD203B41FA5}">
                      <a16:colId xmlns:a16="http://schemas.microsoft.com/office/drawing/2014/main" val="20001"/>
                    </a:ext>
                  </a:extLst>
                </a:gridCol>
                <a:gridCol w="3016150">
                  <a:extLst>
                    <a:ext uri="{9D8B030D-6E8A-4147-A177-3AD203B41FA5}">
                      <a16:colId xmlns:a16="http://schemas.microsoft.com/office/drawing/2014/main" val="20002"/>
                    </a:ext>
                  </a:extLst>
                </a:gridCol>
                <a:gridCol w="3016150">
                  <a:extLst>
                    <a:ext uri="{9D8B030D-6E8A-4147-A177-3AD203B41FA5}">
                      <a16:colId xmlns:a16="http://schemas.microsoft.com/office/drawing/2014/main" val="20003"/>
                    </a:ext>
                  </a:extLst>
                </a:gridCol>
                <a:gridCol w="3016150">
                  <a:extLst>
                    <a:ext uri="{9D8B030D-6E8A-4147-A177-3AD203B41FA5}">
                      <a16:colId xmlns:a16="http://schemas.microsoft.com/office/drawing/2014/main" val="20004"/>
                    </a:ext>
                  </a:extLst>
                </a:gridCol>
              </a:tblGrid>
              <a:tr h="888200">
                <a:tc>
                  <a:txBody>
                    <a:bodyPr/>
                    <a:lstStyle/>
                    <a:p>
                      <a:pPr algn="ctr">
                        <a:lnSpc>
                          <a:spcPts val="2659"/>
                        </a:lnSpc>
                        <a:defRPr/>
                      </a:pPr>
                      <a:r>
                        <a:rPr lang="en-US" sz="1899" b="1">
                          <a:solidFill>
                            <a:srgbClr val="000000"/>
                          </a:solidFill>
                          <a:latin typeface="Open Sans Bold"/>
                          <a:ea typeface="Open Sans Bold"/>
                          <a:cs typeface="Open Sans Bold"/>
                          <a:sym typeface="Open Sans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b="1">
                          <a:solidFill>
                            <a:srgbClr val="000000"/>
                          </a:solidFill>
                          <a:latin typeface="Open Sans Bold"/>
                          <a:ea typeface="Open Sans Bold"/>
                          <a:cs typeface="Open Sans Bold"/>
                          <a:sym typeface="Open Sans Bold"/>
                        </a:rPr>
                        <a:t>Recall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b="1">
                          <a:solidFill>
                            <a:srgbClr val="000000"/>
                          </a:solidFill>
                          <a:latin typeface="Open Sans Bold"/>
                          <a:ea typeface="Open Sans Bold"/>
                          <a:cs typeface="Open Sans Bold"/>
                          <a:sym typeface="Open Sans Bold"/>
                        </a:rPr>
                        <a:t>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b="1">
                          <a:solidFill>
                            <a:srgbClr val="000000"/>
                          </a:solidFill>
                          <a:latin typeface="Open Sans Bold"/>
                          <a:ea typeface="Open Sans Bold"/>
                          <a:cs typeface="Open Sans Bold"/>
                          <a:sym typeface="Open Sans Bold"/>
                        </a:rPr>
                        <a:t>AUC</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b="1">
                          <a:solidFill>
                            <a:srgbClr val="000000"/>
                          </a:solidFill>
                          <a:latin typeface="Open Sans Bold"/>
                          <a:ea typeface="Open Sans Bold"/>
                          <a:cs typeface="Open Sans Bold"/>
                          <a:sym typeface="Open Sans Bold"/>
                        </a:rPr>
                        <a:t>Harmonic Mean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63327">
                <a:tc>
                  <a:txBody>
                    <a:bodyPr/>
                    <a:lstStyle/>
                    <a:p>
                      <a:pPr algn="ctr">
                        <a:lnSpc>
                          <a:spcPts val="2659"/>
                        </a:lnSpc>
                        <a:defRPr/>
                      </a:pPr>
                      <a:r>
                        <a:rPr lang="en-US" sz="1899" b="1">
                          <a:solidFill>
                            <a:srgbClr val="000000"/>
                          </a:solidFill>
                          <a:latin typeface="Open Sans Bold"/>
                          <a:ea typeface="Open Sans Bold"/>
                          <a:cs typeface="Open Sans Bold"/>
                          <a:sym typeface="Open Sans Bold"/>
                        </a:rPr>
                        <a:t>GAT(Sampled Dataset)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0.2901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b="1">
                          <a:solidFill>
                            <a:srgbClr val="000000"/>
                          </a:solidFill>
                          <a:latin typeface="Open Sans Bold"/>
                          <a:ea typeface="Open Sans Bold"/>
                          <a:cs typeface="Open Sans Bold"/>
                          <a:sym typeface="Open Sans Bold"/>
                        </a:rPr>
                        <a:t>0.8962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0.61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0.4384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63327">
                <a:tc>
                  <a:txBody>
                    <a:bodyPr/>
                    <a:lstStyle/>
                    <a:p>
                      <a:pPr algn="ctr">
                        <a:lnSpc>
                          <a:spcPts val="2659"/>
                        </a:lnSpc>
                        <a:defRPr/>
                      </a:pPr>
                      <a:r>
                        <a:rPr lang="en-US" sz="1899" b="1" dirty="0">
                          <a:solidFill>
                            <a:srgbClr val="000000"/>
                          </a:solidFill>
                          <a:latin typeface="Open Sans Bold"/>
                          <a:ea typeface="Open Sans Bold"/>
                          <a:cs typeface="Open Sans Bold"/>
                          <a:sym typeface="Open Sans Bold"/>
                        </a:rPr>
                        <a:t>STAGT(Sampled Dataset)</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b="1">
                          <a:solidFill>
                            <a:srgbClr val="000000"/>
                          </a:solidFill>
                          <a:latin typeface="Open Sans Bold"/>
                          <a:ea typeface="Open Sans Bold"/>
                          <a:cs typeface="Open Sans Bold"/>
                          <a:sym typeface="Open Sans Bold"/>
                        </a:rPr>
                        <a:t>0.8381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0.7614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b="1">
                          <a:solidFill>
                            <a:srgbClr val="000000"/>
                          </a:solidFill>
                          <a:latin typeface="Open Sans Bold"/>
                          <a:ea typeface="Open Sans Bold"/>
                          <a:cs typeface="Open Sans Bold"/>
                          <a:sym typeface="Open Sans Bold"/>
                        </a:rPr>
                        <a:t>0.8865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b="1">
                          <a:solidFill>
                            <a:srgbClr val="000000"/>
                          </a:solidFill>
                          <a:latin typeface="Open Sans Bold"/>
                          <a:ea typeface="Open Sans Bold"/>
                          <a:cs typeface="Open Sans Bold"/>
                          <a:sym typeface="Open Sans Bold"/>
                        </a:rPr>
                        <a:t>0.7979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88200">
                <a:tc>
                  <a:txBody>
                    <a:bodyPr/>
                    <a:lstStyle/>
                    <a:p>
                      <a:pPr algn="ctr">
                        <a:lnSpc>
                          <a:spcPts val="2659"/>
                        </a:lnSpc>
                        <a:defRPr/>
                      </a:pPr>
                      <a:r>
                        <a:rPr lang="en-US" sz="1899" b="1" dirty="0">
                          <a:solidFill>
                            <a:srgbClr val="000000"/>
                          </a:solidFill>
                          <a:latin typeface="Open Sans Bold"/>
                          <a:ea typeface="Open Sans Bold"/>
                          <a:cs typeface="Open Sans Bold"/>
                          <a:sym typeface="Open Sans Bold"/>
                        </a:rPr>
                        <a:t>STAGT(Full Dataset)</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0.7314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0.7791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a:solidFill>
                            <a:srgbClr val="000000"/>
                          </a:solidFill>
                          <a:latin typeface="Open Sans"/>
                          <a:ea typeface="Open Sans"/>
                          <a:cs typeface="Open Sans"/>
                          <a:sym typeface="Open Sans"/>
                        </a:rPr>
                        <a:t>0.8400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659"/>
                        </a:lnSpc>
                        <a:defRPr/>
                      </a:pPr>
                      <a:r>
                        <a:rPr lang="en-US" sz="1899" dirty="0">
                          <a:solidFill>
                            <a:srgbClr val="000000"/>
                          </a:solidFill>
                          <a:latin typeface="Open Sans"/>
                          <a:ea typeface="Open Sans"/>
                          <a:cs typeface="Open Sans"/>
                          <a:sym typeface="Open Sans"/>
                        </a:rPr>
                        <a:t>0.7545</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Freeform 3"/>
          <p:cNvSpPr/>
          <p:nvPr/>
        </p:nvSpPr>
        <p:spPr>
          <a:xfrm>
            <a:off x="5198782" y="7198354"/>
            <a:ext cx="4317922" cy="844937"/>
          </a:xfrm>
          <a:custGeom>
            <a:avLst/>
            <a:gdLst/>
            <a:ahLst/>
            <a:cxnLst/>
            <a:rect l="l" t="t" r="r" b="b"/>
            <a:pathLst>
              <a:path w="4317922" h="844937">
                <a:moveTo>
                  <a:pt x="0" y="0"/>
                </a:moveTo>
                <a:lnTo>
                  <a:pt x="4317922" y="0"/>
                </a:lnTo>
                <a:lnTo>
                  <a:pt x="4317922" y="844937"/>
                </a:lnTo>
                <a:lnTo>
                  <a:pt x="0" y="844937"/>
                </a:lnTo>
                <a:lnTo>
                  <a:pt x="0" y="0"/>
                </a:lnTo>
                <a:close/>
              </a:path>
            </a:pathLst>
          </a:custGeom>
          <a:blipFill>
            <a:blip r:embed="rId2"/>
            <a:stretch>
              <a:fillRect/>
            </a:stretch>
          </a:blipFill>
        </p:spPr>
      </p:sp>
      <p:sp>
        <p:nvSpPr>
          <p:cNvPr id="4" name="TextBox 4"/>
          <p:cNvSpPr txBox="1"/>
          <p:nvPr/>
        </p:nvSpPr>
        <p:spPr>
          <a:xfrm>
            <a:off x="719316" y="388212"/>
            <a:ext cx="11734530" cy="988425"/>
          </a:xfrm>
          <a:prstGeom prst="rect">
            <a:avLst/>
          </a:prstGeom>
        </p:spPr>
        <p:txBody>
          <a:bodyPr lIns="0" tIns="0" rIns="0" bIns="0" rtlCol="0" anchor="t">
            <a:spAutoFit/>
          </a:bodyPr>
          <a:lstStyle/>
          <a:p>
            <a:pPr algn="l">
              <a:lnSpc>
                <a:spcPts val="7764"/>
              </a:lnSpc>
            </a:pPr>
            <a:r>
              <a:rPr lang="en-US" sz="6751">
                <a:solidFill>
                  <a:srgbClr val="000000"/>
                </a:solidFill>
                <a:latin typeface="Ansam"/>
                <a:ea typeface="Ansam"/>
                <a:cs typeface="Ansam"/>
                <a:sym typeface="Ansam"/>
              </a:rPr>
              <a:t>RESULT COMPARISON</a:t>
            </a: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
        <p:nvSpPr>
          <p:cNvPr id="6" name="TextBox 6"/>
          <p:cNvSpPr txBox="1"/>
          <p:nvPr/>
        </p:nvSpPr>
        <p:spPr>
          <a:xfrm>
            <a:off x="1495342" y="6930545"/>
            <a:ext cx="15080748" cy="3063131"/>
          </a:xfrm>
          <a:prstGeom prst="rect">
            <a:avLst/>
          </a:prstGeom>
        </p:spPr>
        <p:txBody>
          <a:bodyPr lIns="0" tIns="0" rIns="0" bIns="0" rtlCol="0" anchor="t">
            <a:spAutoFit/>
          </a:bodyPr>
          <a:lstStyle/>
          <a:p>
            <a:pPr algn="l">
              <a:lnSpc>
                <a:spcPts val="3785"/>
              </a:lnSpc>
              <a:spcBef>
                <a:spcPct val="0"/>
              </a:spcBef>
            </a:pPr>
            <a:endParaRPr dirty="0"/>
          </a:p>
          <a:p>
            <a:pPr algn="l">
              <a:lnSpc>
                <a:spcPts val="2946"/>
              </a:lnSpc>
              <a:spcBef>
                <a:spcPct val="0"/>
              </a:spcBef>
            </a:pPr>
            <a:r>
              <a:rPr lang="en-US" sz="2104" dirty="0">
                <a:solidFill>
                  <a:srgbClr val="000000"/>
                </a:solidFill>
                <a:latin typeface="Open Sans"/>
                <a:ea typeface="Open Sans"/>
                <a:cs typeface="Open Sans"/>
                <a:sym typeface="Open Sans"/>
              </a:rPr>
              <a:t>Harmonic Mean (HM):</a:t>
            </a:r>
          </a:p>
          <a:p>
            <a:pPr algn="l">
              <a:lnSpc>
                <a:spcPts val="2946"/>
              </a:lnSpc>
              <a:spcBef>
                <a:spcPct val="0"/>
              </a:spcBef>
            </a:pPr>
            <a:endParaRPr lang="en-US" sz="2104" dirty="0">
              <a:solidFill>
                <a:srgbClr val="000000"/>
              </a:solidFill>
              <a:latin typeface="Open Sans"/>
              <a:ea typeface="Open Sans"/>
              <a:cs typeface="Open Sans"/>
              <a:sym typeface="Open Sans"/>
            </a:endParaRPr>
          </a:p>
          <a:p>
            <a:pPr marL="454316" lvl="1" indent="-227158" algn="l">
              <a:lnSpc>
                <a:spcPts val="2946"/>
              </a:lnSpc>
              <a:spcBef>
                <a:spcPct val="0"/>
              </a:spcBef>
              <a:buFont typeface="Arial"/>
              <a:buChar char="•"/>
            </a:pPr>
            <a:r>
              <a:rPr lang="en-US" sz="2104" dirty="0">
                <a:solidFill>
                  <a:srgbClr val="000000"/>
                </a:solidFill>
                <a:latin typeface="Open Sans"/>
                <a:ea typeface="Open Sans"/>
                <a:cs typeface="Open Sans"/>
                <a:sym typeface="Open Sans"/>
              </a:rPr>
              <a:t>Used to select the best model checkpoint for STAGT, balancing fraud detection and overall performance.</a:t>
            </a:r>
          </a:p>
          <a:p>
            <a:pPr marL="454316" lvl="1" indent="-227158" algn="l">
              <a:lnSpc>
                <a:spcPts val="2946"/>
              </a:lnSpc>
              <a:spcBef>
                <a:spcPct val="0"/>
              </a:spcBef>
              <a:buFont typeface="Arial"/>
              <a:buChar char="•"/>
            </a:pPr>
            <a:r>
              <a:rPr lang="en-US" sz="2104" dirty="0">
                <a:solidFill>
                  <a:srgbClr val="000000"/>
                </a:solidFill>
                <a:latin typeface="Open Sans"/>
                <a:ea typeface="Open Sans"/>
                <a:cs typeface="Open Sans"/>
                <a:sym typeface="Open Sans"/>
              </a:rPr>
              <a:t>Incorporates both recall (ability to identify fraudulent transactions) and accuracy (overall correct classifications), ensuring a balanced metric critical for imbalanced datasets like financial fraud.</a:t>
            </a:r>
          </a:p>
          <a:p>
            <a:pPr algn="l">
              <a:lnSpc>
                <a:spcPts val="2946"/>
              </a:lnSpc>
              <a:spcBef>
                <a:spcPct val="0"/>
              </a:spcBef>
            </a:pPr>
            <a:endParaRPr lang="en-US" sz="2104" dirty="0">
              <a:solidFill>
                <a:srgbClr val="000000"/>
              </a:solidFill>
              <a:latin typeface="Open Sans"/>
              <a:ea typeface="Open Sans"/>
              <a:cs typeface="Open Sans"/>
              <a:sym typeface="Open Sans"/>
            </a:endParaRPr>
          </a:p>
          <a:p>
            <a:pPr algn="l">
              <a:lnSpc>
                <a:spcPts val="2946"/>
              </a:lnSpc>
              <a:spcBef>
                <a:spcPct val="0"/>
              </a:spcBef>
            </a:pPr>
            <a:endParaRPr lang="en-US" sz="2104" dirty="0">
              <a:solidFill>
                <a:srgbClr val="000000"/>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Freeform 2"/>
          <p:cNvSpPr/>
          <p:nvPr/>
        </p:nvSpPr>
        <p:spPr>
          <a:xfrm>
            <a:off x="1028700" y="2298629"/>
            <a:ext cx="4088969" cy="1070566"/>
          </a:xfrm>
          <a:custGeom>
            <a:avLst/>
            <a:gdLst/>
            <a:ahLst/>
            <a:cxnLst/>
            <a:rect l="l" t="t" r="r" b="b"/>
            <a:pathLst>
              <a:path w="4088969" h="1070566">
                <a:moveTo>
                  <a:pt x="0" y="0"/>
                </a:moveTo>
                <a:lnTo>
                  <a:pt x="4088969" y="0"/>
                </a:lnTo>
                <a:lnTo>
                  <a:pt x="4088969" y="1070566"/>
                </a:lnTo>
                <a:lnTo>
                  <a:pt x="0" y="1070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3974033"/>
            <a:ext cx="4088969" cy="1070566"/>
          </a:xfrm>
          <a:custGeom>
            <a:avLst/>
            <a:gdLst/>
            <a:ahLst/>
            <a:cxnLst/>
            <a:rect l="l" t="t" r="r" b="b"/>
            <a:pathLst>
              <a:path w="4088969" h="1070566">
                <a:moveTo>
                  <a:pt x="0" y="0"/>
                </a:moveTo>
                <a:lnTo>
                  <a:pt x="4088969" y="0"/>
                </a:lnTo>
                <a:lnTo>
                  <a:pt x="4088969" y="1070566"/>
                </a:lnTo>
                <a:lnTo>
                  <a:pt x="0" y="1070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5649437"/>
            <a:ext cx="4088969" cy="1070566"/>
          </a:xfrm>
          <a:custGeom>
            <a:avLst/>
            <a:gdLst/>
            <a:ahLst/>
            <a:cxnLst/>
            <a:rect l="l" t="t" r="r" b="b"/>
            <a:pathLst>
              <a:path w="4088969" h="1070566">
                <a:moveTo>
                  <a:pt x="0" y="0"/>
                </a:moveTo>
                <a:lnTo>
                  <a:pt x="4088969" y="0"/>
                </a:lnTo>
                <a:lnTo>
                  <a:pt x="4088969" y="1070566"/>
                </a:lnTo>
                <a:lnTo>
                  <a:pt x="0" y="1070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7320078"/>
            <a:ext cx="4088969" cy="1070566"/>
          </a:xfrm>
          <a:custGeom>
            <a:avLst/>
            <a:gdLst/>
            <a:ahLst/>
            <a:cxnLst/>
            <a:rect l="l" t="t" r="r" b="b"/>
            <a:pathLst>
              <a:path w="4088969" h="1070566">
                <a:moveTo>
                  <a:pt x="0" y="0"/>
                </a:moveTo>
                <a:lnTo>
                  <a:pt x="4088969" y="0"/>
                </a:lnTo>
                <a:lnTo>
                  <a:pt x="4088969" y="1070566"/>
                </a:lnTo>
                <a:lnTo>
                  <a:pt x="0" y="1070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19316" y="388212"/>
            <a:ext cx="11734530" cy="988425"/>
          </a:xfrm>
          <a:prstGeom prst="rect">
            <a:avLst/>
          </a:prstGeom>
        </p:spPr>
        <p:txBody>
          <a:bodyPr lIns="0" tIns="0" rIns="0" bIns="0" rtlCol="0" anchor="t">
            <a:spAutoFit/>
          </a:bodyPr>
          <a:lstStyle/>
          <a:p>
            <a:pPr algn="l">
              <a:lnSpc>
                <a:spcPts val="7764"/>
              </a:lnSpc>
            </a:pPr>
            <a:r>
              <a:rPr lang="en-US" sz="6751">
                <a:solidFill>
                  <a:srgbClr val="000000"/>
                </a:solidFill>
                <a:latin typeface="Ansam"/>
                <a:ea typeface="Ansam"/>
                <a:cs typeface="Ansam"/>
                <a:sym typeface="Ansam"/>
              </a:rPr>
              <a:t>CONCLUSION</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14</a:t>
            </a:r>
          </a:p>
        </p:txBody>
      </p:sp>
      <p:sp>
        <p:nvSpPr>
          <p:cNvPr id="8" name="TextBox 8"/>
          <p:cNvSpPr txBox="1"/>
          <p:nvPr/>
        </p:nvSpPr>
        <p:spPr>
          <a:xfrm>
            <a:off x="1028700" y="2650693"/>
            <a:ext cx="4088969"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Open Sans"/>
                <a:ea typeface="Open Sans"/>
                <a:cs typeface="Open Sans"/>
                <a:sym typeface="Open Sans"/>
              </a:rPr>
              <a:t>Key Findings</a:t>
            </a:r>
          </a:p>
        </p:txBody>
      </p:sp>
      <p:sp>
        <p:nvSpPr>
          <p:cNvPr id="9" name="TextBox 9"/>
          <p:cNvSpPr txBox="1"/>
          <p:nvPr/>
        </p:nvSpPr>
        <p:spPr>
          <a:xfrm>
            <a:off x="1028700" y="4328659"/>
            <a:ext cx="4088969"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Open Sans"/>
                <a:ea typeface="Open Sans"/>
                <a:cs typeface="Open Sans"/>
                <a:sym typeface="Open Sans"/>
              </a:rPr>
              <a:t>Model Performance</a:t>
            </a:r>
          </a:p>
        </p:txBody>
      </p:sp>
      <p:sp>
        <p:nvSpPr>
          <p:cNvPr id="10" name="TextBox 10"/>
          <p:cNvSpPr txBox="1"/>
          <p:nvPr/>
        </p:nvSpPr>
        <p:spPr>
          <a:xfrm>
            <a:off x="1028700" y="6001681"/>
            <a:ext cx="4088969"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Open Sans"/>
                <a:ea typeface="Open Sans"/>
                <a:cs typeface="Open Sans"/>
                <a:sym typeface="Open Sans"/>
              </a:rPr>
              <a:t>Scalability</a:t>
            </a:r>
          </a:p>
        </p:txBody>
      </p:sp>
      <p:sp>
        <p:nvSpPr>
          <p:cNvPr id="11" name="TextBox 11"/>
          <p:cNvSpPr txBox="1"/>
          <p:nvPr/>
        </p:nvSpPr>
        <p:spPr>
          <a:xfrm>
            <a:off x="1028700" y="7674704"/>
            <a:ext cx="4088969"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Open Sans"/>
                <a:ea typeface="Open Sans"/>
                <a:cs typeface="Open Sans"/>
                <a:sym typeface="Open Sans"/>
              </a:rPr>
              <a:t>Challenges</a:t>
            </a:r>
          </a:p>
        </p:txBody>
      </p:sp>
      <p:sp>
        <p:nvSpPr>
          <p:cNvPr id="12" name="TextBox 12"/>
          <p:cNvSpPr txBox="1"/>
          <p:nvPr/>
        </p:nvSpPr>
        <p:spPr>
          <a:xfrm>
            <a:off x="5608308" y="2483578"/>
            <a:ext cx="11481514" cy="647921"/>
          </a:xfrm>
          <a:prstGeom prst="rect">
            <a:avLst/>
          </a:prstGeom>
        </p:spPr>
        <p:txBody>
          <a:bodyPr lIns="0" tIns="0" rIns="0" bIns="0" rtlCol="0" anchor="t">
            <a:spAutoFit/>
          </a:bodyPr>
          <a:lstStyle/>
          <a:p>
            <a:pPr algn="l">
              <a:lnSpc>
                <a:spcPts val="2612"/>
              </a:lnSpc>
              <a:spcBef>
                <a:spcPct val="0"/>
              </a:spcBef>
            </a:pPr>
            <a:r>
              <a:rPr lang="en-US" sz="1866" dirty="0">
                <a:solidFill>
                  <a:srgbClr val="000000"/>
                </a:solidFill>
                <a:latin typeface="Open Sans"/>
                <a:ea typeface="Open Sans"/>
                <a:cs typeface="Open Sans"/>
                <a:sym typeface="Open Sans"/>
              </a:rPr>
              <a:t>Spatial-Temporal Aware Graph Transformer (STAGTs) significantly outperforming Graph Attention Networks (GATs) in identifying fraudulent transactions.</a:t>
            </a:r>
          </a:p>
        </p:txBody>
      </p:sp>
      <p:sp>
        <p:nvSpPr>
          <p:cNvPr id="13" name="TextBox 13"/>
          <p:cNvSpPr txBox="1"/>
          <p:nvPr/>
        </p:nvSpPr>
        <p:spPr>
          <a:xfrm>
            <a:off x="5608308" y="4161971"/>
            <a:ext cx="11481514" cy="668837"/>
          </a:xfrm>
          <a:prstGeom prst="rect">
            <a:avLst/>
          </a:prstGeom>
        </p:spPr>
        <p:txBody>
          <a:bodyPr lIns="0" tIns="0" rIns="0" bIns="0" rtlCol="0" anchor="t">
            <a:spAutoFit/>
          </a:bodyPr>
          <a:lstStyle/>
          <a:p>
            <a:pPr algn="l">
              <a:lnSpc>
                <a:spcPts val="2659"/>
              </a:lnSpc>
              <a:spcBef>
                <a:spcPct val="0"/>
              </a:spcBef>
            </a:pPr>
            <a:r>
              <a:rPr lang="en-US" sz="1899" dirty="0">
                <a:solidFill>
                  <a:srgbClr val="000000"/>
                </a:solidFill>
                <a:latin typeface="Open Sans"/>
                <a:ea typeface="Open Sans"/>
                <a:cs typeface="Open Sans"/>
                <a:sym typeface="Open Sans"/>
              </a:rPr>
              <a:t>STAGT achieved a high recall of 83.81% and an AUC of 0.8865 on a subset dataset, showcasing its strength in capturing temporal and heterogeneous patterns as critical for fraud detection.</a:t>
            </a:r>
          </a:p>
        </p:txBody>
      </p:sp>
      <p:sp>
        <p:nvSpPr>
          <p:cNvPr id="14" name="TextBox 14"/>
          <p:cNvSpPr txBox="1"/>
          <p:nvPr/>
        </p:nvSpPr>
        <p:spPr>
          <a:xfrm>
            <a:off x="5608308" y="5837375"/>
            <a:ext cx="11481514" cy="668837"/>
          </a:xfrm>
          <a:prstGeom prst="rect">
            <a:avLst/>
          </a:prstGeom>
        </p:spPr>
        <p:txBody>
          <a:bodyPr lIns="0" tIns="0" rIns="0" bIns="0" rtlCol="0" anchor="t">
            <a:spAutoFit/>
          </a:bodyPr>
          <a:lstStyle/>
          <a:p>
            <a:pPr algn="l">
              <a:lnSpc>
                <a:spcPts val="2659"/>
              </a:lnSpc>
              <a:spcBef>
                <a:spcPct val="0"/>
              </a:spcBef>
            </a:pPr>
            <a:r>
              <a:rPr lang="en-US" sz="1899" dirty="0">
                <a:solidFill>
                  <a:srgbClr val="000000"/>
                </a:solidFill>
                <a:latin typeface="Open Sans"/>
                <a:ea typeface="Open Sans"/>
                <a:cs typeface="Open Sans"/>
                <a:sym typeface="Open Sans"/>
              </a:rPr>
              <a:t>On the full dataset of over 9.5 million transactions, STAGT maintained robust performance with a recall of 73.14% and an AUC of 0.84, proving its applicability to real-world, large-scale scenarios.</a:t>
            </a:r>
          </a:p>
        </p:txBody>
      </p:sp>
      <p:sp>
        <p:nvSpPr>
          <p:cNvPr id="15" name="TextBox 15"/>
          <p:cNvSpPr txBox="1"/>
          <p:nvPr/>
        </p:nvSpPr>
        <p:spPr>
          <a:xfrm>
            <a:off x="5608308" y="7513140"/>
            <a:ext cx="11481514" cy="668837"/>
          </a:xfrm>
          <a:prstGeom prst="rect">
            <a:avLst/>
          </a:prstGeom>
        </p:spPr>
        <p:txBody>
          <a:bodyPr lIns="0" tIns="0" rIns="0" bIns="0" rtlCol="0" anchor="t">
            <a:spAutoFit/>
          </a:bodyPr>
          <a:lstStyle/>
          <a:p>
            <a:pPr algn="l">
              <a:lnSpc>
                <a:spcPts val="2659"/>
              </a:lnSpc>
              <a:spcBef>
                <a:spcPct val="0"/>
              </a:spcBef>
            </a:pPr>
            <a:r>
              <a:rPr lang="en-US" sz="1899" dirty="0">
                <a:solidFill>
                  <a:srgbClr val="000000"/>
                </a:solidFill>
                <a:latin typeface="Open Sans"/>
                <a:ea typeface="Open Sans"/>
                <a:cs typeface="Open Sans"/>
                <a:sym typeface="Open Sans"/>
              </a:rPr>
              <a:t>Despite strong fraud detection, STAGT's higher false positive rate highlights operational challenges, necessitating further refinement for practical deployment.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Freeform 2"/>
          <p:cNvSpPr/>
          <p:nvPr/>
        </p:nvSpPr>
        <p:spPr>
          <a:xfrm>
            <a:off x="1028700" y="2298629"/>
            <a:ext cx="4088969" cy="1070566"/>
          </a:xfrm>
          <a:custGeom>
            <a:avLst/>
            <a:gdLst/>
            <a:ahLst/>
            <a:cxnLst/>
            <a:rect l="l" t="t" r="r" b="b"/>
            <a:pathLst>
              <a:path w="4088969" h="1070566">
                <a:moveTo>
                  <a:pt x="0" y="0"/>
                </a:moveTo>
                <a:lnTo>
                  <a:pt x="4088969" y="0"/>
                </a:lnTo>
                <a:lnTo>
                  <a:pt x="4088969" y="1070566"/>
                </a:lnTo>
                <a:lnTo>
                  <a:pt x="0" y="1070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3974033"/>
            <a:ext cx="4088969" cy="1070566"/>
          </a:xfrm>
          <a:custGeom>
            <a:avLst/>
            <a:gdLst/>
            <a:ahLst/>
            <a:cxnLst/>
            <a:rect l="l" t="t" r="r" b="b"/>
            <a:pathLst>
              <a:path w="4088969" h="1070566">
                <a:moveTo>
                  <a:pt x="0" y="0"/>
                </a:moveTo>
                <a:lnTo>
                  <a:pt x="4088969" y="0"/>
                </a:lnTo>
                <a:lnTo>
                  <a:pt x="4088969" y="1070566"/>
                </a:lnTo>
                <a:lnTo>
                  <a:pt x="0" y="1070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5649437"/>
            <a:ext cx="4088969" cy="1070566"/>
          </a:xfrm>
          <a:custGeom>
            <a:avLst/>
            <a:gdLst/>
            <a:ahLst/>
            <a:cxnLst/>
            <a:rect l="l" t="t" r="r" b="b"/>
            <a:pathLst>
              <a:path w="4088969" h="1070566">
                <a:moveTo>
                  <a:pt x="0" y="0"/>
                </a:moveTo>
                <a:lnTo>
                  <a:pt x="4088969" y="0"/>
                </a:lnTo>
                <a:lnTo>
                  <a:pt x="4088969" y="1070566"/>
                </a:lnTo>
                <a:lnTo>
                  <a:pt x="0" y="1070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7320078"/>
            <a:ext cx="4088969" cy="1070566"/>
          </a:xfrm>
          <a:custGeom>
            <a:avLst/>
            <a:gdLst/>
            <a:ahLst/>
            <a:cxnLst/>
            <a:rect l="l" t="t" r="r" b="b"/>
            <a:pathLst>
              <a:path w="4088969" h="1070566">
                <a:moveTo>
                  <a:pt x="0" y="0"/>
                </a:moveTo>
                <a:lnTo>
                  <a:pt x="4088969" y="0"/>
                </a:lnTo>
                <a:lnTo>
                  <a:pt x="4088969" y="1070566"/>
                </a:lnTo>
                <a:lnTo>
                  <a:pt x="0" y="1070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19316" y="388212"/>
            <a:ext cx="11734530" cy="988425"/>
          </a:xfrm>
          <a:prstGeom prst="rect">
            <a:avLst/>
          </a:prstGeom>
        </p:spPr>
        <p:txBody>
          <a:bodyPr lIns="0" tIns="0" rIns="0" bIns="0" rtlCol="0" anchor="t">
            <a:spAutoFit/>
          </a:bodyPr>
          <a:lstStyle/>
          <a:p>
            <a:pPr algn="l">
              <a:lnSpc>
                <a:spcPts val="7764"/>
              </a:lnSpc>
            </a:pPr>
            <a:r>
              <a:rPr lang="en-US" sz="6751">
                <a:solidFill>
                  <a:srgbClr val="000000"/>
                </a:solidFill>
                <a:latin typeface="Ansam"/>
                <a:ea typeface="Ansam"/>
                <a:cs typeface="Ansam"/>
                <a:sym typeface="Ansam"/>
              </a:rPr>
              <a:t>FUTURE WORK</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15</a:t>
            </a:r>
          </a:p>
        </p:txBody>
      </p:sp>
      <p:sp>
        <p:nvSpPr>
          <p:cNvPr id="8" name="TextBox 8"/>
          <p:cNvSpPr txBox="1"/>
          <p:nvPr/>
        </p:nvSpPr>
        <p:spPr>
          <a:xfrm>
            <a:off x="1028700" y="2650693"/>
            <a:ext cx="4088969"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Open Sans"/>
                <a:ea typeface="Open Sans"/>
                <a:cs typeface="Open Sans"/>
                <a:sym typeface="Open Sans"/>
              </a:rPr>
              <a:t>Advanced Architectures</a:t>
            </a:r>
          </a:p>
        </p:txBody>
      </p:sp>
      <p:sp>
        <p:nvSpPr>
          <p:cNvPr id="9" name="TextBox 9"/>
          <p:cNvSpPr txBox="1"/>
          <p:nvPr/>
        </p:nvSpPr>
        <p:spPr>
          <a:xfrm>
            <a:off x="1028700" y="4328659"/>
            <a:ext cx="4088969"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Open Sans"/>
                <a:ea typeface="Open Sans"/>
                <a:cs typeface="Open Sans"/>
                <a:sym typeface="Open Sans"/>
              </a:rPr>
              <a:t>Subgraph Detection</a:t>
            </a:r>
          </a:p>
        </p:txBody>
      </p:sp>
      <p:sp>
        <p:nvSpPr>
          <p:cNvPr id="10" name="TextBox 10"/>
          <p:cNvSpPr txBox="1"/>
          <p:nvPr/>
        </p:nvSpPr>
        <p:spPr>
          <a:xfrm>
            <a:off x="1028700" y="6001681"/>
            <a:ext cx="4088969"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Open Sans"/>
                <a:ea typeface="Open Sans"/>
                <a:cs typeface="Open Sans"/>
                <a:sym typeface="Open Sans"/>
              </a:rPr>
              <a:t>Real-Time Learning</a:t>
            </a:r>
          </a:p>
        </p:txBody>
      </p:sp>
      <p:sp>
        <p:nvSpPr>
          <p:cNvPr id="11" name="TextBox 11"/>
          <p:cNvSpPr txBox="1"/>
          <p:nvPr/>
        </p:nvSpPr>
        <p:spPr>
          <a:xfrm>
            <a:off x="1028700" y="7674704"/>
            <a:ext cx="4088969"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Open Sans"/>
                <a:ea typeface="Open Sans"/>
                <a:cs typeface="Open Sans"/>
                <a:sym typeface="Open Sans"/>
              </a:rPr>
              <a:t>Generative Models</a:t>
            </a:r>
          </a:p>
        </p:txBody>
      </p:sp>
      <p:sp>
        <p:nvSpPr>
          <p:cNvPr id="12" name="TextBox 12"/>
          <p:cNvSpPr txBox="1"/>
          <p:nvPr/>
        </p:nvSpPr>
        <p:spPr>
          <a:xfrm>
            <a:off x="5608308" y="2483578"/>
            <a:ext cx="11481514" cy="647921"/>
          </a:xfrm>
          <a:prstGeom prst="rect">
            <a:avLst/>
          </a:prstGeom>
        </p:spPr>
        <p:txBody>
          <a:bodyPr lIns="0" tIns="0" rIns="0" bIns="0" rtlCol="0" anchor="t">
            <a:spAutoFit/>
          </a:bodyPr>
          <a:lstStyle/>
          <a:p>
            <a:pPr algn="l">
              <a:lnSpc>
                <a:spcPts val="2612"/>
              </a:lnSpc>
              <a:spcBef>
                <a:spcPct val="0"/>
              </a:spcBef>
            </a:pPr>
            <a:r>
              <a:rPr lang="en-US" sz="1866" dirty="0">
                <a:solidFill>
                  <a:srgbClr val="000000"/>
                </a:solidFill>
                <a:latin typeface="Open Sans"/>
                <a:ea typeface="Open Sans"/>
                <a:cs typeface="Open Sans"/>
                <a:sym typeface="Open Sans"/>
              </a:rPr>
              <a:t>Explore sophisticated GNN models like Graph Isomorphism Networks (GINs) or ensemble methods combining GAT, </a:t>
            </a:r>
            <a:r>
              <a:rPr lang="en-US" sz="1866" dirty="0" err="1">
                <a:solidFill>
                  <a:srgbClr val="000000"/>
                </a:solidFill>
                <a:latin typeface="Open Sans"/>
                <a:ea typeface="Open Sans"/>
                <a:cs typeface="Open Sans"/>
                <a:sym typeface="Open Sans"/>
              </a:rPr>
              <a:t>GraphSAGE</a:t>
            </a:r>
            <a:r>
              <a:rPr lang="en-US" sz="1866" dirty="0">
                <a:solidFill>
                  <a:srgbClr val="000000"/>
                </a:solidFill>
                <a:latin typeface="Open Sans"/>
                <a:ea typeface="Open Sans"/>
                <a:cs typeface="Open Sans"/>
                <a:sym typeface="Open Sans"/>
              </a:rPr>
              <a:t>, and STAGT to enhance detection of diverse fraud patterns.</a:t>
            </a:r>
          </a:p>
        </p:txBody>
      </p:sp>
      <p:sp>
        <p:nvSpPr>
          <p:cNvPr id="13" name="TextBox 13"/>
          <p:cNvSpPr txBox="1"/>
          <p:nvPr/>
        </p:nvSpPr>
        <p:spPr>
          <a:xfrm>
            <a:off x="5608308" y="4161971"/>
            <a:ext cx="11481514" cy="656590"/>
          </a:xfrm>
          <a:prstGeom prst="rect">
            <a:avLst/>
          </a:prstGeom>
        </p:spPr>
        <p:txBody>
          <a:bodyPr lIns="0" tIns="0" rIns="0" bIns="0" rtlCol="0" anchor="t">
            <a:spAutoFit/>
          </a:bodyPr>
          <a:lstStyle/>
          <a:p>
            <a:pPr algn="l">
              <a:lnSpc>
                <a:spcPts val="2659"/>
              </a:lnSpc>
              <a:spcBef>
                <a:spcPct val="0"/>
              </a:spcBef>
            </a:pPr>
            <a:r>
              <a:rPr lang="en-US" sz="1899">
                <a:solidFill>
                  <a:srgbClr val="000000"/>
                </a:solidFill>
                <a:latin typeface="Open Sans"/>
                <a:ea typeface="Open Sans"/>
                <a:cs typeface="Open Sans"/>
                <a:sym typeface="Open Sans"/>
              </a:rPr>
              <a:t>Develop methods for subgraph-level classification to identify complex fraud trails and community-based schemes, using graph pooling to capture multi-account fraud patterns.</a:t>
            </a:r>
          </a:p>
        </p:txBody>
      </p:sp>
      <p:sp>
        <p:nvSpPr>
          <p:cNvPr id="14" name="TextBox 14"/>
          <p:cNvSpPr txBox="1"/>
          <p:nvPr/>
        </p:nvSpPr>
        <p:spPr>
          <a:xfrm>
            <a:off x="5608308" y="5837375"/>
            <a:ext cx="11481514" cy="656590"/>
          </a:xfrm>
          <a:prstGeom prst="rect">
            <a:avLst/>
          </a:prstGeom>
        </p:spPr>
        <p:txBody>
          <a:bodyPr lIns="0" tIns="0" rIns="0" bIns="0" rtlCol="0" anchor="t">
            <a:spAutoFit/>
          </a:bodyPr>
          <a:lstStyle/>
          <a:p>
            <a:pPr algn="l">
              <a:lnSpc>
                <a:spcPts val="2659"/>
              </a:lnSpc>
              <a:spcBef>
                <a:spcPct val="0"/>
              </a:spcBef>
            </a:pPr>
            <a:r>
              <a:rPr lang="en-US" sz="1899">
                <a:solidFill>
                  <a:srgbClr val="000000"/>
                </a:solidFill>
                <a:latin typeface="Open Sans"/>
                <a:ea typeface="Open Sans"/>
                <a:cs typeface="Open Sans"/>
                <a:sym typeface="Open Sans"/>
              </a:rPr>
              <a:t>Implement online learning and reinforcement techniques for adaptive, real-time fraud detection, enabling the system to evolve with emerging fraud strategies.</a:t>
            </a:r>
          </a:p>
        </p:txBody>
      </p:sp>
      <p:sp>
        <p:nvSpPr>
          <p:cNvPr id="15" name="TextBox 15"/>
          <p:cNvSpPr txBox="1"/>
          <p:nvPr/>
        </p:nvSpPr>
        <p:spPr>
          <a:xfrm>
            <a:off x="5608308" y="7513140"/>
            <a:ext cx="11481514" cy="656590"/>
          </a:xfrm>
          <a:prstGeom prst="rect">
            <a:avLst/>
          </a:prstGeom>
        </p:spPr>
        <p:txBody>
          <a:bodyPr lIns="0" tIns="0" rIns="0" bIns="0" rtlCol="0" anchor="t">
            <a:spAutoFit/>
          </a:bodyPr>
          <a:lstStyle/>
          <a:p>
            <a:pPr algn="l">
              <a:lnSpc>
                <a:spcPts val="2659"/>
              </a:lnSpc>
              <a:spcBef>
                <a:spcPct val="0"/>
              </a:spcBef>
            </a:pPr>
            <a:r>
              <a:rPr lang="en-US" sz="1899">
                <a:solidFill>
                  <a:srgbClr val="000000"/>
                </a:solidFill>
                <a:latin typeface="Open Sans"/>
                <a:ea typeface="Open Sans"/>
                <a:cs typeface="Open Sans"/>
                <a:sym typeface="Open Sans"/>
              </a:rPr>
              <a:t>Investigate generative approaches like Graph Variational Autoencoders (GVAEs) to reconstruct incomplete transaction trails and predict potential fraud paths proactively.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TextBox 2"/>
          <p:cNvSpPr txBox="1"/>
          <p:nvPr/>
        </p:nvSpPr>
        <p:spPr>
          <a:xfrm>
            <a:off x="2158903" y="3881151"/>
            <a:ext cx="13970194" cy="2243212"/>
          </a:xfrm>
          <a:prstGeom prst="rect">
            <a:avLst/>
          </a:prstGeom>
        </p:spPr>
        <p:txBody>
          <a:bodyPr lIns="0" tIns="0" rIns="0" bIns="0" rtlCol="0" anchor="t">
            <a:spAutoFit/>
          </a:bodyPr>
          <a:lstStyle/>
          <a:p>
            <a:pPr algn="ctr">
              <a:lnSpc>
                <a:spcPts val="17517"/>
              </a:lnSpc>
            </a:pPr>
            <a:r>
              <a:rPr lang="en-US" sz="15232">
                <a:solidFill>
                  <a:srgbClr val="000000"/>
                </a:solidFill>
                <a:latin typeface="Ansam"/>
                <a:ea typeface="Ansam"/>
                <a:cs typeface="Ansam"/>
                <a:sym typeface="Ansam"/>
              </a:rPr>
              <a:t>THANK YOU</a:t>
            </a:r>
          </a:p>
        </p:txBody>
      </p:sp>
      <p:grpSp>
        <p:nvGrpSpPr>
          <p:cNvPr id="3" name="Group 3"/>
          <p:cNvGrpSpPr/>
          <p:nvPr/>
        </p:nvGrpSpPr>
        <p:grpSpPr>
          <a:xfrm>
            <a:off x="6225554" y="8411557"/>
            <a:ext cx="5836892" cy="846743"/>
            <a:chOff x="0" y="0"/>
            <a:chExt cx="2801457" cy="406400"/>
          </a:xfrm>
        </p:grpSpPr>
        <p:sp>
          <p:nvSpPr>
            <p:cNvPr id="4" name="Freeform 4"/>
            <p:cNvSpPr/>
            <p:nvPr/>
          </p:nvSpPr>
          <p:spPr>
            <a:xfrm>
              <a:off x="0" y="0"/>
              <a:ext cx="2801457" cy="406400"/>
            </a:xfrm>
            <a:custGeom>
              <a:avLst/>
              <a:gdLst/>
              <a:ahLst/>
              <a:cxnLst/>
              <a:rect l="l" t="t" r="r" b="b"/>
              <a:pathLst>
                <a:path w="2801457" h="406400">
                  <a:moveTo>
                    <a:pt x="2598257" y="0"/>
                  </a:moveTo>
                  <a:cubicBezTo>
                    <a:pt x="2710481" y="0"/>
                    <a:pt x="2801457" y="90976"/>
                    <a:pt x="2801457" y="203200"/>
                  </a:cubicBezTo>
                  <a:cubicBezTo>
                    <a:pt x="2801457" y="315424"/>
                    <a:pt x="2710481" y="406400"/>
                    <a:pt x="259825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596548"/>
              </a:solidFill>
              <a:prstDash val="solid"/>
              <a:miter/>
            </a:ln>
          </p:spPr>
        </p:sp>
        <p:sp>
          <p:nvSpPr>
            <p:cNvPr id="5" name="TextBox 5"/>
            <p:cNvSpPr txBox="1"/>
            <p:nvPr/>
          </p:nvSpPr>
          <p:spPr>
            <a:xfrm>
              <a:off x="0" y="-38100"/>
              <a:ext cx="2801457" cy="444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6225554" y="8653498"/>
            <a:ext cx="5836892" cy="467636"/>
          </a:xfrm>
          <a:prstGeom prst="rect">
            <a:avLst/>
          </a:prstGeom>
        </p:spPr>
        <p:txBody>
          <a:bodyPr lIns="0" tIns="0" rIns="0" bIns="0" rtlCol="0" anchor="t">
            <a:spAutoFit/>
          </a:bodyPr>
          <a:lstStyle/>
          <a:p>
            <a:pPr algn="ctr">
              <a:lnSpc>
                <a:spcPts val="3615"/>
              </a:lnSpc>
            </a:pPr>
            <a:r>
              <a:rPr lang="en-US" sz="3143" dirty="0">
                <a:solidFill>
                  <a:srgbClr val="000000"/>
                </a:solidFill>
                <a:latin typeface="Ansam"/>
                <a:ea typeface="Ansam"/>
                <a:cs typeface="Ansam"/>
                <a:sym typeface="Ansam"/>
              </a:rPr>
              <a:t>By : Priyank Mundra</a:t>
            </a:r>
          </a:p>
        </p:txBody>
      </p:sp>
      <p:sp>
        <p:nvSpPr>
          <p:cNvPr id="7" name="AutoShape 7"/>
          <p:cNvSpPr/>
          <p:nvPr/>
        </p:nvSpPr>
        <p:spPr>
          <a:xfrm>
            <a:off x="12062446" y="8815879"/>
            <a:ext cx="6262583" cy="0"/>
          </a:xfrm>
          <a:prstGeom prst="line">
            <a:avLst/>
          </a:prstGeom>
          <a:ln w="19050" cap="flat">
            <a:solidFill>
              <a:srgbClr val="596548"/>
            </a:solidFill>
            <a:prstDash val="solid"/>
            <a:headEnd type="none" w="sm" len="sm"/>
            <a:tailEnd type="none" w="sm" len="sm"/>
          </a:ln>
        </p:spPr>
      </p:sp>
      <p:sp>
        <p:nvSpPr>
          <p:cNvPr id="8" name="AutoShape 8"/>
          <p:cNvSpPr/>
          <p:nvPr/>
        </p:nvSpPr>
        <p:spPr>
          <a:xfrm>
            <a:off x="-37029" y="8815879"/>
            <a:ext cx="6262583" cy="0"/>
          </a:xfrm>
          <a:prstGeom prst="line">
            <a:avLst/>
          </a:prstGeom>
          <a:ln w="19050" cap="flat">
            <a:solidFill>
              <a:srgbClr val="596548"/>
            </a:solidFill>
            <a:prstDash val="solid"/>
            <a:headEnd type="none" w="sm" len="sm"/>
            <a:tailEnd type="none" w="sm" len="sm"/>
          </a:ln>
        </p:spPr>
      </p:sp>
      <p:sp>
        <p:nvSpPr>
          <p:cNvPr id="9" name="Freeform 9"/>
          <p:cNvSpPr/>
          <p:nvPr/>
        </p:nvSpPr>
        <p:spPr>
          <a:xfrm>
            <a:off x="1580085" y="1189705"/>
            <a:ext cx="443312" cy="328051"/>
          </a:xfrm>
          <a:custGeom>
            <a:avLst/>
            <a:gdLst/>
            <a:ahLst/>
            <a:cxnLst/>
            <a:rect l="l" t="t" r="r" b="b"/>
            <a:pathLst>
              <a:path w="443312" h="328051">
                <a:moveTo>
                  <a:pt x="0" y="0"/>
                </a:moveTo>
                <a:lnTo>
                  <a:pt x="443312" y="0"/>
                </a:lnTo>
                <a:lnTo>
                  <a:pt x="443312" y="328052"/>
                </a:lnTo>
                <a:lnTo>
                  <a:pt x="0" y="328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16</a:t>
            </a:r>
          </a:p>
        </p:txBody>
      </p:sp>
      <p:grpSp>
        <p:nvGrpSpPr>
          <p:cNvPr id="11" name="Group 11"/>
          <p:cNvGrpSpPr/>
          <p:nvPr/>
        </p:nvGrpSpPr>
        <p:grpSpPr>
          <a:xfrm>
            <a:off x="1028700" y="1028700"/>
            <a:ext cx="4755164" cy="650062"/>
            <a:chOff x="0" y="0"/>
            <a:chExt cx="2972791" cy="406400"/>
          </a:xfrm>
        </p:grpSpPr>
        <p:sp>
          <p:nvSpPr>
            <p:cNvPr id="12" name="Freeform 12"/>
            <p:cNvSpPr/>
            <p:nvPr/>
          </p:nvSpPr>
          <p:spPr>
            <a:xfrm>
              <a:off x="0" y="0"/>
              <a:ext cx="2972791" cy="406400"/>
            </a:xfrm>
            <a:custGeom>
              <a:avLst/>
              <a:gdLst/>
              <a:ahLst/>
              <a:cxnLst/>
              <a:rect l="l" t="t" r="r" b="b"/>
              <a:pathLst>
                <a:path w="2972791" h="406400">
                  <a:moveTo>
                    <a:pt x="2769591" y="0"/>
                  </a:moveTo>
                  <a:cubicBezTo>
                    <a:pt x="2881815" y="0"/>
                    <a:pt x="2972791" y="90976"/>
                    <a:pt x="2972791" y="203200"/>
                  </a:cubicBezTo>
                  <a:cubicBezTo>
                    <a:pt x="2972791" y="315424"/>
                    <a:pt x="2881815" y="406400"/>
                    <a:pt x="2769591"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596548"/>
              </a:solidFill>
              <a:prstDash val="solid"/>
              <a:miter/>
            </a:ln>
          </p:spPr>
        </p:sp>
        <p:sp>
          <p:nvSpPr>
            <p:cNvPr id="13" name="TextBox 13"/>
            <p:cNvSpPr txBox="1"/>
            <p:nvPr/>
          </p:nvSpPr>
          <p:spPr>
            <a:xfrm>
              <a:off x="0" y="-38100"/>
              <a:ext cx="2972791"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12504136" y="889254"/>
            <a:ext cx="4755164" cy="909904"/>
            <a:chOff x="0" y="0"/>
            <a:chExt cx="2972791" cy="568846"/>
          </a:xfrm>
        </p:grpSpPr>
        <p:sp>
          <p:nvSpPr>
            <p:cNvPr id="15" name="Freeform 15"/>
            <p:cNvSpPr/>
            <p:nvPr/>
          </p:nvSpPr>
          <p:spPr>
            <a:xfrm>
              <a:off x="0" y="0"/>
              <a:ext cx="2972791" cy="568846"/>
            </a:xfrm>
            <a:custGeom>
              <a:avLst/>
              <a:gdLst/>
              <a:ahLst/>
              <a:cxnLst/>
              <a:rect l="l" t="t" r="r" b="b"/>
              <a:pathLst>
                <a:path w="2972791" h="568846">
                  <a:moveTo>
                    <a:pt x="2769591" y="0"/>
                  </a:moveTo>
                  <a:cubicBezTo>
                    <a:pt x="2881815" y="0"/>
                    <a:pt x="2972791" y="127340"/>
                    <a:pt x="2972791" y="284423"/>
                  </a:cubicBezTo>
                  <a:cubicBezTo>
                    <a:pt x="2972791" y="441505"/>
                    <a:pt x="2881815" y="568846"/>
                    <a:pt x="2769591" y="568846"/>
                  </a:cubicBezTo>
                  <a:lnTo>
                    <a:pt x="203200" y="568846"/>
                  </a:lnTo>
                  <a:cubicBezTo>
                    <a:pt x="90976" y="568846"/>
                    <a:pt x="0" y="441505"/>
                    <a:pt x="0" y="284423"/>
                  </a:cubicBezTo>
                  <a:cubicBezTo>
                    <a:pt x="0" y="127340"/>
                    <a:pt x="90976" y="0"/>
                    <a:pt x="203200" y="0"/>
                  </a:cubicBezTo>
                  <a:close/>
                </a:path>
              </a:pathLst>
            </a:custGeom>
            <a:solidFill>
              <a:srgbClr val="000000">
                <a:alpha val="0"/>
              </a:srgbClr>
            </a:solidFill>
            <a:ln w="19050" cap="sq">
              <a:solidFill>
                <a:srgbClr val="596548"/>
              </a:solidFill>
              <a:prstDash val="solid"/>
              <a:miter/>
            </a:ln>
          </p:spPr>
        </p:sp>
        <p:sp>
          <p:nvSpPr>
            <p:cNvPr id="16" name="TextBox 16"/>
            <p:cNvSpPr txBox="1"/>
            <p:nvPr/>
          </p:nvSpPr>
          <p:spPr>
            <a:xfrm>
              <a:off x="0" y="-28575"/>
              <a:ext cx="2972791" cy="597421"/>
            </a:xfrm>
            <a:prstGeom prst="rect">
              <a:avLst/>
            </a:prstGeom>
          </p:spPr>
          <p:txBody>
            <a:bodyPr lIns="50800" tIns="50800" rIns="50800" bIns="50800" rtlCol="0" anchor="ctr"/>
            <a:lstStyle/>
            <a:p>
              <a:pPr algn="ctr">
                <a:lnSpc>
                  <a:spcPts val="2659"/>
                </a:lnSpc>
                <a:spcBef>
                  <a:spcPct val="0"/>
                </a:spcBef>
              </a:pPr>
              <a:r>
                <a:rPr lang="en-US" sz="1899" dirty="0">
                  <a:solidFill>
                    <a:srgbClr val="000000"/>
                  </a:solidFill>
                  <a:latin typeface="Ansam"/>
                  <a:ea typeface="Ansam"/>
                  <a:cs typeface="Ansam"/>
                  <a:sym typeface="Ansam"/>
                </a:rPr>
                <a:t>Department of Electronics and Electrical Communication Engineering</a:t>
              </a:r>
            </a:p>
          </p:txBody>
        </p:sp>
      </p:grpSp>
      <p:sp>
        <p:nvSpPr>
          <p:cNvPr id="17" name="TextBox 17"/>
          <p:cNvSpPr txBox="1"/>
          <p:nvPr/>
        </p:nvSpPr>
        <p:spPr>
          <a:xfrm>
            <a:off x="2142527" y="1254773"/>
            <a:ext cx="3641338" cy="272509"/>
          </a:xfrm>
          <a:prstGeom prst="rect">
            <a:avLst/>
          </a:prstGeom>
        </p:spPr>
        <p:txBody>
          <a:bodyPr lIns="0" tIns="0" rIns="0" bIns="0" rtlCol="0" anchor="t">
            <a:spAutoFit/>
          </a:bodyPr>
          <a:lstStyle/>
          <a:p>
            <a:pPr algn="l">
              <a:lnSpc>
                <a:spcPts val="2176"/>
              </a:lnSpc>
            </a:pPr>
            <a:r>
              <a:rPr lang="en-US" sz="1892">
                <a:solidFill>
                  <a:srgbClr val="000000"/>
                </a:solidFill>
                <a:latin typeface="Ansam"/>
                <a:ea typeface="Ansam"/>
                <a:cs typeface="Ansam"/>
                <a:sym typeface="Ansam"/>
              </a:rPr>
              <a:t>IIT KHARAGPUR</a:t>
            </a:r>
          </a:p>
        </p:txBody>
      </p:sp>
      <p:sp>
        <p:nvSpPr>
          <p:cNvPr id="18" name="AutoShape 18"/>
          <p:cNvSpPr/>
          <p:nvPr/>
        </p:nvSpPr>
        <p:spPr>
          <a:xfrm>
            <a:off x="5799862" y="1344206"/>
            <a:ext cx="6704273" cy="0"/>
          </a:xfrm>
          <a:prstGeom prst="line">
            <a:avLst/>
          </a:prstGeom>
          <a:ln w="19050" cap="flat">
            <a:solidFill>
              <a:srgbClr val="596548"/>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Freeform 2"/>
          <p:cNvSpPr/>
          <p:nvPr/>
        </p:nvSpPr>
        <p:spPr>
          <a:xfrm>
            <a:off x="812131" y="5033186"/>
            <a:ext cx="7315200" cy="3020062"/>
          </a:xfrm>
          <a:custGeom>
            <a:avLst/>
            <a:gdLst/>
            <a:ahLst/>
            <a:cxnLst/>
            <a:rect l="l" t="t" r="r" b="b"/>
            <a:pathLst>
              <a:path w="7315200" h="3020062">
                <a:moveTo>
                  <a:pt x="0" y="0"/>
                </a:moveTo>
                <a:lnTo>
                  <a:pt x="7315200" y="0"/>
                </a:lnTo>
                <a:lnTo>
                  <a:pt x="7315200" y="3020062"/>
                </a:lnTo>
                <a:lnTo>
                  <a:pt x="0" y="302006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8719467" y="4818733"/>
            <a:ext cx="8354094" cy="3448967"/>
          </a:xfrm>
          <a:custGeom>
            <a:avLst/>
            <a:gdLst/>
            <a:ahLst/>
            <a:cxnLst/>
            <a:rect l="l" t="t" r="r" b="b"/>
            <a:pathLst>
              <a:path w="8354094" h="3448967">
                <a:moveTo>
                  <a:pt x="0" y="0"/>
                </a:moveTo>
                <a:lnTo>
                  <a:pt x="8354094" y="0"/>
                </a:lnTo>
                <a:lnTo>
                  <a:pt x="8354094" y="3448967"/>
                </a:lnTo>
                <a:lnTo>
                  <a:pt x="0" y="344896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812131" y="689843"/>
            <a:ext cx="5769145" cy="696763"/>
          </a:xfrm>
          <a:prstGeom prst="rect">
            <a:avLst/>
          </a:prstGeom>
        </p:spPr>
        <p:txBody>
          <a:bodyPr lIns="0" tIns="0" rIns="0" bIns="0" rtlCol="0" anchor="t">
            <a:spAutoFit/>
          </a:bodyPr>
          <a:lstStyle/>
          <a:p>
            <a:pPr algn="l">
              <a:lnSpc>
                <a:spcPts val="5435"/>
              </a:lnSpc>
            </a:pPr>
            <a:r>
              <a:rPr lang="en-US" sz="4726">
                <a:solidFill>
                  <a:srgbClr val="000000"/>
                </a:solidFill>
                <a:latin typeface="Ansam"/>
                <a:ea typeface="Ansam"/>
                <a:cs typeface="Ansam"/>
                <a:sym typeface="Ansam"/>
              </a:rPr>
              <a:t>INTRODUCTION</a:t>
            </a: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
        <p:nvSpPr>
          <p:cNvPr id="6" name="TextBox 6"/>
          <p:cNvSpPr txBox="1"/>
          <p:nvPr/>
        </p:nvSpPr>
        <p:spPr>
          <a:xfrm>
            <a:off x="580735" y="2291452"/>
            <a:ext cx="16748266" cy="967894"/>
          </a:xfrm>
          <a:prstGeom prst="rect">
            <a:avLst/>
          </a:prstGeom>
        </p:spPr>
        <p:txBody>
          <a:bodyPr lIns="0" tIns="0" rIns="0" bIns="0" rtlCol="0" anchor="t">
            <a:spAutoFit/>
          </a:bodyPr>
          <a:lstStyle/>
          <a:p>
            <a:pPr marL="302258" lvl="1" algn="l">
              <a:lnSpc>
                <a:spcPts val="3919"/>
              </a:lnSpc>
            </a:pPr>
            <a:r>
              <a:rPr lang="en-US" sz="2799" b="1" spc="30" dirty="0">
                <a:solidFill>
                  <a:srgbClr val="000000"/>
                </a:solidFill>
                <a:latin typeface="Canva Sans Bold"/>
                <a:ea typeface="Canva Sans Bold"/>
                <a:cs typeface="Canva Sans Bold"/>
                <a:sym typeface="Canva Sans Bold"/>
              </a:rPr>
              <a:t>Rise of Digital Transactions:</a:t>
            </a:r>
            <a:r>
              <a:rPr lang="en-US" sz="2799" spc="30" dirty="0">
                <a:solidFill>
                  <a:srgbClr val="000000"/>
                </a:solidFill>
                <a:latin typeface="Canva Sans"/>
                <a:ea typeface="Canva Sans"/>
                <a:cs typeface="Canva Sans"/>
                <a:sym typeface="Canva Sans"/>
              </a:rPr>
              <a:t> Modern fraud schemes are becoming increasingly sophisticated, often involving multiple accounts, intermediaries, and hidden transactional patterns.</a:t>
            </a:r>
          </a:p>
        </p:txBody>
      </p:sp>
      <p:sp>
        <p:nvSpPr>
          <p:cNvPr id="7" name="TextBox 7"/>
          <p:cNvSpPr txBox="1"/>
          <p:nvPr/>
        </p:nvSpPr>
        <p:spPr>
          <a:xfrm>
            <a:off x="8719467" y="3949907"/>
            <a:ext cx="3561562" cy="821102"/>
          </a:xfrm>
          <a:prstGeom prst="rect">
            <a:avLst/>
          </a:prstGeom>
        </p:spPr>
        <p:txBody>
          <a:bodyPr lIns="0" tIns="0" rIns="0" bIns="0" rtlCol="0" anchor="t">
            <a:spAutoFit/>
          </a:bodyPr>
          <a:lstStyle/>
          <a:p>
            <a:pPr algn="ctr">
              <a:lnSpc>
                <a:spcPts val="6717"/>
              </a:lnSpc>
              <a:spcBef>
                <a:spcPct val="0"/>
              </a:spcBef>
            </a:pPr>
            <a:r>
              <a:rPr lang="en-US" sz="4798">
                <a:solidFill>
                  <a:srgbClr val="000000"/>
                </a:solidFill>
                <a:latin typeface="Ansam"/>
                <a:ea typeface="Ansam"/>
                <a:cs typeface="Ansam"/>
                <a:sym typeface="Ansam"/>
              </a:rPr>
              <a:t>Motivation</a:t>
            </a:r>
          </a:p>
        </p:txBody>
      </p:sp>
      <p:sp>
        <p:nvSpPr>
          <p:cNvPr id="8" name="TextBox 8"/>
          <p:cNvSpPr txBox="1"/>
          <p:nvPr/>
        </p:nvSpPr>
        <p:spPr>
          <a:xfrm>
            <a:off x="8954868" y="5132959"/>
            <a:ext cx="7886763" cy="2343986"/>
          </a:xfrm>
          <a:prstGeom prst="rect">
            <a:avLst/>
          </a:prstGeom>
        </p:spPr>
        <p:txBody>
          <a:bodyPr lIns="0" tIns="0" rIns="0" bIns="0" rtlCol="0" anchor="t">
            <a:spAutoFit/>
          </a:bodyPr>
          <a:lstStyle/>
          <a:p>
            <a:pPr algn="l">
              <a:lnSpc>
                <a:spcPts val="3144"/>
              </a:lnSpc>
            </a:pPr>
            <a:r>
              <a:rPr lang="en-US" sz="2246" spc="24">
                <a:solidFill>
                  <a:srgbClr val="000000"/>
                </a:solidFill>
                <a:latin typeface="Canva Sans"/>
                <a:ea typeface="Canva Sans"/>
                <a:cs typeface="Canva Sans"/>
                <a:sym typeface="Canva Sans"/>
              </a:rPr>
              <a:t>As financial fraud becomes increasingly structured and relational in nature, conventional methods often fail to capture the underlying transaction dynamics. GNNs provide a principled approach to exploit the graph-structured nature of financial data, motivating their use for more refined and accurate fraud detection.</a:t>
            </a:r>
          </a:p>
        </p:txBody>
      </p:sp>
      <p:sp>
        <p:nvSpPr>
          <p:cNvPr id="9" name="TextBox 9"/>
          <p:cNvSpPr txBox="1"/>
          <p:nvPr/>
        </p:nvSpPr>
        <p:spPr>
          <a:xfrm>
            <a:off x="1219200" y="3949907"/>
            <a:ext cx="3837274" cy="859210"/>
          </a:xfrm>
          <a:prstGeom prst="rect">
            <a:avLst/>
          </a:prstGeom>
        </p:spPr>
        <p:txBody>
          <a:bodyPr wrap="square" lIns="0" tIns="0" rIns="0" bIns="0" rtlCol="0" anchor="t">
            <a:spAutoFit/>
          </a:bodyPr>
          <a:lstStyle/>
          <a:p>
            <a:pPr>
              <a:lnSpc>
                <a:spcPts val="6717"/>
              </a:lnSpc>
              <a:spcBef>
                <a:spcPct val="0"/>
              </a:spcBef>
            </a:pPr>
            <a:r>
              <a:rPr lang="en-US" sz="4798" dirty="0">
                <a:solidFill>
                  <a:srgbClr val="000000"/>
                </a:solidFill>
                <a:latin typeface="Ansam"/>
                <a:ea typeface="Ansam"/>
                <a:cs typeface="Ansam"/>
                <a:sym typeface="Ansam"/>
              </a:rPr>
              <a:t>Objective</a:t>
            </a:r>
          </a:p>
        </p:txBody>
      </p:sp>
      <p:sp>
        <p:nvSpPr>
          <p:cNvPr id="10" name="TextBox 10"/>
          <p:cNvSpPr txBox="1"/>
          <p:nvPr/>
        </p:nvSpPr>
        <p:spPr>
          <a:xfrm>
            <a:off x="976305" y="5404661"/>
            <a:ext cx="6986852" cy="2072640"/>
          </a:xfrm>
          <a:prstGeom prst="rect">
            <a:avLst/>
          </a:prstGeom>
        </p:spPr>
        <p:txBody>
          <a:bodyPr lIns="0" tIns="0" rIns="0" bIns="0" rtlCol="0" anchor="t">
            <a:spAutoFit/>
          </a:bodyPr>
          <a:lstStyle/>
          <a:p>
            <a:pPr algn="l">
              <a:lnSpc>
                <a:spcPts val="3359"/>
              </a:lnSpc>
            </a:pPr>
            <a:r>
              <a:rPr lang="en-US" sz="2400" spc="26">
                <a:solidFill>
                  <a:srgbClr val="000000"/>
                </a:solidFill>
                <a:latin typeface="Canva Sans"/>
                <a:ea typeface="Canva Sans"/>
                <a:cs typeface="Canva Sans"/>
                <a:sym typeface="Canva Sans"/>
              </a:rPr>
              <a:t>Develop a robust fraud detection system using Graph Neural Networks (GNNs) to model transaction networks, focusing on identifying suspicious patterns through relational and temporal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Freeform 2"/>
          <p:cNvSpPr/>
          <p:nvPr/>
        </p:nvSpPr>
        <p:spPr>
          <a:xfrm>
            <a:off x="6342720" y="5048031"/>
            <a:ext cx="5628180" cy="3890258"/>
          </a:xfrm>
          <a:custGeom>
            <a:avLst/>
            <a:gdLst/>
            <a:ahLst/>
            <a:cxnLst/>
            <a:rect l="l" t="t" r="r" b="b"/>
            <a:pathLst>
              <a:path w="5628180" h="3890258">
                <a:moveTo>
                  <a:pt x="0" y="0"/>
                </a:moveTo>
                <a:lnTo>
                  <a:pt x="5628180" y="0"/>
                </a:lnTo>
                <a:lnTo>
                  <a:pt x="5628180" y="3890258"/>
                </a:lnTo>
                <a:lnTo>
                  <a:pt x="0" y="38902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513404" y="5048031"/>
            <a:ext cx="5628180" cy="3890258"/>
          </a:xfrm>
          <a:custGeom>
            <a:avLst/>
            <a:gdLst/>
            <a:ahLst/>
            <a:cxnLst/>
            <a:rect l="l" t="t" r="r" b="b"/>
            <a:pathLst>
              <a:path w="5628180" h="3890258">
                <a:moveTo>
                  <a:pt x="0" y="0"/>
                </a:moveTo>
                <a:lnTo>
                  <a:pt x="5628180" y="0"/>
                </a:lnTo>
                <a:lnTo>
                  <a:pt x="5628180" y="3890258"/>
                </a:lnTo>
                <a:lnTo>
                  <a:pt x="0" y="389025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TextBox 4"/>
          <p:cNvSpPr txBox="1"/>
          <p:nvPr/>
        </p:nvSpPr>
        <p:spPr>
          <a:xfrm>
            <a:off x="523946" y="527613"/>
            <a:ext cx="12575601" cy="1154597"/>
          </a:xfrm>
          <a:prstGeom prst="rect">
            <a:avLst/>
          </a:prstGeom>
        </p:spPr>
        <p:txBody>
          <a:bodyPr lIns="0" tIns="0" rIns="0" bIns="0" rtlCol="0" anchor="t">
            <a:spAutoFit/>
          </a:bodyPr>
          <a:lstStyle/>
          <a:p>
            <a:pPr algn="l">
              <a:lnSpc>
                <a:spcPts val="9000"/>
              </a:lnSpc>
            </a:pPr>
            <a:r>
              <a:rPr lang="en-US" sz="7826">
                <a:solidFill>
                  <a:srgbClr val="000000"/>
                </a:solidFill>
                <a:latin typeface="Ansam"/>
                <a:ea typeface="Ansam"/>
                <a:cs typeface="Ansam"/>
                <a:sym typeface="Ansam"/>
              </a:rPr>
              <a:t>HOW DO WE USE GNN?</a:t>
            </a:r>
          </a:p>
        </p:txBody>
      </p:sp>
      <p:sp>
        <p:nvSpPr>
          <p:cNvPr id="5" name="TextBox 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
        <p:nvSpPr>
          <p:cNvPr id="6" name="TextBox 6"/>
          <p:cNvSpPr txBox="1"/>
          <p:nvPr/>
        </p:nvSpPr>
        <p:spPr>
          <a:xfrm>
            <a:off x="843069" y="2164698"/>
            <a:ext cx="15519010" cy="1317027"/>
          </a:xfrm>
          <a:prstGeom prst="rect">
            <a:avLst/>
          </a:prstGeom>
        </p:spPr>
        <p:txBody>
          <a:bodyPr lIns="0" tIns="0" rIns="0" bIns="0" rtlCol="0" anchor="t">
            <a:spAutoFit/>
          </a:bodyPr>
          <a:lstStyle/>
          <a:p>
            <a:pPr algn="l">
              <a:lnSpc>
                <a:spcPts val="3499"/>
              </a:lnSpc>
              <a:spcBef>
                <a:spcPct val="0"/>
              </a:spcBef>
            </a:pPr>
            <a:r>
              <a:rPr lang="en-US" sz="2499" dirty="0">
                <a:solidFill>
                  <a:srgbClr val="000000"/>
                </a:solidFill>
                <a:latin typeface="Open Sans"/>
                <a:ea typeface="Open Sans"/>
                <a:cs typeface="Open Sans"/>
                <a:sym typeface="Open Sans"/>
              </a:rPr>
              <a:t>How can Graph Neural Networks (GNNs), specifically Graph Attention Networks (GATs) and Spatial-Temporal Aware Graph Transformer (STAGT), improve fraud detection in banking transaction networks?</a:t>
            </a:r>
          </a:p>
          <a:p>
            <a:pPr algn="l">
              <a:lnSpc>
                <a:spcPts val="3499"/>
              </a:lnSpc>
              <a:spcBef>
                <a:spcPct val="0"/>
              </a:spcBef>
            </a:pPr>
            <a:endParaRPr lang="en-US" sz="2499" dirty="0">
              <a:solidFill>
                <a:srgbClr val="000000"/>
              </a:solidFill>
              <a:latin typeface="Open Sans"/>
              <a:ea typeface="Open Sans"/>
              <a:cs typeface="Open Sans"/>
              <a:sym typeface="Open Sans"/>
            </a:endParaRPr>
          </a:p>
        </p:txBody>
      </p:sp>
      <p:sp>
        <p:nvSpPr>
          <p:cNvPr id="7" name="TextBox 7"/>
          <p:cNvSpPr txBox="1"/>
          <p:nvPr/>
        </p:nvSpPr>
        <p:spPr>
          <a:xfrm>
            <a:off x="523946" y="3879087"/>
            <a:ext cx="8239054" cy="1000274"/>
          </a:xfrm>
          <a:prstGeom prst="rect">
            <a:avLst/>
          </a:prstGeom>
        </p:spPr>
        <p:txBody>
          <a:bodyPr wrap="square" lIns="0" tIns="0" rIns="0" bIns="0" rtlCol="0" anchor="t">
            <a:spAutoFit/>
          </a:bodyPr>
          <a:lstStyle/>
          <a:p>
            <a:pPr>
              <a:lnSpc>
                <a:spcPts val="7750"/>
              </a:lnSpc>
              <a:spcBef>
                <a:spcPct val="0"/>
              </a:spcBef>
            </a:pPr>
            <a:r>
              <a:rPr lang="en-US" sz="5536" dirty="0">
                <a:solidFill>
                  <a:srgbClr val="000000"/>
                </a:solidFill>
                <a:latin typeface="Ansam"/>
                <a:ea typeface="Ansam"/>
                <a:cs typeface="Ansam"/>
                <a:sym typeface="Ansam"/>
              </a:rPr>
              <a:t>Project Contribution</a:t>
            </a:r>
          </a:p>
        </p:txBody>
      </p:sp>
      <p:sp>
        <p:nvSpPr>
          <p:cNvPr id="8" name="TextBox 8"/>
          <p:cNvSpPr txBox="1"/>
          <p:nvPr/>
        </p:nvSpPr>
        <p:spPr>
          <a:xfrm>
            <a:off x="400121" y="5514050"/>
            <a:ext cx="5478487" cy="2934586"/>
          </a:xfrm>
          <a:prstGeom prst="rect">
            <a:avLst/>
          </a:prstGeom>
        </p:spPr>
        <p:txBody>
          <a:bodyPr lIns="0" tIns="0" rIns="0" bIns="0" rtlCol="0" anchor="t">
            <a:spAutoFit/>
          </a:bodyPr>
          <a:lstStyle/>
          <a:p>
            <a:pPr marL="509087" lvl="1" indent="-254544" algn="l">
              <a:lnSpc>
                <a:spcPts val="3301"/>
              </a:lnSpc>
              <a:buFont typeface="Arial"/>
              <a:buChar char="•"/>
            </a:pPr>
            <a:r>
              <a:rPr lang="en-US" sz="2357" dirty="0">
                <a:solidFill>
                  <a:srgbClr val="000000"/>
                </a:solidFill>
                <a:latin typeface="Open Sans"/>
                <a:ea typeface="Open Sans"/>
                <a:cs typeface="Open Sans"/>
                <a:sym typeface="Open Sans"/>
              </a:rPr>
              <a:t>Developed a novel framework by modeling financial transactions as graphs, with accounts as nodes and transactions as edges in Homogeneous Graph, to capture complex relational dynamics in banking networks.</a:t>
            </a:r>
          </a:p>
        </p:txBody>
      </p:sp>
      <p:sp>
        <p:nvSpPr>
          <p:cNvPr id="9" name="Freeform 9"/>
          <p:cNvSpPr/>
          <p:nvPr/>
        </p:nvSpPr>
        <p:spPr>
          <a:xfrm>
            <a:off x="12158564" y="5048031"/>
            <a:ext cx="5628180" cy="3890258"/>
          </a:xfrm>
          <a:custGeom>
            <a:avLst/>
            <a:gdLst/>
            <a:ahLst/>
            <a:cxnLst/>
            <a:rect l="l" t="t" r="r" b="b"/>
            <a:pathLst>
              <a:path w="5628180" h="3890258">
                <a:moveTo>
                  <a:pt x="0" y="0"/>
                </a:moveTo>
                <a:lnTo>
                  <a:pt x="5628180" y="0"/>
                </a:lnTo>
                <a:lnTo>
                  <a:pt x="5628180" y="3890258"/>
                </a:lnTo>
                <a:lnTo>
                  <a:pt x="0" y="389025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6258638" y="5477261"/>
            <a:ext cx="5394144" cy="2921432"/>
          </a:xfrm>
          <a:prstGeom prst="rect">
            <a:avLst/>
          </a:prstGeom>
        </p:spPr>
        <p:txBody>
          <a:bodyPr lIns="0" tIns="0" rIns="0" bIns="0" rtlCol="0" anchor="t">
            <a:spAutoFit/>
          </a:bodyPr>
          <a:lstStyle/>
          <a:p>
            <a:pPr marL="509092" lvl="1" indent="-254546" algn="l">
              <a:lnSpc>
                <a:spcPts val="3301"/>
              </a:lnSpc>
              <a:buFont typeface="Arial"/>
              <a:buChar char="•"/>
            </a:pPr>
            <a:r>
              <a:rPr lang="en-US" sz="2358">
                <a:solidFill>
                  <a:srgbClr val="000000"/>
                </a:solidFill>
                <a:latin typeface="Open Sans"/>
                <a:ea typeface="Open Sans"/>
                <a:cs typeface="Open Sans"/>
                <a:sym typeface="Open Sans"/>
              </a:rPr>
              <a:t>Investigated the potential of incorporating temporal dynamics and heterogeneous graph structures to improve the detection of suspicious patterns across diverse transaction scenarios.</a:t>
            </a:r>
          </a:p>
        </p:txBody>
      </p:sp>
      <p:sp>
        <p:nvSpPr>
          <p:cNvPr id="11" name="TextBox 11"/>
          <p:cNvSpPr txBox="1"/>
          <p:nvPr/>
        </p:nvSpPr>
        <p:spPr>
          <a:xfrm>
            <a:off x="12085200" y="5477261"/>
            <a:ext cx="5429084" cy="2934650"/>
          </a:xfrm>
          <a:prstGeom prst="rect">
            <a:avLst/>
          </a:prstGeom>
        </p:spPr>
        <p:txBody>
          <a:bodyPr lIns="0" tIns="0" rIns="0" bIns="0" rtlCol="0" anchor="t">
            <a:spAutoFit/>
          </a:bodyPr>
          <a:lstStyle/>
          <a:p>
            <a:pPr marL="509093" lvl="1" indent="-254546" algn="l">
              <a:lnSpc>
                <a:spcPts val="3301"/>
              </a:lnSpc>
              <a:buFont typeface="Arial"/>
              <a:buChar char="•"/>
            </a:pPr>
            <a:r>
              <a:rPr lang="en-US" sz="2358" dirty="0">
                <a:solidFill>
                  <a:srgbClr val="000000"/>
                </a:solidFill>
                <a:latin typeface="Open Sans"/>
                <a:ea typeface="Open Sans"/>
                <a:cs typeface="Open Sans"/>
                <a:sym typeface="Open Sans"/>
              </a:rPr>
              <a:t>Explored the application of GATs and STAGTs to address challenges like class imbalance and feature heterogeneity, focusing on dynamic weighting of transaction relationships through attention mechanisms.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Freeform 2"/>
          <p:cNvSpPr/>
          <p:nvPr/>
        </p:nvSpPr>
        <p:spPr>
          <a:xfrm>
            <a:off x="10391794" y="5316364"/>
            <a:ext cx="7212351" cy="1273965"/>
          </a:xfrm>
          <a:custGeom>
            <a:avLst/>
            <a:gdLst/>
            <a:ahLst/>
            <a:cxnLst/>
            <a:rect l="l" t="t" r="r" b="b"/>
            <a:pathLst>
              <a:path w="7212351" h="1273965">
                <a:moveTo>
                  <a:pt x="0" y="0"/>
                </a:moveTo>
                <a:lnTo>
                  <a:pt x="7212351" y="0"/>
                </a:lnTo>
                <a:lnTo>
                  <a:pt x="7212351" y="1273965"/>
                </a:lnTo>
                <a:lnTo>
                  <a:pt x="0" y="1273965"/>
                </a:lnTo>
                <a:lnTo>
                  <a:pt x="0" y="0"/>
                </a:lnTo>
                <a:close/>
              </a:path>
            </a:pathLst>
          </a:custGeom>
          <a:blipFill>
            <a:blip r:embed="rId3"/>
            <a:stretch>
              <a:fillRect l="-101870"/>
            </a:stretch>
          </a:blipFill>
        </p:spPr>
      </p:sp>
      <p:sp>
        <p:nvSpPr>
          <p:cNvPr id="3" name="TextBox 3"/>
          <p:cNvSpPr txBox="1"/>
          <p:nvPr/>
        </p:nvSpPr>
        <p:spPr>
          <a:xfrm>
            <a:off x="468131" y="400285"/>
            <a:ext cx="13672413" cy="1304455"/>
          </a:xfrm>
          <a:prstGeom prst="rect">
            <a:avLst/>
          </a:prstGeom>
        </p:spPr>
        <p:txBody>
          <a:bodyPr lIns="0" tIns="0" rIns="0" bIns="0" rtlCol="0" anchor="t">
            <a:spAutoFit/>
          </a:bodyPr>
          <a:lstStyle/>
          <a:p>
            <a:pPr algn="l">
              <a:lnSpc>
                <a:spcPts val="10264"/>
              </a:lnSpc>
            </a:pPr>
            <a:r>
              <a:rPr lang="en-US" sz="8926">
                <a:solidFill>
                  <a:srgbClr val="000000"/>
                </a:solidFill>
                <a:latin typeface="Ansam"/>
                <a:ea typeface="Ansam"/>
                <a:cs typeface="Ansam"/>
                <a:sym typeface="Ansam"/>
              </a:rPr>
              <a:t>DATASET OVERVIEW</a:t>
            </a:r>
          </a:p>
        </p:txBody>
      </p:sp>
      <p:sp>
        <p:nvSpPr>
          <p:cNvPr id="4" name="TextBox 4"/>
          <p:cNvSpPr txBox="1"/>
          <p:nvPr/>
        </p:nvSpPr>
        <p:spPr>
          <a:xfrm>
            <a:off x="1056959" y="2053444"/>
            <a:ext cx="15545639" cy="1358577"/>
          </a:xfrm>
          <a:prstGeom prst="rect">
            <a:avLst/>
          </a:prstGeom>
        </p:spPr>
        <p:txBody>
          <a:bodyPr lIns="0" tIns="0" rIns="0" bIns="0" rtlCol="0" anchor="t">
            <a:spAutoFit/>
          </a:bodyPr>
          <a:lstStyle/>
          <a:p>
            <a:pPr algn="l">
              <a:lnSpc>
                <a:spcPts val="4774"/>
              </a:lnSpc>
            </a:pPr>
            <a:r>
              <a:rPr lang="en-US" sz="3410" u="sng" dirty="0">
                <a:solidFill>
                  <a:srgbClr val="000000"/>
                </a:solidFill>
                <a:latin typeface="Ansam"/>
                <a:ea typeface="Ansam"/>
                <a:cs typeface="Ansam"/>
                <a:sym typeface="Ansam"/>
              </a:rPr>
              <a:t>Dataset Composition</a:t>
            </a:r>
          </a:p>
          <a:p>
            <a:pPr marL="455252" lvl="1" indent="-227626" algn="l">
              <a:lnSpc>
                <a:spcPts val="2952"/>
              </a:lnSpc>
              <a:buFont typeface="Arial"/>
              <a:buChar char="•"/>
            </a:pPr>
            <a:r>
              <a:rPr lang="en-US" sz="2108" dirty="0">
                <a:solidFill>
                  <a:srgbClr val="000000"/>
                </a:solidFill>
                <a:latin typeface="Open Sans"/>
                <a:ea typeface="Open Sans"/>
                <a:cs typeface="Open Sans"/>
                <a:sym typeface="Open Sans"/>
              </a:rPr>
              <a:t>Contains over 9.5 million banking transactions, labeled as fraud or non-fraud.</a:t>
            </a:r>
          </a:p>
          <a:p>
            <a:pPr marL="455252" lvl="1" indent="-227626" algn="l">
              <a:lnSpc>
                <a:spcPts val="2952"/>
              </a:lnSpc>
              <a:buFont typeface="Arial"/>
              <a:buChar char="•"/>
            </a:pPr>
            <a:r>
              <a:rPr lang="en-US" sz="2108" dirty="0">
                <a:solidFill>
                  <a:srgbClr val="000000"/>
                </a:solidFill>
                <a:latin typeface="Open Sans"/>
                <a:ea typeface="Open Sans"/>
                <a:cs typeface="Open Sans"/>
                <a:sym typeface="Open Sans"/>
              </a:rPr>
              <a:t>Distribution: 9,873 fraud samples (0.1%) and 9,494,979 non-fraud samples (99.9%)</a:t>
            </a:r>
          </a:p>
        </p:txBody>
      </p:sp>
      <p:sp>
        <p:nvSpPr>
          <p:cNvPr id="5" name="TextBox 5"/>
          <p:cNvSpPr txBox="1"/>
          <p:nvPr/>
        </p:nvSpPr>
        <p:spPr>
          <a:xfrm>
            <a:off x="1056959" y="3694058"/>
            <a:ext cx="8853305" cy="3187463"/>
          </a:xfrm>
          <a:prstGeom prst="rect">
            <a:avLst/>
          </a:prstGeom>
        </p:spPr>
        <p:txBody>
          <a:bodyPr lIns="0" tIns="0" rIns="0" bIns="0" rtlCol="0" anchor="t">
            <a:spAutoFit/>
          </a:bodyPr>
          <a:lstStyle/>
          <a:p>
            <a:pPr algn="just">
              <a:lnSpc>
                <a:spcPts val="4774"/>
              </a:lnSpc>
            </a:pPr>
            <a:r>
              <a:rPr lang="en-US" sz="3410" u="sng">
                <a:solidFill>
                  <a:srgbClr val="000000"/>
                </a:solidFill>
                <a:latin typeface="Ansam"/>
                <a:ea typeface="Ansam"/>
                <a:cs typeface="Ansam"/>
                <a:sym typeface="Ansam"/>
              </a:rPr>
              <a:t>Key Features</a:t>
            </a:r>
          </a:p>
          <a:p>
            <a:pPr marL="455252" lvl="1" indent="-227626" algn="just">
              <a:lnSpc>
                <a:spcPts val="2952"/>
              </a:lnSpc>
              <a:buFont typeface="Arial"/>
              <a:buChar char="•"/>
            </a:pPr>
            <a:r>
              <a:rPr lang="en-US" sz="2108">
                <a:solidFill>
                  <a:srgbClr val="000000"/>
                </a:solidFill>
                <a:latin typeface="Open Sans"/>
                <a:ea typeface="Open Sans"/>
                <a:cs typeface="Open Sans"/>
                <a:sym typeface="Open Sans"/>
              </a:rPr>
              <a:t>Time and date of transactions.</a:t>
            </a:r>
          </a:p>
          <a:p>
            <a:pPr marL="455252" lvl="1" indent="-227626" algn="just">
              <a:lnSpc>
                <a:spcPts val="2952"/>
              </a:lnSpc>
              <a:buFont typeface="Arial"/>
              <a:buChar char="•"/>
            </a:pPr>
            <a:r>
              <a:rPr lang="en-US" sz="2108">
                <a:solidFill>
                  <a:srgbClr val="000000"/>
                </a:solidFill>
                <a:latin typeface="Open Sans"/>
                <a:ea typeface="Open Sans"/>
                <a:cs typeface="Open Sans"/>
                <a:sym typeface="Open Sans"/>
              </a:rPr>
              <a:t>Sender and receiver account identifiers(number).</a:t>
            </a:r>
          </a:p>
          <a:p>
            <a:pPr marL="455252" lvl="1" indent="-227626" algn="just">
              <a:lnSpc>
                <a:spcPts val="2952"/>
              </a:lnSpc>
              <a:buFont typeface="Arial"/>
              <a:buChar char="•"/>
            </a:pPr>
            <a:r>
              <a:rPr lang="en-US" sz="2108">
                <a:solidFill>
                  <a:srgbClr val="000000"/>
                </a:solidFill>
                <a:latin typeface="Open Sans"/>
                <a:ea typeface="Open Sans"/>
                <a:cs typeface="Open Sans"/>
                <a:sym typeface="Open Sans"/>
              </a:rPr>
              <a:t>Transaction amount, payment currency, and received currency.</a:t>
            </a:r>
          </a:p>
          <a:p>
            <a:pPr marL="455252" lvl="1" indent="-227626" algn="just">
              <a:lnSpc>
                <a:spcPts val="2952"/>
              </a:lnSpc>
              <a:buFont typeface="Arial"/>
              <a:buChar char="•"/>
            </a:pPr>
            <a:r>
              <a:rPr lang="en-US" sz="2108">
                <a:solidFill>
                  <a:srgbClr val="000000"/>
                </a:solidFill>
                <a:latin typeface="Open Sans"/>
                <a:ea typeface="Open Sans"/>
                <a:cs typeface="Open Sans"/>
                <a:sym typeface="Open Sans"/>
              </a:rPr>
              <a:t>Sender and receiver bank locations.</a:t>
            </a:r>
          </a:p>
          <a:p>
            <a:pPr marL="455252" lvl="1" indent="-227626" algn="just">
              <a:lnSpc>
                <a:spcPts val="2952"/>
              </a:lnSpc>
              <a:buFont typeface="Arial"/>
              <a:buChar char="•"/>
            </a:pPr>
            <a:r>
              <a:rPr lang="en-US" sz="2108">
                <a:solidFill>
                  <a:srgbClr val="000000"/>
                </a:solidFill>
                <a:latin typeface="Open Sans"/>
                <a:ea typeface="Open Sans"/>
                <a:cs typeface="Open Sans"/>
                <a:sym typeface="Open Sans"/>
              </a:rPr>
              <a:t>Payment type (e.g., cash deposit, online transfer).</a:t>
            </a:r>
          </a:p>
          <a:p>
            <a:pPr marL="455252" lvl="1" indent="-227626" algn="just">
              <a:lnSpc>
                <a:spcPts val="2952"/>
              </a:lnSpc>
              <a:buFont typeface="Arial"/>
              <a:buChar char="•"/>
            </a:pPr>
            <a:r>
              <a:rPr lang="en-US" sz="2108">
                <a:solidFill>
                  <a:srgbClr val="000000"/>
                </a:solidFill>
                <a:latin typeface="Open Sans"/>
                <a:ea typeface="Open Sans"/>
                <a:cs typeface="Open Sans"/>
                <a:sym typeface="Open Sans"/>
              </a:rPr>
              <a:t>Fraud label (binary: 1 for fraud, 0 for non-fraud).</a:t>
            </a:r>
          </a:p>
          <a:p>
            <a:pPr algn="just">
              <a:lnSpc>
                <a:spcPts val="2952"/>
              </a:lnSpc>
            </a:pPr>
            <a:endParaRPr lang="en-US" sz="2108">
              <a:solidFill>
                <a:srgbClr val="000000"/>
              </a:solidFill>
              <a:latin typeface="Open Sans"/>
              <a:ea typeface="Open Sans"/>
              <a:cs typeface="Open Sans"/>
              <a:sym typeface="Open Sans"/>
            </a:endParaRP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
        <p:nvSpPr>
          <p:cNvPr id="7" name="TextBox 7"/>
          <p:cNvSpPr txBox="1"/>
          <p:nvPr/>
        </p:nvSpPr>
        <p:spPr>
          <a:xfrm>
            <a:off x="884659" y="7194434"/>
            <a:ext cx="15717939" cy="2444559"/>
          </a:xfrm>
          <a:prstGeom prst="rect">
            <a:avLst/>
          </a:prstGeom>
        </p:spPr>
        <p:txBody>
          <a:bodyPr lIns="0" tIns="0" rIns="0" bIns="0" rtlCol="0" anchor="t">
            <a:spAutoFit/>
          </a:bodyPr>
          <a:lstStyle/>
          <a:p>
            <a:pPr algn="l">
              <a:lnSpc>
                <a:spcPts val="4770"/>
              </a:lnSpc>
            </a:pPr>
            <a:r>
              <a:rPr lang="en-US" sz="3407" u="sng" dirty="0">
                <a:solidFill>
                  <a:srgbClr val="000000"/>
                </a:solidFill>
                <a:latin typeface="Ansam"/>
                <a:ea typeface="Ansam"/>
                <a:cs typeface="Ansam"/>
                <a:sym typeface="Ansam"/>
              </a:rPr>
              <a:t>Dataset Utilization</a:t>
            </a:r>
          </a:p>
          <a:p>
            <a:pPr marL="455012" lvl="1" indent="-227506" algn="l">
              <a:lnSpc>
                <a:spcPts val="2950"/>
              </a:lnSpc>
              <a:buFont typeface="Arial"/>
              <a:buChar char="•"/>
            </a:pPr>
            <a:r>
              <a:rPr lang="en-US" sz="2107" dirty="0">
                <a:solidFill>
                  <a:srgbClr val="000000"/>
                </a:solidFill>
                <a:latin typeface="Open Sans"/>
                <a:ea typeface="Open Sans"/>
                <a:cs typeface="Open Sans"/>
                <a:sym typeface="Open Sans"/>
              </a:rPr>
              <a:t>Subset Creation: A smaller, representative subset was created using stratified sampling to address class imbalance and computational constraints, allowing focused model training and evaluation.</a:t>
            </a:r>
          </a:p>
          <a:p>
            <a:pPr marL="455012" lvl="1" indent="-227506" algn="l">
              <a:lnSpc>
                <a:spcPts val="2950"/>
              </a:lnSpc>
              <a:buFont typeface="Arial"/>
              <a:buChar char="•"/>
            </a:pPr>
            <a:r>
              <a:rPr lang="en-US" sz="2107" dirty="0">
                <a:solidFill>
                  <a:srgbClr val="000000"/>
                </a:solidFill>
                <a:latin typeface="Open Sans"/>
                <a:ea typeface="Open Sans"/>
                <a:cs typeface="Open Sans"/>
                <a:sym typeface="Open Sans"/>
              </a:rPr>
              <a:t>Full Dataset: The complete dataset of over 9.5 million transactions was also utilized to validate model scalability and performance in real-world scenarios.</a:t>
            </a:r>
          </a:p>
          <a:p>
            <a:pPr algn="l">
              <a:lnSpc>
                <a:spcPts val="2950"/>
              </a:lnSpc>
            </a:pPr>
            <a:endParaRPr lang="en-US" sz="2107" dirty="0">
              <a:solidFill>
                <a:srgbClr val="000000"/>
              </a:solidFill>
              <a:latin typeface="Open Sans"/>
              <a:ea typeface="Open Sans"/>
              <a:cs typeface="Open Sans"/>
              <a:sym typeface="Open Sans"/>
            </a:endParaRPr>
          </a:p>
        </p:txBody>
      </p:sp>
      <p:sp>
        <p:nvSpPr>
          <p:cNvPr id="8" name="TextBox 8"/>
          <p:cNvSpPr txBox="1"/>
          <p:nvPr/>
        </p:nvSpPr>
        <p:spPr>
          <a:xfrm>
            <a:off x="150242" y="9822488"/>
            <a:ext cx="1145158" cy="300082"/>
          </a:xfrm>
          <a:prstGeom prst="rect">
            <a:avLst/>
          </a:prstGeom>
        </p:spPr>
        <p:txBody>
          <a:bodyPr wrap="square" lIns="0" tIns="0" rIns="0" bIns="0" rtlCol="0" anchor="t">
            <a:spAutoFit/>
          </a:bodyPr>
          <a:lstStyle/>
          <a:p>
            <a:pPr algn="ctr">
              <a:lnSpc>
                <a:spcPts val="2520"/>
              </a:lnSpc>
              <a:spcBef>
                <a:spcPct val="0"/>
              </a:spcBef>
            </a:pPr>
            <a:r>
              <a:rPr lang="en-US" sz="1800" u="sng" dirty="0">
                <a:solidFill>
                  <a:srgbClr val="000000"/>
                </a:solidFill>
                <a:latin typeface="Open Sans"/>
                <a:ea typeface="Open Sans"/>
                <a:cs typeface="Open Sans"/>
                <a:sym typeface="Open Sans"/>
                <a:hlinkClick r:id="rId4" tooltip="https://www.kaggle.com/code/likhithd007/saml-d/input"/>
              </a:rPr>
              <a:t>Source</a:t>
            </a:r>
          </a:p>
        </p:txBody>
      </p:sp>
      <p:sp>
        <p:nvSpPr>
          <p:cNvPr id="9" name="Freeform 9"/>
          <p:cNvSpPr/>
          <p:nvPr/>
        </p:nvSpPr>
        <p:spPr>
          <a:xfrm>
            <a:off x="10391794" y="3901174"/>
            <a:ext cx="7212351" cy="1242326"/>
          </a:xfrm>
          <a:custGeom>
            <a:avLst/>
            <a:gdLst/>
            <a:ahLst/>
            <a:cxnLst/>
            <a:rect l="l" t="t" r="r" b="b"/>
            <a:pathLst>
              <a:path w="7212351" h="1242326">
                <a:moveTo>
                  <a:pt x="0" y="0"/>
                </a:moveTo>
                <a:lnTo>
                  <a:pt x="7212351" y="0"/>
                </a:lnTo>
                <a:lnTo>
                  <a:pt x="7212351" y="1242326"/>
                </a:lnTo>
                <a:lnTo>
                  <a:pt x="0" y="1242326"/>
                </a:lnTo>
                <a:lnTo>
                  <a:pt x="0" y="0"/>
                </a:lnTo>
                <a:close/>
              </a:path>
            </a:pathLst>
          </a:custGeom>
          <a:blipFill>
            <a:blip r:embed="rId3"/>
            <a:stretch>
              <a:fillRect r="-96856"/>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grpSp>
        <p:nvGrpSpPr>
          <p:cNvPr id="2" name="Group 2"/>
          <p:cNvGrpSpPr/>
          <p:nvPr/>
        </p:nvGrpSpPr>
        <p:grpSpPr>
          <a:xfrm>
            <a:off x="5530319" y="2588070"/>
            <a:ext cx="4229475" cy="677049"/>
            <a:chOff x="0" y="0"/>
            <a:chExt cx="1113936" cy="178317"/>
          </a:xfrm>
        </p:grpSpPr>
        <p:sp>
          <p:nvSpPr>
            <p:cNvPr id="3" name="Freeform 3"/>
            <p:cNvSpPr/>
            <p:nvPr/>
          </p:nvSpPr>
          <p:spPr>
            <a:xfrm>
              <a:off x="0" y="0"/>
              <a:ext cx="1113936" cy="178317"/>
            </a:xfrm>
            <a:custGeom>
              <a:avLst/>
              <a:gdLst/>
              <a:ahLst/>
              <a:cxnLst/>
              <a:rect l="l" t="t" r="r" b="b"/>
              <a:pathLst>
                <a:path w="1113936" h="178317">
                  <a:moveTo>
                    <a:pt x="0" y="0"/>
                  </a:moveTo>
                  <a:lnTo>
                    <a:pt x="1113936" y="0"/>
                  </a:lnTo>
                  <a:lnTo>
                    <a:pt x="1113936" y="178317"/>
                  </a:lnTo>
                  <a:lnTo>
                    <a:pt x="0" y="178317"/>
                  </a:lnTo>
                  <a:close/>
                </a:path>
              </a:pathLst>
            </a:custGeom>
            <a:solidFill>
              <a:srgbClr val="FADBCA"/>
            </a:solidFill>
          </p:spPr>
        </p:sp>
        <p:sp>
          <p:nvSpPr>
            <p:cNvPr id="4" name="TextBox 4"/>
            <p:cNvSpPr txBox="1"/>
            <p:nvPr/>
          </p:nvSpPr>
          <p:spPr>
            <a:xfrm>
              <a:off x="0" y="-28575"/>
              <a:ext cx="1113936" cy="206892"/>
            </a:xfrm>
            <a:prstGeom prst="rect">
              <a:avLst/>
            </a:prstGeom>
          </p:spPr>
          <p:txBody>
            <a:bodyPr lIns="50800" tIns="50800" rIns="50800" bIns="50800" rtlCol="0" anchor="ctr"/>
            <a:lstStyle/>
            <a:p>
              <a:pPr algn="ctr">
                <a:lnSpc>
                  <a:spcPts val="2520"/>
                </a:lnSpc>
              </a:pPr>
              <a:r>
                <a:rPr lang="en-US" sz="1800" b="1">
                  <a:solidFill>
                    <a:srgbClr val="000000"/>
                  </a:solidFill>
                  <a:latin typeface="Open Sans Bold"/>
                  <a:ea typeface="Open Sans Bold"/>
                  <a:cs typeface="Open Sans Bold"/>
                  <a:sym typeface="Open Sans Bold"/>
                </a:rPr>
                <a:t>Original Dataset (9,504,852 samples)</a:t>
              </a:r>
            </a:p>
          </p:txBody>
        </p:sp>
      </p:grpSp>
      <p:grpSp>
        <p:nvGrpSpPr>
          <p:cNvPr id="5" name="Group 5"/>
          <p:cNvGrpSpPr/>
          <p:nvPr/>
        </p:nvGrpSpPr>
        <p:grpSpPr>
          <a:xfrm>
            <a:off x="636683" y="3410055"/>
            <a:ext cx="4279051" cy="763788"/>
            <a:chOff x="0" y="0"/>
            <a:chExt cx="1126993" cy="201162"/>
          </a:xfrm>
        </p:grpSpPr>
        <p:sp>
          <p:nvSpPr>
            <p:cNvPr id="6" name="Freeform 6"/>
            <p:cNvSpPr/>
            <p:nvPr/>
          </p:nvSpPr>
          <p:spPr>
            <a:xfrm>
              <a:off x="0" y="0"/>
              <a:ext cx="1126993" cy="201162"/>
            </a:xfrm>
            <a:custGeom>
              <a:avLst/>
              <a:gdLst/>
              <a:ahLst/>
              <a:cxnLst/>
              <a:rect l="l" t="t" r="r" b="b"/>
              <a:pathLst>
                <a:path w="1126993" h="201162">
                  <a:moveTo>
                    <a:pt x="0" y="0"/>
                  </a:moveTo>
                  <a:lnTo>
                    <a:pt x="1126993" y="0"/>
                  </a:lnTo>
                  <a:lnTo>
                    <a:pt x="1126993" y="201162"/>
                  </a:lnTo>
                  <a:lnTo>
                    <a:pt x="0" y="201162"/>
                  </a:lnTo>
                  <a:close/>
                </a:path>
              </a:pathLst>
            </a:custGeom>
            <a:solidFill>
              <a:srgbClr val="FADBCA"/>
            </a:solidFill>
          </p:spPr>
        </p:sp>
        <p:sp>
          <p:nvSpPr>
            <p:cNvPr id="7" name="TextBox 7"/>
            <p:cNvSpPr txBox="1"/>
            <p:nvPr/>
          </p:nvSpPr>
          <p:spPr>
            <a:xfrm>
              <a:off x="0" y="-28575"/>
              <a:ext cx="1126993" cy="229737"/>
            </a:xfrm>
            <a:prstGeom prst="rect">
              <a:avLst/>
            </a:prstGeom>
          </p:spPr>
          <p:txBody>
            <a:bodyPr lIns="50800" tIns="50800" rIns="50800" bIns="50800" rtlCol="0" anchor="ctr"/>
            <a:lstStyle/>
            <a:p>
              <a:pPr algn="ctr">
                <a:lnSpc>
                  <a:spcPts val="2520"/>
                </a:lnSpc>
              </a:pPr>
              <a:r>
                <a:rPr lang="en-US" sz="1800" b="1">
                  <a:solidFill>
                    <a:srgbClr val="000000"/>
                  </a:solidFill>
                  <a:latin typeface="Open Sans Bold"/>
                  <a:ea typeface="Open Sans Bold"/>
                  <a:cs typeface="Open Sans Bold"/>
                  <a:sym typeface="Open Sans Bold"/>
                </a:rPr>
                <a:t>Fraud (9873 samples)</a:t>
              </a:r>
            </a:p>
          </p:txBody>
        </p:sp>
      </p:grpSp>
      <p:grpSp>
        <p:nvGrpSpPr>
          <p:cNvPr id="8" name="Group 8"/>
          <p:cNvGrpSpPr/>
          <p:nvPr/>
        </p:nvGrpSpPr>
        <p:grpSpPr>
          <a:xfrm>
            <a:off x="10083913" y="3453424"/>
            <a:ext cx="4229475" cy="677049"/>
            <a:chOff x="0" y="0"/>
            <a:chExt cx="1113936" cy="178317"/>
          </a:xfrm>
        </p:grpSpPr>
        <p:sp>
          <p:nvSpPr>
            <p:cNvPr id="9" name="Freeform 9"/>
            <p:cNvSpPr/>
            <p:nvPr/>
          </p:nvSpPr>
          <p:spPr>
            <a:xfrm>
              <a:off x="0" y="0"/>
              <a:ext cx="1113936" cy="178317"/>
            </a:xfrm>
            <a:custGeom>
              <a:avLst/>
              <a:gdLst/>
              <a:ahLst/>
              <a:cxnLst/>
              <a:rect l="l" t="t" r="r" b="b"/>
              <a:pathLst>
                <a:path w="1113936" h="178317">
                  <a:moveTo>
                    <a:pt x="0" y="0"/>
                  </a:moveTo>
                  <a:lnTo>
                    <a:pt x="1113936" y="0"/>
                  </a:lnTo>
                  <a:lnTo>
                    <a:pt x="1113936" y="178317"/>
                  </a:lnTo>
                  <a:lnTo>
                    <a:pt x="0" y="178317"/>
                  </a:lnTo>
                  <a:close/>
                </a:path>
              </a:pathLst>
            </a:custGeom>
            <a:solidFill>
              <a:srgbClr val="FADBCA"/>
            </a:solidFill>
          </p:spPr>
        </p:sp>
        <p:sp>
          <p:nvSpPr>
            <p:cNvPr id="10" name="TextBox 10"/>
            <p:cNvSpPr txBox="1"/>
            <p:nvPr/>
          </p:nvSpPr>
          <p:spPr>
            <a:xfrm>
              <a:off x="0" y="-28575"/>
              <a:ext cx="1113936" cy="206892"/>
            </a:xfrm>
            <a:prstGeom prst="rect">
              <a:avLst/>
            </a:prstGeom>
          </p:spPr>
          <p:txBody>
            <a:bodyPr lIns="50800" tIns="50800" rIns="50800" bIns="50800" rtlCol="0" anchor="ctr"/>
            <a:lstStyle/>
            <a:p>
              <a:pPr algn="ctr">
                <a:lnSpc>
                  <a:spcPts val="2520"/>
                </a:lnSpc>
              </a:pPr>
              <a:r>
                <a:rPr lang="en-US" sz="1800" b="1">
                  <a:solidFill>
                    <a:srgbClr val="000000"/>
                  </a:solidFill>
                  <a:latin typeface="Open Sans Bold"/>
                  <a:ea typeface="Open Sans Bold"/>
                  <a:cs typeface="Open Sans Bold"/>
                  <a:sym typeface="Open Sans Bold"/>
                </a:rPr>
                <a:t>Not Fraud(9,494,979 samples)</a:t>
              </a:r>
            </a:p>
          </p:txBody>
        </p:sp>
      </p:grpSp>
      <p:grpSp>
        <p:nvGrpSpPr>
          <p:cNvPr id="11" name="Group 11"/>
          <p:cNvGrpSpPr/>
          <p:nvPr/>
        </p:nvGrpSpPr>
        <p:grpSpPr>
          <a:xfrm>
            <a:off x="5956527" y="4757292"/>
            <a:ext cx="4617092" cy="1797614"/>
            <a:chOff x="0" y="0"/>
            <a:chExt cx="1216024" cy="473446"/>
          </a:xfrm>
        </p:grpSpPr>
        <p:sp>
          <p:nvSpPr>
            <p:cNvPr id="12" name="Freeform 12"/>
            <p:cNvSpPr/>
            <p:nvPr/>
          </p:nvSpPr>
          <p:spPr>
            <a:xfrm>
              <a:off x="0" y="0"/>
              <a:ext cx="1216024" cy="473446"/>
            </a:xfrm>
            <a:custGeom>
              <a:avLst/>
              <a:gdLst/>
              <a:ahLst/>
              <a:cxnLst/>
              <a:rect l="l" t="t" r="r" b="b"/>
              <a:pathLst>
                <a:path w="1216024" h="473446">
                  <a:moveTo>
                    <a:pt x="0" y="0"/>
                  </a:moveTo>
                  <a:lnTo>
                    <a:pt x="1216024" y="0"/>
                  </a:lnTo>
                  <a:lnTo>
                    <a:pt x="1216024" y="473446"/>
                  </a:lnTo>
                  <a:lnTo>
                    <a:pt x="0" y="473446"/>
                  </a:lnTo>
                  <a:close/>
                </a:path>
              </a:pathLst>
            </a:custGeom>
            <a:solidFill>
              <a:srgbClr val="FADBCA"/>
            </a:solidFill>
          </p:spPr>
        </p:sp>
        <p:sp>
          <p:nvSpPr>
            <p:cNvPr id="13" name="TextBox 13"/>
            <p:cNvSpPr txBox="1"/>
            <p:nvPr/>
          </p:nvSpPr>
          <p:spPr>
            <a:xfrm>
              <a:off x="0" y="-28575"/>
              <a:ext cx="1216024" cy="502021"/>
            </a:xfrm>
            <a:prstGeom prst="rect">
              <a:avLst/>
            </a:prstGeom>
          </p:spPr>
          <p:txBody>
            <a:bodyPr lIns="50800" tIns="50800" rIns="50800" bIns="50800" rtlCol="0" anchor="ctr"/>
            <a:lstStyle/>
            <a:p>
              <a:pPr algn="ctr">
                <a:lnSpc>
                  <a:spcPts val="2520"/>
                </a:lnSpc>
              </a:pPr>
              <a:r>
                <a:rPr lang="en-US" sz="1800" b="1">
                  <a:solidFill>
                    <a:srgbClr val="000000"/>
                  </a:solidFill>
                  <a:latin typeface="Open Sans Bold"/>
                  <a:ea typeface="Open Sans Bold"/>
                  <a:cs typeface="Open Sans Bold"/>
                  <a:sym typeface="Open Sans Bold"/>
                </a:rPr>
                <a:t>First Part (Non-Fraud Transaction from Fraud-Associated accounts)</a:t>
              </a:r>
            </a:p>
            <a:p>
              <a:pPr algn="ctr">
                <a:lnSpc>
                  <a:spcPts val="2520"/>
                </a:lnSpc>
              </a:pPr>
              <a:r>
                <a:rPr lang="en-US" sz="1800">
                  <a:solidFill>
                    <a:srgbClr val="000000"/>
                  </a:solidFill>
                  <a:latin typeface="Open Sans"/>
                  <a:ea typeface="Open Sans"/>
                  <a:cs typeface="Open Sans"/>
                  <a:sym typeface="Open Sans"/>
                </a:rPr>
                <a:t>Accounts involved in fraud (either sender or receiver) are included.</a:t>
              </a:r>
            </a:p>
          </p:txBody>
        </p:sp>
      </p:grpSp>
      <p:grpSp>
        <p:nvGrpSpPr>
          <p:cNvPr id="14" name="Group 14"/>
          <p:cNvGrpSpPr/>
          <p:nvPr/>
        </p:nvGrpSpPr>
        <p:grpSpPr>
          <a:xfrm>
            <a:off x="11735771" y="4757292"/>
            <a:ext cx="5155233" cy="1801444"/>
            <a:chOff x="0" y="0"/>
            <a:chExt cx="1357757" cy="474454"/>
          </a:xfrm>
        </p:grpSpPr>
        <p:sp>
          <p:nvSpPr>
            <p:cNvPr id="15" name="Freeform 15"/>
            <p:cNvSpPr/>
            <p:nvPr/>
          </p:nvSpPr>
          <p:spPr>
            <a:xfrm>
              <a:off x="0" y="0"/>
              <a:ext cx="1357757" cy="474454"/>
            </a:xfrm>
            <a:custGeom>
              <a:avLst/>
              <a:gdLst/>
              <a:ahLst/>
              <a:cxnLst/>
              <a:rect l="l" t="t" r="r" b="b"/>
              <a:pathLst>
                <a:path w="1357757" h="474454">
                  <a:moveTo>
                    <a:pt x="0" y="0"/>
                  </a:moveTo>
                  <a:lnTo>
                    <a:pt x="1357757" y="0"/>
                  </a:lnTo>
                  <a:lnTo>
                    <a:pt x="1357757" y="474454"/>
                  </a:lnTo>
                  <a:lnTo>
                    <a:pt x="0" y="474454"/>
                  </a:lnTo>
                  <a:close/>
                </a:path>
              </a:pathLst>
            </a:custGeom>
            <a:solidFill>
              <a:srgbClr val="FADBCA"/>
            </a:solidFill>
          </p:spPr>
        </p:sp>
        <p:sp>
          <p:nvSpPr>
            <p:cNvPr id="16" name="TextBox 16"/>
            <p:cNvSpPr txBox="1"/>
            <p:nvPr/>
          </p:nvSpPr>
          <p:spPr>
            <a:xfrm>
              <a:off x="0" y="-28575"/>
              <a:ext cx="1357757" cy="503029"/>
            </a:xfrm>
            <a:prstGeom prst="rect">
              <a:avLst/>
            </a:prstGeom>
          </p:spPr>
          <p:txBody>
            <a:bodyPr lIns="50800" tIns="50800" rIns="50800" bIns="50800" rtlCol="0" anchor="ctr"/>
            <a:lstStyle/>
            <a:p>
              <a:pPr algn="ctr">
                <a:lnSpc>
                  <a:spcPts val="2520"/>
                </a:lnSpc>
              </a:pPr>
              <a:r>
                <a:rPr lang="en-US" sz="1800" b="1">
                  <a:solidFill>
                    <a:srgbClr val="000000"/>
                  </a:solidFill>
                  <a:latin typeface="Open Sans Bold"/>
                  <a:ea typeface="Open Sans Bold"/>
                  <a:cs typeface="Open Sans Bold"/>
                  <a:sym typeface="Open Sans Bold"/>
                </a:rPr>
                <a:t>Second Part (Non-Fraud Transaction from clean accounts)</a:t>
              </a:r>
            </a:p>
            <a:p>
              <a:pPr algn="ctr">
                <a:lnSpc>
                  <a:spcPts val="2520"/>
                </a:lnSpc>
              </a:pPr>
              <a:r>
                <a:rPr lang="en-US" sz="1800">
                  <a:solidFill>
                    <a:srgbClr val="000000"/>
                  </a:solidFill>
                  <a:latin typeface="Open Sans"/>
                  <a:ea typeface="Open Sans"/>
                  <a:cs typeface="Open Sans"/>
                  <a:sym typeface="Open Sans"/>
                </a:rPr>
                <a:t>Non-fraud transactions from accounts with no prior involvement in fraudulent activities</a:t>
              </a:r>
            </a:p>
          </p:txBody>
        </p:sp>
      </p:grpSp>
      <p:grpSp>
        <p:nvGrpSpPr>
          <p:cNvPr id="17" name="Group 17"/>
          <p:cNvGrpSpPr/>
          <p:nvPr/>
        </p:nvGrpSpPr>
        <p:grpSpPr>
          <a:xfrm>
            <a:off x="2886938" y="8916155"/>
            <a:ext cx="8315251" cy="801319"/>
            <a:chOff x="0" y="0"/>
            <a:chExt cx="2190025" cy="211047"/>
          </a:xfrm>
        </p:grpSpPr>
        <p:sp>
          <p:nvSpPr>
            <p:cNvPr id="18" name="Freeform 18"/>
            <p:cNvSpPr/>
            <p:nvPr/>
          </p:nvSpPr>
          <p:spPr>
            <a:xfrm>
              <a:off x="0" y="0"/>
              <a:ext cx="2190025" cy="211047"/>
            </a:xfrm>
            <a:custGeom>
              <a:avLst/>
              <a:gdLst/>
              <a:ahLst/>
              <a:cxnLst/>
              <a:rect l="l" t="t" r="r" b="b"/>
              <a:pathLst>
                <a:path w="2190025" h="211047">
                  <a:moveTo>
                    <a:pt x="0" y="0"/>
                  </a:moveTo>
                  <a:lnTo>
                    <a:pt x="2190025" y="0"/>
                  </a:lnTo>
                  <a:lnTo>
                    <a:pt x="2190025" y="211047"/>
                  </a:lnTo>
                  <a:lnTo>
                    <a:pt x="0" y="211047"/>
                  </a:lnTo>
                  <a:close/>
                </a:path>
              </a:pathLst>
            </a:custGeom>
            <a:solidFill>
              <a:srgbClr val="FADBCA"/>
            </a:solidFill>
          </p:spPr>
        </p:sp>
        <p:sp>
          <p:nvSpPr>
            <p:cNvPr id="19" name="TextBox 19"/>
            <p:cNvSpPr txBox="1"/>
            <p:nvPr/>
          </p:nvSpPr>
          <p:spPr>
            <a:xfrm>
              <a:off x="0" y="-28575"/>
              <a:ext cx="2190025" cy="239622"/>
            </a:xfrm>
            <a:prstGeom prst="rect">
              <a:avLst/>
            </a:prstGeom>
          </p:spPr>
          <p:txBody>
            <a:bodyPr lIns="50800" tIns="50800" rIns="50800" bIns="50800" rtlCol="0" anchor="ctr"/>
            <a:lstStyle/>
            <a:p>
              <a:pPr algn="ctr">
                <a:lnSpc>
                  <a:spcPts val="2520"/>
                </a:lnSpc>
              </a:pPr>
              <a:r>
                <a:rPr lang="en-US" sz="1800" b="1" dirty="0">
                  <a:solidFill>
                    <a:srgbClr val="000000"/>
                  </a:solidFill>
                  <a:latin typeface="Open Sans Bold"/>
                  <a:ea typeface="Open Sans Bold"/>
                  <a:cs typeface="Open Sans Bold"/>
                  <a:sym typeface="Open Sans Bold"/>
                </a:rPr>
                <a:t>Final Dataset (9873 Fraud + 148095 (15 times) not fraud samples )</a:t>
              </a:r>
            </a:p>
          </p:txBody>
        </p:sp>
      </p:grpSp>
      <p:sp>
        <p:nvSpPr>
          <p:cNvPr id="20" name="TextBox 2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
        <p:nvSpPr>
          <p:cNvPr id="21" name="TextBox 21"/>
          <p:cNvSpPr txBox="1"/>
          <p:nvPr/>
        </p:nvSpPr>
        <p:spPr>
          <a:xfrm>
            <a:off x="669231" y="321369"/>
            <a:ext cx="8094613" cy="771910"/>
          </a:xfrm>
          <a:prstGeom prst="rect">
            <a:avLst/>
          </a:prstGeom>
        </p:spPr>
        <p:txBody>
          <a:bodyPr lIns="0" tIns="0" rIns="0" bIns="0" rtlCol="0" anchor="t">
            <a:spAutoFit/>
          </a:bodyPr>
          <a:lstStyle/>
          <a:p>
            <a:pPr algn="l">
              <a:lnSpc>
                <a:spcPts val="6077"/>
              </a:lnSpc>
            </a:pPr>
            <a:r>
              <a:rPr lang="en-US" sz="5284">
                <a:solidFill>
                  <a:srgbClr val="000000"/>
                </a:solidFill>
                <a:latin typeface="Ansam"/>
                <a:ea typeface="Ansam"/>
                <a:cs typeface="Ansam"/>
                <a:sym typeface="Ansam"/>
              </a:rPr>
              <a:t>SAMPLING DATASET</a:t>
            </a:r>
          </a:p>
        </p:txBody>
      </p:sp>
      <p:sp>
        <p:nvSpPr>
          <p:cNvPr id="22" name="TextBox 22"/>
          <p:cNvSpPr txBox="1"/>
          <p:nvPr/>
        </p:nvSpPr>
        <p:spPr>
          <a:xfrm>
            <a:off x="669231" y="1264730"/>
            <a:ext cx="13577193" cy="1323340"/>
          </a:xfrm>
          <a:prstGeom prst="rect">
            <a:avLst/>
          </a:prstGeom>
        </p:spPr>
        <p:txBody>
          <a:bodyPr lIns="0" tIns="0" rIns="0" bIns="0" rtlCol="0" anchor="t">
            <a:spAutoFit/>
          </a:bodyPr>
          <a:lstStyle/>
          <a:p>
            <a:pPr algn="l">
              <a:lnSpc>
                <a:spcPts val="2659"/>
              </a:lnSpc>
              <a:spcBef>
                <a:spcPct val="0"/>
              </a:spcBef>
            </a:pPr>
            <a:r>
              <a:rPr lang="en-US" sz="1899" b="1">
                <a:solidFill>
                  <a:srgbClr val="000000"/>
                </a:solidFill>
                <a:latin typeface="Open Sans Bold"/>
                <a:ea typeface="Open Sans Bold"/>
                <a:cs typeface="Open Sans Bold"/>
                <a:sym typeface="Open Sans Bold"/>
              </a:rPr>
              <a:t>Objective:</a:t>
            </a:r>
            <a:r>
              <a:rPr lang="en-US" sz="1899">
                <a:solidFill>
                  <a:srgbClr val="000000"/>
                </a:solidFill>
                <a:latin typeface="Open Sans"/>
                <a:ea typeface="Open Sans"/>
                <a:cs typeface="Open Sans"/>
                <a:sym typeface="Open Sans"/>
              </a:rPr>
              <a:t> Create a small, representative dataset that supports graph-based analysis for fraud detection.</a:t>
            </a:r>
          </a:p>
          <a:p>
            <a:pPr algn="l">
              <a:lnSpc>
                <a:spcPts val="2659"/>
              </a:lnSpc>
              <a:spcBef>
                <a:spcPct val="0"/>
              </a:spcBef>
            </a:pPr>
            <a:r>
              <a:rPr lang="en-US" sz="1899" b="1">
                <a:solidFill>
                  <a:srgbClr val="000000"/>
                </a:solidFill>
                <a:latin typeface="Open Sans Bold"/>
                <a:ea typeface="Open Sans Bold"/>
                <a:cs typeface="Open Sans Bold"/>
                <a:sym typeface="Open Sans Bold"/>
              </a:rPr>
              <a:t>Focus:</a:t>
            </a:r>
            <a:r>
              <a:rPr lang="en-US" sz="1899">
                <a:solidFill>
                  <a:srgbClr val="000000"/>
                </a:solidFill>
                <a:latin typeface="Open Sans"/>
                <a:ea typeface="Open Sans"/>
                <a:cs typeface="Open Sans"/>
                <a:sym typeface="Open Sans"/>
              </a:rPr>
              <a:t> Ensure that the dataset captures important connections, particularly for accounts involved in fraudulent activities.</a:t>
            </a:r>
          </a:p>
          <a:p>
            <a:pPr algn="l">
              <a:lnSpc>
                <a:spcPts val="2659"/>
              </a:lnSpc>
              <a:spcBef>
                <a:spcPct val="0"/>
              </a:spcBef>
            </a:pPr>
            <a:r>
              <a:rPr lang="en-US" sz="1899" b="1">
                <a:solidFill>
                  <a:srgbClr val="000000"/>
                </a:solidFill>
                <a:latin typeface="Open Sans Bold"/>
                <a:ea typeface="Open Sans Bold"/>
                <a:cs typeface="Open Sans Bold"/>
                <a:sym typeface="Open Sans Bold"/>
              </a:rPr>
              <a:t>Solution: </a:t>
            </a:r>
            <a:r>
              <a:rPr lang="en-US" sz="1899">
                <a:solidFill>
                  <a:srgbClr val="000000"/>
                </a:solidFill>
                <a:latin typeface="Open Sans"/>
                <a:ea typeface="Open Sans"/>
                <a:cs typeface="Open Sans"/>
                <a:sym typeface="Open Sans"/>
              </a:rPr>
              <a:t>Carefully select non-fraud samples to maintain representativeness and ensure meaningful graph construction</a:t>
            </a:r>
          </a:p>
          <a:p>
            <a:pPr algn="l">
              <a:lnSpc>
                <a:spcPts val="2659"/>
              </a:lnSpc>
              <a:spcBef>
                <a:spcPct val="0"/>
              </a:spcBef>
            </a:pPr>
            <a:endParaRPr lang="en-US" sz="1899">
              <a:solidFill>
                <a:srgbClr val="000000"/>
              </a:solidFill>
              <a:latin typeface="Open Sans"/>
              <a:ea typeface="Open Sans"/>
              <a:cs typeface="Open Sans"/>
              <a:sym typeface="Open Sans"/>
            </a:endParaRPr>
          </a:p>
        </p:txBody>
      </p:sp>
      <p:grpSp>
        <p:nvGrpSpPr>
          <p:cNvPr id="23" name="Group 23"/>
          <p:cNvGrpSpPr/>
          <p:nvPr/>
        </p:nvGrpSpPr>
        <p:grpSpPr>
          <a:xfrm>
            <a:off x="2875363" y="4775830"/>
            <a:ext cx="2654956" cy="1164847"/>
            <a:chOff x="0" y="-28575"/>
            <a:chExt cx="699248" cy="468563"/>
          </a:xfrm>
        </p:grpSpPr>
        <p:sp>
          <p:nvSpPr>
            <p:cNvPr id="24" name="Freeform 24"/>
            <p:cNvSpPr/>
            <p:nvPr/>
          </p:nvSpPr>
          <p:spPr>
            <a:xfrm>
              <a:off x="0" y="0"/>
              <a:ext cx="699248" cy="439988"/>
            </a:xfrm>
            <a:custGeom>
              <a:avLst/>
              <a:gdLst/>
              <a:ahLst/>
              <a:cxnLst/>
              <a:rect l="l" t="t" r="r" b="b"/>
              <a:pathLst>
                <a:path w="699248" h="439988">
                  <a:moveTo>
                    <a:pt x="0" y="0"/>
                  </a:moveTo>
                  <a:lnTo>
                    <a:pt x="699248" y="0"/>
                  </a:lnTo>
                  <a:lnTo>
                    <a:pt x="699248" y="439988"/>
                  </a:lnTo>
                  <a:lnTo>
                    <a:pt x="0" y="439988"/>
                  </a:lnTo>
                  <a:close/>
                </a:path>
              </a:pathLst>
            </a:custGeom>
            <a:solidFill>
              <a:srgbClr val="E8E6E2"/>
            </a:solidFill>
            <a:ln w="38100" cap="sq">
              <a:solidFill>
                <a:srgbClr val="000000"/>
              </a:solidFill>
              <a:prstDash val="dash"/>
              <a:miter/>
            </a:ln>
          </p:spPr>
        </p:sp>
        <p:sp>
          <p:nvSpPr>
            <p:cNvPr id="25" name="TextBox 25"/>
            <p:cNvSpPr txBox="1"/>
            <p:nvPr/>
          </p:nvSpPr>
          <p:spPr>
            <a:xfrm>
              <a:off x="0" y="-28575"/>
              <a:ext cx="699248" cy="468563"/>
            </a:xfrm>
            <a:prstGeom prst="rect">
              <a:avLst/>
            </a:prstGeom>
          </p:spPr>
          <p:txBody>
            <a:bodyPr lIns="50800" tIns="50800" rIns="50800" bIns="50800" rtlCol="0" anchor="ctr"/>
            <a:lstStyle/>
            <a:p>
              <a:pPr algn="ctr">
                <a:lnSpc>
                  <a:spcPts val="2520"/>
                </a:lnSpc>
              </a:pPr>
              <a:r>
                <a:rPr lang="en-US" sz="1800" dirty="0">
                  <a:solidFill>
                    <a:srgbClr val="000000"/>
                  </a:solidFill>
                  <a:latin typeface="Open Sans"/>
                  <a:ea typeface="Open Sans"/>
                  <a:cs typeface="Open Sans"/>
                  <a:sym typeface="Open Sans"/>
                </a:rPr>
                <a:t>Taking all the sample of Frauds (9873 samples)</a:t>
              </a:r>
            </a:p>
          </p:txBody>
        </p:sp>
      </p:grpSp>
      <p:grpSp>
        <p:nvGrpSpPr>
          <p:cNvPr id="26" name="Group 26"/>
          <p:cNvGrpSpPr/>
          <p:nvPr/>
        </p:nvGrpSpPr>
        <p:grpSpPr>
          <a:xfrm>
            <a:off x="7852638" y="6662529"/>
            <a:ext cx="2193340" cy="1490945"/>
            <a:chOff x="0" y="0"/>
            <a:chExt cx="577670" cy="392677"/>
          </a:xfrm>
        </p:grpSpPr>
        <p:sp>
          <p:nvSpPr>
            <p:cNvPr id="27" name="Freeform 27"/>
            <p:cNvSpPr/>
            <p:nvPr/>
          </p:nvSpPr>
          <p:spPr>
            <a:xfrm>
              <a:off x="0" y="0"/>
              <a:ext cx="577670" cy="392677"/>
            </a:xfrm>
            <a:custGeom>
              <a:avLst/>
              <a:gdLst/>
              <a:ahLst/>
              <a:cxnLst/>
              <a:rect l="l" t="t" r="r" b="b"/>
              <a:pathLst>
                <a:path w="577670" h="392677">
                  <a:moveTo>
                    <a:pt x="0" y="0"/>
                  </a:moveTo>
                  <a:lnTo>
                    <a:pt x="577670" y="0"/>
                  </a:lnTo>
                  <a:lnTo>
                    <a:pt x="577670" y="392677"/>
                  </a:lnTo>
                  <a:lnTo>
                    <a:pt x="0" y="392677"/>
                  </a:lnTo>
                  <a:close/>
                </a:path>
              </a:pathLst>
            </a:custGeom>
            <a:solidFill>
              <a:srgbClr val="E8E6E2"/>
            </a:solidFill>
            <a:ln w="38100" cap="sq">
              <a:solidFill>
                <a:srgbClr val="000000"/>
              </a:solidFill>
              <a:prstDash val="dash"/>
              <a:miter/>
            </a:ln>
          </p:spPr>
        </p:sp>
        <p:sp>
          <p:nvSpPr>
            <p:cNvPr id="28" name="TextBox 28"/>
            <p:cNvSpPr txBox="1"/>
            <p:nvPr/>
          </p:nvSpPr>
          <p:spPr>
            <a:xfrm>
              <a:off x="0" y="-28575"/>
              <a:ext cx="577670" cy="421252"/>
            </a:xfrm>
            <a:prstGeom prst="rect">
              <a:avLst/>
            </a:prstGeom>
          </p:spPr>
          <p:txBody>
            <a:bodyPr lIns="50800" tIns="50800" rIns="50800" bIns="50800" rtlCol="0" anchor="ctr"/>
            <a:lstStyle/>
            <a:p>
              <a:pPr algn="ctr">
                <a:lnSpc>
                  <a:spcPts val="2520"/>
                </a:lnSpc>
              </a:pPr>
              <a:r>
                <a:rPr lang="en-US" sz="1800">
                  <a:solidFill>
                    <a:srgbClr val="000000"/>
                  </a:solidFill>
                  <a:latin typeface="Open Sans"/>
                  <a:ea typeface="Open Sans"/>
                  <a:cs typeface="Open Sans"/>
                  <a:sym typeface="Open Sans"/>
                </a:rPr>
                <a:t>Taking 40% of size of final dataset i.e., 59238 samples</a:t>
              </a:r>
            </a:p>
          </p:txBody>
        </p:sp>
      </p:grpSp>
      <p:grpSp>
        <p:nvGrpSpPr>
          <p:cNvPr id="29" name="Group 29"/>
          <p:cNvGrpSpPr/>
          <p:nvPr/>
        </p:nvGrpSpPr>
        <p:grpSpPr>
          <a:xfrm>
            <a:off x="12668933" y="6828284"/>
            <a:ext cx="2207255" cy="1325190"/>
            <a:chOff x="0" y="0"/>
            <a:chExt cx="581335" cy="349021"/>
          </a:xfrm>
        </p:grpSpPr>
        <p:sp>
          <p:nvSpPr>
            <p:cNvPr id="30" name="Freeform 30"/>
            <p:cNvSpPr/>
            <p:nvPr/>
          </p:nvSpPr>
          <p:spPr>
            <a:xfrm>
              <a:off x="0" y="0"/>
              <a:ext cx="581335" cy="349021"/>
            </a:xfrm>
            <a:custGeom>
              <a:avLst/>
              <a:gdLst/>
              <a:ahLst/>
              <a:cxnLst/>
              <a:rect l="l" t="t" r="r" b="b"/>
              <a:pathLst>
                <a:path w="581335" h="349021">
                  <a:moveTo>
                    <a:pt x="0" y="0"/>
                  </a:moveTo>
                  <a:lnTo>
                    <a:pt x="581335" y="0"/>
                  </a:lnTo>
                  <a:lnTo>
                    <a:pt x="581335" y="349021"/>
                  </a:lnTo>
                  <a:lnTo>
                    <a:pt x="0" y="349021"/>
                  </a:lnTo>
                  <a:close/>
                </a:path>
              </a:pathLst>
            </a:custGeom>
            <a:solidFill>
              <a:srgbClr val="E8E6E2"/>
            </a:solidFill>
            <a:ln w="38100" cap="sq">
              <a:solidFill>
                <a:srgbClr val="000000"/>
              </a:solidFill>
              <a:prstDash val="dash"/>
              <a:miter/>
            </a:ln>
          </p:spPr>
        </p:sp>
        <p:sp>
          <p:nvSpPr>
            <p:cNvPr id="31" name="TextBox 31"/>
            <p:cNvSpPr txBox="1"/>
            <p:nvPr/>
          </p:nvSpPr>
          <p:spPr>
            <a:xfrm>
              <a:off x="0" y="-28575"/>
              <a:ext cx="581335" cy="377596"/>
            </a:xfrm>
            <a:prstGeom prst="rect">
              <a:avLst/>
            </a:prstGeom>
          </p:spPr>
          <p:txBody>
            <a:bodyPr lIns="50800" tIns="50800" rIns="50800" bIns="50800" rtlCol="0" anchor="ctr"/>
            <a:lstStyle/>
            <a:p>
              <a:pPr algn="ctr">
                <a:lnSpc>
                  <a:spcPts val="2520"/>
                </a:lnSpc>
              </a:pPr>
              <a:r>
                <a:rPr lang="en-US" sz="1800">
                  <a:solidFill>
                    <a:srgbClr val="000000"/>
                  </a:solidFill>
                  <a:latin typeface="Open Sans"/>
                  <a:ea typeface="Open Sans"/>
                  <a:cs typeface="Open Sans"/>
                  <a:sym typeface="Open Sans"/>
                </a:rPr>
                <a:t>Taking 60% of size of final dataset i.e., 88857 samples</a:t>
              </a:r>
            </a:p>
          </p:txBody>
        </p:sp>
      </p:grpSp>
      <p:sp>
        <p:nvSpPr>
          <p:cNvPr id="32" name="AutoShape 32"/>
          <p:cNvSpPr/>
          <p:nvPr/>
        </p:nvSpPr>
        <p:spPr>
          <a:xfrm>
            <a:off x="2776209" y="2926595"/>
            <a:ext cx="2754109" cy="0"/>
          </a:xfrm>
          <a:prstGeom prst="line">
            <a:avLst/>
          </a:prstGeom>
          <a:ln w="38100" cap="flat">
            <a:solidFill>
              <a:srgbClr val="000000"/>
            </a:solidFill>
            <a:prstDash val="solid"/>
            <a:headEnd type="none" w="sm" len="sm"/>
            <a:tailEnd type="none" w="sm" len="sm"/>
          </a:ln>
        </p:spPr>
      </p:sp>
      <p:sp>
        <p:nvSpPr>
          <p:cNvPr id="33" name="AutoShape 33"/>
          <p:cNvSpPr/>
          <p:nvPr/>
        </p:nvSpPr>
        <p:spPr>
          <a:xfrm flipH="1">
            <a:off x="2776209" y="2926595"/>
            <a:ext cx="0" cy="483460"/>
          </a:xfrm>
          <a:prstGeom prst="line">
            <a:avLst/>
          </a:prstGeom>
          <a:ln w="38100" cap="flat">
            <a:solidFill>
              <a:srgbClr val="000000"/>
            </a:solidFill>
            <a:prstDash val="solid"/>
            <a:headEnd type="none" w="sm" len="sm"/>
            <a:tailEnd type="arrow" w="med" len="sm"/>
          </a:ln>
        </p:spPr>
      </p:sp>
      <p:sp>
        <p:nvSpPr>
          <p:cNvPr id="34" name="AutoShape 34"/>
          <p:cNvSpPr/>
          <p:nvPr/>
        </p:nvSpPr>
        <p:spPr>
          <a:xfrm flipH="1">
            <a:off x="9759793" y="2926595"/>
            <a:ext cx="2243274" cy="0"/>
          </a:xfrm>
          <a:prstGeom prst="line">
            <a:avLst/>
          </a:prstGeom>
          <a:ln w="38100" cap="flat">
            <a:solidFill>
              <a:srgbClr val="000000"/>
            </a:solidFill>
            <a:prstDash val="solid"/>
            <a:headEnd type="none" w="sm" len="sm"/>
            <a:tailEnd type="none" w="sm" len="sm"/>
          </a:ln>
        </p:spPr>
      </p:sp>
      <p:sp>
        <p:nvSpPr>
          <p:cNvPr id="35" name="AutoShape 35"/>
          <p:cNvSpPr/>
          <p:nvPr/>
        </p:nvSpPr>
        <p:spPr>
          <a:xfrm>
            <a:off x="12003068" y="2926595"/>
            <a:ext cx="0" cy="526830"/>
          </a:xfrm>
          <a:prstGeom prst="line">
            <a:avLst/>
          </a:prstGeom>
          <a:ln w="38100" cap="flat">
            <a:solidFill>
              <a:srgbClr val="000000"/>
            </a:solidFill>
            <a:prstDash val="solid"/>
            <a:headEnd type="none" w="sm" len="sm"/>
            <a:tailEnd type="arrow" w="med" len="sm"/>
          </a:ln>
        </p:spPr>
      </p:sp>
      <p:sp>
        <p:nvSpPr>
          <p:cNvPr id="36" name="AutoShape 36"/>
          <p:cNvSpPr/>
          <p:nvPr/>
        </p:nvSpPr>
        <p:spPr>
          <a:xfrm flipH="1">
            <a:off x="8265073" y="4378123"/>
            <a:ext cx="3737994" cy="0"/>
          </a:xfrm>
          <a:prstGeom prst="line">
            <a:avLst/>
          </a:prstGeom>
          <a:ln w="38100" cap="flat">
            <a:solidFill>
              <a:srgbClr val="000000"/>
            </a:solidFill>
            <a:prstDash val="solid"/>
            <a:headEnd type="none" w="sm" len="sm"/>
            <a:tailEnd type="none" w="sm" len="sm"/>
          </a:ln>
        </p:spPr>
      </p:sp>
      <p:sp>
        <p:nvSpPr>
          <p:cNvPr id="37" name="AutoShape 37"/>
          <p:cNvSpPr/>
          <p:nvPr/>
        </p:nvSpPr>
        <p:spPr>
          <a:xfrm flipH="1">
            <a:off x="12003068" y="4378123"/>
            <a:ext cx="2989256" cy="0"/>
          </a:xfrm>
          <a:prstGeom prst="line">
            <a:avLst/>
          </a:prstGeom>
          <a:ln w="38100" cap="flat">
            <a:solidFill>
              <a:srgbClr val="000000"/>
            </a:solidFill>
            <a:prstDash val="solid"/>
            <a:headEnd type="none" w="sm" len="sm"/>
            <a:tailEnd type="none" w="sm" len="sm"/>
          </a:ln>
        </p:spPr>
      </p:sp>
      <p:sp>
        <p:nvSpPr>
          <p:cNvPr id="38" name="AutoShape 38"/>
          <p:cNvSpPr/>
          <p:nvPr/>
        </p:nvSpPr>
        <p:spPr>
          <a:xfrm flipH="1" flipV="1">
            <a:off x="12003068" y="4149523"/>
            <a:ext cx="0" cy="228600"/>
          </a:xfrm>
          <a:prstGeom prst="line">
            <a:avLst/>
          </a:prstGeom>
          <a:ln w="38100" cap="flat">
            <a:solidFill>
              <a:srgbClr val="000000"/>
            </a:solidFill>
            <a:prstDash val="solid"/>
            <a:headEnd type="none" w="sm" len="sm"/>
            <a:tailEnd type="none" w="sm" len="sm"/>
          </a:ln>
        </p:spPr>
      </p:sp>
      <p:sp>
        <p:nvSpPr>
          <p:cNvPr id="39" name="AutoShape 39"/>
          <p:cNvSpPr/>
          <p:nvPr/>
        </p:nvSpPr>
        <p:spPr>
          <a:xfrm flipH="1">
            <a:off x="15011373" y="4378123"/>
            <a:ext cx="0" cy="379169"/>
          </a:xfrm>
          <a:prstGeom prst="line">
            <a:avLst/>
          </a:prstGeom>
          <a:ln w="38100" cap="flat">
            <a:solidFill>
              <a:srgbClr val="000000"/>
            </a:solidFill>
            <a:prstDash val="solid"/>
            <a:headEnd type="none" w="sm" len="sm"/>
            <a:tailEnd type="arrow" w="med" len="sm"/>
          </a:ln>
        </p:spPr>
      </p:sp>
      <p:sp>
        <p:nvSpPr>
          <p:cNvPr id="40" name="AutoShape 40"/>
          <p:cNvSpPr/>
          <p:nvPr/>
        </p:nvSpPr>
        <p:spPr>
          <a:xfrm>
            <a:off x="8265073" y="4359073"/>
            <a:ext cx="0" cy="398219"/>
          </a:xfrm>
          <a:prstGeom prst="line">
            <a:avLst/>
          </a:prstGeom>
          <a:ln w="38100" cap="flat">
            <a:solidFill>
              <a:srgbClr val="000000"/>
            </a:solidFill>
            <a:prstDash val="solid"/>
            <a:headEnd type="none" w="sm" len="sm"/>
            <a:tailEnd type="arrow" w="med" len="sm"/>
          </a:ln>
        </p:spPr>
      </p:sp>
      <p:sp>
        <p:nvSpPr>
          <p:cNvPr id="41" name="AutoShape 41"/>
          <p:cNvSpPr/>
          <p:nvPr/>
        </p:nvSpPr>
        <p:spPr>
          <a:xfrm flipH="1">
            <a:off x="2776209" y="8112526"/>
            <a:ext cx="4868847" cy="0"/>
          </a:xfrm>
          <a:prstGeom prst="line">
            <a:avLst/>
          </a:prstGeom>
          <a:ln w="38100" cap="flat">
            <a:solidFill>
              <a:srgbClr val="000000"/>
            </a:solidFill>
            <a:prstDash val="solid"/>
            <a:headEnd type="none" w="sm" len="sm"/>
            <a:tailEnd type="none" w="sm" len="sm"/>
          </a:ln>
        </p:spPr>
      </p:sp>
      <p:sp>
        <p:nvSpPr>
          <p:cNvPr id="42" name="AutoShape 42"/>
          <p:cNvSpPr/>
          <p:nvPr/>
        </p:nvSpPr>
        <p:spPr>
          <a:xfrm flipV="1">
            <a:off x="2776209" y="4173843"/>
            <a:ext cx="0" cy="3938683"/>
          </a:xfrm>
          <a:prstGeom prst="line">
            <a:avLst/>
          </a:prstGeom>
          <a:ln w="38100" cap="flat">
            <a:solidFill>
              <a:srgbClr val="000000"/>
            </a:solidFill>
            <a:prstDash val="solid"/>
            <a:headEnd type="none" w="sm" len="sm"/>
            <a:tailEnd type="none" w="sm" len="sm"/>
          </a:ln>
        </p:spPr>
      </p:sp>
      <p:sp>
        <p:nvSpPr>
          <p:cNvPr id="43" name="AutoShape 43"/>
          <p:cNvSpPr/>
          <p:nvPr/>
        </p:nvSpPr>
        <p:spPr>
          <a:xfrm flipV="1">
            <a:off x="7645056" y="6554906"/>
            <a:ext cx="0" cy="1557620"/>
          </a:xfrm>
          <a:prstGeom prst="line">
            <a:avLst/>
          </a:prstGeom>
          <a:ln w="38100" cap="flat">
            <a:solidFill>
              <a:srgbClr val="000000"/>
            </a:solidFill>
            <a:prstDash val="solid"/>
            <a:headEnd type="none" w="sm" len="sm"/>
            <a:tailEnd type="none" w="sm" len="sm"/>
          </a:ln>
        </p:spPr>
      </p:sp>
      <p:sp>
        <p:nvSpPr>
          <p:cNvPr id="44" name="AutoShape 44"/>
          <p:cNvSpPr/>
          <p:nvPr/>
        </p:nvSpPr>
        <p:spPr>
          <a:xfrm>
            <a:off x="5210633" y="8093476"/>
            <a:ext cx="0" cy="822679"/>
          </a:xfrm>
          <a:prstGeom prst="line">
            <a:avLst/>
          </a:prstGeom>
          <a:ln w="38100" cap="flat">
            <a:solidFill>
              <a:srgbClr val="000000"/>
            </a:solidFill>
            <a:prstDash val="solid"/>
            <a:headEnd type="none" w="sm" len="sm"/>
            <a:tailEnd type="arrow" w="med" len="sm"/>
          </a:ln>
        </p:spPr>
      </p:sp>
      <p:sp>
        <p:nvSpPr>
          <p:cNvPr id="45" name="AutoShape 45"/>
          <p:cNvSpPr/>
          <p:nvPr/>
        </p:nvSpPr>
        <p:spPr>
          <a:xfrm flipV="1">
            <a:off x="14992323" y="6558736"/>
            <a:ext cx="0" cy="2758079"/>
          </a:xfrm>
          <a:prstGeom prst="line">
            <a:avLst/>
          </a:prstGeom>
          <a:ln w="38100" cap="flat">
            <a:solidFill>
              <a:srgbClr val="000000"/>
            </a:solidFill>
            <a:prstDash val="solid"/>
            <a:headEnd type="none" w="sm" len="sm"/>
            <a:tailEnd type="none" w="sm" len="sm"/>
          </a:ln>
        </p:spPr>
      </p:sp>
      <p:sp>
        <p:nvSpPr>
          <p:cNvPr id="46" name="AutoShape 46"/>
          <p:cNvSpPr/>
          <p:nvPr/>
        </p:nvSpPr>
        <p:spPr>
          <a:xfrm flipH="1">
            <a:off x="11202189" y="9316815"/>
            <a:ext cx="3809184" cy="0"/>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a:extLst>
            <a:ext uri="{FF2B5EF4-FFF2-40B4-BE49-F238E27FC236}">
              <a16:creationId xmlns:a16="http://schemas.microsoft.com/office/drawing/2014/main" id="{388C8D66-9AD4-BDAD-14F6-F525DC8846D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B422C22-127B-CF4D-C8CF-6F5CCFD43F9B}"/>
              </a:ext>
            </a:extLst>
          </p:cNvPr>
          <p:cNvSpPr txBox="1"/>
          <p:nvPr/>
        </p:nvSpPr>
        <p:spPr>
          <a:xfrm>
            <a:off x="519805" y="490153"/>
            <a:ext cx="17463395" cy="1054135"/>
          </a:xfrm>
          <a:prstGeom prst="rect">
            <a:avLst/>
          </a:prstGeom>
        </p:spPr>
        <p:txBody>
          <a:bodyPr wrap="square" lIns="0" tIns="0" rIns="0" bIns="0" rtlCol="0" anchor="t">
            <a:spAutoFit/>
          </a:bodyPr>
          <a:lstStyle/>
          <a:p>
            <a:pPr>
              <a:lnSpc>
                <a:spcPts val="8764"/>
              </a:lnSpc>
            </a:pPr>
            <a:r>
              <a:rPr lang="en-US" sz="5400" dirty="0">
                <a:solidFill>
                  <a:srgbClr val="000000"/>
                </a:solidFill>
                <a:latin typeface="Ansam"/>
                <a:ea typeface="Ansam"/>
                <a:cs typeface="Ansam"/>
                <a:sym typeface="Ansam"/>
              </a:rPr>
              <a:t>GRAPH CONSTRUCTION - </a:t>
            </a:r>
            <a:r>
              <a:rPr lang="en-US" sz="5400" b="1" dirty="0">
                <a:solidFill>
                  <a:srgbClr val="000000"/>
                </a:solidFill>
                <a:latin typeface="Ansam"/>
                <a:ea typeface="Ansam"/>
                <a:cs typeface="Ansam"/>
                <a:sym typeface="Ansam"/>
              </a:rPr>
              <a:t>Homogeneous Graph</a:t>
            </a:r>
            <a:endParaRPr lang="en-US" sz="5400" dirty="0">
              <a:solidFill>
                <a:srgbClr val="000000"/>
              </a:solidFill>
              <a:latin typeface="Ansam"/>
              <a:ea typeface="Ansam"/>
              <a:cs typeface="Ansam"/>
              <a:sym typeface="Ansam"/>
            </a:endParaRPr>
          </a:p>
        </p:txBody>
      </p:sp>
      <p:sp>
        <p:nvSpPr>
          <p:cNvPr id="3" name="TextBox 3">
            <a:extLst>
              <a:ext uri="{FF2B5EF4-FFF2-40B4-BE49-F238E27FC236}">
                <a16:creationId xmlns:a16="http://schemas.microsoft.com/office/drawing/2014/main" id="{E054107D-746F-9897-0229-200A6156EFED}"/>
              </a:ext>
            </a:extLst>
          </p:cNvPr>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grpSp>
        <p:nvGrpSpPr>
          <p:cNvPr id="61" name="Group 60">
            <a:extLst>
              <a:ext uri="{FF2B5EF4-FFF2-40B4-BE49-F238E27FC236}">
                <a16:creationId xmlns:a16="http://schemas.microsoft.com/office/drawing/2014/main" id="{9DC1EFC8-68B2-5B9A-EFD3-B74DFBAC233F}"/>
              </a:ext>
            </a:extLst>
          </p:cNvPr>
          <p:cNvGrpSpPr/>
          <p:nvPr/>
        </p:nvGrpSpPr>
        <p:grpSpPr>
          <a:xfrm>
            <a:off x="9772907" y="3245720"/>
            <a:ext cx="7510205" cy="3795559"/>
            <a:chOff x="11046858" y="3100541"/>
            <a:chExt cx="5607347" cy="2456316"/>
          </a:xfrm>
        </p:grpSpPr>
        <p:grpSp>
          <p:nvGrpSpPr>
            <p:cNvPr id="5" name="Group 5">
              <a:extLst>
                <a:ext uri="{FF2B5EF4-FFF2-40B4-BE49-F238E27FC236}">
                  <a16:creationId xmlns:a16="http://schemas.microsoft.com/office/drawing/2014/main" id="{4A78D049-9D45-76FE-4724-052B722A04E2}"/>
                </a:ext>
              </a:extLst>
            </p:cNvPr>
            <p:cNvGrpSpPr/>
            <p:nvPr/>
          </p:nvGrpSpPr>
          <p:grpSpPr>
            <a:xfrm>
              <a:off x="11046858" y="4390015"/>
              <a:ext cx="1155780" cy="1155780"/>
              <a:chOff x="0" y="0"/>
              <a:chExt cx="812800" cy="812800"/>
            </a:xfrm>
          </p:grpSpPr>
          <p:sp>
            <p:nvSpPr>
              <p:cNvPr id="6" name="Freeform 6">
                <a:extLst>
                  <a:ext uri="{FF2B5EF4-FFF2-40B4-BE49-F238E27FC236}">
                    <a16:creationId xmlns:a16="http://schemas.microsoft.com/office/drawing/2014/main" id="{DA7AF553-D177-0A03-3462-BCBEA91494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57"/>
              </a:solidFill>
            </p:spPr>
          </p:sp>
          <p:sp>
            <p:nvSpPr>
              <p:cNvPr id="7" name="TextBox 7">
                <a:extLst>
                  <a:ext uri="{FF2B5EF4-FFF2-40B4-BE49-F238E27FC236}">
                    <a16:creationId xmlns:a16="http://schemas.microsoft.com/office/drawing/2014/main" id="{E2C1757F-5C4F-34B4-66CE-BD61FBD5B055}"/>
                  </a:ext>
                </a:extLst>
              </p:cNvPr>
              <p:cNvSpPr txBox="1"/>
              <p:nvPr/>
            </p:nvSpPr>
            <p:spPr>
              <a:xfrm>
                <a:off x="76200" y="81068"/>
                <a:ext cx="660400" cy="679450"/>
              </a:xfrm>
              <a:prstGeom prst="rect">
                <a:avLst/>
              </a:prstGeom>
            </p:spPr>
            <p:txBody>
              <a:bodyPr lIns="50800" tIns="50800" rIns="50800" bIns="50800" rtlCol="0" anchor="ctr"/>
              <a:lstStyle/>
              <a:p>
                <a:pPr algn="ctr">
                  <a:lnSpc>
                    <a:spcPts val="1679"/>
                  </a:lnSpc>
                  <a:spcBef>
                    <a:spcPct val="0"/>
                  </a:spcBef>
                </a:pPr>
                <a:r>
                  <a:rPr lang="en-US" sz="2400" dirty="0">
                    <a:solidFill>
                      <a:srgbClr val="000000"/>
                    </a:solidFill>
                    <a:latin typeface="Canva Sans"/>
                    <a:ea typeface="Canva Sans"/>
                    <a:cs typeface="Canva Sans"/>
                    <a:sym typeface="Canva Sans"/>
                  </a:rPr>
                  <a:t>User1</a:t>
                </a:r>
                <a:endParaRPr lang="en-US" sz="1200" dirty="0">
                  <a:solidFill>
                    <a:srgbClr val="000000"/>
                  </a:solidFill>
                  <a:latin typeface="Canva Sans"/>
                  <a:ea typeface="Canva Sans"/>
                  <a:cs typeface="Canva Sans"/>
                  <a:sym typeface="Canva Sans"/>
                </a:endParaRPr>
              </a:p>
            </p:txBody>
          </p:sp>
        </p:grpSp>
        <p:grpSp>
          <p:nvGrpSpPr>
            <p:cNvPr id="8" name="Group 8">
              <a:extLst>
                <a:ext uri="{FF2B5EF4-FFF2-40B4-BE49-F238E27FC236}">
                  <a16:creationId xmlns:a16="http://schemas.microsoft.com/office/drawing/2014/main" id="{B4DEE4BE-B05B-24E7-81FE-8A209986C644}"/>
                </a:ext>
              </a:extLst>
            </p:cNvPr>
            <p:cNvGrpSpPr/>
            <p:nvPr/>
          </p:nvGrpSpPr>
          <p:grpSpPr>
            <a:xfrm>
              <a:off x="13258800" y="4401077"/>
              <a:ext cx="1155780" cy="1155780"/>
              <a:chOff x="0" y="0"/>
              <a:chExt cx="812800" cy="812800"/>
            </a:xfrm>
          </p:grpSpPr>
          <p:sp>
            <p:nvSpPr>
              <p:cNvPr id="9" name="Freeform 9">
                <a:extLst>
                  <a:ext uri="{FF2B5EF4-FFF2-40B4-BE49-F238E27FC236}">
                    <a16:creationId xmlns:a16="http://schemas.microsoft.com/office/drawing/2014/main" id="{2E804679-90BC-C1DB-B2AE-E34129BB188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57"/>
              </a:solidFill>
            </p:spPr>
          </p:sp>
          <p:sp>
            <p:nvSpPr>
              <p:cNvPr id="10" name="TextBox 10">
                <a:extLst>
                  <a:ext uri="{FF2B5EF4-FFF2-40B4-BE49-F238E27FC236}">
                    <a16:creationId xmlns:a16="http://schemas.microsoft.com/office/drawing/2014/main" id="{58FF6A6A-C59E-EF55-279C-75823F54D8CA}"/>
                  </a:ext>
                </a:extLst>
              </p:cNvPr>
              <p:cNvSpPr txBox="1"/>
              <p:nvPr/>
            </p:nvSpPr>
            <p:spPr>
              <a:xfrm>
                <a:off x="76200" y="99958"/>
                <a:ext cx="660400" cy="679450"/>
              </a:xfrm>
              <a:prstGeom prst="rect">
                <a:avLst/>
              </a:prstGeom>
            </p:spPr>
            <p:txBody>
              <a:bodyPr lIns="50800" tIns="50800" rIns="50800" bIns="50800" rtlCol="0" anchor="ctr"/>
              <a:lstStyle/>
              <a:p>
                <a:pPr algn="ctr">
                  <a:lnSpc>
                    <a:spcPts val="1679"/>
                  </a:lnSpc>
                  <a:spcBef>
                    <a:spcPct val="0"/>
                  </a:spcBef>
                </a:pPr>
                <a:r>
                  <a:rPr lang="en-US" sz="2400" dirty="0">
                    <a:solidFill>
                      <a:srgbClr val="000000"/>
                    </a:solidFill>
                    <a:latin typeface="Canva Sans"/>
                    <a:ea typeface="Canva Sans"/>
                    <a:cs typeface="Canva Sans"/>
                    <a:sym typeface="Canva Sans"/>
                  </a:rPr>
                  <a:t>User2</a:t>
                </a:r>
                <a:endParaRPr lang="en-US" sz="1200" dirty="0">
                  <a:solidFill>
                    <a:srgbClr val="000000"/>
                  </a:solidFill>
                  <a:latin typeface="Canva Sans"/>
                  <a:ea typeface="Canva Sans"/>
                  <a:cs typeface="Canva Sans"/>
                  <a:sym typeface="Canva Sans"/>
                </a:endParaRPr>
              </a:p>
            </p:txBody>
          </p:sp>
        </p:grpSp>
        <p:grpSp>
          <p:nvGrpSpPr>
            <p:cNvPr id="11" name="Group 11">
              <a:extLst>
                <a:ext uri="{FF2B5EF4-FFF2-40B4-BE49-F238E27FC236}">
                  <a16:creationId xmlns:a16="http://schemas.microsoft.com/office/drawing/2014/main" id="{1239BCC9-0EC9-F37A-E144-33E88E9F7648}"/>
                </a:ext>
              </a:extLst>
            </p:cNvPr>
            <p:cNvGrpSpPr/>
            <p:nvPr/>
          </p:nvGrpSpPr>
          <p:grpSpPr>
            <a:xfrm>
              <a:off x="15498425" y="4369827"/>
              <a:ext cx="1155780" cy="1155780"/>
              <a:chOff x="0" y="0"/>
              <a:chExt cx="812800" cy="812800"/>
            </a:xfrm>
          </p:grpSpPr>
          <p:sp>
            <p:nvSpPr>
              <p:cNvPr id="12" name="Freeform 12">
                <a:extLst>
                  <a:ext uri="{FF2B5EF4-FFF2-40B4-BE49-F238E27FC236}">
                    <a16:creationId xmlns:a16="http://schemas.microsoft.com/office/drawing/2014/main" id="{76F26CEB-797B-7767-5928-D1482573AC9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57"/>
              </a:solidFill>
            </p:spPr>
            <p:txBody>
              <a:bodyPr/>
              <a:lstStyle/>
              <a:p>
                <a:endParaRPr lang="en-IN" dirty="0"/>
              </a:p>
            </p:txBody>
          </p:sp>
          <p:sp>
            <p:nvSpPr>
              <p:cNvPr id="13" name="TextBox 13">
                <a:extLst>
                  <a:ext uri="{FF2B5EF4-FFF2-40B4-BE49-F238E27FC236}">
                    <a16:creationId xmlns:a16="http://schemas.microsoft.com/office/drawing/2014/main" id="{349386AB-0052-6F09-CBDC-FEF69E7E556B}"/>
                  </a:ext>
                </a:extLst>
              </p:cNvPr>
              <p:cNvSpPr txBox="1"/>
              <p:nvPr/>
            </p:nvSpPr>
            <p:spPr>
              <a:xfrm>
                <a:off x="81941" y="95265"/>
                <a:ext cx="660400" cy="679450"/>
              </a:xfrm>
              <a:prstGeom prst="rect">
                <a:avLst/>
              </a:prstGeom>
            </p:spPr>
            <p:txBody>
              <a:bodyPr lIns="50800" tIns="50800" rIns="50800" bIns="50800" rtlCol="0" anchor="ctr"/>
              <a:lstStyle/>
              <a:p>
                <a:pPr algn="ctr">
                  <a:lnSpc>
                    <a:spcPts val="1679"/>
                  </a:lnSpc>
                  <a:spcBef>
                    <a:spcPct val="0"/>
                  </a:spcBef>
                </a:pPr>
                <a:r>
                  <a:rPr lang="en-US" sz="2400" dirty="0">
                    <a:solidFill>
                      <a:srgbClr val="000000"/>
                    </a:solidFill>
                    <a:latin typeface="Canva Sans"/>
                    <a:ea typeface="Canva Sans"/>
                    <a:cs typeface="Canva Sans"/>
                    <a:sym typeface="Canva Sans"/>
                  </a:rPr>
                  <a:t>User3</a:t>
                </a:r>
              </a:p>
            </p:txBody>
          </p:sp>
        </p:grpSp>
        <p:sp>
          <p:nvSpPr>
            <p:cNvPr id="14" name="AutoShape 14">
              <a:extLst>
                <a:ext uri="{FF2B5EF4-FFF2-40B4-BE49-F238E27FC236}">
                  <a16:creationId xmlns:a16="http://schemas.microsoft.com/office/drawing/2014/main" id="{AB3F42E4-129A-4EA2-DAC8-D5E2C686BC27}"/>
                </a:ext>
              </a:extLst>
            </p:cNvPr>
            <p:cNvSpPr/>
            <p:nvPr/>
          </p:nvSpPr>
          <p:spPr>
            <a:xfrm>
              <a:off x="12202638" y="4967905"/>
              <a:ext cx="1056162" cy="11062"/>
            </a:xfrm>
            <a:prstGeom prst="line">
              <a:avLst/>
            </a:prstGeom>
            <a:ln w="28575" cap="flat">
              <a:solidFill>
                <a:srgbClr val="000000"/>
              </a:solidFill>
              <a:prstDash val="solid"/>
              <a:headEnd type="none" w="sm" len="sm"/>
              <a:tailEnd type="triangle" w="lg" len="med"/>
            </a:ln>
          </p:spPr>
        </p:sp>
        <p:sp>
          <p:nvSpPr>
            <p:cNvPr id="15" name="AutoShape 15">
              <a:extLst>
                <a:ext uri="{FF2B5EF4-FFF2-40B4-BE49-F238E27FC236}">
                  <a16:creationId xmlns:a16="http://schemas.microsoft.com/office/drawing/2014/main" id="{BF9408BB-3A6A-B82E-7028-7291F0A1697F}"/>
                </a:ext>
              </a:extLst>
            </p:cNvPr>
            <p:cNvSpPr/>
            <p:nvPr/>
          </p:nvSpPr>
          <p:spPr>
            <a:xfrm>
              <a:off x="14428421" y="4988093"/>
              <a:ext cx="1070004" cy="0"/>
            </a:xfrm>
            <a:prstGeom prst="line">
              <a:avLst/>
            </a:prstGeom>
            <a:ln w="28575" cap="flat">
              <a:solidFill>
                <a:srgbClr val="000000"/>
              </a:solidFill>
              <a:prstDash val="solid"/>
              <a:headEnd type="none" w="sm" len="sm"/>
              <a:tailEnd type="triangle" w="lg" len="med"/>
            </a:ln>
          </p:spPr>
        </p:sp>
        <p:grpSp>
          <p:nvGrpSpPr>
            <p:cNvPr id="16" name="Group 16">
              <a:extLst>
                <a:ext uri="{FF2B5EF4-FFF2-40B4-BE49-F238E27FC236}">
                  <a16:creationId xmlns:a16="http://schemas.microsoft.com/office/drawing/2014/main" id="{373B1078-FDF5-AB9C-401C-4EA83934B0FE}"/>
                </a:ext>
              </a:extLst>
            </p:cNvPr>
            <p:cNvGrpSpPr/>
            <p:nvPr/>
          </p:nvGrpSpPr>
          <p:grpSpPr>
            <a:xfrm>
              <a:off x="15498425" y="3100541"/>
              <a:ext cx="1155780" cy="1155780"/>
              <a:chOff x="0" y="0"/>
              <a:chExt cx="812800" cy="812800"/>
            </a:xfrm>
          </p:grpSpPr>
          <p:sp>
            <p:nvSpPr>
              <p:cNvPr id="17" name="Freeform 17">
                <a:extLst>
                  <a:ext uri="{FF2B5EF4-FFF2-40B4-BE49-F238E27FC236}">
                    <a16:creationId xmlns:a16="http://schemas.microsoft.com/office/drawing/2014/main" id="{88F4C218-01B0-EAB7-A8BD-BB77F698327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57"/>
              </a:solidFill>
            </p:spPr>
          </p:sp>
          <p:sp>
            <p:nvSpPr>
              <p:cNvPr id="18" name="TextBox 18">
                <a:extLst>
                  <a:ext uri="{FF2B5EF4-FFF2-40B4-BE49-F238E27FC236}">
                    <a16:creationId xmlns:a16="http://schemas.microsoft.com/office/drawing/2014/main" id="{536E9053-DFC0-99C0-9D13-AB3C6CB25FF6}"/>
                  </a:ext>
                </a:extLst>
              </p:cNvPr>
              <p:cNvSpPr txBox="1"/>
              <p:nvPr/>
            </p:nvSpPr>
            <p:spPr>
              <a:xfrm>
                <a:off x="76200" y="114891"/>
                <a:ext cx="660400" cy="679450"/>
              </a:xfrm>
              <a:prstGeom prst="rect">
                <a:avLst/>
              </a:prstGeom>
            </p:spPr>
            <p:txBody>
              <a:bodyPr lIns="50800" tIns="50800" rIns="50800" bIns="50800" rtlCol="0" anchor="ctr"/>
              <a:lstStyle/>
              <a:p>
                <a:pPr algn="ctr">
                  <a:lnSpc>
                    <a:spcPts val="1679"/>
                  </a:lnSpc>
                  <a:spcBef>
                    <a:spcPct val="0"/>
                  </a:spcBef>
                </a:pPr>
                <a:r>
                  <a:rPr lang="en-US" sz="2400" dirty="0">
                    <a:solidFill>
                      <a:srgbClr val="000000"/>
                    </a:solidFill>
                    <a:latin typeface="Canva Sans"/>
                    <a:ea typeface="Canva Sans"/>
                    <a:cs typeface="Canva Sans"/>
                    <a:sym typeface="Canva Sans"/>
                  </a:rPr>
                  <a:t>User4</a:t>
                </a:r>
              </a:p>
            </p:txBody>
          </p:sp>
        </p:grpSp>
        <p:sp>
          <p:nvSpPr>
            <p:cNvPr id="19" name="AutoShape 19">
              <a:extLst>
                <a:ext uri="{FF2B5EF4-FFF2-40B4-BE49-F238E27FC236}">
                  <a16:creationId xmlns:a16="http://schemas.microsoft.com/office/drawing/2014/main" id="{B95A9E17-EC3A-EE2A-6D77-FE3384ECA14B}"/>
                </a:ext>
              </a:extLst>
            </p:cNvPr>
            <p:cNvSpPr/>
            <p:nvPr/>
          </p:nvSpPr>
          <p:spPr>
            <a:xfrm flipV="1">
              <a:off x="14167816" y="3678431"/>
              <a:ext cx="1330609" cy="826859"/>
            </a:xfrm>
            <a:prstGeom prst="line">
              <a:avLst/>
            </a:prstGeom>
            <a:ln w="28575" cap="flat">
              <a:solidFill>
                <a:srgbClr val="000000"/>
              </a:solidFill>
              <a:prstDash val="solid"/>
              <a:headEnd type="none" w="sm" len="sm"/>
              <a:tailEnd type="triangle" w="lg" len="med"/>
            </a:ln>
          </p:spPr>
        </p:sp>
        <p:sp>
          <p:nvSpPr>
            <p:cNvPr id="20" name="TextBox 20">
              <a:extLst>
                <a:ext uri="{FF2B5EF4-FFF2-40B4-BE49-F238E27FC236}">
                  <a16:creationId xmlns:a16="http://schemas.microsoft.com/office/drawing/2014/main" id="{49FC8409-2EC7-40AC-6709-B8E36736A294}"/>
                </a:ext>
              </a:extLst>
            </p:cNvPr>
            <p:cNvSpPr txBox="1"/>
            <p:nvPr/>
          </p:nvSpPr>
          <p:spPr>
            <a:xfrm>
              <a:off x="12118430" y="4715883"/>
              <a:ext cx="1205145" cy="165982"/>
            </a:xfrm>
            <a:prstGeom prst="rect">
              <a:avLst/>
            </a:prstGeom>
          </p:spPr>
          <p:txBody>
            <a:bodyPr wrap="square" lIns="0" tIns="0" rIns="0" bIns="0" rtlCol="0" anchor="t">
              <a:spAutoFit/>
            </a:bodyPr>
            <a:lstStyle/>
            <a:p>
              <a:pPr algn="ctr">
                <a:lnSpc>
                  <a:spcPts val="1996"/>
                </a:lnSpc>
                <a:spcBef>
                  <a:spcPct val="0"/>
                </a:spcBef>
              </a:pPr>
              <a:r>
                <a:rPr lang="en-US" dirty="0">
                  <a:solidFill>
                    <a:srgbClr val="000000"/>
                  </a:solidFill>
                  <a:latin typeface="Canva Sans"/>
                  <a:ea typeface="Canva Sans"/>
                  <a:cs typeface="Canva Sans"/>
                  <a:sym typeface="Canva Sans"/>
                </a:rPr>
                <a:t>Transaction</a:t>
              </a:r>
              <a:endParaRPr lang="en-US" sz="1425" dirty="0">
                <a:solidFill>
                  <a:srgbClr val="000000"/>
                </a:solidFill>
                <a:latin typeface="Canva Sans"/>
                <a:ea typeface="Canva Sans"/>
                <a:cs typeface="Canva Sans"/>
                <a:sym typeface="Canva Sans"/>
              </a:endParaRPr>
            </a:p>
          </p:txBody>
        </p:sp>
        <p:sp>
          <p:nvSpPr>
            <p:cNvPr id="21" name="TextBox 21">
              <a:extLst>
                <a:ext uri="{FF2B5EF4-FFF2-40B4-BE49-F238E27FC236}">
                  <a16:creationId xmlns:a16="http://schemas.microsoft.com/office/drawing/2014/main" id="{76A3CE88-38A4-F548-C434-78150EE1152D}"/>
                </a:ext>
              </a:extLst>
            </p:cNvPr>
            <p:cNvSpPr txBox="1"/>
            <p:nvPr/>
          </p:nvSpPr>
          <p:spPr>
            <a:xfrm>
              <a:off x="14328230" y="4715884"/>
              <a:ext cx="1155780" cy="165982"/>
            </a:xfrm>
            <a:prstGeom prst="rect">
              <a:avLst/>
            </a:prstGeom>
          </p:spPr>
          <p:txBody>
            <a:bodyPr wrap="square" lIns="0" tIns="0" rIns="0" bIns="0" rtlCol="0" anchor="t">
              <a:spAutoFit/>
            </a:bodyPr>
            <a:lstStyle/>
            <a:p>
              <a:pPr algn="ctr">
                <a:lnSpc>
                  <a:spcPts val="1996"/>
                </a:lnSpc>
                <a:spcBef>
                  <a:spcPct val="0"/>
                </a:spcBef>
              </a:pPr>
              <a:r>
                <a:rPr lang="en-US" dirty="0">
                  <a:solidFill>
                    <a:srgbClr val="000000"/>
                  </a:solidFill>
                  <a:latin typeface="Canva Sans"/>
                  <a:ea typeface="Canva Sans"/>
                  <a:cs typeface="Canva Sans"/>
                  <a:sym typeface="Canva Sans"/>
                </a:rPr>
                <a:t>Transaction</a:t>
              </a:r>
            </a:p>
          </p:txBody>
        </p:sp>
        <p:sp>
          <p:nvSpPr>
            <p:cNvPr id="22" name="TextBox 22">
              <a:extLst>
                <a:ext uri="{FF2B5EF4-FFF2-40B4-BE49-F238E27FC236}">
                  <a16:creationId xmlns:a16="http://schemas.microsoft.com/office/drawing/2014/main" id="{339371D9-6BA3-3D27-43A8-3C0DB77A0402}"/>
                </a:ext>
              </a:extLst>
            </p:cNvPr>
            <p:cNvSpPr txBox="1"/>
            <p:nvPr/>
          </p:nvSpPr>
          <p:spPr>
            <a:xfrm rot="19423533">
              <a:off x="14111460" y="3836714"/>
              <a:ext cx="1236433" cy="165982"/>
            </a:xfrm>
            <a:prstGeom prst="rect">
              <a:avLst/>
            </a:prstGeom>
          </p:spPr>
          <p:txBody>
            <a:bodyPr wrap="square" lIns="0" tIns="0" rIns="0" bIns="0" rtlCol="0" anchor="t">
              <a:spAutoFit/>
            </a:bodyPr>
            <a:lstStyle/>
            <a:p>
              <a:pPr algn="ctr">
                <a:lnSpc>
                  <a:spcPts val="1996"/>
                </a:lnSpc>
                <a:spcBef>
                  <a:spcPct val="0"/>
                </a:spcBef>
              </a:pPr>
              <a:r>
                <a:rPr lang="en-US" dirty="0">
                  <a:solidFill>
                    <a:srgbClr val="000000"/>
                  </a:solidFill>
                  <a:latin typeface="Canva Sans"/>
                  <a:ea typeface="Canva Sans"/>
                  <a:cs typeface="Canva Sans"/>
                  <a:sym typeface="Canva Sans"/>
                </a:rPr>
                <a:t>Transaction</a:t>
              </a:r>
            </a:p>
          </p:txBody>
        </p:sp>
      </p:grpSp>
      <p:sp>
        <p:nvSpPr>
          <p:cNvPr id="23" name="TextBox 23">
            <a:extLst>
              <a:ext uri="{FF2B5EF4-FFF2-40B4-BE49-F238E27FC236}">
                <a16:creationId xmlns:a16="http://schemas.microsoft.com/office/drawing/2014/main" id="{AFE7745B-42A7-4782-EFA3-8C46CD1AC849}"/>
              </a:ext>
            </a:extLst>
          </p:cNvPr>
          <p:cNvSpPr txBox="1"/>
          <p:nvPr/>
        </p:nvSpPr>
        <p:spPr>
          <a:xfrm>
            <a:off x="573031" y="1900238"/>
            <a:ext cx="8830631" cy="3207994"/>
          </a:xfrm>
          <a:prstGeom prst="rect">
            <a:avLst/>
          </a:prstGeom>
        </p:spPr>
        <p:txBody>
          <a:bodyPr wrap="square" lIns="0" tIns="0" rIns="0" bIns="0" rtlCol="0" anchor="t">
            <a:spAutoFit/>
          </a:bodyPr>
          <a:lstStyle/>
          <a:p>
            <a:pPr>
              <a:lnSpc>
                <a:spcPts val="3639"/>
              </a:lnSpc>
            </a:pPr>
            <a:r>
              <a:rPr lang="en-US" sz="2599" b="1" dirty="0">
                <a:solidFill>
                  <a:srgbClr val="000000"/>
                </a:solidFill>
                <a:latin typeface="Ansam"/>
                <a:ea typeface="Ansam"/>
                <a:cs typeface="Ansam"/>
                <a:sym typeface="Ansam"/>
              </a:rPr>
              <a:t>Nodes and Edges</a:t>
            </a:r>
            <a:endParaRPr lang="en-US" sz="100" b="1" dirty="0">
              <a:solidFill>
                <a:srgbClr val="000000"/>
              </a:solidFill>
              <a:latin typeface="Ansam"/>
              <a:ea typeface="Ansam"/>
              <a:cs typeface="Ansam"/>
              <a:sym typeface="Ansam"/>
            </a:endParaRPr>
          </a:p>
          <a:p>
            <a:pPr marL="410209" lvl="1" indent="-205105">
              <a:lnSpc>
                <a:spcPts val="2659"/>
              </a:lnSpc>
              <a:spcBef>
                <a:spcPct val="0"/>
              </a:spcBef>
              <a:buFont typeface="Arial"/>
              <a:buChar char="•"/>
            </a:pPr>
            <a:r>
              <a:rPr lang="en-US" sz="1899" b="1" dirty="0">
                <a:solidFill>
                  <a:srgbClr val="000000"/>
                </a:solidFill>
                <a:latin typeface="Open Sans Bold"/>
                <a:ea typeface="Open Sans Bold"/>
                <a:cs typeface="Open Sans Bold"/>
                <a:sym typeface="Open Sans Bold"/>
              </a:rPr>
              <a:t>Nodes:</a:t>
            </a:r>
            <a:r>
              <a:rPr lang="en-US" sz="1899" dirty="0">
                <a:solidFill>
                  <a:srgbClr val="000000"/>
                </a:solidFill>
                <a:latin typeface="Open Sans"/>
                <a:ea typeface="Open Sans"/>
                <a:cs typeface="Open Sans"/>
                <a:sym typeface="Open Sans"/>
              </a:rPr>
              <a:t> Represent accounts (sender or receiver) in the transaction network. Each node captures unique account information for analysis.</a:t>
            </a:r>
          </a:p>
          <a:p>
            <a:pPr marL="410209" lvl="1" indent="-205105">
              <a:lnSpc>
                <a:spcPts val="2659"/>
              </a:lnSpc>
              <a:spcBef>
                <a:spcPct val="0"/>
              </a:spcBef>
              <a:buFont typeface="Arial"/>
              <a:buChar char="•"/>
            </a:pPr>
            <a:r>
              <a:rPr lang="en-US" sz="1899" b="1" dirty="0">
                <a:solidFill>
                  <a:srgbClr val="000000"/>
                </a:solidFill>
                <a:latin typeface="Open Sans Bold"/>
                <a:ea typeface="Open Sans Bold"/>
                <a:cs typeface="Open Sans Bold"/>
                <a:sym typeface="Open Sans Bold"/>
              </a:rPr>
              <a:t>Edges:</a:t>
            </a:r>
            <a:r>
              <a:rPr lang="en-US" sz="1899" dirty="0">
                <a:solidFill>
                  <a:srgbClr val="000000"/>
                </a:solidFill>
                <a:latin typeface="Open Sans"/>
                <a:ea typeface="Open Sans"/>
                <a:cs typeface="Open Sans"/>
                <a:sym typeface="Open Sans"/>
              </a:rPr>
              <a:t> Represent transactions, directed from sender to receiver, illustrating the flow of money between accounts.</a:t>
            </a:r>
          </a:p>
          <a:p>
            <a:pPr>
              <a:lnSpc>
                <a:spcPts val="2659"/>
              </a:lnSpc>
              <a:spcBef>
                <a:spcPct val="0"/>
              </a:spcBef>
            </a:pPr>
            <a:endParaRPr lang="en-US" sz="1899" dirty="0">
              <a:solidFill>
                <a:srgbClr val="000000"/>
              </a:solidFill>
              <a:latin typeface="Open Sans"/>
              <a:ea typeface="Open Sans"/>
              <a:cs typeface="Open Sans"/>
              <a:sym typeface="Open Sans"/>
            </a:endParaRPr>
          </a:p>
          <a:p>
            <a:pPr>
              <a:lnSpc>
                <a:spcPts val="2659"/>
              </a:lnSpc>
              <a:spcBef>
                <a:spcPct val="0"/>
              </a:spcBef>
            </a:pPr>
            <a:r>
              <a:rPr lang="en-US" sz="1899" b="1" dirty="0">
                <a:solidFill>
                  <a:srgbClr val="000000"/>
                </a:solidFill>
                <a:latin typeface="Open Sans"/>
                <a:ea typeface="Open Sans"/>
                <a:cs typeface="Open Sans"/>
                <a:sym typeface="Open Sans"/>
              </a:rPr>
              <a:t>Homogeneous Graph (for GAT): </a:t>
            </a:r>
            <a:r>
              <a:rPr lang="en-US" sz="1899" dirty="0">
                <a:solidFill>
                  <a:srgbClr val="000000"/>
                </a:solidFill>
                <a:latin typeface="Open Sans"/>
                <a:ea typeface="Open Sans"/>
                <a:cs typeface="Open Sans"/>
                <a:sym typeface="Open Sans"/>
              </a:rPr>
              <a:t>All nodes and edges are of the same type, focusing on account-to-account transactions with features like location, currency, and transaction frequency.</a:t>
            </a:r>
          </a:p>
        </p:txBody>
      </p:sp>
      <p:sp>
        <p:nvSpPr>
          <p:cNvPr id="60" name="TextBox 59">
            <a:extLst>
              <a:ext uri="{FF2B5EF4-FFF2-40B4-BE49-F238E27FC236}">
                <a16:creationId xmlns:a16="http://schemas.microsoft.com/office/drawing/2014/main" id="{2BD3DC1F-27D7-BCE1-F896-772F9015E0CF}"/>
              </a:ext>
            </a:extLst>
          </p:cNvPr>
          <p:cNvSpPr txBox="1"/>
          <p:nvPr/>
        </p:nvSpPr>
        <p:spPr>
          <a:xfrm>
            <a:off x="573031" y="5369875"/>
            <a:ext cx="8525831" cy="3874137"/>
          </a:xfrm>
          <a:prstGeom prst="rect">
            <a:avLst/>
          </a:prstGeom>
          <a:noFill/>
        </p:spPr>
        <p:txBody>
          <a:bodyPr wrap="square" rtlCol="0">
            <a:spAutoFit/>
          </a:bodyPr>
          <a:lstStyle/>
          <a:p>
            <a:pPr algn="l">
              <a:lnSpc>
                <a:spcPts val="2719"/>
              </a:lnSpc>
            </a:pPr>
            <a:r>
              <a:rPr lang="en-US" sz="2600" b="1" dirty="0">
                <a:solidFill>
                  <a:srgbClr val="000000"/>
                </a:solidFill>
                <a:latin typeface="Ansam" panose="020B0604020202020204" charset="-78"/>
                <a:ea typeface="Open Sans" panose="020B0606030504020204" pitchFamily="34" charset="0"/>
                <a:cs typeface="Ansam" panose="020B0604020202020204" charset="-78"/>
                <a:sym typeface="HK Grotesk Medium"/>
              </a:rPr>
              <a:t>Node Features:</a:t>
            </a:r>
          </a:p>
          <a:p>
            <a:pPr marL="285750" indent="-285750">
              <a:lnSpc>
                <a:spcPts val="2719"/>
              </a:lnSpc>
              <a:buFont typeface="Arial" panose="020B0604020202020204" pitchFamily="34" charset="0"/>
              <a:buChar char="•"/>
            </a:pP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Account Number: </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Unique Id for every node</a:t>
            </a:r>
            <a:endPar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endParaRPr>
          </a:p>
          <a:p>
            <a:pPr marL="285750" indent="-285750" algn="l">
              <a:lnSpc>
                <a:spcPts val="2719"/>
              </a:lnSpc>
              <a:buFont typeface="Arial" panose="020B0604020202020204" pitchFamily="34" charset="0"/>
              <a:buChar char="•"/>
            </a:pP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Location:</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 Most frequent sender/receiver location</a:t>
            </a:r>
          </a:p>
          <a:p>
            <a:pPr marL="285750" indent="-285750" algn="l">
              <a:lnSpc>
                <a:spcPts val="2719"/>
              </a:lnSpc>
              <a:buFont typeface="Arial" panose="020B0604020202020204" pitchFamily="34" charset="0"/>
              <a:buChar char="•"/>
            </a:pP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Currency Type:</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 Most frequent type used (Received/Payment Currency)</a:t>
            </a:r>
          </a:p>
          <a:p>
            <a:pPr marL="285750" indent="-285750" algn="l">
              <a:lnSpc>
                <a:spcPts val="2719"/>
              </a:lnSpc>
              <a:buFont typeface="Arial" panose="020B0604020202020204" pitchFamily="34" charset="0"/>
              <a:buChar char="•"/>
            </a:pP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Transaction Frequency: </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Out-degree (transactions sent) and in-degree (transactions received).</a:t>
            </a:r>
          </a:p>
          <a:p>
            <a:pPr algn="l">
              <a:lnSpc>
                <a:spcPts val="2719"/>
              </a:lnSpc>
            </a:pP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endParaRPr>
          </a:p>
          <a:p>
            <a:pPr algn="l">
              <a:lnSpc>
                <a:spcPts val="2719"/>
              </a:lnSpc>
            </a:pPr>
            <a:r>
              <a:rPr lang="en-US" sz="2600" b="1" dirty="0">
                <a:solidFill>
                  <a:srgbClr val="000000"/>
                </a:solidFill>
                <a:latin typeface="Ansam" panose="020B0604020202020204" charset="-78"/>
                <a:ea typeface="Open Sans" panose="020B0606030504020204" pitchFamily="34" charset="0"/>
                <a:cs typeface="Ansam" panose="020B0604020202020204" charset="-78"/>
                <a:sym typeface="HK Grotesk Medium"/>
              </a:rPr>
              <a:t>Edge Features:</a:t>
            </a:r>
          </a:p>
          <a:p>
            <a:pPr marL="285750" indent="-285750" algn="l">
              <a:lnSpc>
                <a:spcPts val="2719"/>
              </a:lnSpc>
              <a:buFont typeface="Arial" panose="020B0604020202020204" pitchFamily="34" charset="0"/>
              <a:buChar char="•"/>
            </a:pP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Amount:</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 Transaction size (continuous feature).</a:t>
            </a:r>
          </a:p>
          <a:p>
            <a:pPr marL="285750" indent="-285750" algn="l">
              <a:lnSpc>
                <a:spcPts val="2719"/>
              </a:lnSpc>
              <a:buFont typeface="Arial" panose="020B0604020202020204" pitchFamily="34" charset="0"/>
              <a:buChar char="•"/>
            </a:pP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Payment Type: </a:t>
            </a:r>
            <a:r>
              <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Identify Transaction method (Credit, Debit, Cheque)</a:t>
            </a:r>
          </a:p>
          <a:p>
            <a:pPr marL="285750" indent="-285750" algn="l">
              <a:lnSpc>
                <a:spcPts val="2719"/>
              </a:lnSpc>
              <a:buFont typeface="Arial" panose="020B0604020202020204" pitchFamily="34" charset="0"/>
              <a:buChar char="•"/>
            </a:pPr>
            <a:r>
              <a:rPr lang="en-US" b="1"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rPr>
              <a:t>Date: </a:t>
            </a:r>
            <a:r>
              <a:rPr lang="en-US" dirty="0">
                <a:latin typeface="Open Sans" panose="020B0606030504020204" pitchFamily="34" charset="0"/>
                <a:ea typeface="Open Sans" panose="020B0606030504020204" pitchFamily="34" charset="0"/>
                <a:cs typeface="Open Sans" panose="020B0606030504020204" pitchFamily="34" charset="0"/>
              </a:rPr>
              <a:t>Date encoded as a continuous feature as a numeric format.</a:t>
            </a:r>
            <a:endParaRPr lang="en-US"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HK Grotesk Medium"/>
            </a:endParaRPr>
          </a:p>
        </p:txBody>
      </p:sp>
    </p:spTree>
    <p:extLst>
      <p:ext uri="{BB962C8B-B14F-4D97-AF65-F5344CB8AC3E}">
        <p14:creationId xmlns:p14="http://schemas.microsoft.com/office/powerpoint/2010/main" val="107246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a:extLst>
            <a:ext uri="{FF2B5EF4-FFF2-40B4-BE49-F238E27FC236}">
              <a16:creationId xmlns:a16="http://schemas.microsoft.com/office/drawing/2014/main" id="{2B3F8DC6-88C9-6D13-17E2-92156017B47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9771172-2551-A2EF-DE5F-B07F80200652}"/>
              </a:ext>
            </a:extLst>
          </p:cNvPr>
          <p:cNvSpPr txBox="1"/>
          <p:nvPr/>
        </p:nvSpPr>
        <p:spPr>
          <a:xfrm>
            <a:off x="519806" y="490153"/>
            <a:ext cx="17768194" cy="1054135"/>
          </a:xfrm>
          <a:prstGeom prst="rect">
            <a:avLst/>
          </a:prstGeom>
        </p:spPr>
        <p:txBody>
          <a:bodyPr wrap="square" lIns="0" tIns="0" rIns="0" bIns="0" rtlCol="0" anchor="t">
            <a:spAutoFit/>
          </a:bodyPr>
          <a:lstStyle/>
          <a:p>
            <a:pPr>
              <a:lnSpc>
                <a:spcPts val="8764"/>
              </a:lnSpc>
            </a:pPr>
            <a:r>
              <a:rPr lang="en-US" sz="5400" dirty="0">
                <a:solidFill>
                  <a:srgbClr val="000000"/>
                </a:solidFill>
                <a:latin typeface="Ansam"/>
                <a:ea typeface="Ansam"/>
                <a:cs typeface="Ansam"/>
                <a:sym typeface="Ansam"/>
              </a:rPr>
              <a:t>GRAPH CONSTRUCTION - </a:t>
            </a:r>
            <a:r>
              <a:rPr lang="en-US" sz="5400" b="1" dirty="0">
                <a:solidFill>
                  <a:srgbClr val="000000"/>
                </a:solidFill>
                <a:latin typeface="Ansam"/>
                <a:ea typeface="Ansam"/>
                <a:cs typeface="Ansam"/>
                <a:sym typeface="Ansam"/>
              </a:rPr>
              <a:t>Heterogeneous Graph</a:t>
            </a:r>
            <a:endParaRPr lang="en-US" sz="5400" dirty="0">
              <a:solidFill>
                <a:srgbClr val="000000"/>
              </a:solidFill>
              <a:latin typeface="Ansam"/>
              <a:ea typeface="Ansam"/>
              <a:cs typeface="Ansam"/>
              <a:sym typeface="Ansam"/>
            </a:endParaRPr>
          </a:p>
        </p:txBody>
      </p:sp>
      <p:sp>
        <p:nvSpPr>
          <p:cNvPr id="3" name="TextBox 3">
            <a:extLst>
              <a:ext uri="{FF2B5EF4-FFF2-40B4-BE49-F238E27FC236}">
                <a16:creationId xmlns:a16="http://schemas.microsoft.com/office/drawing/2014/main" id="{6711202C-1196-963A-01AB-5DFCD875E3F9}"/>
              </a:ext>
            </a:extLst>
          </p:cNvPr>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sp>
        <p:nvSpPr>
          <p:cNvPr id="25" name="TextBox 25">
            <a:extLst>
              <a:ext uri="{FF2B5EF4-FFF2-40B4-BE49-F238E27FC236}">
                <a16:creationId xmlns:a16="http://schemas.microsoft.com/office/drawing/2014/main" id="{E78ECB40-5691-3B5B-6641-74545778FF1B}"/>
              </a:ext>
            </a:extLst>
          </p:cNvPr>
          <p:cNvSpPr txBox="1"/>
          <p:nvPr/>
        </p:nvSpPr>
        <p:spPr>
          <a:xfrm>
            <a:off x="359936" y="2191584"/>
            <a:ext cx="6817584" cy="3492687"/>
          </a:xfrm>
          <a:prstGeom prst="rect">
            <a:avLst/>
          </a:prstGeom>
        </p:spPr>
        <p:txBody>
          <a:bodyPr lIns="0" tIns="0" rIns="0" bIns="0" rtlCol="0" anchor="t">
            <a:spAutoFit/>
          </a:bodyPr>
          <a:lstStyle/>
          <a:p>
            <a:pPr marL="205104" lvl="1">
              <a:spcBef>
                <a:spcPct val="0"/>
              </a:spcBef>
            </a:pPr>
            <a:r>
              <a:rPr lang="en-US" sz="2600" b="1" dirty="0">
                <a:solidFill>
                  <a:srgbClr val="000000"/>
                </a:solidFill>
                <a:latin typeface="Ansam"/>
                <a:ea typeface="Ansam"/>
                <a:cs typeface="Ansam"/>
                <a:sym typeface="Ansam"/>
              </a:rPr>
              <a:t>Nodes and Edges</a:t>
            </a:r>
          </a:p>
          <a:p>
            <a:pPr marL="548004" lvl="1" indent="-342900" algn="l">
              <a:lnSpc>
                <a:spcPts val="2659"/>
              </a:lnSpc>
              <a:spcBef>
                <a:spcPct val="0"/>
              </a:spcBef>
              <a:buFont typeface="Arial" panose="020B0604020202020204" pitchFamily="34" charset="0"/>
              <a:buChar char="•"/>
            </a:pPr>
            <a:r>
              <a:rPr lang="en-US" sz="1899" dirty="0">
                <a:solidFill>
                  <a:srgbClr val="000000"/>
                </a:solidFill>
                <a:latin typeface="Open Sans"/>
                <a:ea typeface="Open Sans"/>
                <a:cs typeface="Open Sans"/>
                <a:sym typeface="Open Sans"/>
              </a:rPr>
              <a:t>This type of Graph have multiple node types i.e., user (Sender and Receiver) and Transaction and edge types (sends, received by), capturing diverse relationships and temporal dynamics.</a:t>
            </a:r>
          </a:p>
          <a:p>
            <a:pPr marL="205104" lvl="1" algn="l">
              <a:lnSpc>
                <a:spcPts val="2659"/>
              </a:lnSpc>
              <a:spcBef>
                <a:spcPct val="0"/>
              </a:spcBef>
            </a:pPr>
            <a:r>
              <a:rPr lang="en-US" sz="1899" b="1" dirty="0">
                <a:solidFill>
                  <a:srgbClr val="000000"/>
                </a:solidFill>
                <a:latin typeface="Open Sans"/>
                <a:ea typeface="Open Sans"/>
                <a:cs typeface="Open Sans"/>
                <a:sym typeface="Open Sans"/>
              </a:rPr>
              <a:t>Heterogeneous Graph (for STAGT): </a:t>
            </a:r>
            <a:r>
              <a:rPr lang="en-US" sz="1899" dirty="0">
                <a:solidFill>
                  <a:srgbClr val="000000"/>
                </a:solidFill>
                <a:latin typeface="Open Sans"/>
                <a:ea typeface="Open Sans"/>
                <a:cs typeface="Open Sans"/>
                <a:sym typeface="Open Sans"/>
              </a:rPr>
              <a:t>Here the Graph connection is not account to account like in homogeneous, it will be like user (sender) node to transaction node to user node (receiver)</a:t>
            </a:r>
          </a:p>
          <a:p>
            <a:pPr algn="l">
              <a:lnSpc>
                <a:spcPts val="2659"/>
              </a:lnSpc>
              <a:spcBef>
                <a:spcPct val="0"/>
              </a:spcBef>
            </a:pPr>
            <a:endParaRPr lang="en-US" sz="1899" dirty="0">
              <a:solidFill>
                <a:srgbClr val="000000"/>
              </a:solidFill>
              <a:latin typeface="Open Sans"/>
              <a:ea typeface="Open Sans"/>
              <a:cs typeface="Open Sans"/>
              <a:sym typeface="Open Sans"/>
            </a:endParaRPr>
          </a:p>
        </p:txBody>
      </p:sp>
      <p:grpSp>
        <p:nvGrpSpPr>
          <p:cNvPr id="60" name="Group 59">
            <a:extLst>
              <a:ext uri="{FF2B5EF4-FFF2-40B4-BE49-F238E27FC236}">
                <a16:creationId xmlns:a16="http://schemas.microsoft.com/office/drawing/2014/main" id="{76B36280-3BEF-7985-7139-F156E953F090}"/>
              </a:ext>
            </a:extLst>
          </p:cNvPr>
          <p:cNvGrpSpPr/>
          <p:nvPr/>
        </p:nvGrpSpPr>
        <p:grpSpPr>
          <a:xfrm>
            <a:off x="8305800" y="3332285"/>
            <a:ext cx="9772110" cy="3622430"/>
            <a:chOff x="8434187" y="4406493"/>
            <a:chExt cx="8540496" cy="2368059"/>
          </a:xfrm>
        </p:grpSpPr>
        <p:grpSp>
          <p:nvGrpSpPr>
            <p:cNvPr id="26" name="Group 26">
              <a:extLst>
                <a:ext uri="{FF2B5EF4-FFF2-40B4-BE49-F238E27FC236}">
                  <a16:creationId xmlns:a16="http://schemas.microsoft.com/office/drawing/2014/main" id="{ADDEFD88-1D27-BBBB-F429-13BBDC730077}"/>
                </a:ext>
              </a:extLst>
            </p:cNvPr>
            <p:cNvGrpSpPr/>
            <p:nvPr/>
          </p:nvGrpSpPr>
          <p:grpSpPr>
            <a:xfrm>
              <a:off x="8434187" y="5843103"/>
              <a:ext cx="877850" cy="803606"/>
              <a:chOff x="0" y="0"/>
              <a:chExt cx="887893" cy="812800"/>
            </a:xfrm>
          </p:grpSpPr>
          <p:sp>
            <p:nvSpPr>
              <p:cNvPr id="27" name="Freeform 27">
                <a:extLst>
                  <a:ext uri="{FF2B5EF4-FFF2-40B4-BE49-F238E27FC236}">
                    <a16:creationId xmlns:a16="http://schemas.microsoft.com/office/drawing/2014/main" id="{7519B26C-62A6-D450-13A1-B5C558A0CDEC}"/>
                  </a:ext>
                </a:extLst>
              </p:cNvPr>
              <p:cNvSpPr/>
              <p:nvPr/>
            </p:nvSpPr>
            <p:spPr>
              <a:xfrm>
                <a:off x="0" y="0"/>
                <a:ext cx="887893" cy="812800"/>
              </a:xfrm>
              <a:custGeom>
                <a:avLst/>
                <a:gdLst/>
                <a:ahLst/>
                <a:cxnLst/>
                <a:rect l="l" t="t" r="r" b="b"/>
                <a:pathLst>
                  <a:path w="887893" h="812800">
                    <a:moveTo>
                      <a:pt x="443946" y="0"/>
                    </a:moveTo>
                    <a:cubicBezTo>
                      <a:pt x="198762" y="0"/>
                      <a:pt x="0" y="181951"/>
                      <a:pt x="0" y="406400"/>
                    </a:cubicBezTo>
                    <a:cubicBezTo>
                      <a:pt x="0" y="630849"/>
                      <a:pt x="198762" y="812800"/>
                      <a:pt x="443946" y="812800"/>
                    </a:cubicBezTo>
                    <a:cubicBezTo>
                      <a:pt x="689131" y="812800"/>
                      <a:pt x="887893" y="630849"/>
                      <a:pt x="887893" y="406400"/>
                    </a:cubicBezTo>
                    <a:cubicBezTo>
                      <a:pt x="887893" y="181951"/>
                      <a:pt x="689131" y="0"/>
                      <a:pt x="443946" y="0"/>
                    </a:cubicBezTo>
                    <a:close/>
                  </a:path>
                </a:pathLst>
              </a:custGeom>
              <a:solidFill>
                <a:srgbClr val="FF5757"/>
              </a:solidFill>
            </p:spPr>
          </p:sp>
          <p:sp>
            <p:nvSpPr>
              <p:cNvPr id="28" name="TextBox 28">
                <a:extLst>
                  <a:ext uri="{FF2B5EF4-FFF2-40B4-BE49-F238E27FC236}">
                    <a16:creationId xmlns:a16="http://schemas.microsoft.com/office/drawing/2014/main" id="{5639AB83-FB2E-3D48-1205-1C3E9CFB5710}"/>
                  </a:ext>
                </a:extLst>
              </p:cNvPr>
              <p:cNvSpPr txBox="1"/>
              <p:nvPr/>
            </p:nvSpPr>
            <p:spPr>
              <a:xfrm>
                <a:off x="83240" y="57150"/>
                <a:ext cx="721413" cy="679450"/>
              </a:xfrm>
              <a:prstGeom prst="rect">
                <a:avLst/>
              </a:prstGeom>
            </p:spPr>
            <p:txBody>
              <a:bodyPr lIns="50800" tIns="50800" rIns="50800" bIns="50800" rtlCol="0" anchor="ctr"/>
              <a:lstStyle/>
              <a:p>
                <a:pPr algn="ctr">
                  <a:lnSpc>
                    <a:spcPts val="1679"/>
                  </a:lnSpc>
                  <a:spcBef>
                    <a:spcPct val="0"/>
                  </a:spcBef>
                </a:pPr>
                <a:r>
                  <a:rPr lang="en-US" sz="1200">
                    <a:solidFill>
                      <a:srgbClr val="000000"/>
                    </a:solidFill>
                    <a:latin typeface="Canva Sans"/>
                    <a:ea typeface="Canva Sans"/>
                    <a:cs typeface="Canva Sans"/>
                    <a:sym typeface="Canva Sans"/>
                  </a:rPr>
                  <a:t>User1</a:t>
                </a:r>
              </a:p>
            </p:txBody>
          </p:sp>
        </p:grpSp>
        <p:grpSp>
          <p:nvGrpSpPr>
            <p:cNvPr id="29" name="Group 29">
              <a:extLst>
                <a:ext uri="{FF2B5EF4-FFF2-40B4-BE49-F238E27FC236}">
                  <a16:creationId xmlns:a16="http://schemas.microsoft.com/office/drawing/2014/main" id="{54BF35D5-E135-DAE0-8B37-ADF85E7B4897}"/>
                </a:ext>
              </a:extLst>
            </p:cNvPr>
            <p:cNvGrpSpPr/>
            <p:nvPr/>
          </p:nvGrpSpPr>
          <p:grpSpPr>
            <a:xfrm>
              <a:off x="9982200" y="5715260"/>
              <a:ext cx="1334493" cy="1059292"/>
              <a:chOff x="0" y="0"/>
              <a:chExt cx="1479720" cy="1174571"/>
            </a:xfrm>
          </p:grpSpPr>
          <p:sp>
            <p:nvSpPr>
              <p:cNvPr id="30" name="Freeform 30">
                <a:extLst>
                  <a:ext uri="{FF2B5EF4-FFF2-40B4-BE49-F238E27FC236}">
                    <a16:creationId xmlns:a16="http://schemas.microsoft.com/office/drawing/2014/main" id="{CB6E7F26-0240-0EE0-0813-A419672EE837}"/>
                  </a:ext>
                </a:extLst>
              </p:cNvPr>
              <p:cNvSpPr/>
              <p:nvPr/>
            </p:nvSpPr>
            <p:spPr>
              <a:xfrm>
                <a:off x="0" y="0"/>
                <a:ext cx="1479721" cy="1174571"/>
              </a:xfrm>
              <a:custGeom>
                <a:avLst/>
                <a:gdLst/>
                <a:ahLst/>
                <a:cxnLst/>
                <a:rect l="l" t="t" r="r" b="b"/>
                <a:pathLst>
                  <a:path w="1479721" h="1174571">
                    <a:moveTo>
                      <a:pt x="739860" y="0"/>
                    </a:moveTo>
                    <a:cubicBezTo>
                      <a:pt x="331247" y="0"/>
                      <a:pt x="0" y="262937"/>
                      <a:pt x="0" y="587286"/>
                    </a:cubicBezTo>
                    <a:cubicBezTo>
                      <a:pt x="0" y="911634"/>
                      <a:pt x="331247" y="1174571"/>
                      <a:pt x="739860" y="1174571"/>
                    </a:cubicBezTo>
                    <a:cubicBezTo>
                      <a:pt x="1148474" y="1174571"/>
                      <a:pt x="1479721" y="911634"/>
                      <a:pt x="1479721" y="587286"/>
                    </a:cubicBezTo>
                    <a:cubicBezTo>
                      <a:pt x="1479721" y="262937"/>
                      <a:pt x="1148474" y="0"/>
                      <a:pt x="739860" y="0"/>
                    </a:cubicBezTo>
                    <a:close/>
                  </a:path>
                </a:pathLst>
              </a:custGeom>
              <a:solidFill>
                <a:srgbClr val="FF5757"/>
              </a:solidFill>
            </p:spPr>
          </p:sp>
          <p:sp>
            <p:nvSpPr>
              <p:cNvPr id="31" name="TextBox 31">
                <a:extLst>
                  <a:ext uri="{FF2B5EF4-FFF2-40B4-BE49-F238E27FC236}">
                    <a16:creationId xmlns:a16="http://schemas.microsoft.com/office/drawing/2014/main" id="{54F766F5-2E80-3B48-73CA-3226EFE54E19}"/>
                  </a:ext>
                </a:extLst>
              </p:cNvPr>
              <p:cNvSpPr txBox="1"/>
              <p:nvPr/>
            </p:nvSpPr>
            <p:spPr>
              <a:xfrm>
                <a:off x="138724" y="81541"/>
                <a:ext cx="1202273" cy="982914"/>
              </a:xfrm>
              <a:prstGeom prst="rect">
                <a:avLst/>
              </a:prstGeom>
            </p:spPr>
            <p:txBody>
              <a:bodyPr lIns="50800" tIns="50800" rIns="50800" bIns="50800" rtlCol="0" anchor="ctr"/>
              <a:lstStyle/>
              <a:p>
                <a:pPr algn="ctr">
                  <a:lnSpc>
                    <a:spcPts val="1400"/>
                  </a:lnSpc>
                  <a:spcBef>
                    <a:spcPct val="0"/>
                  </a:spcBef>
                </a:pPr>
                <a:r>
                  <a:rPr lang="en-US" sz="1400" dirty="0">
                    <a:solidFill>
                      <a:srgbClr val="000000"/>
                    </a:solidFill>
                    <a:latin typeface="Canva Sans"/>
                    <a:ea typeface="Canva Sans"/>
                    <a:cs typeface="Canva Sans"/>
                    <a:sym typeface="Canva Sans"/>
                  </a:rPr>
                  <a:t>Transaction1</a:t>
                </a:r>
                <a:endParaRPr lang="en-US" sz="1200" dirty="0">
                  <a:solidFill>
                    <a:srgbClr val="000000"/>
                  </a:solidFill>
                  <a:latin typeface="Canva Sans"/>
                  <a:ea typeface="Canva Sans"/>
                  <a:cs typeface="Canva Sans"/>
                  <a:sym typeface="Canva Sans"/>
                </a:endParaRPr>
              </a:p>
            </p:txBody>
          </p:sp>
        </p:grpSp>
        <p:sp>
          <p:nvSpPr>
            <p:cNvPr id="32" name="AutoShape 32">
              <a:extLst>
                <a:ext uri="{FF2B5EF4-FFF2-40B4-BE49-F238E27FC236}">
                  <a16:creationId xmlns:a16="http://schemas.microsoft.com/office/drawing/2014/main" id="{36B6FB8D-033C-A542-8B2A-36D6B8163D74}"/>
                </a:ext>
              </a:extLst>
            </p:cNvPr>
            <p:cNvSpPr/>
            <p:nvPr/>
          </p:nvSpPr>
          <p:spPr>
            <a:xfrm>
              <a:off x="9312037" y="6244906"/>
              <a:ext cx="670164" cy="0"/>
            </a:xfrm>
            <a:prstGeom prst="line">
              <a:avLst/>
            </a:prstGeom>
            <a:ln w="19050" cap="flat">
              <a:solidFill>
                <a:srgbClr val="000000"/>
              </a:solidFill>
              <a:prstDash val="solid"/>
              <a:headEnd type="none" w="sm" len="sm"/>
              <a:tailEnd type="triangle" w="lg" len="med"/>
            </a:ln>
          </p:spPr>
        </p:sp>
        <p:grpSp>
          <p:nvGrpSpPr>
            <p:cNvPr id="33" name="Group 33">
              <a:extLst>
                <a:ext uri="{FF2B5EF4-FFF2-40B4-BE49-F238E27FC236}">
                  <a16:creationId xmlns:a16="http://schemas.microsoft.com/office/drawing/2014/main" id="{589EFE54-2E38-A492-1158-FCDFD7BF3A1C}"/>
                </a:ext>
              </a:extLst>
            </p:cNvPr>
            <p:cNvGrpSpPr/>
            <p:nvPr/>
          </p:nvGrpSpPr>
          <p:grpSpPr>
            <a:xfrm>
              <a:off x="12351397" y="5894802"/>
              <a:ext cx="764900" cy="700209"/>
              <a:chOff x="0" y="0"/>
              <a:chExt cx="887893" cy="812800"/>
            </a:xfrm>
          </p:grpSpPr>
          <p:sp>
            <p:nvSpPr>
              <p:cNvPr id="34" name="Freeform 34">
                <a:extLst>
                  <a:ext uri="{FF2B5EF4-FFF2-40B4-BE49-F238E27FC236}">
                    <a16:creationId xmlns:a16="http://schemas.microsoft.com/office/drawing/2014/main" id="{4B019369-CDD6-6FE0-C6E1-3B6299CFF9C3}"/>
                  </a:ext>
                </a:extLst>
              </p:cNvPr>
              <p:cNvSpPr/>
              <p:nvPr/>
            </p:nvSpPr>
            <p:spPr>
              <a:xfrm>
                <a:off x="0" y="0"/>
                <a:ext cx="887893" cy="812800"/>
              </a:xfrm>
              <a:custGeom>
                <a:avLst/>
                <a:gdLst/>
                <a:ahLst/>
                <a:cxnLst/>
                <a:rect l="l" t="t" r="r" b="b"/>
                <a:pathLst>
                  <a:path w="887893" h="812800">
                    <a:moveTo>
                      <a:pt x="443946" y="0"/>
                    </a:moveTo>
                    <a:cubicBezTo>
                      <a:pt x="198762" y="0"/>
                      <a:pt x="0" y="181951"/>
                      <a:pt x="0" y="406400"/>
                    </a:cubicBezTo>
                    <a:cubicBezTo>
                      <a:pt x="0" y="630849"/>
                      <a:pt x="198762" y="812800"/>
                      <a:pt x="443946" y="812800"/>
                    </a:cubicBezTo>
                    <a:cubicBezTo>
                      <a:pt x="689131" y="812800"/>
                      <a:pt x="887893" y="630849"/>
                      <a:pt x="887893" y="406400"/>
                    </a:cubicBezTo>
                    <a:cubicBezTo>
                      <a:pt x="887893" y="181951"/>
                      <a:pt x="689131" y="0"/>
                      <a:pt x="443946" y="0"/>
                    </a:cubicBezTo>
                    <a:close/>
                  </a:path>
                </a:pathLst>
              </a:custGeom>
              <a:solidFill>
                <a:srgbClr val="FF5757"/>
              </a:solidFill>
            </p:spPr>
          </p:sp>
          <p:sp>
            <p:nvSpPr>
              <p:cNvPr id="35" name="TextBox 35">
                <a:extLst>
                  <a:ext uri="{FF2B5EF4-FFF2-40B4-BE49-F238E27FC236}">
                    <a16:creationId xmlns:a16="http://schemas.microsoft.com/office/drawing/2014/main" id="{49E75C3A-5287-3B88-9F1D-27B918C0909A}"/>
                  </a:ext>
                </a:extLst>
              </p:cNvPr>
              <p:cNvSpPr txBox="1"/>
              <p:nvPr/>
            </p:nvSpPr>
            <p:spPr>
              <a:xfrm>
                <a:off x="83240" y="57150"/>
                <a:ext cx="721413" cy="679450"/>
              </a:xfrm>
              <a:prstGeom prst="rect">
                <a:avLst/>
              </a:prstGeom>
            </p:spPr>
            <p:txBody>
              <a:bodyPr lIns="50800" tIns="50800" rIns="50800" bIns="50800" rtlCol="0" anchor="ctr"/>
              <a:lstStyle/>
              <a:p>
                <a:pPr algn="ctr">
                  <a:lnSpc>
                    <a:spcPts val="1679"/>
                  </a:lnSpc>
                  <a:spcBef>
                    <a:spcPct val="0"/>
                  </a:spcBef>
                </a:pPr>
                <a:r>
                  <a:rPr lang="en-US" sz="1200">
                    <a:solidFill>
                      <a:srgbClr val="000000"/>
                    </a:solidFill>
                    <a:latin typeface="Canva Sans"/>
                    <a:ea typeface="Canva Sans"/>
                    <a:cs typeface="Canva Sans"/>
                    <a:sym typeface="Canva Sans"/>
                  </a:rPr>
                  <a:t>User2</a:t>
                </a:r>
              </a:p>
            </p:txBody>
          </p:sp>
        </p:grpSp>
        <p:sp>
          <p:nvSpPr>
            <p:cNvPr id="36" name="AutoShape 36">
              <a:extLst>
                <a:ext uri="{FF2B5EF4-FFF2-40B4-BE49-F238E27FC236}">
                  <a16:creationId xmlns:a16="http://schemas.microsoft.com/office/drawing/2014/main" id="{FEDA8C07-BDAA-E4E6-13C8-3CB34B6581CC}"/>
                </a:ext>
              </a:extLst>
            </p:cNvPr>
            <p:cNvSpPr/>
            <p:nvPr/>
          </p:nvSpPr>
          <p:spPr>
            <a:xfrm flipV="1">
              <a:off x="11316693" y="6244906"/>
              <a:ext cx="1034704" cy="0"/>
            </a:xfrm>
            <a:prstGeom prst="line">
              <a:avLst/>
            </a:prstGeom>
            <a:ln w="19050" cap="flat">
              <a:solidFill>
                <a:srgbClr val="000000"/>
              </a:solidFill>
              <a:prstDash val="solid"/>
              <a:headEnd type="none" w="sm" len="sm"/>
              <a:tailEnd type="triangle" w="lg" len="med"/>
            </a:ln>
          </p:spPr>
        </p:sp>
        <p:sp>
          <p:nvSpPr>
            <p:cNvPr id="37" name="TextBox 37">
              <a:extLst>
                <a:ext uri="{FF2B5EF4-FFF2-40B4-BE49-F238E27FC236}">
                  <a16:creationId xmlns:a16="http://schemas.microsoft.com/office/drawing/2014/main" id="{48E8A968-11B6-B704-5444-E2AF1AD0ED8E}"/>
                </a:ext>
              </a:extLst>
            </p:cNvPr>
            <p:cNvSpPr txBox="1"/>
            <p:nvPr/>
          </p:nvSpPr>
          <p:spPr>
            <a:xfrm>
              <a:off x="11172455" y="6002151"/>
              <a:ext cx="1178942" cy="137194"/>
            </a:xfrm>
            <a:prstGeom prst="rect">
              <a:avLst/>
            </a:prstGeom>
          </p:spPr>
          <p:txBody>
            <a:bodyPr lIns="0" tIns="0" rIns="0" bIns="0" rtlCol="0" anchor="t">
              <a:spAutoFit/>
            </a:bodyPr>
            <a:lstStyle/>
            <a:p>
              <a:pPr algn="ctr">
                <a:lnSpc>
                  <a:spcPts val="1696"/>
                </a:lnSpc>
                <a:spcBef>
                  <a:spcPct val="0"/>
                </a:spcBef>
              </a:pPr>
              <a:r>
                <a:rPr lang="en-US" sz="1400" dirty="0">
                  <a:solidFill>
                    <a:srgbClr val="000000"/>
                  </a:solidFill>
                  <a:latin typeface="Canva Sans"/>
                  <a:ea typeface="Canva Sans"/>
                  <a:cs typeface="Canva Sans"/>
                  <a:sym typeface="Canva Sans"/>
                </a:rPr>
                <a:t>Received By</a:t>
              </a:r>
            </a:p>
          </p:txBody>
        </p:sp>
        <p:sp>
          <p:nvSpPr>
            <p:cNvPr id="38" name="TextBox 38">
              <a:extLst>
                <a:ext uri="{FF2B5EF4-FFF2-40B4-BE49-F238E27FC236}">
                  <a16:creationId xmlns:a16="http://schemas.microsoft.com/office/drawing/2014/main" id="{637DE17A-14C2-0CCD-B177-53BC6A7C15C3}"/>
                </a:ext>
              </a:extLst>
            </p:cNvPr>
            <p:cNvSpPr txBox="1"/>
            <p:nvPr/>
          </p:nvSpPr>
          <p:spPr>
            <a:xfrm>
              <a:off x="9335553" y="5964035"/>
              <a:ext cx="579973" cy="160415"/>
            </a:xfrm>
            <a:prstGeom prst="rect">
              <a:avLst/>
            </a:prstGeom>
          </p:spPr>
          <p:txBody>
            <a:bodyPr lIns="0" tIns="0" rIns="0" bIns="0" rtlCol="0" anchor="t">
              <a:spAutoFit/>
            </a:bodyPr>
            <a:lstStyle/>
            <a:p>
              <a:pPr algn="ctr">
                <a:lnSpc>
                  <a:spcPts val="1971"/>
                </a:lnSpc>
                <a:spcBef>
                  <a:spcPct val="0"/>
                </a:spcBef>
              </a:pPr>
              <a:r>
                <a:rPr lang="en-US" sz="1600" dirty="0">
                  <a:solidFill>
                    <a:srgbClr val="000000"/>
                  </a:solidFill>
                  <a:latin typeface="Canva Sans"/>
                  <a:ea typeface="Canva Sans"/>
                  <a:cs typeface="Canva Sans"/>
                  <a:sym typeface="Canva Sans"/>
                </a:rPr>
                <a:t>Sends</a:t>
              </a:r>
              <a:endParaRPr lang="en-US" sz="1408" dirty="0">
                <a:solidFill>
                  <a:srgbClr val="000000"/>
                </a:solidFill>
                <a:latin typeface="Canva Sans"/>
                <a:ea typeface="Canva Sans"/>
                <a:cs typeface="Canva Sans"/>
                <a:sym typeface="Canva Sans"/>
              </a:endParaRPr>
            </a:p>
          </p:txBody>
        </p:sp>
        <p:grpSp>
          <p:nvGrpSpPr>
            <p:cNvPr id="39" name="Group 39">
              <a:extLst>
                <a:ext uri="{FF2B5EF4-FFF2-40B4-BE49-F238E27FC236}">
                  <a16:creationId xmlns:a16="http://schemas.microsoft.com/office/drawing/2014/main" id="{6DD1E91B-462E-16B7-FE22-0B49DA5C35A9}"/>
                </a:ext>
              </a:extLst>
            </p:cNvPr>
            <p:cNvGrpSpPr/>
            <p:nvPr/>
          </p:nvGrpSpPr>
          <p:grpSpPr>
            <a:xfrm>
              <a:off x="13786460" y="5715260"/>
              <a:ext cx="1334493" cy="1059292"/>
              <a:chOff x="0" y="0"/>
              <a:chExt cx="1479720" cy="1174571"/>
            </a:xfrm>
          </p:grpSpPr>
          <p:sp>
            <p:nvSpPr>
              <p:cNvPr id="40" name="Freeform 40">
                <a:extLst>
                  <a:ext uri="{FF2B5EF4-FFF2-40B4-BE49-F238E27FC236}">
                    <a16:creationId xmlns:a16="http://schemas.microsoft.com/office/drawing/2014/main" id="{C9C9D863-544B-139A-9389-AA5A2DCF27E5}"/>
                  </a:ext>
                </a:extLst>
              </p:cNvPr>
              <p:cNvSpPr/>
              <p:nvPr/>
            </p:nvSpPr>
            <p:spPr>
              <a:xfrm>
                <a:off x="0" y="0"/>
                <a:ext cx="1479721" cy="1174571"/>
              </a:xfrm>
              <a:custGeom>
                <a:avLst/>
                <a:gdLst/>
                <a:ahLst/>
                <a:cxnLst/>
                <a:rect l="l" t="t" r="r" b="b"/>
                <a:pathLst>
                  <a:path w="1479721" h="1174571">
                    <a:moveTo>
                      <a:pt x="739860" y="0"/>
                    </a:moveTo>
                    <a:cubicBezTo>
                      <a:pt x="331247" y="0"/>
                      <a:pt x="0" y="262937"/>
                      <a:pt x="0" y="587286"/>
                    </a:cubicBezTo>
                    <a:cubicBezTo>
                      <a:pt x="0" y="911634"/>
                      <a:pt x="331247" y="1174571"/>
                      <a:pt x="739860" y="1174571"/>
                    </a:cubicBezTo>
                    <a:cubicBezTo>
                      <a:pt x="1148474" y="1174571"/>
                      <a:pt x="1479721" y="911634"/>
                      <a:pt x="1479721" y="587286"/>
                    </a:cubicBezTo>
                    <a:cubicBezTo>
                      <a:pt x="1479721" y="262937"/>
                      <a:pt x="1148474" y="0"/>
                      <a:pt x="739860" y="0"/>
                    </a:cubicBezTo>
                    <a:close/>
                  </a:path>
                </a:pathLst>
              </a:custGeom>
              <a:solidFill>
                <a:srgbClr val="FF5757"/>
              </a:solidFill>
            </p:spPr>
          </p:sp>
          <p:sp>
            <p:nvSpPr>
              <p:cNvPr id="41" name="TextBox 41">
                <a:extLst>
                  <a:ext uri="{FF2B5EF4-FFF2-40B4-BE49-F238E27FC236}">
                    <a16:creationId xmlns:a16="http://schemas.microsoft.com/office/drawing/2014/main" id="{5F4CD89A-14AC-7BF3-B090-6DA24D2556FA}"/>
                  </a:ext>
                </a:extLst>
              </p:cNvPr>
              <p:cNvSpPr txBox="1"/>
              <p:nvPr/>
            </p:nvSpPr>
            <p:spPr>
              <a:xfrm>
                <a:off x="138724" y="81541"/>
                <a:ext cx="1202273" cy="982914"/>
              </a:xfrm>
              <a:prstGeom prst="rect">
                <a:avLst/>
              </a:prstGeom>
            </p:spPr>
            <p:txBody>
              <a:bodyPr lIns="50800" tIns="50800" rIns="50800" bIns="50800" rtlCol="0" anchor="ctr"/>
              <a:lstStyle/>
              <a:p>
                <a:pPr algn="ctr">
                  <a:lnSpc>
                    <a:spcPts val="1400"/>
                  </a:lnSpc>
                  <a:spcBef>
                    <a:spcPct val="0"/>
                  </a:spcBef>
                </a:pPr>
                <a:r>
                  <a:rPr lang="en-US" sz="1400" dirty="0">
                    <a:solidFill>
                      <a:srgbClr val="000000"/>
                    </a:solidFill>
                    <a:latin typeface="Canva Sans"/>
                    <a:ea typeface="Canva Sans"/>
                    <a:cs typeface="Canva Sans"/>
                    <a:sym typeface="Canva Sans"/>
                  </a:rPr>
                  <a:t>Transaction4</a:t>
                </a:r>
                <a:endParaRPr lang="en-US" sz="1000" dirty="0">
                  <a:solidFill>
                    <a:srgbClr val="000000"/>
                  </a:solidFill>
                  <a:latin typeface="Canva Sans"/>
                  <a:ea typeface="Canva Sans"/>
                  <a:cs typeface="Canva Sans"/>
                  <a:sym typeface="Canva Sans"/>
                </a:endParaRPr>
              </a:p>
            </p:txBody>
          </p:sp>
        </p:grpSp>
        <p:sp>
          <p:nvSpPr>
            <p:cNvPr id="42" name="AutoShape 42">
              <a:extLst>
                <a:ext uri="{FF2B5EF4-FFF2-40B4-BE49-F238E27FC236}">
                  <a16:creationId xmlns:a16="http://schemas.microsoft.com/office/drawing/2014/main" id="{0C0AFFA6-96D8-21CC-A9EC-621A6E9BBFE6}"/>
                </a:ext>
              </a:extLst>
            </p:cNvPr>
            <p:cNvSpPr/>
            <p:nvPr/>
          </p:nvSpPr>
          <p:spPr>
            <a:xfrm>
              <a:off x="13116296" y="6244906"/>
              <a:ext cx="670164" cy="0"/>
            </a:xfrm>
            <a:prstGeom prst="line">
              <a:avLst/>
            </a:prstGeom>
            <a:ln w="19050" cap="flat">
              <a:solidFill>
                <a:srgbClr val="000000"/>
              </a:solidFill>
              <a:prstDash val="solid"/>
              <a:headEnd type="none" w="sm" len="sm"/>
              <a:tailEnd type="triangle" w="lg" len="med"/>
            </a:ln>
          </p:spPr>
        </p:sp>
        <p:sp>
          <p:nvSpPr>
            <p:cNvPr id="43" name="TextBox 43">
              <a:extLst>
                <a:ext uri="{FF2B5EF4-FFF2-40B4-BE49-F238E27FC236}">
                  <a16:creationId xmlns:a16="http://schemas.microsoft.com/office/drawing/2014/main" id="{59DAB947-1249-5128-E4D6-D145E6F647CE}"/>
                </a:ext>
              </a:extLst>
            </p:cNvPr>
            <p:cNvSpPr txBox="1"/>
            <p:nvPr/>
          </p:nvSpPr>
          <p:spPr>
            <a:xfrm>
              <a:off x="13018147" y="5987605"/>
              <a:ext cx="785920" cy="160415"/>
            </a:xfrm>
            <a:prstGeom prst="rect">
              <a:avLst/>
            </a:prstGeom>
          </p:spPr>
          <p:txBody>
            <a:bodyPr lIns="0" tIns="0" rIns="0" bIns="0" rtlCol="0" anchor="t">
              <a:spAutoFit/>
            </a:bodyPr>
            <a:lstStyle/>
            <a:p>
              <a:pPr algn="ctr">
                <a:lnSpc>
                  <a:spcPts val="1979"/>
                </a:lnSpc>
                <a:spcBef>
                  <a:spcPct val="0"/>
                </a:spcBef>
              </a:pPr>
              <a:r>
                <a:rPr lang="en-US" sz="1600" dirty="0">
                  <a:solidFill>
                    <a:srgbClr val="000000"/>
                  </a:solidFill>
                  <a:latin typeface="Canva Sans"/>
                  <a:ea typeface="Canva Sans"/>
                  <a:cs typeface="Canva Sans"/>
                  <a:sym typeface="Canva Sans"/>
                </a:rPr>
                <a:t>Sends</a:t>
              </a:r>
              <a:endParaRPr lang="en-US" sz="1413" dirty="0">
                <a:solidFill>
                  <a:srgbClr val="000000"/>
                </a:solidFill>
                <a:latin typeface="Canva Sans"/>
                <a:ea typeface="Canva Sans"/>
                <a:cs typeface="Canva Sans"/>
                <a:sym typeface="Canva Sans"/>
              </a:endParaRPr>
            </a:p>
          </p:txBody>
        </p:sp>
        <p:grpSp>
          <p:nvGrpSpPr>
            <p:cNvPr id="44" name="Group 44">
              <a:extLst>
                <a:ext uri="{FF2B5EF4-FFF2-40B4-BE49-F238E27FC236}">
                  <a16:creationId xmlns:a16="http://schemas.microsoft.com/office/drawing/2014/main" id="{967AEDC7-DA75-A5F7-CA44-515BF33D790E}"/>
                </a:ext>
              </a:extLst>
            </p:cNvPr>
            <p:cNvGrpSpPr/>
            <p:nvPr/>
          </p:nvGrpSpPr>
          <p:grpSpPr>
            <a:xfrm>
              <a:off x="16155656" y="5905303"/>
              <a:ext cx="819027" cy="700209"/>
              <a:chOff x="0" y="0"/>
              <a:chExt cx="950724" cy="812800"/>
            </a:xfrm>
          </p:grpSpPr>
          <p:sp>
            <p:nvSpPr>
              <p:cNvPr id="45" name="Freeform 45">
                <a:extLst>
                  <a:ext uri="{FF2B5EF4-FFF2-40B4-BE49-F238E27FC236}">
                    <a16:creationId xmlns:a16="http://schemas.microsoft.com/office/drawing/2014/main" id="{B8EF4D80-7EA6-4BE3-1CD2-A12F495A03D3}"/>
                  </a:ext>
                </a:extLst>
              </p:cNvPr>
              <p:cNvSpPr/>
              <p:nvPr/>
            </p:nvSpPr>
            <p:spPr>
              <a:xfrm>
                <a:off x="0" y="0"/>
                <a:ext cx="950724" cy="812800"/>
              </a:xfrm>
              <a:custGeom>
                <a:avLst/>
                <a:gdLst/>
                <a:ahLst/>
                <a:cxnLst/>
                <a:rect l="l" t="t" r="r" b="b"/>
                <a:pathLst>
                  <a:path w="950724" h="812800">
                    <a:moveTo>
                      <a:pt x="475362" y="0"/>
                    </a:moveTo>
                    <a:cubicBezTo>
                      <a:pt x="212827" y="0"/>
                      <a:pt x="0" y="181951"/>
                      <a:pt x="0" y="406400"/>
                    </a:cubicBezTo>
                    <a:cubicBezTo>
                      <a:pt x="0" y="630849"/>
                      <a:pt x="212827" y="812800"/>
                      <a:pt x="475362" y="812800"/>
                    </a:cubicBezTo>
                    <a:cubicBezTo>
                      <a:pt x="737897" y="812800"/>
                      <a:pt x="950724" y="630849"/>
                      <a:pt x="950724" y="406400"/>
                    </a:cubicBezTo>
                    <a:cubicBezTo>
                      <a:pt x="950724" y="181951"/>
                      <a:pt x="737897" y="0"/>
                      <a:pt x="475362" y="0"/>
                    </a:cubicBezTo>
                    <a:close/>
                  </a:path>
                </a:pathLst>
              </a:custGeom>
              <a:solidFill>
                <a:srgbClr val="FF5757"/>
              </a:solidFill>
            </p:spPr>
          </p:sp>
          <p:sp>
            <p:nvSpPr>
              <p:cNvPr id="46" name="TextBox 46">
                <a:extLst>
                  <a:ext uri="{FF2B5EF4-FFF2-40B4-BE49-F238E27FC236}">
                    <a16:creationId xmlns:a16="http://schemas.microsoft.com/office/drawing/2014/main" id="{DC998CC8-F27B-BC93-379E-CE73C93F8269}"/>
                  </a:ext>
                </a:extLst>
              </p:cNvPr>
              <p:cNvSpPr txBox="1"/>
              <p:nvPr/>
            </p:nvSpPr>
            <p:spPr>
              <a:xfrm>
                <a:off x="89130" y="57150"/>
                <a:ext cx="772463" cy="679450"/>
              </a:xfrm>
              <a:prstGeom prst="rect">
                <a:avLst/>
              </a:prstGeom>
            </p:spPr>
            <p:txBody>
              <a:bodyPr lIns="50800" tIns="50800" rIns="50800" bIns="50800" rtlCol="0" anchor="ctr"/>
              <a:lstStyle/>
              <a:p>
                <a:pPr algn="ctr">
                  <a:lnSpc>
                    <a:spcPts val="1679"/>
                  </a:lnSpc>
                  <a:spcBef>
                    <a:spcPct val="0"/>
                  </a:spcBef>
                </a:pPr>
                <a:r>
                  <a:rPr lang="en-US" sz="1200">
                    <a:solidFill>
                      <a:srgbClr val="000000"/>
                    </a:solidFill>
                    <a:latin typeface="Canva Sans"/>
                    <a:ea typeface="Canva Sans"/>
                    <a:cs typeface="Canva Sans"/>
                    <a:sym typeface="Canva Sans"/>
                  </a:rPr>
                  <a:t>User4</a:t>
                </a:r>
              </a:p>
            </p:txBody>
          </p:sp>
        </p:grpSp>
        <p:sp>
          <p:nvSpPr>
            <p:cNvPr id="47" name="AutoShape 47">
              <a:extLst>
                <a:ext uri="{FF2B5EF4-FFF2-40B4-BE49-F238E27FC236}">
                  <a16:creationId xmlns:a16="http://schemas.microsoft.com/office/drawing/2014/main" id="{6E39124C-0D4F-E02E-EC1F-473B545E8314}"/>
                </a:ext>
              </a:extLst>
            </p:cNvPr>
            <p:cNvSpPr/>
            <p:nvPr/>
          </p:nvSpPr>
          <p:spPr>
            <a:xfrm>
              <a:off x="15120953" y="6244906"/>
              <a:ext cx="1034704" cy="10501"/>
            </a:xfrm>
            <a:prstGeom prst="line">
              <a:avLst/>
            </a:prstGeom>
            <a:ln w="19050" cap="flat">
              <a:solidFill>
                <a:srgbClr val="000000"/>
              </a:solidFill>
              <a:prstDash val="solid"/>
              <a:headEnd type="none" w="sm" len="sm"/>
              <a:tailEnd type="triangle" w="lg" len="med"/>
            </a:ln>
          </p:spPr>
        </p:sp>
        <p:sp>
          <p:nvSpPr>
            <p:cNvPr id="48" name="TextBox 48">
              <a:extLst>
                <a:ext uri="{FF2B5EF4-FFF2-40B4-BE49-F238E27FC236}">
                  <a16:creationId xmlns:a16="http://schemas.microsoft.com/office/drawing/2014/main" id="{19FF1C5B-6B33-7FFA-5874-B342EE3FFFE0}"/>
                </a:ext>
              </a:extLst>
            </p:cNvPr>
            <p:cNvSpPr txBox="1"/>
            <p:nvPr/>
          </p:nvSpPr>
          <p:spPr>
            <a:xfrm>
              <a:off x="15061366" y="5978080"/>
              <a:ext cx="1161258" cy="137194"/>
            </a:xfrm>
            <a:prstGeom prst="rect">
              <a:avLst/>
            </a:prstGeom>
          </p:spPr>
          <p:txBody>
            <a:bodyPr lIns="0" tIns="0" rIns="0" bIns="0" rtlCol="0" anchor="t">
              <a:spAutoFit/>
            </a:bodyPr>
            <a:lstStyle/>
            <a:p>
              <a:pPr algn="ctr">
                <a:lnSpc>
                  <a:spcPts val="1749"/>
                </a:lnSpc>
                <a:spcBef>
                  <a:spcPct val="0"/>
                </a:spcBef>
              </a:pPr>
              <a:r>
                <a:rPr lang="en-US" sz="1400" dirty="0">
                  <a:solidFill>
                    <a:srgbClr val="000000"/>
                  </a:solidFill>
                  <a:latin typeface="Canva Sans"/>
                  <a:ea typeface="Canva Sans"/>
                  <a:cs typeface="Canva Sans"/>
                  <a:sym typeface="Canva Sans"/>
                </a:rPr>
                <a:t>Received By</a:t>
              </a:r>
            </a:p>
          </p:txBody>
        </p:sp>
        <p:grpSp>
          <p:nvGrpSpPr>
            <p:cNvPr id="49" name="Group 49">
              <a:extLst>
                <a:ext uri="{FF2B5EF4-FFF2-40B4-BE49-F238E27FC236}">
                  <a16:creationId xmlns:a16="http://schemas.microsoft.com/office/drawing/2014/main" id="{2BD7F51F-9435-8909-E325-AA7773C91DE6}"/>
                </a:ext>
              </a:extLst>
            </p:cNvPr>
            <p:cNvGrpSpPr/>
            <p:nvPr/>
          </p:nvGrpSpPr>
          <p:grpSpPr>
            <a:xfrm rot="-21659">
              <a:off x="13732600" y="4406493"/>
              <a:ext cx="1335109" cy="1059292"/>
              <a:chOff x="0" y="0"/>
              <a:chExt cx="1480404" cy="1174571"/>
            </a:xfrm>
          </p:grpSpPr>
          <p:sp>
            <p:nvSpPr>
              <p:cNvPr id="50" name="Freeform 50">
                <a:extLst>
                  <a:ext uri="{FF2B5EF4-FFF2-40B4-BE49-F238E27FC236}">
                    <a16:creationId xmlns:a16="http://schemas.microsoft.com/office/drawing/2014/main" id="{BDCEE40B-4813-7078-0458-F4D8125ED07C}"/>
                  </a:ext>
                </a:extLst>
              </p:cNvPr>
              <p:cNvSpPr/>
              <p:nvPr/>
            </p:nvSpPr>
            <p:spPr>
              <a:xfrm>
                <a:off x="0" y="0"/>
                <a:ext cx="1480404" cy="1174571"/>
              </a:xfrm>
              <a:custGeom>
                <a:avLst/>
                <a:gdLst/>
                <a:ahLst/>
                <a:cxnLst/>
                <a:rect l="l" t="t" r="r" b="b"/>
                <a:pathLst>
                  <a:path w="1480404" h="1174571">
                    <a:moveTo>
                      <a:pt x="740202" y="0"/>
                    </a:moveTo>
                    <a:cubicBezTo>
                      <a:pt x="331400" y="0"/>
                      <a:pt x="0" y="262937"/>
                      <a:pt x="0" y="587286"/>
                    </a:cubicBezTo>
                    <a:cubicBezTo>
                      <a:pt x="0" y="911634"/>
                      <a:pt x="331400" y="1174571"/>
                      <a:pt x="740202" y="1174571"/>
                    </a:cubicBezTo>
                    <a:cubicBezTo>
                      <a:pt x="1149004" y="1174571"/>
                      <a:pt x="1480404" y="911634"/>
                      <a:pt x="1480404" y="587286"/>
                    </a:cubicBezTo>
                    <a:cubicBezTo>
                      <a:pt x="1480404" y="262937"/>
                      <a:pt x="1149004" y="0"/>
                      <a:pt x="740202" y="0"/>
                    </a:cubicBezTo>
                    <a:close/>
                  </a:path>
                </a:pathLst>
              </a:custGeom>
              <a:solidFill>
                <a:srgbClr val="FF5757"/>
              </a:solidFill>
            </p:spPr>
          </p:sp>
          <p:sp>
            <p:nvSpPr>
              <p:cNvPr id="51" name="TextBox 51">
                <a:extLst>
                  <a:ext uri="{FF2B5EF4-FFF2-40B4-BE49-F238E27FC236}">
                    <a16:creationId xmlns:a16="http://schemas.microsoft.com/office/drawing/2014/main" id="{E27C5B18-D009-18FE-316C-89B47E40B64A}"/>
                  </a:ext>
                </a:extLst>
              </p:cNvPr>
              <p:cNvSpPr txBox="1"/>
              <p:nvPr/>
            </p:nvSpPr>
            <p:spPr>
              <a:xfrm>
                <a:off x="138788" y="81541"/>
                <a:ext cx="1202828" cy="982914"/>
              </a:xfrm>
              <a:prstGeom prst="rect">
                <a:avLst/>
              </a:prstGeom>
            </p:spPr>
            <p:txBody>
              <a:bodyPr lIns="50800" tIns="50800" rIns="50800" bIns="50800" rtlCol="0" anchor="ctr"/>
              <a:lstStyle/>
              <a:p>
                <a:pPr algn="ctr">
                  <a:lnSpc>
                    <a:spcPts val="1400"/>
                  </a:lnSpc>
                  <a:spcBef>
                    <a:spcPct val="0"/>
                  </a:spcBef>
                </a:pPr>
                <a:r>
                  <a:rPr lang="en-US" sz="1400" dirty="0">
                    <a:solidFill>
                      <a:srgbClr val="000000"/>
                    </a:solidFill>
                    <a:latin typeface="Canva Sans"/>
                    <a:ea typeface="Canva Sans"/>
                    <a:cs typeface="Canva Sans"/>
                    <a:sym typeface="Canva Sans"/>
                  </a:rPr>
                  <a:t>Transaction3</a:t>
                </a:r>
                <a:endParaRPr lang="en-US" sz="1000" dirty="0">
                  <a:solidFill>
                    <a:srgbClr val="000000"/>
                  </a:solidFill>
                  <a:latin typeface="Canva Sans"/>
                  <a:ea typeface="Canva Sans"/>
                  <a:cs typeface="Canva Sans"/>
                  <a:sym typeface="Canva Sans"/>
                </a:endParaRPr>
              </a:p>
            </p:txBody>
          </p:sp>
        </p:grpSp>
        <p:sp>
          <p:nvSpPr>
            <p:cNvPr id="52" name="AutoShape 52">
              <a:extLst>
                <a:ext uri="{FF2B5EF4-FFF2-40B4-BE49-F238E27FC236}">
                  <a16:creationId xmlns:a16="http://schemas.microsoft.com/office/drawing/2014/main" id="{586F3F84-5431-95DE-75A4-C96BD57CFBE3}"/>
                </a:ext>
              </a:extLst>
            </p:cNvPr>
            <p:cNvSpPr/>
            <p:nvPr/>
          </p:nvSpPr>
          <p:spPr>
            <a:xfrm flipV="1">
              <a:off x="12987754" y="5253579"/>
              <a:ext cx="876799" cy="729506"/>
            </a:xfrm>
            <a:prstGeom prst="line">
              <a:avLst/>
            </a:prstGeom>
            <a:ln w="19050" cap="flat">
              <a:solidFill>
                <a:srgbClr val="000000"/>
              </a:solidFill>
              <a:prstDash val="solid"/>
              <a:headEnd type="none" w="sm" len="sm"/>
              <a:tailEnd type="triangle" w="lg" len="med"/>
            </a:ln>
          </p:spPr>
        </p:sp>
        <p:sp>
          <p:nvSpPr>
            <p:cNvPr id="53" name="TextBox 53">
              <a:extLst>
                <a:ext uri="{FF2B5EF4-FFF2-40B4-BE49-F238E27FC236}">
                  <a16:creationId xmlns:a16="http://schemas.microsoft.com/office/drawing/2014/main" id="{393837CD-0DF1-3393-0D8B-862F9A53FDF8}"/>
                </a:ext>
              </a:extLst>
            </p:cNvPr>
            <p:cNvSpPr txBox="1"/>
            <p:nvPr/>
          </p:nvSpPr>
          <p:spPr>
            <a:xfrm rot="19084508">
              <a:off x="12974058" y="5471998"/>
              <a:ext cx="610226" cy="160415"/>
            </a:xfrm>
            <a:prstGeom prst="rect">
              <a:avLst/>
            </a:prstGeom>
          </p:spPr>
          <p:txBody>
            <a:bodyPr lIns="0" tIns="0" rIns="0" bIns="0" rtlCol="0" anchor="t">
              <a:spAutoFit/>
            </a:bodyPr>
            <a:lstStyle/>
            <a:p>
              <a:pPr algn="ctr">
                <a:lnSpc>
                  <a:spcPts val="1974"/>
                </a:lnSpc>
                <a:spcBef>
                  <a:spcPct val="0"/>
                </a:spcBef>
              </a:pPr>
              <a:r>
                <a:rPr lang="en-US" sz="1600" dirty="0">
                  <a:solidFill>
                    <a:srgbClr val="000000"/>
                  </a:solidFill>
                  <a:latin typeface="Canva Sans"/>
                  <a:ea typeface="Canva Sans"/>
                  <a:cs typeface="Canva Sans"/>
                  <a:sym typeface="Canva Sans"/>
                </a:rPr>
                <a:t>Sends</a:t>
              </a:r>
              <a:endParaRPr lang="en-US" sz="1410" dirty="0">
                <a:solidFill>
                  <a:srgbClr val="000000"/>
                </a:solidFill>
                <a:latin typeface="Canva Sans"/>
                <a:ea typeface="Canva Sans"/>
                <a:cs typeface="Canva Sans"/>
                <a:sym typeface="Canva Sans"/>
              </a:endParaRPr>
            </a:p>
          </p:txBody>
        </p:sp>
        <p:grpSp>
          <p:nvGrpSpPr>
            <p:cNvPr id="54" name="Group 54">
              <a:extLst>
                <a:ext uri="{FF2B5EF4-FFF2-40B4-BE49-F238E27FC236}">
                  <a16:creationId xmlns:a16="http://schemas.microsoft.com/office/drawing/2014/main" id="{C99DD6A2-0250-53C7-A7FB-31427EBD7881}"/>
                </a:ext>
              </a:extLst>
            </p:cNvPr>
            <p:cNvGrpSpPr/>
            <p:nvPr/>
          </p:nvGrpSpPr>
          <p:grpSpPr>
            <a:xfrm rot="-21659">
              <a:off x="16101859" y="4574013"/>
              <a:ext cx="765329" cy="700209"/>
              <a:chOff x="0" y="0"/>
              <a:chExt cx="888391" cy="812800"/>
            </a:xfrm>
          </p:grpSpPr>
          <p:sp>
            <p:nvSpPr>
              <p:cNvPr id="55" name="Freeform 55">
                <a:extLst>
                  <a:ext uri="{FF2B5EF4-FFF2-40B4-BE49-F238E27FC236}">
                    <a16:creationId xmlns:a16="http://schemas.microsoft.com/office/drawing/2014/main" id="{C23CF1C7-B1AC-C7B6-2C98-60ED5BD3F12C}"/>
                  </a:ext>
                </a:extLst>
              </p:cNvPr>
              <p:cNvSpPr/>
              <p:nvPr/>
            </p:nvSpPr>
            <p:spPr>
              <a:xfrm>
                <a:off x="0" y="0"/>
                <a:ext cx="888391" cy="812800"/>
              </a:xfrm>
              <a:custGeom>
                <a:avLst/>
                <a:gdLst/>
                <a:ahLst/>
                <a:cxnLst/>
                <a:rect l="l" t="t" r="r" b="b"/>
                <a:pathLst>
                  <a:path w="888391" h="812800">
                    <a:moveTo>
                      <a:pt x="444196" y="0"/>
                    </a:moveTo>
                    <a:cubicBezTo>
                      <a:pt x="198873" y="0"/>
                      <a:pt x="0" y="181951"/>
                      <a:pt x="0" y="406400"/>
                    </a:cubicBezTo>
                    <a:cubicBezTo>
                      <a:pt x="0" y="630849"/>
                      <a:pt x="198873" y="812800"/>
                      <a:pt x="444196" y="812800"/>
                    </a:cubicBezTo>
                    <a:cubicBezTo>
                      <a:pt x="689518" y="812800"/>
                      <a:pt x="888391" y="630849"/>
                      <a:pt x="888391" y="406400"/>
                    </a:cubicBezTo>
                    <a:cubicBezTo>
                      <a:pt x="888391" y="181951"/>
                      <a:pt x="689518" y="0"/>
                      <a:pt x="444196" y="0"/>
                    </a:cubicBezTo>
                    <a:close/>
                  </a:path>
                </a:pathLst>
              </a:custGeom>
              <a:solidFill>
                <a:srgbClr val="FF5757"/>
              </a:solidFill>
            </p:spPr>
          </p:sp>
          <p:sp>
            <p:nvSpPr>
              <p:cNvPr id="56" name="TextBox 56">
                <a:extLst>
                  <a:ext uri="{FF2B5EF4-FFF2-40B4-BE49-F238E27FC236}">
                    <a16:creationId xmlns:a16="http://schemas.microsoft.com/office/drawing/2014/main" id="{533CD841-6124-BDE8-5AC6-E957FD54480F}"/>
                  </a:ext>
                </a:extLst>
              </p:cNvPr>
              <p:cNvSpPr txBox="1"/>
              <p:nvPr/>
            </p:nvSpPr>
            <p:spPr>
              <a:xfrm>
                <a:off x="83287" y="57150"/>
                <a:ext cx="721818" cy="679450"/>
              </a:xfrm>
              <a:prstGeom prst="rect">
                <a:avLst/>
              </a:prstGeom>
            </p:spPr>
            <p:txBody>
              <a:bodyPr lIns="50800" tIns="50800" rIns="50800" bIns="50800" rtlCol="0" anchor="ctr"/>
              <a:lstStyle/>
              <a:p>
                <a:pPr algn="ctr">
                  <a:lnSpc>
                    <a:spcPts val="1679"/>
                  </a:lnSpc>
                  <a:spcBef>
                    <a:spcPct val="0"/>
                  </a:spcBef>
                </a:pPr>
                <a:r>
                  <a:rPr lang="en-US" sz="1200">
                    <a:solidFill>
                      <a:srgbClr val="000000"/>
                    </a:solidFill>
                    <a:latin typeface="Canva Sans"/>
                    <a:ea typeface="Canva Sans"/>
                    <a:cs typeface="Canva Sans"/>
                    <a:sym typeface="Canva Sans"/>
                  </a:rPr>
                  <a:t>User3</a:t>
                </a:r>
              </a:p>
            </p:txBody>
          </p:sp>
        </p:grpSp>
        <p:sp>
          <p:nvSpPr>
            <p:cNvPr id="57" name="AutoShape 57">
              <a:extLst>
                <a:ext uri="{FF2B5EF4-FFF2-40B4-BE49-F238E27FC236}">
                  <a16:creationId xmlns:a16="http://schemas.microsoft.com/office/drawing/2014/main" id="{55EB5704-ED94-E70B-5FA8-2D8994C38019}"/>
                </a:ext>
              </a:extLst>
            </p:cNvPr>
            <p:cNvSpPr/>
            <p:nvPr/>
          </p:nvSpPr>
          <p:spPr>
            <a:xfrm flipV="1">
              <a:off x="15067387" y="4926529"/>
              <a:ext cx="1034479" cy="5763"/>
            </a:xfrm>
            <a:prstGeom prst="line">
              <a:avLst/>
            </a:prstGeom>
            <a:ln w="19050" cap="flat">
              <a:solidFill>
                <a:srgbClr val="000000"/>
              </a:solidFill>
              <a:prstDash val="solid"/>
              <a:headEnd type="none" w="sm" len="sm"/>
              <a:tailEnd type="triangle" w="lg" len="med"/>
            </a:ln>
          </p:spPr>
        </p:sp>
        <p:sp>
          <p:nvSpPr>
            <p:cNvPr id="58" name="TextBox 58">
              <a:extLst>
                <a:ext uri="{FF2B5EF4-FFF2-40B4-BE49-F238E27FC236}">
                  <a16:creationId xmlns:a16="http://schemas.microsoft.com/office/drawing/2014/main" id="{D5207993-1297-6D4C-FFBC-9D9F39C66350}"/>
                </a:ext>
              </a:extLst>
            </p:cNvPr>
            <p:cNvSpPr txBox="1"/>
            <p:nvPr/>
          </p:nvSpPr>
          <p:spPr>
            <a:xfrm rot="21578341">
              <a:off x="14978982" y="4693220"/>
              <a:ext cx="1122241" cy="137194"/>
            </a:xfrm>
            <a:prstGeom prst="rect">
              <a:avLst/>
            </a:prstGeom>
          </p:spPr>
          <p:txBody>
            <a:bodyPr lIns="0" tIns="0" rIns="0" bIns="0" rtlCol="0" anchor="t">
              <a:spAutoFit/>
            </a:bodyPr>
            <a:lstStyle/>
            <a:p>
              <a:pPr algn="ctr">
                <a:lnSpc>
                  <a:spcPts val="1745"/>
                </a:lnSpc>
                <a:spcBef>
                  <a:spcPct val="0"/>
                </a:spcBef>
              </a:pPr>
              <a:r>
                <a:rPr lang="en-US" sz="1400" dirty="0">
                  <a:solidFill>
                    <a:srgbClr val="000000"/>
                  </a:solidFill>
                  <a:latin typeface="Canva Sans"/>
                  <a:ea typeface="Canva Sans"/>
                  <a:cs typeface="Canva Sans"/>
                  <a:sym typeface="Canva Sans"/>
                </a:rPr>
                <a:t>Received By</a:t>
              </a:r>
            </a:p>
          </p:txBody>
        </p:sp>
      </p:grpSp>
      <p:pic>
        <p:nvPicPr>
          <p:cNvPr id="63" name="Picture 62">
            <a:extLst>
              <a:ext uri="{FF2B5EF4-FFF2-40B4-BE49-F238E27FC236}">
                <a16:creationId xmlns:a16="http://schemas.microsoft.com/office/drawing/2014/main" id="{43D8C05C-B3A5-44EB-4126-4E93ED9D257E}"/>
              </a:ext>
            </a:extLst>
          </p:cNvPr>
          <p:cNvPicPr>
            <a:picLocks noChangeAspect="1"/>
          </p:cNvPicPr>
          <p:nvPr/>
        </p:nvPicPr>
        <p:blipFill>
          <a:blip r:embed="rId3"/>
          <a:stretch>
            <a:fillRect/>
          </a:stretch>
        </p:blipFill>
        <p:spPr>
          <a:xfrm>
            <a:off x="451112" y="5641290"/>
            <a:ext cx="7266799" cy="3769409"/>
          </a:xfrm>
          <a:prstGeom prst="rect">
            <a:avLst/>
          </a:prstGeom>
        </p:spPr>
      </p:pic>
    </p:spTree>
    <p:extLst>
      <p:ext uri="{BB962C8B-B14F-4D97-AF65-F5344CB8AC3E}">
        <p14:creationId xmlns:p14="http://schemas.microsoft.com/office/powerpoint/2010/main" val="363660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Freeform 2"/>
          <p:cNvSpPr/>
          <p:nvPr/>
        </p:nvSpPr>
        <p:spPr>
          <a:xfrm>
            <a:off x="1413908" y="4474239"/>
            <a:ext cx="13216672" cy="4576273"/>
          </a:xfrm>
          <a:custGeom>
            <a:avLst/>
            <a:gdLst/>
            <a:ahLst/>
            <a:cxnLst/>
            <a:rect l="l" t="t" r="r" b="b"/>
            <a:pathLst>
              <a:path w="13216672" h="4576273">
                <a:moveTo>
                  <a:pt x="0" y="0"/>
                </a:moveTo>
                <a:lnTo>
                  <a:pt x="13216672" y="0"/>
                </a:lnTo>
                <a:lnTo>
                  <a:pt x="13216672" y="4576273"/>
                </a:lnTo>
                <a:lnTo>
                  <a:pt x="0" y="4576273"/>
                </a:lnTo>
                <a:lnTo>
                  <a:pt x="0" y="0"/>
                </a:lnTo>
                <a:close/>
              </a:path>
            </a:pathLst>
          </a:custGeom>
          <a:blipFill>
            <a:blip r:embed="rId3"/>
            <a:stretch>
              <a:fillRect/>
            </a:stretch>
          </a:blipFill>
        </p:spPr>
      </p:sp>
      <p:sp>
        <p:nvSpPr>
          <p:cNvPr id="3" name="TextBox 3"/>
          <p:cNvSpPr txBox="1"/>
          <p:nvPr/>
        </p:nvSpPr>
        <p:spPr>
          <a:xfrm>
            <a:off x="307928" y="388212"/>
            <a:ext cx="14871955" cy="1115187"/>
          </a:xfrm>
          <a:prstGeom prst="rect">
            <a:avLst/>
          </a:prstGeom>
        </p:spPr>
        <p:txBody>
          <a:bodyPr lIns="0" tIns="0" rIns="0" bIns="0" rtlCol="0" anchor="t">
            <a:spAutoFit/>
          </a:bodyPr>
          <a:lstStyle/>
          <a:p>
            <a:pPr algn="l">
              <a:lnSpc>
                <a:spcPts val="8762"/>
              </a:lnSpc>
            </a:pPr>
            <a:r>
              <a:rPr lang="en-US" sz="7619">
                <a:solidFill>
                  <a:srgbClr val="000000"/>
                </a:solidFill>
                <a:latin typeface="Ansam"/>
                <a:ea typeface="Ansam"/>
                <a:cs typeface="Ansam"/>
                <a:sym typeface="Ansam"/>
              </a:rPr>
              <a:t>MODEL ARCHITECTURE</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
        <p:nvSpPr>
          <p:cNvPr id="5" name="TextBox 5"/>
          <p:cNvSpPr txBox="1"/>
          <p:nvPr/>
        </p:nvSpPr>
        <p:spPr>
          <a:xfrm>
            <a:off x="664732" y="1861412"/>
            <a:ext cx="6421868" cy="525785"/>
          </a:xfrm>
          <a:prstGeom prst="rect">
            <a:avLst/>
          </a:prstGeom>
        </p:spPr>
        <p:txBody>
          <a:bodyPr wrap="square" lIns="0" tIns="0" rIns="0" bIns="0" rtlCol="0" anchor="t">
            <a:spAutoFit/>
          </a:bodyPr>
          <a:lstStyle/>
          <a:p>
            <a:pPr algn="ctr">
              <a:lnSpc>
                <a:spcPts val="4097"/>
              </a:lnSpc>
              <a:spcBef>
                <a:spcPct val="0"/>
              </a:spcBef>
            </a:pPr>
            <a:r>
              <a:rPr lang="en-US" sz="2926" dirty="0">
                <a:solidFill>
                  <a:srgbClr val="000000"/>
                </a:solidFill>
                <a:latin typeface="Ansam"/>
                <a:ea typeface="Ansam"/>
                <a:cs typeface="Ansam"/>
                <a:sym typeface="Ansam"/>
              </a:rPr>
              <a:t>Graph Attention Network (GAT):</a:t>
            </a:r>
          </a:p>
        </p:txBody>
      </p:sp>
      <p:sp>
        <p:nvSpPr>
          <p:cNvPr id="6" name="TextBox 6"/>
          <p:cNvSpPr txBox="1"/>
          <p:nvPr/>
        </p:nvSpPr>
        <p:spPr>
          <a:xfrm>
            <a:off x="857231" y="2631872"/>
            <a:ext cx="13773349" cy="1323340"/>
          </a:xfrm>
          <a:prstGeom prst="rect">
            <a:avLst/>
          </a:prstGeom>
        </p:spPr>
        <p:txBody>
          <a:bodyPr lIns="0" tIns="0" rIns="0" bIns="0" rtlCol="0" anchor="t">
            <a:spAutoFit/>
          </a:bodyPr>
          <a:lstStyle/>
          <a:p>
            <a:pPr marL="410209" lvl="1" indent="-205105" algn="just">
              <a:lnSpc>
                <a:spcPts val="2659"/>
              </a:lnSpc>
              <a:spcBef>
                <a:spcPct val="0"/>
              </a:spcBef>
              <a:buFont typeface="Arial"/>
              <a:buChar char="•"/>
            </a:pPr>
            <a:r>
              <a:rPr lang="en-US" sz="1899">
                <a:solidFill>
                  <a:srgbClr val="000000"/>
                </a:solidFill>
                <a:latin typeface="Open Sans"/>
                <a:ea typeface="Open Sans"/>
                <a:cs typeface="Open Sans"/>
                <a:sym typeface="Open Sans"/>
              </a:rPr>
              <a:t>Comprises two GATConv layers to process node and edge features.</a:t>
            </a:r>
          </a:p>
          <a:p>
            <a:pPr marL="410209" lvl="1" indent="-205105" algn="just">
              <a:lnSpc>
                <a:spcPts val="2659"/>
              </a:lnSpc>
              <a:spcBef>
                <a:spcPct val="0"/>
              </a:spcBef>
              <a:buFont typeface="Arial"/>
              <a:buChar char="•"/>
            </a:pPr>
            <a:r>
              <a:rPr lang="en-US" sz="1899">
                <a:solidFill>
                  <a:srgbClr val="000000"/>
                </a:solidFill>
                <a:latin typeface="Open Sans"/>
                <a:ea typeface="Open Sans"/>
                <a:cs typeface="Open Sans"/>
                <a:sym typeface="Open Sans"/>
              </a:rPr>
              <a:t>Input: 6 channels (node features like location, currency); Hidden: 16 channels; Output: 2 channels (binary classification).</a:t>
            </a:r>
          </a:p>
          <a:p>
            <a:pPr marL="410209" lvl="1" indent="-205105" algn="just">
              <a:lnSpc>
                <a:spcPts val="2659"/>
              </a:lnSpc>
              <a:spcBef>
                <a:spcPct val="0"/>
              </a:spcBef>
              <a:buFont typeface="Arial"/>
              <a:buChar char="•"/>
            </a:pPr>
            <a:r>
              <a:rPr lang="en-US" sz="1899">
                <a:solidFill>
                  <a:srgbClr val="000000"/>
                </a:solidFill>
                <a:latin typeface="Open Sans"/>
                <a:ea typeface="Open Sans"/>
                <a:cs typeface="Open Sans"/>
                <a:sym typeface="Open Sans"/>
              </a:rPr>
              <a:t>Uses 3 attention heads per layer to weigh neighboring nodes dynamically, focusing on suspicious transaction patterns.</a:t>
            </a:r>
          </a:p>
          <a:p>
            <a:pPr algn="just">
              <a:lnSpc>
                <a:spcPts val="2659"/>
              </a:lnSpc>
              <a:spcBef>
                <a:spcPct val="0"/>
              </a:spcBef>
            </a:pPr>
            <a:endParaRPr lang="en-US" sz="1899">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6E2"/>
        </a:solidFill>
        <a:effectLst/>
      </p:bgPr>
    </p:bg>
    <p:spTree>
      <p:nvGrpSpPr>
        <p:cNvPr id="1" name=""/>
        <p:cNvGrpSpPr/>
        <p:nvPr/>
      </p:nvGrpSpPr>
      <p:grpSpPr>
        <a:xfrm>
          <a:off x="0" y="0"/>
          <a:ext cx="0" cy="0"/>
          <a:chOff x="0" y="0"/>
          <a:chExt cx="0" cy="0"/>
        </a:xfrm>
      </p:grpSpPr>
      <p:sp>
        <p:nvSpPr>
          <p:cNvPr id="2" name="Freeform 2"/>
          <p:cNvSpPr/>
          <p:nvPr/>
        </p:nvSpPr>
        <p:spPr>
          <a:xfrm>
            <a:off x="900703" y="4376377"/>
            <a:ext cx="13990449" cy="4284575"/>
          </a:xfrm>
          <a:custGeom>
            <a:avLst/>
            <a:gdLst/>
            <a:ahLst/>
            <a:cxnLst/>
            <a:rect l="l" t="t" r="r" b="b"/>
            <a:pathLst>
              <a:path w="13990449" h="4284575">
                <a:moveTo>
                  <a:pt x="0" y="0"/>
                </a:moveTo>
                <a:lnTo>
                  <a:pt x="13990450" y="0"/>
                </a:lnTo>
                <a:lnTo>
                  <a:pt x="13990450" y="4284575"/>
                </a:lnTo>
                <a:lnTo>
                  <a:pt x="0" y="4284575"/>
                </a:lnTo>
                <a:lnTo>
                  <a:pt x="0" y="0"/>
                </a:lnTo>
                <a:close/>
              </a:path>
            </a:pathLst>
          </a:custGeom>
          <a:blipFill>
            <a:blip r:embed="rId2"/>
            <a:stretch>
              <a:fillRect/>
            </a:stretch>
          </a:blipFill>
        </p:spPr>
      </p:sp>
      <p:sp>
        <p:nvSpPr>
          <p:cNvPr id="3" name="TextBox 3"/>
          <p:cNvSpPr txBox="1"/>
          <p:nvPr/>
        </p:nvSpPr>
        <p:spPr>
          <a:xfrm>
            <a:off x="307928" y="388212"/>
            <a:ext cx="14871955" cy="1115187"/>
          </a:xfrm>
          <a:prstGeom prst="rect">
            <a:avLst/>
          </a:prstGeom>
        </p:spPr>
        <p:txBody>
          <a:bodyPr lIns="0" tIns="0" rIns="0" bIns="0" rtlCol="0" anchor="t">
            <a:spAutoFit/>
          </a:bodyPr>
          <a:lstStyle/>
          <a:p>
            <a:pPr algn="l">
              <a:lnSpc>
                <a:spcPts val="8762"/>
              </a:lnSpc>
            </a:pPr>
            <a:r>
              <a:rPr lang="en-US" sz="7619">
                <a:solidFill>
                  <a:srgbClr val="000000"/>
                </a:solidFill>
                <a:latin typeface="Ansam"/>
                <a:ea typeface="Ansam"/>
                <a:cs typeface="Ansam"/>
                <a:sym typeface="Ansam"/>
              </a:rPr>
              <a:t>MODEL ARCHITECTURE</a:t>
            </a:r>
          </a:p>
        </p:txBody>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
        <p:nvSpPr>
          <p:cNvPr id="5" name="TextBox 5"/>
          <p:cNvSpPr txBox="1"/>
          <p:nvPr/>
        </p:nvSpPr>
        <p:spPr>
          <a:xfrm>
            <a:off x="762000" y="1824081"/>
            <a:ext cx="10459617" cy="525785"/>
          </a:xfrm>
          <a:prstGeom prst="rect">
            <a:avLst/>
          </a:prstGeom>
        </p:spPr>
        <p:txBody>
          <a:bodyPr wrap="square" lIns="0" tIns="0" rIns="0" bIns="0" rtlCol="0" anchor="t">
            <a:spAutoFit/>
          </a:bodyPr>
          <a:lstStyle/>
          <a:p>
            <a:pPr>
              <a:lnSpc>
                <a:spcPts val="4097"/>
              </a:lnSpc>
              <a:spcBef>
                <a:spcPct val="0"/>
              </a:spcBef>
            </a:pPr>
            <a:r>
              <a:rPr lang="en-US" sz="2926" dirty="0">
                <a:solidFill>
                  <a:srgbClr val="000000"/>
                </a:solidFill>
                <a:latin typeface="Ansam"/>
                <a:ea typeface="Ansam"/>
                <a:cs typeface="Ansam"/>
                <a:sym typeface="Ansam"/>
              </a:rPr>
              <a:t>Spatial Temporal Aware Graph Transformer (STAGT):</a:t>
            </a:r>
          </a:p>
        </p:txBody>
      </p:sp>
      <p:sp>
        <p:nvSpPr>
          <p:cNvPr id="6" name="TextBox 6"/>
          <p:cNvSpPr txBox="1"/>
          <p:nvPr/>
        </p:nvSpPr>
        <p:spPr>
          <a:xfrm>
            <a:off x="496193" y="2719662"/>
            <a:ext cx="16079647" cy="1656715"/>
          </a:xfrm>
          <a:prstGeom prst="rect">
            <a:avLst/>
          </a:prstGeom>
        </p:spPr>
        <p:txBody>
          <a:bodyPr lIns="0" tIns="0" rIns="0" bIns="0" rtlCol="0" anchor="t">
            <a:spAutoFit/>
          </a:bodyPr>
          <a:lstStyle/>
          <a:p>
            <a:pPr marL="410209" lvl="1" indent="-205105" algn="l">
              <a:lnSpc>
                <a:spcPts val="2659"/>
              </a:lnSpc>
              <a:spcBef>
                <a:spcPct val="0"/>
              </a:spcBef>
              <a:buFont typeface="Arial"/>
              <a:buChar char="•"/>
            </a:pPr>
            <a:r>
              <a:rPr lang="en-US" sz="1899">
                <a:solidFill>
                  <a:srgbClr val="000000"/>
                </a:solidFill>
                <a:latin typeface="Open Sans"/>
                <a:ea typeface="Open Sans"/>
                <a:cs typeface="Open Sans"/>
                <a:sym typeface="Open Sans"/>
              </a:rPr>
              <a:t>Designed for heterogeneous graphs with user and transaction nodes.</a:t>
            </a:r>
          </a:p>
          <a:p>
            <a:pPr marL="410209" lvl="1" indent="-205105" algn="l">
              <a:lnSpc>
                <a:spcPts val="2659"/>
              </a:lnSpc>
              <a:spcBef>
                <a:spcPct val="0"/>
              </a:spcBef>
              <a:buFont typeface="Arial"/>
              <a:buChar char="•"/>
            </a:pPr>
            <a:r>
              <a:rPr lang="en-US" sz="1899">
                <a:solidFill>
                  <a:srgbClr val="000000"/>
                </a:solidFill>
                <a:latin typeface="Open Sans"/>
                <a:ea typeface="Open Sans"/>
                <a:cs typeface="Open Sans"/>
                <a:sym typeface="Open Sans"/>
              </a:rPr>
              <a:t>Features temporal encoding for transaction timestamps, initial feature embedding, and multi-layer GNN with relation-level attention.</a:t>
            </a:r>
          </a:p>
          <a:p>
            <a:pPr marL="410209" lvl="1" indent="-205105" algn="l">
              <a:lnSpc>
                <a:spcPts val="2659"/>
              </a:lnSpc>
              <a:spcBef>
                <a:spcPct val="0"/>
              </a:spcBef>
              <a:buFont typeface="Arial"/>
              <a:buChar char="•"/>
            </a:pPr>
            <a:r>
              <a:rPr lang="en-US" sz="1899">
                <a:solidFill>
                  <a:srgbClr val="000000"/>
                </a:solidFill>
                <a:latin typeface="Open Sans"/>
                <a:ea typeface="Open Sans"/>
                <a:cs typeface="Open Sans"/>
                <a:sym typeface="Open Sans"/>
              </a:rPr>
              <a:t>Incorporates inter-layer fusion and transformer encoder (4 attention heads) for spatial-temporal pattern capture, followed by an MLP for classification.</a:t>
            </a:r>
          </a:p>
          <a:p>
            <a:pPr algn="l">
              <a:lnSpc>
                <a:spcPts val="2659"/>
              </a:lnSpc>
              <a:spcBef>
                <a:spcPct val="0"/>
              </a:spcBef>
            </a:pPr>
            <a:endParaRPr lang="en-US" sz="1899">
              <a:solidFill>
                <a:srgbClr val="000000"/>
              </a:solidFill>
              <a:latin typeface="Open Sans"/>
              <a:ea typeface="Open Sans"/>
              <a:cs typeface="Open Sans"/>
              <a:sym typeface="Open Sans"/>
            </a:endParaRPr>
          </a:p>
        </p:txBody>
      </p:sp>
      <p:sp>
        <p:nvSpPr>
          <p:cNvPr id="7" name="TextBox 7"/>
          <p:cNvSpPr txBox="1"/>
          <p:nvPr/>
        </p:nvSpPr>
        <p:spPr>
          <a:xfrm>
            <a:off x="513183" y="8874760"/>
            <a:ext cx="16062657" cy="1412240"/>
          </a:xfrm>
          <a:prstGeom prst="rect">
            <a:avLst/>
          </a:prstGeom>
        </p:spPr>
        <p:txBody>
          <a:bodyPr lIns="0" tIns="0" rIns="0" bIns="0" rtlCol="0" anchor="t">
            <a:spAutoFit/>
          </a:bodyPr>
          <a:lstStyle/>
          <a:p>
            <a:pPr algn="l">
              <a:lnSpc>
                <a:spcPts val="3359"/>
              </a:lnSpc>
            </a:pPr>
            <a:r>
              <a:rPr lang="en-US" sz="2399">
                <a:solidFill>
                  <a:srgbClr val="000000"/>
                </a:solidFill>
                <a:latin typeface="Ansam"/>
                <a:ea typeface="Ansam"/>
                <a:cs typeface="Ansam"/>
                <a:sym typeface="Ansam"/>
              </a:rPr>
              <a:t>Key Advantage:</a:t>
            </a:r>
          </a:p>
          <a:p>
            <a:pPr marL="410209" lvl="1" indent="-205105" algn="l">
              <a:lnSpc>
                <a:spcPts val="2659"/>
              </a:lnSpc>
              <a:spcBef>
                <a:spcPct val="0"/>
              </a:spcBef>
              <a:buFont typeface="Arial"/>
              <a:buChar char="•"/>
            </a:pPr>
            <a:r>
              <a:rPr lang="en-US" sz="1899">
                <a:solidFill>
                  <a:srgbClr val="000000"/>
                </a:solidFill>
                <a:latin typeface="Open Sans"/>
                <a:ea typeface="Open Sans"/>
                <a:cs typeface="Open Sans"/>
                <a:sym typeface="Open Sans"/>
              </a:rPr>
              <a:t>Both models leverage attention mechanisms to prioritize relevant connections, with STGAT excelling in temporal and relational dynamics for fraud detection.</a:t>
            </a:r>
          </a:p>
          <a:p>
            <a:pPr algn="l">
              <a:lnSpc>
                <a:spcPts val="2659"/>
              </a:lnSpc>
              <a:spcBef>
                <a:spcPct val="0"/>
              </a:spcBef>
            </a:pPr>
            <a:endParaRPr lang="en-US" sz="1899">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2525</Words>
  <Application>Microsoft Office PowerPoint</Application>
  <PresentationFormat>Custom</PresentationFormat>
  <Paragraphs>235</Paragraphs>
  <Slides>16</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Canva Sans</vt:lpstr>
      <vt:lpstr>Open Sans Bold</vt:lpstr>
      <vt:lpstr>Canva Sans Bold</vt:lpstr>
      <vt:lpstr>Nunito</vt:lpstr>
      <vt:lpstr>Open Sans</vt:lpstr>
      <vt:lpstr>Arial</vt:lpstr>
      <vt:lpstr>Calibri</vt:lpstr>
      <vt:lpstr>Ansam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MTP-II Presentation</dc:title>
  <dc:creator>priyank mundra</dc:creator>
  <cp:lastModifiedBy>priyank mundra</cp:lastModifiedBy>
  <cp:revision>25</cp:revision>
  <dcterms:created xsi:type="dcterms:W3CDTF">2006-08-16T00:00:00Z</dcterms:created>
  <dcterms:modified xsi:type="dcterms:W3CDTF">2025-05-03T03:31:25Z</dcterms:modified>
  <dc:identifier>DAGmNL9CBMc</dc:identifier>
</cp:coreProperties>
</file>