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ora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or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03c4d90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03c4d90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f03c4d90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f03c4d90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03c4d90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f03c4d90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03c4d90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03c4d90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03c4d90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03c4d90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f03c4d906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f03c4d906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f03c4d90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f03c4d90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03c4d90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03c4d90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03c4d90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03c4d90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ee8318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dee8318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dee8318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dee8318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dee8318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dee8318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dee83189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dee83189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f03c4d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f03c4d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03c4d9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03c4d9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f03c4d9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f03c4d9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03c4d90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03c4d90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DBSCAN" TargetMode="External"/><Relationship Id="rId4" Type="http://schemas.openxmlformats.org/officeDocument/2006/relationships/hyperlink" Target="https://www.kdnuggets.com/2020/04/dbscan-clustering-algorithm-machine-learning.html" TargetMode="External"/><Relationship Id="rId5" Type="http://schemas.openxmlformats.org/officeDocument/2006/relationships/hyperlink" Target="https://cse.buffalo.edu/~jing/cse601/fa12/materials/clustering_density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76600"/>
            <a:ext cx="8520600" cy="10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Based Spatial Clustering of Applications with Noise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299800" y="3815275"/>
            <a:ext cx="35325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Authored By</a:t>
            </a:r>
            <a:endParaRPr sz="1700">
              <a:solidFill>
                <a:srgbClr val="434343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Priyank Lohariwal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Pseudocode</a:t>
            </a:r>
            <a:endParaRPr sz="2200"/>
          </a:p>
        </p:txBody>
      </p:sp>
      <p:sp>
        <p:nvSpPr>
          <p:cNvPr id="118" name="Google Shape;118;p22"/>
          <p:cNvSpPr txBox="1"/>
          <p:nvPr/>
        </p:nvSpPr>
        <p:spPr>
          <a:xfrm>
            <a:off x="311700" y="1653725"/>
            <a:ext cx="41937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DBSCAN(dataset, eps, MinPts) {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 = 0	#cluster-index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unvisited point P in dataset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P as visited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N = getNeighbours(P, eps)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if sizeof(N) &lt; MinPts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mark P as NOISE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else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C = next cluster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expandCluster(P, N, C, eps, Minpts)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578900" y="1653725"/>
            <a:ext cx="4419000" cy="24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expandCluster(P, N, C, eps, MinPts) {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add P to cluster C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for each point P' in N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	if P' is not visited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	mark P' as visited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	N' = getNeighbours(P', eps)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	if sizeof(N') &gt;= MinPts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		N = N U N'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	if P' does not belong to any cluster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		add P' to C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17382" l="0" r="0" t="0"/>
          <a:stretch/>
        </p:blipFill>
        <p:spPr>
          <a:xfrm>
            <a:off x="1530550" y="1830375"/>
            <a:ext cx="6082899" cy="31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11700" y="1257675"/>
            <a:ext cx="425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Demonstration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Estimation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943400"/>
            <a:ext cx="8520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Sensitive to Parameters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25" y="2103825"/>
            <a:ext cx="48672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5571" l="27541" r="0" t="0"/>
          <a:stretch/>
        </p:blipFill>
        <p:spPr>
          <a:xfrm>
            <a:off x="651076" y="1834150"/>
            <a:ext cx="2604051" cy="221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1480900" y="4271050"/>
            <a:ext cx="9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MinPts = 6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Estimation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ε using k-distance graphs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Supposedly, for points in a cluster, their k</a:t>
            </a:r>
            <a:r>
              <a:rPr baseline="30000" lang="en"/>
              <a:t>th </a:t>
            </a:r>
            <a:r>
              <a:rPr lang="en"/>
              <a:t>nearest neighbors are at roughly same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Outliers have the k</a:t>
            </a:r>
            <a:r>
              <a:rPr baseline="30000" lang="en"/>
              <a:t>th </a:t>
            </a:r>
            <a:r>
              <a:rPr lang="en"/>
              <a:t>nearest neighbour at the farthest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Plot sorted distance of every point to its k</a:t>
            </a:r>
            <a:r>
              <a:rPr baseline="30000" lang="en"/>
              <a:t>th </a:t>
            </a:r>
            <a:r>
              <a:rPr lang="en"/>
              <a:t>nearest neighbour is a k-distance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values of ε are where this plot shows an “elbow”.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</a:t>
            </a:r>
            <a:r>
              <a:rPr lang="en"/>
              <a:t> = minPts - 1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Estimation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MinPts using dimensions D of the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Generally, minPts &gt;= D+1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efficiently, minPts = 2.D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Larger values are usually better for data sets with noise and will yield more significant clusters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need to specify number of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find non-linear, arbitrary shaped clusters.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 noise points as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Comparatively less number of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Insensitive to the ordering of data points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Cannot cluster datasets with varying densities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Highly sensitive to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Border points are non-deterministic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Quality depends on the distance measure used. This becomes quite prominent when dealing with high-dimensional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1400"/>
              <a:t>“DBSCAN.” Wikipedia, Wikimedia Foundation, 1 Dec. 2020,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en.wikipedia.org/wiki/DBSCAN</a:t>
            </a:r>
            <a:endParaRPr sz="1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1400"/>
              <a:t>“DBSCAN Clustering Algorithm in Machine Learning.” KDnuggets,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www.kdnuggets.com/2020/04/dbscan-clustering-algorithm-machine-learning.html</a:t>
            </a:r>
            <a:endParaRPr sz="1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1400"/>
              <a:t>Gao, Jing. “clustering_density.pdf.”,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cse.buffalo.edu/~jing/cse601/fa12/materials/clustering_density.pdf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Parameter Estimation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Disadvantages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Clusters are dense regions in the data space, separated by regions of lower object 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cluster is defined as a maximal set of densely connected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Discover clusters of arbitrary shape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Definition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438050"/>
            <a:ext cx="85206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ε</a:t>
            </a:r>
            <a:r>
              <a:rPr lang="en"/>
              <a:t>-Neighborhood - Objects within a radius of ε from an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“High Density” - ε-Neighbourhood of an object containing at least MinPts of objects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25" y="2825500"/>
            <a:ext cx="2800351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0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Core, Border &amp; Outliers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Core Points</a:t>
            </a:r>
            <a:r>
              <a:rPr lang="en"/>
              <a:t> - Has more than a specified number of points (MinPts) within Eps - These are points that are at the interior of a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Border Points - </a:t>
            </a:r>
            <a:r>
              <a:rPr lang="en"/>
              <a:t> Has fewer than MinPts within Eps, but is in the neighbourhood of a core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Outlier Points</a:t>
            </a:r>
            <a:r>
              <a:rPr lang="en"/>
              <a:t> - Point that is neither a core nor a border point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350" y="15062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10552" l="4902" r="4812" t="5632"/>
          <a:stretch/>
        </p:blipFill>
        <p:spPr>
          <a:xfrm>
            <a:off x="1145900" y="1523525"/>
            <a:ext cx="6680025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Core, Border &amp; Outliers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862050" y="4114800"/>
            <a:ext cx="1666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Points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5104450" y="4114800"/>
            <a:ext cx="2317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Core</a:t>
            </a:r>
            <a:r>
              <a:rPr lang="en"/>
              <a:t>, </a:t>
            </a:r>
            <a:r>
              <a:rPr b="1" lang="en">
                <a:solidFill>
                  <a:srgbClr val="0000FF"/>
                </a:solidFill>
              </a:rPr>
              <a:t>border</a:t>
            </a:r>
            <a:r>
              <a:rPr lang="en"/>
              <a:t> and </a:t>
            </a:r>
            <a:r>
              <a:rPr b="1" lang="en">
                <a:solidFill>
                  <a:srgbClr val="FF0000"/>
                </a:solidFill>
              </a:rPr>
              <a:t>outliers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6991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Reachability</a:t>
            </a:r>
            <a:endParaRPr/>
          </a:p>
          <a:p>
            <a:pPr indent="-295275" lvl="0" marL="457200" rtl="0" algn="l">
              <a:spcBef>
                <a:spcPts val="160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A point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is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</a:rPr>
              <a:t>directly reachable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from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if point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is within distance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from core point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. Points are only said to be directly reachable from core points.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A point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is </a:t>
            </a:r>
            <a:r>
              <a:rPr i="1" lang="en" sz="1250">
                <a:solidFill>
                  <a:srgbClr val="202122"/>
                </a:solidFill>
                <a:highlight>
                  <a:srgbClr val="FFFFFF"/>
                </a:highlight>
              </a:rPr>
              <a:t>reachable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from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if there is a path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" sz="19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...,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" sz="19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with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" sz="19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" sz="19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, where each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" sz="19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9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is directly reachable from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" sz="19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. Note that this implies that the initial point and all points on the path must be core points, with the possible exception of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18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Reachability - Examples</a:t>
            </a:r>
            <a:endParaRPr/>
          </a:p>
          <a:p>
            <a:pPr indent="-307975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2122"/>
              </a:buClr>
              <a:buSzPts val="1250"/>
              <a:buChar char="-"/>
            </a:pP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A point p is directly reachable from p2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Char char="-"/>
            </a:pP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p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2 is directly reachable from p1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Char char="-"/>
            </a:pP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P1 is directly reachable from q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Char char="-"/>
            </a:pP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P &lt;- p1 &lt;- p1 &lt;- q form a chain</a:t>
            </a:r>
            <a:endParaRPr sz="20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25" y="3075800"/>
            <a:ext cx="2585240" cy="1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4609625" y="2838700"/>
            <a:ext cx="4222800" cy="20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</a:t>
            </a:r>
            <a:r>
              <a:rPr lang="en" sz="1500"/>
              <a:t> is indirectly reachable from q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q is not reachable from p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>
                <a:solidFill>
                  <a:schemeClr val="dk2"/>
                </a:solidFill>
              </a:rPr>
              <a:t>Reachability is assymetric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Abstract</a:t>
            </a:r>
            <a:endParaRPr sz="2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all the neighbour points within ε and identify the core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any uninvited core point and create a new cluster with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recursively all the reachable points and assign them to the same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Iterate through the remaining unvisited points in the dataset and follow the above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FInally, the points that do not belong to any cluster are outliers or noise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