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1" r:id="rId7"/>
    <p:sldId id="270" r:id="rId8"/>
    <p:sldId id="271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453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2E4A-6FEC-4539-9BC9-C7D1B47248A7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A122-6F40-4761-97B9-3037ABCCF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4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4181670" y="258147"/>
            <a:ext cx="4953000" cy="8382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kumimoji="0" lang="en-US" dirty="0" smtClean="0"/>
              <a:t>Click to edit Click to edit 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3pPr>
              <a:defRPr i="0" spc="-150" baseline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defRPr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4400" y="1143000"/>
            <a:ext cx="8229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143000"/>
            <a:ext cx="838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2392" cy="88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 Same Side Corner Rectangle 1"/>
          <p:cNvSpPr/>
          <p:nvPr userDrawn="1"/>
        </p:nvSpPr>
        <p:spPr>
          <a:xfrm>
            <a:off x="838200" y="6248400"/>
            <a:ext cx="8305800" cy="609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itchFamily="66" charset="0"/>
              </a:rPr>
              <a:t>nibaran@cse.jdvu.ac.in</a:t>
            </a:r>
            <a:endParaRPr lang="en-US" sz="2400" dirty="0">
              <a:latin typeface="Brush Script MT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191000" y="457200"/>
            <a:ext cx="4797552" cy="533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4EB78C8-42EE-4777-825D-4A24D72124EC}" type="datetimeFigureOut">
              <a:rPr lang="en-US" smtClean="0"/>
              <a:pPr/>
              <a:t>7/31/2013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3D48F9-4E5F-46F1-9E47-DA388A953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343400" y="457200"/>
            <a:ext cx="4648200" cy="533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-100519"/>
            <a:ext cx="3581400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3500" h="38100" prst="riblet"/>
            </a:sp3d>
          </a:bodyPr>
          <a:lstStyle/>
          <a:p>
            <a:r>
              <a:rPr lang="en-US" sz="2750" spc="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System programming   </a:t>
            </a:r>
            <a:r>
              <a:rPr lang="en-US" sz="2700" spc="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lbertus Extra Bold" pitchFamily="34" charset="0"/>
              </a:rPr>
              <a:t>8086</a:t>
            </a:r>
            <a:endParaRPr lang="en-US" sz="2700" spc="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lbertus Extra Bold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1143000"/>
            <a:ext cx="8229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143000"/>
            <a:ext cx="838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Arial Rounded MT Bold" pitchFamily="34" charset="0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Ø"/>
        <a:defRPr kumimoji="0" sz="2000" kern="1200">
          <a:solidFill>
            <a:srgbClr val="002060"/>
          </a:solidFill>
          <a:latin typeface="Helvetica" pitchFamily="34" charset="0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rgbClr val="C00000"/>
        </a:buClr>
        <a:buSzPct val="70000"/>
        <a:buFont typeface="Wingdings" pitchFamily="2" charset="2"/>
        <a:buChar char="q"/>
        <a:defRPr kumimoji="0" sz="2400" kern="1200">
          <a:solidFill>
            <a:schemeClr val="accent6">
              <a:lumMod val="50000"/>
            </a:schemeClr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rtl="0" eaLnBrk="1" latinLnBrk="0" hangingPunct="1">
        <a:spcBef>
          <a:spcPct val="20000"/>
        </a:spcBef>
        <a:buClr>
          <a:srgbClr val="002060"/>
        </a:buClr>
        <a:buSzPct val="70000"/>
        <a:buFont typeface="Wingdings" pitchFamily="2" charset="2"/>
        <a:buChar char="Ø"/>
        <a:defRPr kumimoji="0" sz="2000" kern="1200">
          <a:solidFill>
            <a:schemeClr val="tx1">
              <a:lumMod val="95000"/>
              <a:lumOff val="5000"/>
            </a:schemeClr>
          </a:solidFill>
          <a:latin typeface="Bodoni MT Condensed" pitchFamily="18" charset="0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rgbClr val="7030A0"/>
        </a:buClr>
        <a:buSzPct val="70000"/>
        <a:buFont typeface="Wingdings 2"/>
        <a:buChar char=""/>
        <a:defRPr kumimoji="0" sz="1800" kern="1200">
          <a:solidFill>
            <a:srgbClr val="453F2F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600" kern="1200">
          <a:solidFill>
            <a:srgbClr val="7030A0"/>
          </a:solidFill>
          <a:latin typeface="Bodoni MT Condensed" pitchFamily="18" charset="0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connection with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4525963"/>
          </a:xfrm>
        </p:spPr>
        <p:txBody>
          <a:bodyPr/>
          <a:lstStyle/>
          <a:p>
            <a:r>
              <a:rPr lang="en-US" i="1" dirty="0" smtClean="0"/>
              <a:t>significant digits</a:t>
            </a:r>
            <a:r>
              <a:rPr lang="en-US" dirty="0" smtClean="0"/>
              <a:t> × </a:t>
            </a:r>
            <a:r>
              <a:rPr lang="en-US" i="1" dirty="0" err="1" smtClean="0"/>
              <a:t>base</a:t>
            </a:r>
            <a:r>
              <a:rPr lang="en-US" i="1" baseline="30000" dirty="0" err="1" smtClean="0"/>
              <a:t>exponent</a:t>
            </a:r>
            <a:endParaRPr lang="en-US" i="1" baseline="30000" dirty="0" smtClean="0"/>
          </a:p>
          <a:p>
            <a:r>
              <a:rPr lang="en-US" i="1" dirty="0" smtClean="0"/>
              <a:t>All exponent are stored  after being added to some offset or bias.</a:t>
            </a:r>
          </a:p>
          <a:p>
            <a:pPr lvl="1"/>
            <a:r>
              <a:rPr lang="en-US" i="1" dirty="0" smtClean="0"/>
              <a:t>This is because under  c  floating point format  leading 1 is implicit</a:t>
            </a:r>
          </a:p>
          <a:p>
            <a:pPr lvl="1"/>
            <a:r>
              <a:rPr lang="en-US" i="1" dirty="0" smtClean="0"/>
              <a:t>For a float this bias is 7Fh or 127 </a:t>
            </a:r>
          </a:p>
          <a:p>
            <a:pPr lvl="1"/>
            <a:r>
              <a:rPr lang="en-US" i="1" dirty="0" smtClean="0"/>
              <a:t>For a double this number is 3FFh or 1023</a:t>
            </a:r>
          </a:p>
          <a:p>
            <a:pPr lvl="1"/>
            <a:r>
              <a:rPr lang="en-US" i="1" dirty="0" smtClean="0"/>
              <a:t> For our example:</a:t>
            </a:r>
          </a:p>
          <a:p>
            <a:pPr lvl="2"/>
            <a:r>
              <a:rPr lang="en-US" i="1" dirty="0" smtClean="0"/>
              <a:t>3+127=130=82h</a:t>
            </a:r>
          </a:p>
          <a:p>
            <a:pPr lvl="2">
              <a:buNone/>
            </a:pPr>
            <a:endParaRPr lang="en-US" i="1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0810" y="1828800"/>
          <a:ext cx="878459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6840"/>
                <a:gridCol w="1085850"/>
                <a:gridCol w="1085850"/>
                <a:gridCol w="857250"/>
                <a:gridCol w="228600"/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30----------------------------------------23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22---------------------------------------------------------------------0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 bit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Exponential (</a:t>
                      </a:r>
                      <a:r>
                        <a:rPr lang="en-US" dirty="0" err="1" smtClean="0"/>
                        <a:t>Exponent+Bias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err="1" smtClean="0"/>
                        <a:t>Significand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1000001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010100000000000000000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82h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1010B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10">
                  <a:txBody>
                    <a:bodyPr/>
                    <a:lstStyle/>
                    <a:p>
                      <a:r>
                        <a:rPr lang="en-US" b="1" dirty="0" smtClean="0"/>
                        <a:t>In memory it is stored as                        00h </a:t>
                      </a:r>
                      <a:r>
                        <a:rPr lang="en-US" b="1" dirty="0" err="1" smtClean="0"/>
                        <a:t>00h</a:t>
                      </a:r>
                      <a:r>
                        <a:rPr lang="en-US" b="1" dirty="0" smtClean="0"/>
                        <a:t> 28h 41h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Data format for double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62------------------------------------------52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51---------------------------------------------------------------------0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#PRAGMA  PREPROCESSOR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dirty="0" smtClean="0"/>
              <a:t> </a:t>
            </a:r>
            <a:r>
              <a:rPr lang="en-US" b="1" dirty="0" smtClean="0"/>
              <a:t>inline</a:t>
            </a:r>
            <a:r>
              <a:rPr lang="en-US" dirty="0" smtClean="0"/>
              <a:t> only tells the compiler that source code of program contain </a:t>
            </a:r>
            <a:r>
              <a:rPr lang="en-US" b="1" dirty="0" smtClean="0"/>
              <a:t>inline</a:t>
            </a:r>
            <a:r>
              <a:rPr lang="en-US" dirty="0" smtClean="0"/>
              <a:t> assembly language code .In C we can write assembly language program with help of </a:t>
            </a:r>
            <a:r>
              <a:rPr lang="en-US" b="1" dirty="0" err="1" smtClean="0"/>
              <a:t>asm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warn directive</a:t>
            </a:r>
          </a:p>
          <a:p>
            <a:pPr lvl="1"/>
            <a:r>
              <a:rPr lang="en-US" dirty="0" smtClean="0"/>
              <a:t>In c there are many warning messages which can be on or off with help of #</a:t>
            </a:r>
            <a:r>
              <a:rPr lang="en-US" dirty="0" err="1" smtClean="0"/>
              <a:t>pragma</a:t>
            </a:r>
            <a:r>
              <a:rPr lang="en-US" dirty="0" smtClean="0"/>
              <a:t> warn.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dirty="0" smtClean="0"/>
              <a:t> warn +xxx</a:t>
            </a:r>
          </a:p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dirty="0" smtClean="0"/>
              <a:t> warn –xxx</a:t>
            </a:r>
          </a:p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dirty="0" smtClean="0"/>
              <a:t> warn .xxx</a:t>
            </a:r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+ means on</a:t>
            </a:r>
          </a:p>
          <a:p>
            <a:pPr lvl="1"/>
            <a:r>
              <a:rPr lang="en-US" dirty="0" smtClean="0"/>
              <a:t>- means off</a:t>
            </a:r>
          </a:p>
          <a:p>
            <a:pPr lvl="1"/>
            <a:r>
              <a:rPr lang="en-US" dirty="0" smtClean="0"/>
              <a:t>. means on/off (toggle)</a:t>
            </a:r>
          </a:p>
          <a:p>
            <a:r>
              <a:rPr lang="en-US" b="1" dirty="0" smtClean="0"/>
              <a:t>xxx</a:t>
            </a:r>
            <a:r>
              <a:rPr lang="en-US" dirty="0" smtClean="0"/>
              <a:t> is indicate particular warning code in thee alphabet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rvl</a:t>
            </a:r>
            <a:r>
              <a:rPr lang="en-US" b="1" dirty="0" smtClean="0"/>
              <a:t>  </a:t>
            </a:r>
            <a:r>
              <a:rPr lang="en-US" dirty="0" smtClean="0"/>
              <a:t>is warning code which means function should </a:t>
            </a:r>
            <a:r>
              <a:rPr lang="en-US" b="1" dirty="0" smtClean="0"/>
              <a:t>return</a:t>
            </a:r>
            <a:r>
              <a:rPr lang="en-US" dirty="0" smtClean="0"/>
              <a:t> a value.</a:t>
            </a:r>
          </a:p>
          <a:p>
            <a:r>
              <a:rPr lang="en-US" dirty="0" smtClean="0"/>
              <a:t> </a:t>
            </a:r>
          </a:p>
          <a:p>
            <a:pPr lvl="1"/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dirty="0" smtClean="0"/>
              <a:t> warn –</a:t>
            </a:r>
            <a:r>
              <a:rPr lang="en-US" dirty="0" err="1" smtClean="0"/>
              <a:t>rvl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lvl="2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(“It will not show any warning message”);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Output: It will not show any warning message</a:t>
            </a:r>
          </a:p>
          <a:p>
            <a:pPr lvl="1"/>
            <a:r>
              <a:rPr lang="en-US" dirty="0" smtClean="0"/>
              <a:t>When you will execute the above program then compiler will not show the warning message function should </a:t>
            </a:r>
            <a:r>
              <a:rPr lang="en-US" b="1" dirty="0" smtClean="0"/>
              <a:t>return</a:t>
            </a:r>
            <a:r>
              <a:rPr lang="en-US" dirty="0" smtClean="0"/>
              <a:t> a value because </a:t>
            </a:r>
            <a:r>
              <a:rPr lang="en-US" dirty="0" err="1" smtClean="0"/>
              <a:t>rvl</a:t>
            </a:r>
            <a:r>
              <a:rPr lang="en-US" dirty="0" smtClean="0"/>
              <a:t> warning is off.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86"/>
            <a:ext cx="8686800" cy="531971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dirty="0" smtClean="0"/>
              <a:t>#include&lt;</a:t>
            </a:r>
            <a:r>
              <a:rPr lang="en-US" sz="3800" dirty="0" err="1" smtClean="0"/>
              <a:t>stdio.h</a:t>
            </a:r>
            <a:r>
              <a:rPr lang="en-US" sz="3800" dirty="0" smtClean="0"/>
              <a:t>&gt;</a:t>
            </a:r>
          </a:p>
          <a:p>
            <a:pPr>
              <a:buNone/>
            </a:pPr>
            <a:r>
              <a:rPr lang="en-US" sz="3800" dirty="0" smtClean="0"/>
              <a:t>#include&lt;</a:t>
            </a:r>
            <a:r>
              <a:rPr lang="en-US" sz="3800" dirty="0" err="1" smtClean="0"/>
              <a:t>conio.h</a:t>
            </a:r>
            <a:r>
              <a:rPr lang="en-US" sz="3800" dirty="0" smtClean="0"/>
              <a:t>&gt;</a:t>
            </a:r>
          </a:p>
          <a:p>
            <a:pPr>
              <a:buNone/>
            </a:pPr>
            <a:r>
              <a:rPr lang="en-US" sz="3800" dirty="0" smtClean="0"/>
              <a:t>#</a:t>
            </a:r>
            <a:r>
              <a:rPr lang="en-US" sz="3800" dirty="0" err="1" smtClean="0"/>
              <a:t>pragma</a:t>
            </a:r>
            <a:r>
              <a:rPr lang="en-US" sz="3800" dirty="0" smtClean="0"/>
              <a:t> inline</a:t>
            </a:r>
          </a:p>
          <a:p>
            <a:pPr>
              <a:buNone/>
            </a:pPr>
            <a:r>
              <a:rPr lang="en-US" sz="3800" dirty="0" smtClean="0"/>
              <a:t>main()</a:t>
            </a:r>
          </a:p>
          <a:p>
            <a:pPr>
              <a:buNone/>
            </a:pPr>
            <a:r>
              <a:rPr lang="en-US" sz="3800" dirty="0" smtClean="0"/>
              <a:t>{</a:t>
            </a:r>
          </a:p>
          <a:p>
            <a:pPr>
              <a:buNone/>
            </a:pPr>
            <a:r>
              <a:rPr lang="en-US" sz="3800" dirty="0" smtClean="0"/>
              <a:t>char *</a:t>
            </a:r>
            <a:r>
              <a:rPr lang="en-US" sz="3800" dirty="0" err="1" smtClean="0"/>
              <a:t>msg</a:t>
            </a:r>
            <a:r>
              <a:rPr lang="en-US" sz="3800" dirty="0" smtClean="0"/>
              <a:t>="hello </a:t>
            </a:r>
            <a:r>
              <a:rPr lang="en-US" sz="3800" dirty="0" err="1" smtClean="0"/>
              <a:t>evrybody</a:t>
            </a:r>
            <a:r>
              <a:rPr lang="en-US" sz="3800" dirty="0" smtClean="0"/>
              <a:t>$";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clrscr</a:t>
            </a:r>
            <a:r>
              <a:rPr lang="en-US" sz="3800" dirty="0" smtClean="0"/>
              <a:t>();</a:t>
            </a:r>
          </a:p>
          <a:p>
            <a:pPr>
              <a:buNone/>
            </a:pPr>
            <a:r>
              <a:rPr lang="en-US" sz="3800" dirty="0" err="1" smtClean="0"/>
              <a:t>asm</a:t>
            </a:r>
            <a:r>
              <a:rPr lang="en-US" sz="3800" dirty="0" smtClean="0"/>
              <a:t> </a:t>
            </a:r>
            <a:r>
              <a:rPr lang="en-US" sz="3800" dirty="0" err="1" smtClean="0"/>
              <a:t>mov</a:t>
            </a:r>
            <a:r>
              <a:rPr lang="en-US" sz="3800" dirty="0" smtClean="0"/>
              <a:t> </a:t>
            </a:r>
            <a:r>
              <a:rPr lang="en-US" sz="3800" dirty="0" err="1" smtClean="0"/>
              <a:t>dl,msg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asm</a:t>
            </a:r>
            <a:r>
              <a:rPr lang="en-US" sz="3800" dirty="0" smtClean="0"/>
              <a:t> </a:t>
            </a:r>
            <a:r>
              <a:rPr lang="en-US" sz="3800" dirty="0" err="1" smtClean="0"/>
              <a:t>mov</a:t>
            </a:r>
            <a:r>
              <a:rPr lang="en-US" sz="3800" dirty="0" smtClean="0"/>
              <a:t> ah,9</a:t>
            </a:r>
          </a:p>
          <a:p>
            <a:pPr>
              <a:buNone/>
            </a:pPr>
            <a:r>
              <a:rPr lang="en-US" sz="3800" dirty="0" err="1" smtClean="0"/>
              <a:t>asm</a:t>
            </a:r>
            <a:r>
              <a:rPr lang="en-US" sz="3800" dirty="0" smtClean="0"/>
              <a:t> </a:t>
            </a:r>
            <a:r>
              <a:rPr lang="en-US" sz="3800" dirty="0" err="1" smtClean="0"/>
              <a:t>int</a:t>
            </a:r>
            <a:r>
              <a:rPr lang="en-US" sz="3800" dirty="0" smtClean="0"/>
              <a:t> 21h</a:t>
            </a:r>
          </a:p>
          <a:p>
            <a:pPr>
              <a:buNone/>
            </a:pPr>
            <a:r>
              <a:rPr lang="en-US" sz="3800" dirty="0" err="1" smtClean="0"/>
              <a:t>printf</a:t>
            </a:r>
            <a:r>
              <a:rPr lang="en-US" sz="3800" dirty="0" smtClean="0"/>
              <a:t>("\n\</a:t>
            </a:r>
            <a:r>
              <a:rPr lang="en-US" sz="3800" dirty="0" err="1" smtClean="0"/>
              <a:t>nASSEMBLY</a:t>
            </a:r>
            <a:r>
              <a:rPr lang="en-US" sz="3800" dirty="0" smtClean="0"/>
              <a:t>\n");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printf</a:t>
            </a:r>
            <a:r>
              <a:rPr lang="en-US" sz="3800" dirty="0" smtClean="0"/>
              <a:t>("\n\n");</a:t>
            </a:r>
          </a:p>
          <a:p>
            <a:pPr>
              <a:buNone/>
            </a:pPr>
            <a:r>
              <a:rPr lang="en-US" sz="3800" dirty="0" err="1" smtClean="0"/>
              <a:t>getch</a:t>
            </a:r>
            <a:r>
              <a:rPr lang="en-US" sz="3800" dirty="0" smtClean="0"/>
              <a:t>();</a:t>
            </a:r>
          </a:p>
          <a:p>
            <a:pPr>
              <a:buNone/>
            </a:pPr>
            <a:r>
              <a:rPr lang="en-US" sz="3800" dirty="0" smtClean="0"/>
              <a:t>return 0;</a:t>
            </a:r>
          </a:p>
          <a:p>
            <a:pPr>
              <a:buNone/>
            </a:pPr>
            <a:r>
              <a:rPr lang="en-US" sz="3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3810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inline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printCharacter</a:t>
            </a:r>
            <a:r>
              <a:rPr lang="en-US" dirty="0" smtClean="0"/>
              <a:t>(char ,char);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printCharacter</a:t>
            </a:r>
            <a:r>
              <a:rPr lang="en-US" dirty="0" smtClean="0"/>
              <a:t>('J','U');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("\n\n");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00200"/>
            <a:ext cx="4495800" cy="452596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void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printCharacter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(char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a,char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_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asm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mov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ah, 02h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mov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dx,0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mov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dl,a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mov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dl,b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Long number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038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long number=0xaaaabbbb;</a:t>
            </a:r>
          </a:p>
          <a:p>
            <a:pPr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(number);</a:t>
            </a:r>
          </a:p>
          <a:p>
            <a:pPr>
              <a:buNone/>
            </a:pPr>
            <a:r>
              <a:rPr lang="en-US" dirty="0" smtClean="0"/>
              <a:t>return (0);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 (long 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ahigh</a:t>
            </a:r>
            <a:r>
              <a:rPr lang="en-US" dirty="0" smtClean="0"/>
              <a:t>, </a:t>
            </a:r>
            <a:r>
              <a:rPr lang="en-US" dirty="0" err="1" smtClean="0"/>
              <a:t>alow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alow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 smtClean="0"/>
              <a:t>) a;</a:t>
            </a:r>
          </a:p>
          <a:p>
            <a:pPr>
              <a:buNone/>
            </a:pPr>
            <a:r>
              <a:rPr lang="en-US" dirty="0" err="1" smtClean="0"/>
              <a:t>ahigh</a:t>
            </a:r>
            <a:r>
              <a:rPr lang="en-US" dirty="0" smtClean="0"/>
              <a:t>= (</a:t>
            </a:r>
            <a:r>
              <a:rPr lang="en-US" dirty="0" err="1" smtClean="0"/>
              <a:t>int</a:t>
            </a:r>
            <a:r>
              <a:rPr lang="en-US" dirty="0" smtClean="0"/>
              <a:t>) a&gt;&gt; 16;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600200"/>
            <a:ext cx="3200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_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asm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mov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DX,ahigh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mov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AX,alow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7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00202"/>
          <a:ext cx="7391400" cy="4343402"/>
        </p:xfrm>
        <a:graphic>
          <a:graphicData uri="http://schemas.openxmlformats.org/drawingml/2006/table">
            <a:tbl>
              <a:tblPr/>
              <a:tblGrid>
                <a:gridCol w="3695300"/>
                <a:gridCol w="3696100"/>
              </a:tblGrid>
              <a:tr h="482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Vrinda"/>
                        </a:rPr>
                        <a:t>Returning type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Vrinda"/>
                        </a:rPr>
                        <a:t>Register use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Char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Vrinda"/>
                        </a:rPr>
                        <a:t>AL</a:t>
                      </a:r>
                      <a:endParaRPr lang="en-US" sz="1600" b="1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AL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Int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AX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Long int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DX:AX(high word in DX)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Float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AX=address(dx:ax for far)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Double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AX=address(DX:AX for far)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Struct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AX=address(DX:AX for far)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Near pointer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AX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Vrinda"/>
                        </a:rPr>
                        <a:t>Far pointer</a:t>
                      </a:r>
                      <a:endParaRPr lang="en-US" sz="1600" b="1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Vrinda"/>
                        </a:rPr>
                        <a:t>DX:AX</a:t>
                      </a:r>
                      <a:endParaRPr lang="en-US" sz="1600" b="1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8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Main()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float </a:t>
            </a:r>
            <a:r>
              <a:rPr lang="en-US" dirty="0" err="1" smtClean="0"/>
              <a:t>val</a:t>
            </a:r>
            <a:r>
              <a:rPr lang="en-US" dirty="0" smtClean="0"/>
              <a:t>=10.5;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 In exe file  the internal storage is    41,28,0000h</a:t>
            </a:r>
          </a:p>
          <a:p>
            <a:r>
              <a:rPr lang="en-US" dirty="0" smtClean="0"/>
              <a:t> Question is why?</a:t>
            </a:r>
          </a:p>
          <a:p>
            <a:pPr lvl="1"/>
            <a:r>
              <a:rPr lang="en-US" dirty="0" smtClean="0"/>
              <a:t>10.5= 1*2</a:t>
            </a:r>
            <a:r>
              <a:rPr lang="en-US" baseline="30000" dirty="0" smtClean="0"/>
              <a:t>3 </a:t>
            </a:r>
            <a:r>
              <a:rPr lang="en-US" dirty="0" smtClean="0"/>
              <a:t>+1*2</a:t>
            </a:r>
            <a:r>
              <a:rPr lang="en-US" baseline="30000" dirty="0" smtClean="0"/>
              <a:t>1 </a:t>
            </a:r>
            <a:r>
              <a:rPr lang="en-US" dirty="0" smtClean="0"/>
              <a:t>+1*2</a:t>
            </a:r>
            <a:r>
              <a:rPr lang="en-US" baseline="30000" dirty="0" smtClean="0"/>
              <a:t>-1 </a:t>
            </a:r>
            <a:r>
              <a:rPr lang="en-US" dirty="0" smtClean="0"/>
              <a:t>=  1010.1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  <a:latin typeface="Helvetica" pitchFamily="34" charset="0"/>
                <a:ea typeface="+mn-ea"/>
                <a:cs typeface="+mn-cs"/>
              </a:rPr>
              <a:t>Normalized form of that (binary point near the beginning)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  <a:latin typeface="Helvetica" pitchFamily="34" charset="0"/>
                <a:ea typeface="+mn-ea"/>
                <a:cs typeface="+mn-cs"/>
              </a:rPr>
              <a:t>1.0101* 2</a:t>
            </a:r>
            <a:r>
              <a:rPr lang="en-US" baseline="30000" dirty="0" smtClean="0">
                <a:solidFill>
                  <a:srgbClr val="002060"/>
                </a:solidFill>
                <a:latin typeface="Helvetica" pitchFamily="34" charset="0"/>
                <a:ea typeface="+mn-ea"/>
                <a:cs typeface="+mn-cs"/>
              </a:rPr>
              <a:t>3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</Template>
  <TotalTime>591</TotalTime>
  <Words>460</Words>
  <Application>Microsoft Office PowerPoint</Application>
  <PresentationFormat>On-screen Show (4:3)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AI</vt:lpstr>
      <vt:lpstr>Assembly language connection with C</vt:lpstr>
      <vt:lpstr>#PRAGMA  PREPROCESSOR</vt:lpstr>
      <vt:lpstr>PowerPoint Presentation</vt:lpstr>
      <vt:lpstr>PowerPoint Presentation</vt:lpstr>
      <vt:lpstr>PowerPoint Presentation</vt:lpstr>
      <vt:lpstr>PowerPoint Presentation</vt:lpstr>
      <vt:lpstr>Passing Long number i</vt:lpstr>
      <vt:lpstr>Returning values from functions</vt:lpstr>
      <vt:lpstr>Floating point number in c</vt:lpstr>
      <vt:lpstr>PowerPoint Presentation</vt:lpstr>
      <vt:lpstr>Floating point format</vt:lpstr>
      <vt:lpstr>  </vt:lpstr>
    </vt:vector>
  </TitlesOfParts>
  <Company>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nibaran</dc:creator>
  <cp:lastModifiedBy>nibs</cp:lastModifiedBy>
  <cp:revision>142</cp:revision>
  <dcterms:created xsi:type="dcterms:W3CDTF">2009-08-12T05:37:31Z</dcterms:created>
  <dcterms:modified xsi:type="dcterms:W3CDTF">2013-07-31T06:23:18Z</dcterms:modified>
</cp:coreProperties>
</file>