
<file path=[Content_Types].xml><?xml version="1.0" encoding="utf-8"?>
<Types xmlns="http://schemas.openxmlformats.org/package/2006/content-types"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2" r:id="rId14"/>
    <p:sldId id="274" r:id="rId15"/>
    <p:sldId id="273" r:id="rId16"/>
    <p:sldId id="27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D498-E179-4588-80D6-2C15C64C361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3AD6-21C0-4BD4-B4F6-CB5B66D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1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D498-E179-4588-80D6-2C15C64C361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3AD6-21C0-4BD4-B4F6-CB5B66D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D498-E179-4588-80D6-2C15C64C361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3AD6-21C0-4BD4-B4F6-CB5B66D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2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D498-E179-4588-80D6-2C15C64C361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3AD6-21C0-4BD4-B4F6-CB5B66D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4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D498-E179-4588-80D6-2C15C64C361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3AD6-21C0-4BD4-B4F6-CB5B66D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8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D498-E179-4588-80D6-2C15C64C361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3AD6-21C0-4BD4-B4F6-CB5B66D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7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D498-E179-4588-80D6-2C15C64C361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3AD6-21C0-4BD4-B4F6-CB5B66D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1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D498-E179-4588-80D6-2C15C64C361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3AD6-21C0-4BD4-B4F6-CB5B66D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D498-E179-4588-80D6-2C15C64C361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3AD6-21C0-4BD4-B4F6-CB5B66D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9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D498-E179-4588-80D6-2C15C64C361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3AD6-21C0-4BD4-B4F6-CB5B66D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6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D498-E179-4588-80D6-2C15C64C361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F3AD6-21C0-4BD4-B4F6-CB5B66D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D498-E179-4588-80D6-2C15C64C361C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F3AD6-21C0-4BD4-B4F6-CB5B66DBD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Intermediate Code Generation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1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Translations of Statements</a:t>
            </a:r>
            <a:br>
              <a:rPr lang="en-US" dirty="0"/>
            </a:br>
            <a:r>
              <a:rPr lang="en-US" dirty="0"/>
              <a:t>and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56811"/>
            <a:ext cx="5181600" cy="2820152"/>
          </a:xfrm>
        </p:spPr>
        <p:txBody>
          <a:bodyPr/>
          <a:lstStyle/>
          <a:p>
            <a:r>
              <a:rPr lang="en-US" dirty="0"/>
              <a:t>Syntax-Directed </a:t>
            </a:r>
            <a:r>
              <a:rPr lang="en-US" dirty="0" smtClean="0"/>
              <a:t>Definition (SDD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3356811"/>
            <a:ext cx="5329989" cy="2820152"/>
          </a:xfrm>
        </p:spPr>
        <p:txBody>
          <a:bodyPr/>
          <a:lstStyle/>
          <a:p>
            <a:r>
              <a:rPr lang="en-US" dirty="0"/>
              <a:t>Syntax-Directed </a:t>
            </a:r>
            <a:r>
              <a:rPr lang="en-US" dirty="0" smtClean="0"/>
              <a:t>Translation (SDT</a:t>
            </a:r>
            <a:r>
              <a:rPr lang="en-US" dirty="0"/>
              <a:t>)</a:t>
            </a:r>
          </a:p>
        </p:txBody>
      </p:sp>
      <p:cxnSp>
        <p:nvCxnSpPr>
          <p:cNvPr id="6" name="Straight Arrow Connector 5"/>
          <p:cNvCxnSpPr>
            <a:stCxn id="2" idx="2"/>
          </p:cNvCxnSpPr>
          <p:nvPr/>
        </p:nvCxnSpPr>
        <p:spPr>
          <a:xfrm flipH="1">
            <a:off x="3681663" y="1690688"/>
            <a:ext cx="2414337" cy="1666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" idx="2"/>
            <a:endCxn id="4" idx="0"/>
          </p:cNvCxnSpPr>
          <p:nvPr/>
        </p:nvCxnSpPr>
        <p:spPr>
          <a:xfrm>
            <a:off x="6096000" y="1690688"/>
            <a:ext cx="2741194" cy="1666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98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Address Code for Expressions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1947"/>
            <a:ext cx="7824537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98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471947"/>
            <a:ext cx="7824537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00474" y="5048842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 Symbol Table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767263" y="653827"/>
            <a:ext cx="830179" cy="21254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870784" y="416556"/>
            <a:ext cx="285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Stores three-address code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  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87779" y="739722"/>
            <a:ext cx="1608221" cy="1222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93921" y="245791"/>
            <a:ext cx="285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Stores address of 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(e.g. temp variable etc.)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656221" y="2514600"/>
            <a:ext cx="4006515" cy="264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622631" y="3683236"/>
            <a:ext cx="2851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Returns a temporary variable</a:t>
            </a:r>
          </a:p>
        </p:txBody>
      </p: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 flipV="1">
            <a:off x="5546558" y="4006401"/>
            <a:ext cx="30760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622631" y="2584934"/>
            <a:ext cx="285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Builds an instruction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345405" y="5293575"/>
            <a:ext cx="3318711" cy="553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47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900989" y="1297921"/>
            <a:ext cx="1214062" cy="34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243" y="3663736"/>
            <a:ext cx="3451057" cy="1039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example:  a = b + c + (d</a:t>
            </a:r>
            <a:r>
              <a:rPr lang="en-US" dirty="0" smtClean="0"/>
              <a:t>) 	  </a:t>
            </a: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25019" y="1690682"/>
            <a:ext cx="3904191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 smtClean="0"/>
              <a:t>Action</a:t>
            </a:r>
            <a:r>
              <a:rPr lang="en-US" sz="2000" i="1" dirty="0" smtClean="0"/>
              <a:t>		</a:t>
            </a:r>
            <a:r>
              <a:rPr lang="en-US" sz="2000" i="1" u="sng" dirty="0" smtClean="0"/>
              <a:t>‘gen’ Output</a:t>
            </a:r>
          </a:p>
          <a:p>
            <a:pPr marL="0" indent="0">
              <a:buNone/>
            </a:pPr>
            <a:r>
              <a:rPr lang="en-US" sz="2000" i="1" dirty="0" err="1" smtClean="0"/>
              <a:t>E.addr</a:t>
            </a:r>
            <a:r>
              <a:rPr lang="en-US" sz="2000" i="1" dirty="0" smtClean="0"/>
              <a:t> = </a:t>
            </a:r>
            <a:r>
              <a:rPr lang="en-US" sz="2000" i="1" dirty="0" smtClean="0"/>
              <a:t>b</a:t>
            </a:r>
            <a:endParaRPr lang="en-US" sz="2000" i="1" dirty="0" smtClean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 smtClean="0"/>
              <a:t>E.addr</a:t>
            </a:r>
            <a:r>
              <a:rPr lang="en-US" sz="2000" i="1" dirty="0" smtClean="0"/>
              <a:t> </a:t>
            </a:r>
            <a:r>
              <a:rPr lang="en-US" sz="2000" i="1" dirty="0" smtClean="0"/>
              <a:t>= c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 smtClean="0"/>
              <a:t>E.addr</a:t>
            </a:r>
            <a:r>
              <a:rPr lang="en-US" sz="2000" i="1" dirty="0" smtClean="0"/>
              <a:t> = t1	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	t1 = </a:t>
            </a:r>
            <a:r>
              <a:rPr lang="en-US" sz="2000" i="1" dirty="0" smtClean="0"/>
              <a:t>b </a:t>
            </a:r>
            <a:r>
              <a:rPr lang="en-US" sz="2000" i="1" dirty="0" smtClean="0"/>
              <a:t>+ </a:t>
            </a:r>
            <a:r>
              <a:rPr lang="en-US" sz="2000" i="1" dirty="0" smtClean="0"/>
              <a:t>c 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 </a:t>
            </a:r>
          </a:p>
          <a:p>
            <a:pPr marL="0" indent="0">
              <a:buNone/>
            </a:pPr>
            <a:r>
              <a:rPr lang="en-US" sz="2000" i="1" dirty="0" err="1"/>
              <a:t>E.addr</a:t>
            </a:r>
            <a:r>
              <a:rPr lang="en-US" sz="2000" i="1" dirty="0"/>
              <a:t> = </a:t>
            </a:r>
            <a:r>
              <a:rPr lang="en-US" sz="2000" i="1" dirty="0"/>
              <a:t>d</a:t>
            </a:r>
            <a:endParaRPr lang="en-US" sz="2000" i="1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err="1"/>
              <a:t>E.addr</a:t>
            </a:r>
            <a:r>
              <a:rPr lang="en-US" sz="2000" i="1" dirty="0"/>
              <a:t> = </a:t>
            </a:r>
            <a:r>
              <a:rPr lang="en-US" sz="2000" i="1" dirty="0" smtClean="0"/>
              <a:t>d	</a:t>
            </a:r>
            <a:r>
              <a:rPr lang="en-US" sz="2000" i="1" dirty="0"/>
              <a:t> t1 = b + c </a:t>
            </a:r>
          </a:p>
          <a:p>
            <a:pPr marL="0" indent="0">
              <a:buNone/>
            </a:pPr>
            <a:endParaRPr lang="en-US" sz="200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44" y="2131129"/>
            <a:ext cx="2799459" cy="547187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8249653" y="1690686"/>
            <a:ext cx="1792705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241" y="5546185"/>
            <a:ext cx="2224925" cy="630771"/>
          </a:xfrm>
          <a:prstGeom prst="rect">
            <a:avLst/>
          </a:prstGeom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421104" y="1690683"/>
            <a:ext cx="3220397" cy="448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 smtClean="0"/>
              <a:t>Stack</a:t>
            </a:r>
            <a:r>
              <a:rPr lang="en-US" sz="2000" i="1" dirty="0" smtClean="0"/>
              <a:t>               </a:t>
            </a:r>
            <a:r>
              <a:rPr lang="en-US" sz="2000" i="1" u="sng" dirty="0" smtClean="0"/>
              <a:t>Production Rule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i</a:t>
            </a:r>
            <a:r>
              <a:rPr lang="en-US" sz="2000" i="1" dirty="0" smtClean="0"/>
              <a:t>d = </a:t>
            </a:r>
            <a:r>
              <a:rPr lang="en-US" sz="2000" i="1" dirty="0" smtClean="0">
                <a:solidFill>
                  <a:srgbClr val="FF0000"/>
                </a:solidFill>
              </a:rPr>
              <a:t>id</a:t>
            </a:r>
            <a:r>
              <a:rPr lang="en-US" sz="2000" i="1" dirty="0" smtClean="0">
                <a:solidFill>
                  <a:srgbClr val="FF0000"/>
                </a:solidFill>
              </a:rPr>
              <a:t>                   </a:t>
            </a:r>
            <a:r>
              <a:rPr lang="en-US" sz="2000" i="1" dirty="0" smtClean="0">
                <a:solidFill>
                  <a:schemeClr val="accent1"/>
                </a:solidFill>
              </a:rPr>
              <a:t>E </a:t>
            </a:r>
            <a:r>
              <a:rPr lang="en-US" sz="2000" i="1" dirty="0" smtClean="0">
                <a:solidFill>
                  <a:schemeClr val="accent1"/>
                </a:solidFill>
              </a:rPr>
              <a:t>-&gt; 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    </a:t>
            </a:r>
            <a:endParaRPr lang="en-US" sz="20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/>
              <a:t>i</a:t>
            </a:r>
            <a:r>
              <a:rPr lang="en-US" sz="2000" i="1" dirty="0" smtClean="0"/>
              <a:t>d = E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 </a:t>
            </a:r>
            <a:r>
              <a:rPr lang="en-US" sz="2000" i="1" dirty="0" smtClean="0"/>
              <a:t>+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id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           </a:t>
            </a:r>
            <a:r>
              <a:rPr lang="en-US" sz="2000" i="1" dirty="0" smtClean="0">
                <a:solidFill>
                  <a:schemeClr val="accent1"/>
                </a:solidFill>
              </a:rPr>
              <a:t>E </a:t>
            </a:r>
            <a:r>
              <a:rPr lang="en-US" sz="2000" i="1" dirty="0" smtClean="0">
                <a:solidFill>
                  <a:schemeClr val="accent1"/>
                </a:solidFill>
              </a:rPr>
              <a:t>-&gt; id</a:t>
            </a:r>
          </a:p>
          <a:p>
            <a:pPr marL="0" indent="0">
              <a:buNone/>
            </a:pPr>
            <a:endParaRPr lang="en-US" sz="20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/>
              <a:t>i</a:t>
            </a:r>
            <a:r>
              <a:rPr lang="en-US" sz="2000" i="1" dirty="0" smtClean="0"/>
              <a:t>d = </a:t>
            </a:r>
            <a:r>
              <a:rPr lang="en-US" sz="2000" i="1" dirty="0" smtClean="0">
                <a:solidFill>
                  <a:srgbClr val="FF0000"/>
                </a:solidFill>
              </a:rPr>
              <a:t>E</a:t>
            </a:r>
            <a:r>
              <a:rPr lang="en-US" sz="2000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+ </a:t>
            </a:r>
            <a:r>
              <a:rPr lang="en-US" sz="2000" i="1" dirty="0" smtClean="0">
                <a:solidFill>
                  <a:srgbClr val="FF0000"/>
                </a:solidFill>
              </a:rPr>
              <a:t>E</a:t>
            </a:r>
            <a:r>
              <a:rPr lang="en-US" sz="2000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2000" i="1" dirty="0" smtClean="0">
                <a:solidFill>
                  <a:srgbClr val="FF0000"/>
                </a:solidFill>
              </a:rPr>
              <a:t>          </a:t>
            </a:r>
            <a:r>
              <a:rPr lang="en-US" sz="2000" i="1" dirty="0" smtClean="0">
                <a:solidFill>
                  <a:schemeClr val="accent1"/>
                </a:solidFill>
              </a:rPr>
              <a:t>E </a:t>
            </a:r>
            <a:r>
              <a:rPr lang="en-US" sz="2000" i="1" dirty="0">
                <a:solidFill>
                  <a:schemeClr val="accent1"/>
                </a:solidFill>
              </a:rPr>
              <a:t>-&gt; </a:t>
            </a:r>
            <a:r>
              <a:rPr lang="en-US" sz="2000" i="1" dirty="0" smtClean="0">
                <a:solidFill>
                  <a:schemeClr val="accent1"/>
                </a:solidFill>
              </a:rPr>
              <a:t>E</a:t>
            </a:r>
            <a:r>
              <a:rPr lang="en-US" sz="2000" i="1" baseline="-25000" dirty="0" smtClean="0">
                <a:solidFill>
                  <a:schemeClr val="accent1"/>
                </a:solidFill>
              </a:rPr>
              <a:t>1</a:t>
            </a:r>
            <a:r>
              <a:rPr lang="en-US" sz="2000" i="1" dirty="0" smtClean="0">
                <a:solidFill>
                  <a:schemeClr val="accent1"/>
                </a:solidFill>
              </a:rPr>
              <a:t> + E</a:t>
            </a:r>
            <a:r>
              <a:rPr lang="en-US" sz="2000" i="1" baseline="-25000" dirty="0" smtClean="0">
                <a:solidFill>
                  <a:schemeClr val="accent1"/>
                </a:solidFill>
              </a:rPr>
              <a:t>2</a:t>
            </a:r>
          </a:p>
          <a:p>
            <a:pPr marL="0" indent="0">
              <a:buNone/>
            </a:pPr>
            <a:endParaRPr lang="en-US" sz="2000" i="1" baseline="-25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i="1" baseline="-25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/>
              <a:t>i</a:t>
            </a:r>
            <a:r>
              <a:rPr lang="en-US" sz="2000" i="1" dirty="0" smtClean="0"/>
              <a:t>d = E </a:t>
            </a:r>
            <a:r>
              <a:rPr lang="en-US" sz="2000" i="1" dirty="0"/>
              <a:t>+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smtClean="0"/>
              <a:t>( </a:t>
            </a:r>
            <a:r>
              <a:rPr lang="en-US" sz="2000" i="1" dirty="0" smtClean="0">
                <a:solidFill>
                  <a:srgbClr val="FF0000"/>
                </a:solidFill>
              </a:rPr>
              <a:t>id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         </a:t>
            </a:r>
            <a:r>
              <a:rPr lang="en-US" sz="2000" i="1" dirty="0" smtClean="0">
                <a:solidFill>
                  <a:schemeClr val="accent1"/>
                </a:solidFill>
              </a:rPr>
              <a:t>E </a:t>
            </a:r>
            <a:r>
              <a:rPr lang="en-US" sz="2000" i="1" dirty="0">
                <a:solidFill>
                  <a:schemeClr val="accent1"/>
                </a:solidFill>
              </a:rPr>
              <a:t>-&gt; </a:t>
            </a:r>
            <a:r>
              <a:rPr lang="en-US" sz="2000" i="1" dirty="0" smtClean="0">
                <a:solidFill>
                  <a:schemeClr val="accent1"/>
                </a:solidFill>
              </a:rPr>
              <a:t>id</a:t>
            </a:r>
          </a:p>
          <a:p>
            <a:pPr marL="0" indent="0">
              <a:buNone/>
            </a:pPr>
            <a:endParaRPr lang="en-US" sz="2000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/>
              <a:t>id = E +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( </a:t>
            </a:r>
            <a:r>
              <a:rPr lang="en-US" sz="2000" i="1" dirty="0">
                <a:solidFill>
                  <a:srgbClr val="FF0000"/>
                </a:solidFill>
              </a:rPr>
              <a:t>E</a:t>
            </a:r>
            <a:r>
              <a:rPr lang="en-US" sz="2000" i="1" baseline="-25000" dirty="0">
                <a:solidFill>
                  <a:srgbClr val="FF0000"/>
                </a:solidFill>
              </a:rPr>
              <a:t>1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)        </a:t>
            </a:r>
            <a:r>
              <a:rPr lang="en-US" sz="2000" i="1" dirty="0" smtClean="0">
                <a:solidFill>
                  <a:schemeClr val="accent1"/>
                </a:solidFill>
              </a:rPr>
              <a:t>E </a:t>
            </a:r>
            <a:r>
              <a:rPr lang="en-US" sz="2000" i="1" dirty="0">
                <a:solidFill>
                  <a:schemeClr val="accent1"/>
                </a:solidFill>
              </a:rPr>
              <a:t>-&gt; ( E</a:t>
            </a:r>
            <a:r>
              <a:rPr lang="en-US" sz="2000" i="1" baseline="-25000" dirty="0">
                <a:solidFill>
                  <a:schemeClr val="accent1"/>
                </a:solidFill>
              </a:rPr>
              <a:t>1 </a:t>
            </a:r>
            <a:r>
              <a:rPr lang="en-US" sz="2000" i="1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sz="20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i="1" baseline="-25000" dirty="0" smtClean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43" y="2783425"/>
            <a:ext cx="2799459" cy="5471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329115" y="1643817"/>
            <a:ext cx="159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 smtClean="0"/>
              <a:t>Semantic Rules</a:t>
            </a:r>
            <a:endParaRPr lang="en-US" i="1" u="sn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42" y="4756479"/>
            <a:ext cx="2799459" cy="54718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1135352" y="1515979"/>
            <a:ext cx="765638" cy="61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2966" y="1297921"/>
            <a:ext cx="129208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43434"/>
                </a:solidFill>
              </a:rPr>
              <a:t>Top of stack</a:t>
            </a:r>
            <a:endParaRPr lang="en-US" dirty="0">
              <a:solidFill>
                <a:srgbClr val="343434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518171" y="1766376"/>
            <a:ext cx="505326" cy="11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47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900989" y="1297921"/>
            <a:ext cx="1214062" cy="34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243" y="3663736"/>
            <a:ext cx="3451057" cy="1039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7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example:  a = b + c + (d)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25019" y="1690682"/>
            <a:ext cx="3904191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 smtClean="0"/>
              <a:t>Action</a:t>
            </a:r>
            <a:r>
              <a:rPr lang="en-US" sz="2000" i="1" dirty="0" smtClean="0"/>
              <a:t>		</a:t>
            </a:r>
            <a:r>
              <a:rPr lang="en-US" sz="2000" i="1" u="sng" dirty="0" smtClean="0"/>
              <a:t>‘gen’ Output</a:t>
            </a:r>
          </a:p>
          <a:p>
            <a:pPr marL="0" indent="0">
              <a:buNone/>
            </a:pPr>
            <a:r>
              <a:rPr lang="en-US" sz="2000" i="1" dirty="0" err="1" smtClean="0"/>
              <a:t>E.addr</a:t>
            </a:r>
            <a:r>
              <a:rPr lang="en-US" sz="2000" i="1" dirty="0" smtClean="0"/>
              <a:t> = </a:t>
            </a:r>
            <a:r>
              <a:rPr lang="en-US" sz="2000" i="1" dirty="0" smtClean="0"/>
              <a:t>b</a:t>
            </a:r>
            <a:endParaRPr lang="en-US" sz="2000" i="1" dirty="0" smtClean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 smtClean="0"/>
              <a:t>E.addr</a:t>
            </a:r>
            <a:r>
              <a:rPr lang="en-US" sz="2000" i="1" dirty="0" smtClean="0"/>
              <a:t> </a:t>
            </a:r>
            <a:r>
              <a:rPr lang="en-US" sz="2000" i="1" dirty="0" smtClean="0"/>
              <a:t>= c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err="1" smtClean="0"/>
              <a:t>E.addr</a:t>
            </a:r>
            <a:r>
              <a:rPr lang="en-US" sz="2000" i="1" dirty="0" smtClean="0"/>
              <a:t> = t1	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	t1 = </a:t>
            </a:r>
            <a:r>
              <a:rPr lang="en-US" sz="2000" i="1" dirty="0" smtClean="0"/>
              <a:t>b </a:t>
            </a:r>
            <a:r>
              <a:rPr lang="en-US" sz="2000" i="1" dirty="0" smtClean="0"/>
              <a:t>+ </a:t>
            </a:r>
            <a:r>
              <a:rPr lang="en-US" sz="2000" i="1" dirty="0" smtClean="0"/>
              <a:t>c 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smtClean="0"/>
              <a:t> </a:t>
            </a:r>
          </a:p>
          <a:p>
            <a:pPr marL="0" indent="0">
              <a:buNone/>
            </a:pPr>
            <a:r>
              <a:rPr lang="en-US" sz="2000" i="1" dirty="0" err="1"/>
              <a:t>E.addr</a:t>
            </a:r>
            <a:r>
              <a:rPr lang="en-US" sz="2000" i="1" dirty="0"/>
              <a:t> = </a:t>
            </a:r>
            <a:r>
              <a:rPr lang="en-US" sz="2000" i="1" dirty="0"/>
              <a:t>d</a:t>
            </a:r>
            <a:endParaRPr lang="en-US" sz="2000" i="1" dirty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err="1"/>
              <a:t>E.addr</a:t>
            </a:r>
            <a:r>
              <a:rPr lang="en-US" sz="2000" i="1" dirty="0"/>
              <a:t> = </a:t>
            </a:r>
            <a:r>
              <a:rPr lang="en-US" sz="2000" i="1" dirty="0" smtClean="0"/>
              <a:t>d	</a:t>
            </a:r>
            <a:r>
              <a:rPr lang="en-US" sz="2000" i="1" dirty="0"/>
              <a:t> t1 = b + c </a:t>
            </a:r>
          </a:p>
          <a:p>
            <a:pPr marL="0" indent="0">
              <a:buNone/>
            </a:pPr>
            <a:endParaRPr lang="en-US" sz="2000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44" y="2131129"/>
            <a:ext cx="2799459" cy="547187"/>
          </a:xfrm>
          <a:prstGeom prst="rect">
            <a:avLst/>
          </a:prstGeom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8249653" y="1690686"/>
            <a:ext cx="1792705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241" y="5546185"/>
            <a:ext cx="2224925" cy="630771"/>
          </a:xfrm>
          <a:prstGeom prst="rect">
            <a:avLst/>
          </a:prstGeom>
        </p:spPr>
      </p:pic>
      <p:sp>
        <p:nvSpPr>
          <p:cNvPr id="10" name="Content Placeholder 3"/>
          <p:cNvSpPr txBox="1">
            <a:spLocks/>
          </p:cNvSpPr>
          <p:nvPr/>
        </p:nvSpPr>
        <p:spPr>
          <a:xfrm>
            <a:off x="421104" y="1690683"/>
            <a:ext cx="3220397" cy="448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 smtClean="0"/>
              <a:t>Stack</a:t>
            </a:r>
            <a:r>
              <a:rPr lang="en-US" sz="2000" i="1" dirty="0" smtClean="0"/>
              <a:t>               </a:t>
            </a:r>
            <a:r>
              <a:rPr lang="en-US" sz="2000" i="1" u="sng" dirty="0" smtClean="0"/>
              <a:t>Production Rule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smtClean="0"/>
              <a:t>id = </a:t>
            </a:r>
            <a:r>
              <a:rPr lang="en-US" sz="2000" i="1" dirty="0" smtClean="0">
                <a:solidFill>
                  <a:srgbClr val="FF0000"/>
                </a:solidFill>
              </a:rPr>
              <a:t>id</a:t>
            </a:r>
            <a:r>
              <a:rPr lang="en-US" sz="2000" i="1" dirty="0" smtClean="0">
                <a:solidFill>
                  <a:srgbClr val="FF0000"/>
                </a:solidFill>
              </a:rPr>
              <a:t>                   </a:t>
            </a:r>
            <a:r>
              <a:rPr lang="en-US" sz="2000" i="1" dirty="0" smtClean="0">
                <a:solidFill>
                  <a:schemeClr val="accent1"/>
                </a:solidFill>
              </a:rPr>
              <a:t>E -&gt; 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    </a:t>
            </a:r>
            <a:endParaRPr lang="en-US" sz="2000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 smtClean="0"/>
              <a:t>i</a:t>
            </a:r>
            <a:r>
              <a:rPr lang="en-US" sz="2000" i="1" dirty="0" smtClean="0"/>
              <a:t>d = E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 +</a:t>
            </a:r>
            <a:r>
              <a:rPr lang="en-US" sz="2000" i="1" dirty="0" smtClean="0">
                <a:solidFill>
                  <a:srgbClr val="FF0000"/>
                </a:solidFill>
              </a:rPr>
              <a:t> id            </a:t>
            </a:r>
            <a:r>
              <a:rPr lang="en-US" sz="2000" i="1" dirty="0" smtClean="0">
                <a:solidFill>
                  <a:schemeClr val="accent1"/>
                </a:solidFill>
              </a:rPr>
              <a:t>E -&gt; id</a:t>
            </a:r>
          </a:p>
          <a:p>
            <a:pPr marL="0" indent="0">
              <a:buNone/>
            </a:pPr>
            <a:endParaRPr lang="en-US" sz="2000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 smtClean="0"/>
              <a:t>i</a:t>
            </a:r>
            <a:r>
              <a:rPr lang="en-US" sz="2000" i="1" dirty="0" smtClean="0"/>
              <a:t>d = </a:t>
            </a:r>
            <a:r>
              <a:rPr lang="en-US" sz="2000" i="1" dirty="0" smtClean="0">
                <a:solidFill>
                  <a:srgbClr val="FF0000"/>
                </a:solidFill>
              </a:rPr>
              <a:t>E</a:t>
            </a:r>
            <a:r>
              <a:rPr lang="en-US" sz="2000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i="1" dirty="0" smtClean="0">
                <a:solidFill>
                  <a:srgbClr val="FF0000"/>
                </a:solidFill>
              </a:rPr>
              <a:t> + E</a:t>
            </a:r>
            <a:r>
              <a:rPr lang="en-US" sz="2000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2000" i="1" dirty="0" smtClean="0">
                <a:solidFill>
                  <a:srgbClr val="FF0000"/>
                </a:solidFill>
              </a:rPr>
              <a:t>          </a:t>
            </a:r>
            <a:r>
              <a:rPr lang="en-US" sz="2000" i="1" dirty="0" smtClean="0">
                <a:solidFill>
                  <a:schemeClr val="accent1"/>
                </a:solidFill>
              </a:rPr>
              <a:t>E -&gt; E</a:t>
            </a:r>
            <a:r>
              <a:rPr lang="en-US" sz="2000" i="1" baseline="-25000" dirty="0" smtClean="0">
                <a:solidFill>
                  <a:schemeClr val="accent1"/>
                </a:solidFill>
              </a:rPr>
              <a:t>1</a:t>
            </a:r>
            <a:r>
              <a:rPr lang="en-US" sz="2000" i="1" dirty="0" smtClean="0">
                <a:solidFill>
                  <a:schemeClr val="accent1"/>
                </a:solidFill>
              </a:rPr>
              <a:t> + E</a:t>
            </a:r>
            <a:r>
              <a:rPr lang="en-US" sz="2000" i="1" baseline="-25000" dirty="0" smtClean="0">
                <a:solidFill>
                  <a:schemeClr val="accent1"/>
                </a:solidFill>
              </a:rPr>
              <a:t>2</a:t>
            </a:r>
          </a:p>
          <a:p>
            <a:pPr marL="0" indent="0">
              <a:buNone/>
            </a:pPr>
            <a:endParaRPr lang="en-US" sz="2000" i="1" baseline="-25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i="1" baseline="-25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 smtClean="0"/>
              <a:t>i</a:t>
            </a:r>
            <a:r>
              <a:rPr lang="en-US" sz="2000" i="1" dirty="0" smtClean="0"/>
              <a:t>d = E +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/>
              <a:t>( </a:t>
            </a:r>
            <a:r>
              <a:rPr lang="en-US" sz="2000" i="1" dirty="0" smtClean="0">
                <a:solidFill>
                  <a:srgbClr val="FF0000"/>
                </a:solidFill>
              </a:rPr>
              <a:t>id          </a:t>
            </a:r>
            <a:r>
              <a:rPr lang="en-US" sz="2000" i="1" dirty="0" smtClean="0">
                <a:solidFill>
                  <a:schemeClr val="accent1"/>
                </a:solidFill>
              </a:rPr>
              <a:t>E -&gt; id</a:t>
            </a:r>
          </a:p>
          <a:p>
            <a:pPr marL="0" indent="0">
              <a:buNone/>
            </a:pPr>
            <a:endParaRPr lang="en-US" sz="2000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 smtClean="0"/>
              <a:t>id = E +</a:t>
            </a:r>
            <a:r>
              <a:rPr lang="en-US" sz="2000" i="1" dirty="0" smtClean="0">
                <a:solidFill>
                  <a:srgbClr val="FF0000"/>
                </a:solidFill>
              </a:rPr>
              <a:t> ( E</a:t>
            </a:r>
            <a:r>
              <a:rPr lang="en-US" sz="2000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i="1" dirty="0" smtClean="0">
                <a:solidFill>
                  <a:srgbClr val="FF0000"/>
                </a:solidFill>
              </a:rPr>
              <a:t> )        </a:t>
            </a:r>
            <a:r>
              <a:rPr lang="en-US" sz="2000" i="1" dirty="0" smtClean="0">
                <a:solidFill>
                  <a:schemeClr val="accent1"/>
                </a:solidFill>
              </a:rPr>
              <a:t>E -&gt; ( E</a:t>
            </a:r>
            <a:r>
              <a:rPr lang="en-US" sz="2000" i="1" baseline="-25000" dirty="0" smtClean="0">
                <a:solidFill>
                  <a:schemeClr val="accent1"/>
                </a:solidFill>
              </a:rPr>
              <a:t>1 </a:t>
            </a:r>
            <a:r>
              <a:rPr lang="en-US" sz="2000" i="1" dirty="0" smtClean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sz="2000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i="1" baseline="-25000" dirty="0" smtClean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43" y="2783425"/>
            <a:ext cx="2799459" cy="5471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329115" y="1643817"/>
            <a:ext cx="159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 smtClean="0"/>
              <a:t>Semantic Rules</a:t>
            </a:r>
            <a:endParaRPr lang="en-US" i="1" u="sn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42" y="4756479"/>
            <a:ext cx="2799459" cy="54718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1135352" y="1515979"/>
            <a:ext cx="765638" cy="61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2966" y="1297921"/>
            <a:ext cx="129208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43434"/>
                </a:solidFill>
              </a:rPr>
              <a:t>Top of stack</a:t>
            </a:r>
            <a:endParaRPr lang="en-US" dirty="0">
              <a:solidFill>
                <a:srgbClr val="343434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518171" y="1766376"/>
            <a:ext cx="505326" cy="11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8442" y="3212432"/>
            <a:ext cx="25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 flipV="1">
            <a:off x="421104" y="3212433"/>
            <a:ext cx="565485" cy="230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9361" y="4078170"/>
            <a:ext cx="252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stCxn id="22" idx="3"/>
          </p:cNvCxnSpPr>
          <p:nvPr/>
        </p:nvCxnSpPr>
        <p:spPr>
          <a:xfrm flipV="1">
            <a:off x="402023" y="4035419"/>
            <a:ext cx="1024634" cy="304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5382" y="5005464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</a:t>
            </a:r>
            <a:endParaRPr 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14313" y="5005464"/>
            <a:ext cx="372276" cy="298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190990" y="6135132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1379503" y="5861570"/>
            <a:ext cx="125351" cy="419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2452" y="6153026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t1</a:t>
            </a:r>
            <a:endParaRPr 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836557" y="5844080"/>
            <a:ext cx="125351" cy="419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675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938211" y="4726023"/>
            <a:ext cx="1552074" cy="1773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u="sng" dirty="0">
                <a:solidFill>
                  <a:schemeClr val="tx1"/>
                </a:solidFill>
              </a:rPr>
              <a:t>Final Code</a:t>
            </a:r>
          </a:p>
          <a:p>
            <a:r>
              <a:rPr lang="en-US" i="1" dirty="0">
                <a:solidFill>
                  <a:schemeClr val="tx1"/>
                </a:solidFill>
              </a:rPr>
              <a:t>	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t1 </a:t>
            </a:r>
            <a:r>
              <a:rPr lang="en-US" i="1" dirty="0">
                <a:solidFill>
                  <a:srgbClr val="FF0000"/>
                </a:solidFill>
              </a:rPr>
              <a:t>= </a:t>
            </a:r>
            <a:r>
              <a:rPr lang="en-US" i="1" dirty="0" smtClean="0">
                <a:solidFill>
                  <a:srgbClr val="FF0000"/>
                </a:solidFill>
              </a:rPr>
              <a:t>b + c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t2 </a:t>
            </a:r>
            <a:r>
              <a:rPr lang="en-US" i="1" dirty="0">
                <a:solidFill>
                  <a:srgbClr val="FF0000"/>
                </a:solidFill>
              </a:rPr>
              <a:t>= </a:t>
            </a:r>
            <a:r>
              <a:rPr lang="en-US" i="1" dirty="0" smtClean="0">
                <a:solidFill>
                  <a:srgbClr val="FF0000"/>
                </a:solidFill>
              </a:rPr>
              <a:t>t1 + d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 smtClean="0">
                <a:solidFill>
                  <a:srgbClr val="FF0000"/>
                </a:solidFill>
              </a:rPr>
              <a:t>a </a:t>
            </a:r>
            <a:r>
              <a:rPr lang="en-US" i="1" dirty="0">
                <a:solidFill>
                  <a:srgbClr val="FF0000"/>
                </a:solidFill>
              </a:rPr>
              <a:t>=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0281" y="1283983"/>
            <a:ext cx="1239253" cy="36847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176" y="2013149"/>
            <a:ext cx="3451057" cy="1039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 a = b + c + (d)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3951" y="1690682"/>
            <a:ext cx="3779849" cy="4760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u="sng" dirty="0" smtClean="0"/>
              <a:t>Action</a:t>
            </a:r>
            <a:r>
              <a:rPr lang="en-US" sz="2000" i="1" dirty="0" smtClean="0"/>
              <a:t>		 ‘</a:t>
            </a:r>
            <a:r>
              <a:rPr lang="en-US" sz="2000" i="1" u="sng" dirty="0" smtClean="0"/>
              <a:t>gen’ Output</a:t>
            </a:r>
          </a:p>
          <a:p>
            <a:pPr marL="0" indent="0">
              <a:buNone/>
            </a:pPr>
            <a:r>
              <a:rPr lang="en-US" sz="2000" i="1" dirty="0" err="1"/>
              <a:t>E.addr</a:t>
            </a:r>
            <a:r>
              <a:rPr lang="en-US" sz="2000" i="1" dirty="0"/>
              <a:t> = </a:t>
            </a:r>
            <a:r>
              <a:rPr lang="en-US" sz="2000" i="1" dirty="0" smtClean="0"/>
              <a:t>t2</a:t>
            </a: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		t2 </a:t>
            </a:r>
            <a:r>
              <a:rPr lang="en-US" sz="2000" i="1" dirty="0"/>
              <a:t>= </a:t>
            </a:r>
            <a:r>
              <a:rPr lang="en-US" sz="2000" i="1" dirty="0" smtClean="0"/>
              <a:t>t1 + d</a:t>
            </a:r>
            <a:endParaRPr lang="en-US" sz="2000" i="1" dirty="0" smtClean="0"/>
          </a:p>
          <a:p>
            <a:pPr marL="0" indent="0">
              <a:buNone/>
            </a:pPr>
            <a:endParaRPr lang="en-US" sz="2000" i="1" dirty="0" smtClean="0"/>
          </a:p>
          <a:p>
            <a:pPr marL="0" indent="0">
              <a:buNone/>
            </a:pPr>
            <a:r>
              <a:rPr lang="en-US" sz="2000" i="1" dirty="0" err="1" smtClean="0"/>
              <a:t>top.get</a:t>
            </a:r>
            <a:r>
              <a:rPr lang="en-US" sz="2000" i="1" dirty="0" smtClean="0"/>
              <a:t> returns a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i="1" dirty="0" smtClean="0"/>
              <a:t>	a = t2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en-US" sz="2000" i="1" dirty="0" smtClean="0"/>
              <a:t>		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249653" y="1690686"/>
            <a:ext cx="1792705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 smtClean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21104" y="1690683"/>
            <a:ext cx="3220397" cy="448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 smtClean="0"/>
              <a:t>Stack</a:t>
            </a:r>
            <a:r>
              <a:rPr lang="en-US" sz="2000" i="1" dirty="0" smtClean="0"/>
              <a:t>               </a:t>
            </a:r>
            <a:r>
              <a:rPr lang="en-US" sz="2000" i="1" u="sng" dirty="0" smtClean="0"/>
              <a:t>Production Rule</a:t>
            </a:r>
            <a:endParaRPr lang="en-US" sz="20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/>
              <a:t>i</a:t>
            </a:r>
            <a:r>
              <a:rPr lang="en-US" sz="2000" i="1" dirty="0" smtClean="0"/>
              <a:t>d =</a:t>
            </a:r>
            <a:r>
              <a:rPr lang="en-US" sz="2000" i="1" dirty="0" smtClean="0">
                <a:solidFill>
                  <a:srgbClr val="FF0000"/>
                </a:solidFill>
              </a:rPr>
              <a:t> E</a:t>
            </a:r>
            <a:r>
              <a:rPr lang="en-US" sz="2000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i="1" dirty="0" smtClean="0">
                <a:solidFill>
                  <a:srgbClr val="FF0000"/>
                </a:solidFill>
              </a:rPr>
              <a:t>+ </a:t>
            </a:r>
            <a:r>
              <a:rPr lang="en-US" sz="2000" i="1" dirty="0" smtClean="0">
                <a:solidFill>
                  <a:srgbClr val="FF0000"/>
                </a:solidFill>
              </a:rPr>
              <a:t>E</a:t>
            </a:r>
            <a:r>
              <a:rPr lang="en-US" sz="2000" i="1" baseline="-25000" dirty="0" smtClean="0">
                <a:solidFill>
                  <a:srgbClr val="FF0000"/>
                </a:solidFill>
              </a:rPr>
              <a:t>2 </a:t>
            </a:r>
            <a:r>
              <a:rPr lang="en-US" sz="2000" i="1" dirty="0" smtClean="0">
                <a:solidFill>
                  <a:srgbClr val="FF0000"/>
                </a:solidFill>
              </a:rPr>
              <a:t>         </a:t>
            </a:r>
            <a:r>
              <a:rPr lang="en-US" sz="2000" i="1" dirty="0" smtClean="0">
                <a:solidFill>
                  <a:schemeClr val="accent1"/>
                </a:solidFill>
              </a:rPr>
              <a:t>E </a:t>
            </a:r>
            <a:r>
              <a:rPr lang="en-US" sz="2000" i="1" dirty="0">
                <a:solidFill>
                  <a:schemeClr val="accent1"/>
                </a:solidFill>
              </a:rPr>
              <a:t>-&gt; </a:t>
            </a:r>
            <a:r>
              <a:rPr lang="en-US" sz="2000" i="1" dirty="0" smtClean="0">
                <a:solidFill>
                  <a:schemeClr val="accent1"/>
                </a:solidFill>
              </a:rPr>
              <a:t>E</a:t>
            </a:r>
            <a:r>
              <a:rPr lang="en-US" sz="2000" i="1" baseline="-25000" dirty="0" smtClean="0">
                <a:solidFill>
                  <a:schemeClr val="accent1"/>
                </a:solidFill>
              </a:rPr>
              <a:t>1 </a:t>
            </a:r>
            <a:r>
              <a:rPr lang="en-US" sz="2000" i="1" dirty="0" smtClean="0">
                <a:solidFill>
                  <a:schemeClr val="accent1"/>
                </a:solidFill>
              </a:rPr>
              <a:t>+ E</a:t>
            </a:r>
            <a:r>
              <a:rPr lang="en-US" sz="2000" i="1" baseline="-25000" dirty="0" smtClean="0">
                <a:solidFill>
                  <a:schemeClr val="accent1"/>
                </a:solidFill>
              </a:rPr>
              <a:t>2</a:t>
            </a:r>
          </a:p>
          <a:p>
            <a:pPr marL="0" indent="0">
              <a:buNone/>
            </a:pPr>
            <a:endParaRPr lang="en-US" sz="2000" i="1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i</a:t>
            </a:r>
            <a:r>
              <a:rPr lang="en-US" sz="2000" i="1" dirty="0" smtClean="0">
                <a:solidFill>
                  <a:srgbClr val="FF0000"/>
                </a:solidFill>
              </a:rPr>
              <a:t>d = E </a:t>
            </a:r>
            <a:r>
              <a:rPr lang="en-US" sz="2000" i="1" dirty="0" smtClean="0">
                <a:solidFill>
                  <a:srgbClr val="FF0000"/>
                </a:solidFill>
              </a:rPr>
              <a:t>	              </a:t>
            </a:r>
            <a:r>
              <a:rPr lang="en-US" sz="2000" i="1" dirty="0">
                <a:solidFill>
                  <a:schemeClr val="accent1"/>
                </a:solidFill>
              </a:rPr>
              <a:t>S</a:t>
            </a:r>
            <a:r>
              <a:rPr lang="en-US" sz="2000" i="1" dirty="0" smtClean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1"/>
                </a:solidFill>
              </a:rPr>
              <a:t>-&gt; </a:t>
            </a:r>
            <a:r>
              <a:rPr lang="en-US" sz="2000" i="1" dirty="0" smtClean="0">
                <a:solidFill>
                  <a:schemeClr val="accent1"/>
                </a:solidFill>
              </a:rPr>
              <a:t>id = E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i="1" baseline="-25000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i="1" baseline="-25000" dirty="0" smtClean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29115" y="1643817"/>
            <a:ext cx="159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u="sng" dirty="0" smtClean="0"/>
              <a:t>Semantic Rules</a:t>
            </a:r>
            <a:endParaRPr lang="en-US" i="1" u="sng" dirty="0"/>
          </a:p>
        </p:txBody>
      </p:sp>
      <p:sp>
        <p:nvSpPr>
          <p:cNvPr id="7" name="Rectangle 6"/>
          <p:cNvSpPr/>
          <p:nvPr/>
        </p:nvSpPr>
        <p:spPr>
          <a:xfrm>
            <a:off x="1385259" y="1274485"/>
            <a:ext cx="1292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43434"/>
                </a:solidFill>
              </a:rPr>
              <a:t>Top of stack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578252" y="1652453"/>
            <a:ext cx="423390" cy="57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517" y="3188368"/>
            <a:ext cx="3218502" cy="8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56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Translation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315200" cy="391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8530389" y="1981200"/>
            <a:ext cx="31041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</a:rPr>
              <a:t>gen() does two things: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</a:rPr>
              <a:t>generate </a:t>
            </a:r>
            <a:r>
              <a:rPr lang="en-US" sz="2400" dirty="0">
                <a:latin typeface="Calibri" panose="020F0502020204030204" pitchFamily="34" charset="0"/>
              </a:rPr>
              <a:t>three address </a:t>
            </a:r>
            <a:r>
              <a:rPr lang="en-US" sz="2400" dirty="0" smtClean="0">
                <a:latin typeface="Calibri" panose="020F0502020204030204" pitchFamily="34" charset="0"/>
              </a:rPr>
              <a:t>instruction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libri" panose="020F0502020204030204" pitchFamily="34" charset="0"/>
              </a:rPr>
              <a:t>append </a:t>
            </a:r>
            <a:r>
              <a:rPr lang="en-US" sz="2400" dirty="0">
                <a:latin typeface="Calibri" panose="020F0502020204030204" pitchFamily="34" charset="0"/>
              </a:rPr>
              <a:t>it to the sequence </a:t>
            </a:r>
            <a:r>
              <a:rPr lang="en-US" sz="2400" dirty="0" smtClean="0">
                <a:latin typeface="Calibri" panose="020F0502020204030204" pitchFamily="34" charset="0"/>
              </a:rPr>
              <a:t>of instructions </a:t>
            </a:r>
            <a:r>
              <a:rPr lang="en-US" sz="2400" dirty="0">
                <a:latin typeface="Calibri" panose="020F0502020204030204" pitchFamily="34" charset="0"/>
              </a:rPr>
              <a:t>generated so far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1219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Address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Problems:</a:t>
            </a:r>
          </a:p>
          <a:p>
            <a:pPr marL="514350" indent="-514350">
              <a:buAutoNum type="arabicPeriod"/>
            </a:pPr>
            <a:r>
              <a:rPr lang="en-US" dirty="0" smtClean="0"/>
              <a:t>Change the semantic rules to generate three-address codes for arithmetic expressions (binary operators + and -) involving </a:t>
            </a:r>
            <a:r>
              <a:rPr lang="en-US" dirty="0" smtClean="0"/>
              <a:t>one</a:t>
            </a:r>
            <a:r>
              <a:rPr lang="en-US" dirty="0" smtClean="0"/>
              <a:t>-dimensional </a:t>
            </a:r>
            <a:r>
              <a:rPr lang="en-US" dirty="0" smtClean="0"/>
              <a:t>array variables on the right hand side.</a:t>
            </a:r>
            <a:endParaRPr lang="en-US" dirty="0"/>
          </a:p>
          <a:p>
            <a:pPr lvl="1"/>
            <a:r>
              <a:rPr lang="en-US" dirty="0" smtClean="0"/>
              <a:t>Note that no array element will appear on the left hand side of an expression.</a:t>
            </a:r>
          </a:p>
          <a:p>
            <a:pPr lvl="1"/>
            <a:r>
              <a:rPr lang="en-US" dirty="0" smtClean="0"/>
              <a:t>All variables used are integers </a:t>
            </a:r>
            <a:r>
              <a:rPr lang="en-US" dirty="0" smtClean="0"/>
              <a:t>of </a:t>
            </a:r>
            <a:r>
              <a:rPr lang="en-US" dirty="0" smtClean="0"/>
              <a:t>4 byte length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Write a program in any of your preferred </a:t>
            </a:r>
            <a:r>
              <a:rPr lang="en-US" dirty="0" err="1" smtClean="0"/>
              <a:t>langiage</a:t>
            </a:r>
            <a:r>
              <a:rPr lang="en-US" dirty="0" smtClean="0"/>
              <a:t> to generate the </a:t>
            </a:r>
            <a:r>
              <a:rPr lang="en-US" smtClean="0"/>
              <a:t>three-address code.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351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591" y="429490"/>
            <a:ext cx="3613483" cy="1008230"/>
          </a:xfrm>
        </p:spPr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hy Intermediate Code?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5837" y="1323474"/>
            <a:ext cx="4505742" cy="4517804"/>
          </a:xfrm>
        </p:spPr>
        <p:txBody>
          <a:bodyPr>
            <a:normAutofit lnSpcReduction="10000"/>
          </a:bodyPr>
          <a:lstStyle/>
          <a:p>
            <a:pPr lvl="0">
              <a:buSzPct val="45000"/>
            </a:pPr>
            <a:r>
              <a:rPr lang="en-US" sz="2300" dirty="0" smtClean="0">
                <a:solidFill>
                  <a:srgbClr val="C00000"/>
                </a:solidFill>
              </a:rPr>
              <a:t>Without intermediate code generator -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3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For </a:t>
            </a:r>
            <a:r>
              <a:rPr lang="en-US" sz="2300" b="1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m</a:t>
            </a:r>
            <a:r>
              <a:rPr lang="en-US" sz="23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languages and </a:t>
            </a:r>
            <a:r>
              <a:rPr lang="en-US" sz="2300" b="1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n</a:t>
            </a:r>
            <a:r>
              <a:rPr lang="en-US" sz="23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target machines, we need to write </a:t>
            </a:r>
            <a:r>
              <a:rPr lang="en-US" sz="2300" b="1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m</a:t>
            </a:r>
            <a:r>
              <a:rPr lang="en-US" sz="23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front-ends, </a:t>
            </a:r>
            <a:r>
              <a:rPr lang="en-US" sz="2300" b="1" dirty="0" err="1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mxn</a:t>
            </a:r>
            <a:r>
              <a:rPr lang="en-US" sz="23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optimizers, and </a:t>
            </a:r>
            <a:r>
              <a:rPr lang="en-US" sz="2300" b="1" dirty="0" err="1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mxn</a:t>
            </a:r>
            <a:r>
              <a:rPr lang="en-US" sz="23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code generators.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3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Reuse is not possible.</a:t>
            </a:r>
          </a:p>
          <a:p>
            <a:pPr lvl="0">
              <a:buSzPct val="45000"/>
            </a:pPr>
            <a:r>
              <a:rPr lang="en-US" sz="2300" dirty="0" smtClean="0">
                <a:solidFill>
                  <a:srgbClr val="C00000"/>
                </a:solidFill>
              </a:rPr>
              <a:t>With intermediate code generator -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3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A machine independent code optimizer can be written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300" b="1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m</a:t>
            </a:r>
            <a:r>
              <a:rPr lang="en-US" sz="23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front ends, </a:t>
            </a:r>
            <a:r>
              <a:rPr lang="en-US" sz="2300" b="1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n</a:t>
            </a:r>
            <a:r>
              <a:rPr lang="en-US" sz="23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code generators and 1 optimizer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0310" y="6000787"/>
            <a:ext cx="382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Without Intermediate Code Optimizer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10" y="429490"/>
            <a:ext cx="6992456" cy="54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1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Address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instructions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LHS is the target and RHS has </a:t>
            </a:r>
            <a:r>
              <a:rPr lang="en-US" dirty="0" err="1" smtClean="0"/>
              <a:t>atmost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two operands and one operator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RHS operands can be either variables or constants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18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3453" y="1143000"/>
            <a:ext cx="2683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</a:p>
          <a:p>
            <a:r>
              <a:rPr lang="en-US" sz="2400" dirty="0" err="1" smtClean="0"/>
              <a:t>a+b</a:t>
            </a:r>
            <a:r>
              <a:rPr lang="en-US" sz="2400" dirty="0" smtClean="0"/>
              <a:t>*c-d/(b*c)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3" y="613954"/>
            <a:ext cx="9117874" cy="58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6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Address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instructions:</a:t>
            </a:r>
            <a:r>
              <a:rPr lang="en-US" dirty="0" smtClean="0"/>
              <a:t> </a:t>
            </a:r>
          </a:p>
          <a:p>
            <a:pPr marL="0" lvl="0" indent="0">
              <a:buSzPct val="45000"/>
              <a:buNone/>
            </a:pPr>
            <a:r>
              <a:rPr lang="en-US" dirty="0" smtClean="0"/>
              <a:t>a = b </a:t>
            </a:r>
            <a:r>
              <a:rPr lang="en-US" dirty="0" err="1" smtClean="0"/>
              <a:t>biop</a:t>
            </a:r>
            <a:r>
              <a:rPr lang="en-US" dirty="0" smtClean="0"/>
              <a:t> c</a:t>
            </a:r>
          </a:p>
          <a:p>
            <a:pPr marL="0" lvl="0" indent="0">
              <a:buSzPct val="45000"/>
              <a:buNone/>
            </a:pPr>
            <a:r>
              <a:rPr lang="en-US" dirty="0" smtClean="0"/>
              <a:t>a = </a:t>
            </a:r>
            <a:r>
              <a:rPr lang="en-US" dirty="0" err="1" smtClean="0"/>
              <a:t>uop</a:t>
            </a:r>
            <a:r>
              <a:rPr lang="en-US" dirty="0" smtClean="0"/>
              <a:t> b	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 err="1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biop</a:t>
            </a: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is any binary arithmetic, logical, or relational operator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 err="1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uop</a:t>
            </a:r>
            <a:r>
              <a:rPr lang="en-US" sz="28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is any unary arithmetic (-, shift, conversion) or logical operator (∼)</a:t>
            </a:r>
          </a:p>
          <a:p>
            <a:pPr hangingPunct="0">
              <a:spcBef>
                <a:spcPts val="1417"/>
              </a:spcBef>
              <a:buSzPct val="75000"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Copy instruction:</a:t>
            </a:r>
          </a:p>
          <a:p>
            <a:pPr marL="0" indent="0" hangingPunct="0">
              <a:spcBef>
                <a:spcPts val="1417"/>
              </a:spcBef>
              <a:buSzPct val="75000"/>
              <a:buNone/>
            </a:pPr>
            <a:r>
              <a:rPr lang="en-US" dirty="0"/>
              <a:t>a = b</a:t>
            </a:r>
            <a:endParaRPr lang="en-US" dirty="0" smtClean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Jump instructions: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sz="3200" dirty="0" err="1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goto</a:t>
            </a:r>
            <a:r>
              <a:rPr lang="en-US" sz="3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L 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sz="3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if t </a:t>
            </a:r>
            <a:r>
              <a:rPr lang="en-US" sz="3200" dirty="0" err="1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goto</a:t>
            </a:r>
            <a:r>
              <a:rPr lang="en-US" sz="3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L </a:t>
            </a:r>
          </a:p>
          <a:p>
            <a:pPr lvl="1" hangingPunct="0">
              <a:spcBef>
                <a:spcPts val="1417"/>
              </a:spcBef>
            </a:pPr>
            <a:r>
              <a:rPr lang="en-US" sz="3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L is the label of the next three-address instruction to be executed, t is a </a:t>
            </a:r>
            <a:r>
              <a:rPr lang="en-US" sz="3200" dirty="0" err="1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boolean</a:t>
            </a:r>
            <a:r>
              <a:rPr lang="en-US" sz="3200" dirty="0" smtClean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 variable, a and b are either variables or constants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8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Address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Functions:</a:t>
            </a:r>
          </a:p>
          <a:p>
            <a:pPr marL="0" lvl="0" indent="0">
              <a:buSzPct val="45000"/>
              <a:buNone/>
            </a:pPr>
            <a:r>
              <a:rPr lang="en-US" dirty="0" err="1"/>
              <a:t>func</a:t>
            </a:r>
            <a:r>
              <a:rPr lang="en-US" dirty="0"/>
              <a:t> begin &lt;name&gt; 	</a:t>
            </a:r>
            <a:r>
              <a:rPr lang="en-US" dirty="0" smtClean="0"/>
              <a:t>	//beginning of the function</a:t>
            </a:r>
          </a:p>
          <a:p>
            <a:pPr marL="0" lvl="0" indent="0">
              <a:buSzPct val="45000"/>
              <a:buNone/>
            </a:pPr>
            <a:r>
              <a:rPr lang="en-US" dirty="0" err="1" smtClean="0"/>
              <a:t>func</a:t>
            </a:r>
            <a:r>
              <a:rPr lang="en-US" dirty="0" smtClean="0"/>
              <a:t> end 				//end of a function</a:t>
            </a:r>
          </a:p>
          <a:p>
            <a:pPr marL="0" lvl="0" indent="0">
              <a:buSzPct val="45000"/>
              <a:buNone/>
            </a:pP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/>
              <a:t>p </a:t>
            </a:r>
            <a:r>
              <a:rPr lang="en-US" dirty="0" smtClean="0"/>
              <a:t>				//place </a:t>
            </a:r>
            <a:r>
              <a:rPr lang="en-US" dirty="0"/>
              <a:t>a value parameter p on </a:t>
            </a:r>
            <a:r>
              <a:rPr lang="en-US" dirty="0" smtClean="0"/>
              <a:t>stack</a:t>
            </a:r>
            <a:endParaRPr lang="en-US" dirty="0"/>
          </a:p>
          <a:p>
            <a:pPr marL="0" lvl="0" indent="0">
              <a:buSzPct val="45000"/>
              <a:buNone/>
            </a:pPr>
            <a:r>
              <a:rPr lang="en-US" dirty="0" err="1"/>
              <a:t>refparam</a:t>
            </a:r>
            <a:r>
              <a:rPr lang="en-US" dirty="0"/>
              <a:t> p </a:t>
            </a:r>
            <a:r>
              <a:rPr lang="en-US" dirty="0" smtClean="0"/>
              <a:t>			//place </a:t>
            </a:r>
            <a:r>
              <a:rPr lang="en-US" dirty="0"/>
              <a:t>a reference parameter p on </a:t>
            </a:r>
            <a:r>
              <a:rPr lang="en-US" dirty="0" smtClean="0"/>
              <a:t>stack</a:t>
            </a:r>
          </a:p>
          <a:p>
            <a:pPr marL="0" lvl="0" indent="0">
              <a:buSzPct val="45000"/>
              <a:buNone/>
            </a:pPr>
            <a:r>
              <a:rPr lang="en-US" dirty="0" smtClean="0"/>
              <a:t>call </a:t>
            </a:r>
            <a:r>
              <a:rPr lang="en-US" dirty="0"/>
              <a:t>f, n </a:t>
            </a:r>
            <a:r>
              <a:rPr lang="en-US" dirty="0" smtClean="0"/>
              <a:t>				//call </a:t>
            </a:r>
            <a:r>
              <a:rPr lang="en-US" dirty="0"/>
              <a:t>a function f with n </a:t>
            </a:r>
            <a:r>
              <a:rPr lang="en-US" dirty="0" smtClean="0"/>
              <a:t>parameters</a:t>
            </a:r>
            <a:endParaRPr lang="en-US" dirty="0"/>
          </a:p>
          <a:p>
            <a:pPr marL="0" lvl="0" indent="0">
              <a:buSzPct val="45000"/>
              <a:buNone/>
            </a:pPr>
            <a:r>
              <a:rPr lang="en-US" dirty="0"/>
              <a:t>return </a:t>
            </a:r>
            <a:r>
              <a:rPr lang="en-US" dirty="0" smtClean="0"/>
              <a:t>				//return </a:t>
            </a:r>
            <a:r>
              <a:rPr lang="en-US" dirty="0"/>
              <a:t>from a </a:t>
            </a:r>
            <a:r>
              <a:rPr lang="en-US" dirty="0" smtClean="0"/>
              <a:t>function</a:t>
            </a:r>
            <a:endParaRPr lang="en-US" dirty="0"/>
          </a:p>
          <a:p>
            <a:pPr marL="0" lvl="0" indent="0">
              <a:buSzPct val="45000"/>
              <a:buNone/>
            </a:pPr>
            <a:r>
              <a:rPr lang="en-US" dirty="0"/>
              <a:t>return a </a:t>
            </a:r>
            <a:r>
              <a:rPr lang="en-US" dirty="0" smtClean="0"/>
              <a:t>				//return </a:t>
            </a:r>
            <a:r>
              <a:rPr lang="en-US" dirty="0"/>
              <a:t>from a function with a value </a:t>
            </a:r>
            <a:r>
              <a:rPr lang="en-US" dirty="0" smtClean="0"/>
              <a:t>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5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Address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Indexed copy instructions:</a:t>
            </a:r>
          </a:p>
          <a:p>
            <a:pPr marL="0" lvl="0" indent="0">
              <a:buSzPct val="45000"/>
              <a:buNone/>
            </a:pPr>
            <a:r>
              <a:rPr lang="en-US" dirty="0"/>
              <a:t>a = b[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smtClean="0"/>
              <a:t>			//a </a:t>
            </a:r>
            <a:r>
              <a:rPr lang="en-US" dirty="0"/>
              <a:t>is set to contents(contents(b)+contents(</a:t>
            </a:r>
            <a:r>
              <a:rPr lang="en-US" dirty="0" err="1"/>
              <a:t>i</a:t>
            </a:r>
            <a:r>
              <a:rPr lang="en-US" dirty="0" smtClean="0"/>
              <a:t>))</a:t>
            </a:r>
            <a:endParaRPr lang="en-US" dirty="0"/>
          </a:p>
          <a:p>
            <a:pPr marL="0" lvl="0" indent="0">
              <a:buSzPct val="45000"/>
              <a:buNone/>
            </a:pPr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b </a:t>
            </a:r>
            <a:r>
              <a:rPr lang="en-US" dirty="0" smtClean="0"/>
              <a:t>			//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th</a:t>
            </a:r>
            <a:r>
              <a:rPr lang="en-US" dirty="0"/>
              <a:t> location of array a is set to </a:t>
            </a:r>
            <a:r>
              <a:rPr lang="en-US" dirty="0" smtClean="0"/>
              <a:t>b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assignments:</a:t>
            </a:r>
          </a:p>
          <a:p>
            <a:pPr marL="0" lvl="0" indent="0">
              <a:buSzPct val="45000"/>
              <a:buNone/>
            </a:pPr>
            <a:r>
              <a:rPr lang="en-US" dirty="0"/>
              <a:t>a = &amp;b </a:t>
            </a:r>
            <a:r>
              <a:rPr lang="en-US" dirty="0" smtClean="0"/>
              <a:t>		//a </a:t>
            </a:r>
            <a:r>
              <a:rPr lang="en-US" dirty="0"/>
              <a:t>is set to the address of b, i.e., a points to </a:t>
            </a:r>
            <a:r>
              <a:rPr lang="en-US" dirty="0" smtClean="0"/>
              <a:t>b</a:t>
            </a:r>
            <a:endParaRPr lang="en-US" dirty="0"/>
          </a:p>
          <a:p>
            <a:pPr marL="0" lvl="0" indent="0">
              <a:buSzPct val="45000"/>
              <a:buNone/>
            </a:pPr>
            <a:r>
              <a:rPr lang="en-US" dirty="0"/>
              <a:t>*a = b </a:t>
            </a:r>
            <a:r>
              <a:rPr lang="en-US" dirty="0" smtClean="0"/>
              <a:t>		//contents(contents(a</a:t>
            </a:r>
            <a:r>
              <a:rPr lang="en-US" dirty="0"/>
              <a:t>)) is set to contents(b</a:t>
            </a:r>
            <a:r>
              <a:rPr lang="en-US" dirty="0" smtClean="0"/>
              <a:t>)</a:t>
            </a:r>
            <a:endParaRPr lang="en-US" dirty="0"/>
          </a:p>
          <a:p>
            <a:pPr marL="0" lvl="0" indent="0">
              <a:buSzPct val="45000"/>
              <a:buNone/>
            </a:pPr>
            <a:r>
              <a:rPr lang="en-US" dirty="0"/>
              <a:t>a = *b </a:t>
            </a:r>
            <a:r>
              <a:rPr lang="en-US" dirty="0" smtClean="0"/>
              <a:t>		//a </a:t>
            </a:r>
            <a:r>
              <a:rPr lang="en-US" dirty="0"/>
              <a:t>is set to contents(contents(b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3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03032" cy="1325563"/>
          </a:xfrm>
        </p:spPr>
        <p:txBody>
          <a:bodyPr/>
          <a:lstStyle/>
          <a:p>
            <a:r>
              <a:rPr lang="en-US" dirty="0" smtClean="0"/>
              <a:t>Three Address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C-Program</a:t>
            </a:r>
          </a:p>
          <a:p>
            <a:pPr marL="0" lvl="0" indent="0">
              <a:buSzPct val="45000"/>
              <a:buNone/>
            </a:pPr>
            <a:r>
              <a:rPr lang="en-US" dirty="0" err="1"/>
              <a:t>int</a:t>
            </a:r>
            <a:r>
              <a:rPr lang="en-US" dirty="0"/>
              <a:t> a[10], b[10], </a:t>
            </a:r>
            <a:r>
              <a:rPr lang="en-US" dirty="0" err="1"/>
              <a:t>dot_prod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lvl="0" indent="0">
              <a:buSzPct val="45000"/>
              <a:buNone/>
            </a:pPr>
            <a:r>
              <a:rPr lang="en-US" dirty="0" err="1"/>
              <a:t>dot_prod</a:t>
            </a:r>
            <a:r>
              <a:rPr lang="en-US" dirty="0"/>
              <a:t> = 0;</a:t>
            </a:r>
          </a:p>
          <a:p>
            <a:pPr marL="0" lvl="0" indent="0">
              <a:buSzPct val="45000"/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&lt;10;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err="1"/>
              <a:t>dot_prod</a:t>
            </a:r>
            <a:r>
              <a:rPr lang="en-US" dirty="0"/>
              <a:t> += a[</a:t>
            </a:r>
            <a:r>
              <a:rPr lang="en-US" dirty="0" err="1"/>
              <a:t>i</a:t>
            </a:r>
            <a:r>
              <a:rPr lang="en-US" dirty="0"/>
              <a:t>]*b[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8536" y="511005"/>
            <a:ext cx="2907632" cy="5778333"/>
          </a:xfrm>
        </p:spPr>
        <p:txBody>
          <a:bodyPr>
            <a:normAutofit/>
          </a:bodyPr>
          <a:lstStyle/>
          <a:p>
            <a:pPr lvl="1" hangingPunct="0">
              <a:spcBef>
                <a:spcPts val="1417"/>
              </a:spcBef>
              <a:buNone/>
            </a:pP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dot_prod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0;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0;</a:t>
            </a:r>
          </a:p>
          <a:p>
            <a:pPr marL="0" indent="0" hangingPunct="0">
              <a:spcBef>
                <a:spcPts val="1417"/>
              </a:spcBef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T1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&gt;10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T2 = 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= =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T3 = T1 &amp;&amp; T2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if T3 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L2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T4 = 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T5 = 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*4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T6 = T4[T5]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446168" y="511005"/>
            <a:ext cx="3404936" cy="577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hangingPunct="0">
              <a:spcBef>
                <a:spcPts val="1417"/>
              </a:spcBef>
              <a:buNone/>
            </a:pPr>
            <a:r>
              <a:rPr lang="en-US" dirty="0" smtClean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T7 = </a:t>
            </a:r>
            <a:r>
              <a:rPr lang="en-US" dirty="0" err="1" smtClean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dirty="0" smtClean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T8 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*4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T9 = 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T7[T8]</a:t>
            </a:r>
            <a:endParaRPr lang="en-US" dirty="0">
              <a:highlight>
                <a:scrgbClr r="0" g="0" b="0">
                  <a:alpha val="0"/>
                </a:scrgbClr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hangingPunct="0">
              <a:spcBef>
                <a:spcPts val="1417"/>
              </a:spcBef>
              <a:buNone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T10 = 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T6*T9</a:t>
            </a:r>
            <a:endParaRPr lang="en-US" dirty="0">
              <a:highlight>
                <a:scrgbClr r="0" g="0" b="0">
                  <a:alpha val="0"/>
                </a:scrgbClr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hangingPunct="0">
              <a:spcBef>
                <a:spcPts val="1417"/>
              </a:spcBef>
              <a:buNone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T11 = 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dot_prod+T10</a:t>
            </a:r>
            <a:endParaRPr lang="en-US" dirty="0">
              <a:highlight>
                <a:scrgbClr r="0" g="0" b="0">
                  <a:alpha val="0"/>
                </a:scrgbClr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hangingPunct="0">
              <a:spcBef>
                <a:spcPts val="1417"/>
              </a:spcBef>
              <a:buNone/>
            </a:pP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dot_prod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smtClean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T11</a:t>
            </a:r>
            <a:endParaRPr lang="en-US" dirty="0">
              <a:highlight>
                <a:scrgbClr r="0" g="0" b="0">
                  <a:alpha val="0"/>
                </a:scrgbClr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hangingPunct="0">
              <a:spcBef>
                <a:spcPts val="1417"/>
              </a:spcBef>
              <a:buNone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T12 = i+1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= T12</a:t>
            </a:r>
          </a:p>
          <a:p>
            <a:pPr lvl="1" hangingPunct="0">
              <a:spcBef>
                <a:spcPts val="1417"/>
              </a:spcBef>
              <a:buNone/>
            </a:pPr>
            <a:r>
              <a:rPr lang="en-US" dirty="0" err="1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L1</a:t>
            </a:r>
          </a:p>
          <a:p>
            <a:pPr marL="0" lvl="0" indent="0">
              <a:buSzPct val="4500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L2:</a:t>
            </a:r>
          </a:p>
          <a:p>
            <a:pPr lvl="1" hangingPunct="0">
              <a:spcBef>
                <a:spcPts val="1417"/>
              </a:spcBef>
              <a:buFont typeface="Arial" panose="020B0604020202020204" pitchFamily="34" charset="0"/>
              <a:buNone/>
            </a:pPr>
            <a:endParaRPr lang="en-US" sz="3200" dirty="0" smtClean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2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Single-Static-Assignment (SSA)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1567280"/>
          </a:xfrm>
        </p:spPr>
        <p:txBody>
          <a:bodyPr/>
          <a:lstStyle/>
          <a:p>
            <a:r>
              <a:rPr lang="en-US" dirty="0" smtClean="0"/>
              <a:t>Another </a:t>
            </a:r>
            <a:r>
              <a:rPr lang="en-US" dirty="0"/>
              <a:t>intermediate </a:t>
            </a:r>
            <a:r>
              <a:rPr lang="en-US" dirty="0" smtClean="0"/>
              <a:t>representation</a:t>
            </a:r>
            <a:endParaRPr lang="en-US" dirty="0"/>
          </a:p>
          <a:p>
            <a:r>
              <a:rPr lang="en-US" dirty="0" smtClean="0"/>
              <a:t>Facilitates </a:t>
            </a:r>
            <a:r>
              <a:rPr lang="en-US" dirty="0"/>
              <a:t>certain code optimizations</a:t>
            </a:r>
          </a:p>
          <a:p>
            <a:r>
              <a:rPr lang="en-US" dirty="0" smtClean="0"/>
              <a:t>All </a:t>
            </a:r>
            <a:r>
              <a:rPr lang="en-US" dirty="0"/>
              <a:t>assignments are to variables </a:t>
            </a:r>
            <a:r>
              <a:rPr lang="en-US" dirty="0" smtClean="0"/>
              <a:t>with distinct </a:t>
            </a:r>
            <a:r>
              <a:rPr lang="en-US" dirty="0"/>
              <a:t>names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797444"/>
            <a:ext cx="8991601" cy="231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4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605</Words>
  <Application>Microsoft Office PowerPoint</Application>
  <PresentationFormat>Widescreen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Liberation Sans</vt:lpstr>
      <vt:lpstr>StarSymbol</vt:lpstr>
      <vt:lpstr>Office Theme</vt:lpstr>
      <vt:lpstr>Intermediate Code Generation</vt:lpstr>
      <vt:lpstr>Why Intermediate Code?</vt:lpstr>
      <vt:lpstr>Three Address Code</vt:lpstr>
      <vt:lpstr>PowerPoint Presentation</vt:lpstr>
      <vt:lpstr>Three Address Code</vt:lpstr>
      <vt:lpstr>Three Address Code</vt:lpstr>
      <vt:lpstr>Three Address Code</vt:lpstr>
      <vt:lpstr>Three Address Code</vt:lpstr>
      <vt:lpstr>Single-Static-Assignment (SSA)</vt:lpstr>
      <vt:lpstr>Translations of Statements and Expressions</vt:lpstr>
      <vt:lpstr>Three Address Code for Expressions</vt:lpstr>
      <vt:lpstr>PowerPoint Presentation</vt:lpstr>
      <vt:lpstr>An example:  a = b + c + (d)        </vt:lpstr>
      <vt:lpstr>An example:  a = b + c + (d)</vt:lpstr>
      <vt:lpstr>An example:  a = b + c + (d)</vt:lpstr>
      <vt:lpstr>Incremental Translation</vt:lpstr>
      <vt:lpstr>Three Address Code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Generation</dc:title>
  <dc:creator>Nandini Mukherjee</dc:creator>
  <cp:lastModifiedBy>Nandini Mukherjee</cp:lastModifiedBy>
  <cp:revision>28</cp:revision>
  <dcterms:created xsi:type="dcterms:W3CDTF">2020-09-06T16:06:17Z</dcterms:created>
  <dcterms:modified xsi:type="dcterms:W3CDTF">2020-09-08T08:24:43Z</dcterms:modified>
</cp:coreProperties>
</file>