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4" d="100"/>
          <a:sy n="14" d="100"/>
        </p:scale>
        <p:origin x="8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F89FD0-7B66-4035-AAD8-7AFC56C5269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155671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F89FD0-7B66-4035-AAD8-7AFC56C5269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78138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F89FD0-7B66-4035-AAD8-7AFC56C5269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55199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F89FD0-7B66-4035-AAD8-7AFC56C5269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194398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F89FD0-7B66-4035-AAD8-7AFC56C5269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389238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F89FD0-7B66-4035-AAD8-7AFC56C52693}"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105730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F89FD0-7B66-4035-AAD8-7AFC56C52693}"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67142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F89FD0-7B66-4035-AAD8-7AFC56C52693}"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227848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89FD0-7B66-4035-AAD8-7AFC56C52693}"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147034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35F89FD0-7B66-4035-AAD8-7AFC56C52693}"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30102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35F89FD0-7B66-4035-AAD8-7AFC56C52693}"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1D748-7114-4F67-BBAD-70313B4E71C6}" type="slidenum">
              <a:rPr lang="en-US" smtClean="0"/>
              <a:t>‹#›</a:t>
            </a:fld>
            <a:endParaRPr lang="en-US"/>
          </a:p>
        </p:txBody>
      </p:sp>
    </p:spTree>
    <p:extLst>
      <p:ext uri="{BB962C8B-B14F-4D97-AF65-F5344CB8AC3E}">
        <p14:creationId xmlns:p14="http://schemas.microsoft.com/office/powerpoint/2010/main" val="184425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5F89FD0-7B66-4035-AAD8-7AFC56C52693}" type="datetimeFigureOut">
              <a:rPr lang="en-US" smtClean="0"/>
              <a:t>4/23/2019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F61D748-7114-4F67-BBAD-70313B4E71C6}" type="slidenum">
              <a:rPr lang="en-US" smtClean="0"/>
              <a:t>‹#›</a:t>
            </a:fld>
            <a:endParaRPr lang="en-US"/>
          </a:p>
        </p:txBody>
      </p:sp>
    </p:spTree>
    <p:extLst>
      <p:ext uri="{BB962C8B-B14F-4D97-AF65-F5344CB8AC3E}">
        <p14:creationId xmlns:p14="http://schemas.microsoft.com/office/powerpoint/2010/main" val="3550143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14883733" y="5618307"/>
            <a:ext cx="14364215" cy="14582541"/>
          </a:xfrm>
          <a:prstGeom prst="ellipse">
            <a:avLst/>
          </a:prstGeom>
          <a:noFill/>
          <a:ln>
            <a:gradFill flip="none" rotWithShape="1">
              <a:gsLst>
                <a:gs pos="0">
                  <a:srgbClr val="FF0000"/>
                </a:gs>
                <a:gs pos="100000">
                  <a:srgbClr val="000000"/>
                </a:gs>
                <a:gs pos="70000">
                  <a:srgbClr val="000000"/>
                </a:gs>
                <a:gs pos="36000">
                  <a:srgbClr val="FF0000"/>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Twitter Reacts</a:t>
            </a:r>
            <a:r>
              <a:rPr lang="en-US" sz="13000"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13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Gun </a:t>
            </a:r>
            <a:r>
              <a:rPr lang="en-US" sz="13000" b="1" dirty="0">
                <a:solidFill>
                  <a:srgbClr val="FF0000"/>
                </a:solidFill>
                <a:latin typeface="Tahoma" panose="020B0604030504040204" pitchFamily="34" charset="0"/>
                <a:ea typeface="Tahoma" panose="020B0604030504040204" pitchFamily="34" charset="0"/>
                <a:cs typeface="Tahoma" panose="020B0604030504040204" pitchFamily="34" charset="0"/>
              </a:rPr>
              <a:t>Violence</a:t>
            </a:r>
            <a:endParaRPr lang="en-US" sz="130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r>
              <a:rPr lang="en-US" sz="5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By: PRIYANKA KHANAL</a:t>
            </a:r>
          </a:p>
          <a:p>
            <a:pPr algn="ctr"/>
            <a:r>
              <a:rPr lang="en-US" sz="5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s524702@nwmissouri.edu</a:t>
            </a:r>
          </a:p>
          <a:p>
            <a:pPr algn="ctr"/>
            <a:endParaRPr lang="en-US" sz="4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4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4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1200803" y="17162582"/>
            <a:ext cx="41765095" cy="14616070"/>
          </a:xfrm>
          <a:prstGeom prst="rect">
            <a:avLst/>
          </a:prstGeom>
          <a:noFill/>
          <a:ln>
            <a:gradFill flip="none" rotWithShape="1">
              <a:gsLst>
                <a:gs pos="0">
                  <a:srgbClr val="FF0000"/>
                </a:gs>
                <a:gs pos="69000">
                  <a:srgbClr val="000000"/>
                </a:gs>
                <a:gs pos="80000">
                  <a:srgbClr val="000000"/>
                </a:gs>
                <a:gs pos="100000">
                  <a:srgbClr val="000000"/>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RESULTS</a:t>
            </a:r>
            <a:endParaRPr lang="en-US" sz="54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r>
              <a:rPr lang="en-US" sz="5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Result 1</a:t>
            </a:r>
            <a:r>
              <a:rPr lang="en-US" sz="5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5400" dirty="0">
                <a:solidFill>
                  <a:schemeClr val="tx1"/>
                </a:solidFill>
                <a:latin typeface="Tahoma" panose="020B0604030504040204" pitchFamily="34" charset="0"/>
                <a:ea typeface="Tahoma" panose="020B0604030504040204" pitchFamily="34" charset="0"/>
                <a:cs typeface="Tahoma" panose="020B0604030504040204" pitchFamily="34" charset="0"/>
              </a:rPr>
              <a:t>Sentiment </a:t>
            </a:r>
            <a:r>
              <a:rPr lang="en-US" sz="5400" dirty="0" smtClean="0">
                <a:solidFill>
                  <a:schemeClr val="tx1"/>
                </a:solidFill>
                <a:latin typeface="Tahoma" panose="020B0604030504040204" pitchFamily="34" charset="0"/>
                <a:ea typeface="Tahoma" panose="020B0604030504040204" pitchFamily="34" charset="0"/>
                <a:cs typeface="Tahoma" panose="020B0604030504040204" pitchFamily="34" charset="0"/>
              </a:rPr>
              <a:t>Analysis </a:t>
            </a:r>
            <a:r>
              <a:rPr lang="en-US" sz="5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5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Result 2: </a:t>
            </a:r>
            <a:r>
              <a:rPr lang="en-US" sz="5400" dirty="0" smtClean="0">
                <a:solidFill>
                  <a:schemeClr val="tx1"/>
                </a:solidFill>
                <a:latin typeface="Tahoma" panose="020B0604030504040204" pitchFamily="34" charset="0"/>
                <a:ea typeface="Tahoma" panose="020B0604030504040204" pitchFamily="34" charset="0"/>
                <a:cs typeface="Tahoma" panose="020B0604030504040204" pitchFamily="34" charset="0"/>
              </a:rPr>
              <a:t>Most commonly used words              </a:t>
            </a:r>
            <a:r>
              <a:rPr lang="en-US" sz="5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Result 3: </a:t>
            </a:r>
            <a:r>
              <a:rPr lang="en-US" sz="5400" dirty="0" smtClean="0">
                <a:solidFill>
                  <a:schemeClr val="tx1"/>
                </a:solidFill>
                <a:latin typeface="Tahoma" panose="020B0604030504040204" pitchFamily="34" charset="0"/>
                <a:ea typeface="Tahoma" panose="020B0604030504040204" pitchFamily="34" charset="0"/>
                <a:cs typeface="Tahoma" panose="020B0604030504040204" pitchFamily="34" charset="0"/>
              </a:rPr>
              <a:t>What do the Leaders think</a:t>
            </a:r>
          </a:p>
          <a:p>
            <a:pPr marL="1028700" lvl="1" indent="-571500">
              <a:buFont typeface="Arial" panose="020B0604020202020204" pitchFamily="34" charset="0"/>
              <a:buChar char="•"/>
            </a:pPr>
            <a:endParaRPr lang="en-US" sz="4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4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endParaRPr lang="en-US" sz="4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28700" lvl="1" indent="-571500">
              <a:buFont typeface="Arial" panose="020B0604020202020204" pitchFamily="34" charset="0"/>
              <a:buChar char="•"/>
            </a:pPr>
            <a:endParaRPr lang="en-US" sz="4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2" name="Rectangle 21"/>
          <p:cNvSpPr/>
          <p:nvPr/>
        </p:nvSpPr>
        <p:spPr>
          <a:xfrm>
            <a:off x="1125416" y="1046201"/>
            <a:ext cx="27414413" cy="4398635"/>
          </a:xfrm>
          <a:prstGeom prst="rect">
            <a:avLst/>
          </a:prstGeom>
          <a:noFill/>
          <a:ln>
            <a:gradFill>
              <a:gsLst>
                <a:gs pos="0">
                  <a:srgbClr val="FF0000"/>
                </a:gs>
                <a:gs pos="100000">
                  <a:srgbClr val="000000"/>
                </a:gs>
                <a:gs pos="58000">
                  <a:srgbClr val="FF0000"/>
                </a:gs>
                <a:gs pos="100000">
                  <a:srgbClr val="00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INTRODUCTION</a:t>
            </a:r>
            <a:endParaRPr lang="en-US" sz="6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 higher rate of </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gun violence has </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certainly raised a lot of questions on the issue of public safety around the world. Some question the gun control laws whereas some blame the mental health of the shooter. Some people have categorize </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these </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as an act of terrorism and some just think it is act of violence. </a:t>
            </a:r>
            <a:endParaRPr lang="en-US" sz="40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3" name="Rectangle 22"/>
          <p:cNvSpPr/>
          <p:nvPr/>
        </p:nvSpPr>
        <p:spPr>
          <a:xfrm>
            <a:off x="29438246" y="6952249"/>
            <a:ext cx="13469814" cy="9492618"/>
          </a:xfrm>
          <a:prstGeom prst="rect">
            <a:avLst/>
          </a:prstGeom>
          <a:noFill/>
          <a:ln>
            <a:gradFill>
              <a:gsLst>
                <a:gs pos="0">
                  <a:srgbClr val="FF0000"/>
                </a:gs>
                <a:gs pos="74000">
                  <a:srgbClr val="000000"/>
                </a:gs>
                <a:gs pos="83000">
                  <a:srgbClr val="000000"/>
                </a:gs>
                <a:gs pos="100000">
                  <a:srgbClr val="00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CONCLUSION</a:t>
            </a:r>
          </a:p>
          <a:p>
            <a:pPr marL="857250" indent="-857250">
              <a:buFont typeface="Arial" panose="020B0604020202020204" pitchFamily="34" charset="0"/>
              <a:buChar char="•"/>
            </a:pPr>
            <a:r>
              <a:rPr lang="en-US" sz="4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Tweets related to both the incidents were mainly positive or neutral with the exception of few. </a:t>
            </a:r>
          </a:p>
          <a:p>
            <a:pPr marL="857250" indent="-857250">
              <a:buFont typeface="Arial" panose="020B0604020202020204" pitchFamily="34" charset="0"/>
              <a:buChar char="•"/>
            </a:pPr>
            <a:r>
              <a:rPr lang="en-US" sz="4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Hashtags used in parkland shooting were focused on other movements which was not related to the shooting but Christchurch shooting was focused on the incident.</a:t>
            </a:r>
          </a:p>
          <a:p>
            <a:pPr marL="857250" indent="-857250">
              <a:buFont typeface="Arial" panose="020B0604020202020204" pitchFamily="34" charset="0"/>
              <a:buChar char="•"/>
            </a:pPr>
            <a:r>
              <a:rPr lang="en-US" sz="4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Word cloud generated from the speech of two leaders shared very similar sentiment of grief and community</a:t>
            </a:r>
            <a:endParaRPr lang="en-US" sz="4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5" name="Rectangle 24"/>
          <p:cNvSpPr/>
          <p:nvPr/>
        </p:nvSpPr>
        <p:spPr>
          <a:xfrm>
            <a:off x="29300000" y="1107664"/>
            <a:ext cx="13751169" cy="4398635"/>
          </a:xfrm>
          <a:prstGeom prst="rect">
            <a:avLst/>
          </a:prstGeom>
          <a:noFill/>
          <a:ln>
            <a:gradFill>
              <a:gsLst>
                <a:gs pos="0">
                  <a:srgbClr val="FF0000"/>
                </a:gs>
                <a:gs pos="60000">
                  <a:srgbClr val="FF0000"/>
                </a:gs>
                <a:gs pos="98000">
                  <a:srgbClr val="000000"/>
                </a:gs>
                <a:gs pos="85000">
                  <a:srgbClr val="00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6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60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6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OBJECTIVE</a:t>
            </a:r>
            <a:r>
              <a:rPr lang="en-US" sz="6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60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 main objective of this project is analyze the how twitter reacted to two major </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gun violence incidents </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of current times: Parkland Shooting in US and Christchurch shooting in New Zealand. This project also </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analyzes the speeches of </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 leaders of these two </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countries addressing the matter.</a:t>
            </a:r>
            <a:endPar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4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9" name="Rectangle 28"/>
          <p:cNvSpPr/>
          <p:nvPr/>
        </p:nvSpPr>
        <p:spPr>
          <a:xfrm>
            <a:off x="1286074" y="6956214"/>
            <a:ext cx="13346721" cy="7855570"/>
          </a:xfrm>
          <a:prstGeom prst="rect">
            <a:avLst/>
          </a:prstGeom>
          <a:solidFill>
            <a:schemeClr val="bg1"/>
          </a:solidFill>
          <a:ln>
            <a:gradFill>
              <a:gsLst>
                <a:gs pos="0">
                  <a:srgbClr val="FF0000"/>
                </a:gs>
                <a:gs pos="54000">
                  <a:srgbClr val="000000"/>
                </a:gs>
                <a:gs pos="83000">
                  <a:srgbClr val="000000"/>
                </a:gs>
                <a:gs pos="100000">
                  <a:srgbClr val="000000"/>
                </a:gs>
              </a:gsLst>
              <a:lin ang="5400000" scaled="1"/>
            </a:gra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METHODS</a:t>
            </a:r>
          </a:p>
          <a:p>
            <a:pPr marL="857250" indent="-857250">
              <a:buFont typeface="Arial" panose="020B0604020202020204" pitchFamily="34" charset="0"/>
              <a:buChar char="•"/>
            </a:pP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10000 tweets each with hashtags “#</a:t>
            </a:r>
            <a:r>
              <a:rPr lang="en-US" sz="4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parklandshooting</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and “#</a:t>
            </a:r>
            <a:r>
              <a:rPr lang="en-US" sz="4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christchurchshooting</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 was pickled to analyze.</a:t>
            </a:r>
          </a:p>
          <a:p>
            <a:pPr marL="857250" indent="-857250">
              <a:buFont typeface="Arial" panose="020B0604020202020204" pitchFamily="34" charset="0"/>
              <a:buChar char="•"/>
            </a:pP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Sentiment analysis was done and compared in those tweets. </a:t>
            </a:r>
            <a:endPar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57250" indent="-857250">
              <a:buFont typeface="Arial" panose="020B0604020202020204" pitchFamily="34" charset="0"/>
              <a:buChar char="•"/>
            </a:pP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Sentiment Analysis was performed on the collected and cleaned tweets.</a:t>
            </a:r>
          </a:p>
          <a:p>
            <a:pPr marL="857250" indent="-857250">
              <a:buFont typeface="Arial" panose="020B0604020202020204" pitchFamily="34" charset="0"/>
              <a:buChar char="•"/>
            </a:pP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“10 </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Most frequently used words” from the tweets was printed in a table</a:t>
            </a:r>
            <a:endParaRPr lang="en-US" sz="4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57250" indent="-857250">
              <a:buFont typeface="Arial" panose="020B0604020202020204" pitchFamily="34" charset="0"/>
              <a:buChar char="•"/>
            </a:pP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 speech given by leaders of both countries was converted into a text file and word cloud was generated</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492368" y="562707"/>
            <a:ext cx="42941632" cy="31933661"/>
          </a:xfrm>
          <a:prstGeom prst="rect">
            <a:avLst/>
          </a:prstGeom>
          <a:noFill/>
          <a:ln w="127000" cmpd="sng">
            <a:gradFill>
              <a:gsLst>
                <a:gs pos="0">
                  <a:srgbClr val="FF0000">
                    <a:alpha val="99000"/>
                  </a:srgbClr>
                </a:gs>
                <a:gs pos="74000">
                  <a:schemeClr val="bg1"/>
                </a:gs>
                <a:gs pos="83000">
                  <a:schemeClr val="bg1"/>
                </a:gs>
                <a:gs pos="100000">
                  <a:schemeClr val="bg1"/>
                </a:gs>
              </a:gsLst>
              <a:lin ang="5400000" scaled="1"/>
            </a:gra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rgbClr val="FF0000"/>
                </a:solidFill>
              </a:ln>
              <a:solidFill>
                <a:srgbClr val="FF0000"/>
              </a:solidFill>
            </a:endParaRPr>
          </a:p>
        </p:txBody>
      </p:sp>
      <p:pic>
        <p:nvPicPr>
          <p:cNvPr id="4" name="Picture 3"/>
          <p:cNvPicPr>
            <a:picLocks noChangeAspect="1"/>
          </p:cNvPicPr>
          <p:nvPr/>
        </p:nvPicPr>
        <p:blipFill>
          <a:blip r:embed="rId2">
            <a:clrChange>
              <a:clrFrom>
                <a:srgbClr val="FFFFFF"/>
              </a:clrFrom>
              <a:clrTo>
                <a:srgbClr val="FFFFFF">
                  <a:alpha val="0"/>
                </a:srgbClr>
              </a:clrTo>
            </a:clrChange>
            <a:duotone>
              <a:prstClr val="black"/>
              <a:srgbClr val="FF0000">
                <a:tint val="45000"/>
                <a:satMod val="400000"/>
              </a:srgbClr>
            </a:duotone>
            <a:extLst>
              <a:ext uri="{BEBA8EAE-BF5A-486C-A8C5-ECC9F3942E4B}">
                <a14:imgProps xmlns:a14="http://schemas.microsoft.com/office/drawing/2010/main">
                  <a14:imgLayer r:embed="rId3">
                    <a14:imgEffect>
                      <a14:sharpenSoften amount="-10000"/>
                    </a14:imgEffect>
                    <a14:imgEffect>
                      <a14:colorTemperature colorTemp="11500"/>
                    </a14:imgEffect>
                    <a14:imgEffect>
                      <a14:brightnessContrast bright="40000" contrast="50000"/>
                    </a14:imgEffect>
                  </a14:imgLayer>
                </a14:imgProps>
              </a:ext>
            </a:extLst>
          </a:blip>
          <a:stretch>
            <a:fillRect/>
          </a:stretch>
        </p:blipFill>
        <p:spPr>
          <a:xfrm>
            <a:off x="33008750" y="20434283"/>
            <a:ext cx="9567863" cy="5272223"/>
          </a:xfrm>
          <a:prstGeom prst="rect">
            <a:avLst/>
          </a:prstGeom>
          <a:ln>
            <a:noFill/>
          </a:ln>
        </p:spPr>
      </p:pic>
      <p:sp>
        <p:nvSpPr>
          <p:cNvPr id="6" name="Oval Callout 5"/>
          <p:cNvSpPr/>
          <p:nvPr/>
        </p:nvSpPr>
        <p:spPr>
          <a:xfrm rot="17533641">
            <a:off x="29253460" y="19603300"/>
            <a:ext cx="4060120" cy="4869417"/>
          </a:xfrm>
          <a:custGeom>
            <a:avLst/>
            <a:gdLst>
              <a:gd name="connsiteX0" fmla="*/ -139272 w 3992879"/>
              <a:gd name="connsiteY0" fmla="*/ 5751468 h 4572750"/>
              <a:gd name="connsiteX1" fmla="*/ 555085 w 3992879"/>
              <a:gd name="connsiteY1" fmla="*/ 3868391 h 4572750"/>
              <a:gd name="connsiteX2" fmla="*/ 330721 w 3992879"/>
              <a:gd name="connsiteY2" fmla="*/ 1026026 h 4572750"/>
              <a:gd name="connsiteX3" fmla="*/ 3154960 w 3992879"/>
              <a:gd name="connsiteY3" fmla="*/ 424334 h 4572750"/>
              <a:gd name="connsiteX4" fmla="*/ 3824816 w 3992879"/>
              <a:gd name="connsiteY4" fmla="*/ 3204566 h 4572750"/>
              <a:gd name="connsiteX5" fmla="*/ 1177520 w 3992879"/>
              <a:gd name="connsiteY5" fmla="*/ 4371550 h 4572750"/>
              <a:gd name="connsiteX6" fmla="*/ -139272 w 3992879"/>
              <a:gd name="connsiteY6" fmla="*/ 5751468 h 4572750"/>
              <a:gd name="connsiteX0" fmla="*/ 0 w 4273006"/>
              <a:gd name="connsiteY0" fmla="*/ 5118657 h 5118657"/>
              <a:gd name="connsiteX1" fmla="*/ 835034 w 4273006"/>
              <a:gd name="connsiteY1" fmla="*/ 3868627 h 5118657"/>
              <a:gd name="connsiteX2" fmla="*/ 610670 w 4273006"/>
              <a:gd name="connsiteY2" fmla="*/ 1026262 h 5118657"/>
              <a:gd name="connsiteX3" fmla="*/ 3434909 w 4273006"/>
              <a:gd name="connsiteY3" fmla="*/ 424570 h 5118657"/>
              <a:gd name="connsiteX4" fmla="*/ 4104765 w 4273006"/>
              <a:gd name="connsiteY4" fmla="*/ 3204802 h 5118657"/>
              <a:gd name="connsiteX5" fmla="*/ 1457469 w 4273006"/>
              <a:gd name="connsiteY5" fmla="*/ 4371786 h 5118657"/>
              <a:gd name="connsiteX6" fmla="*/ 0 w 4273006"/>
              <a:gd name="connsiteY6" fmla="*/ 5118657 h 5118657"/>
              <a:gd name="connsiteX0" fmla="*/ 142179 w 3993084"/>
              <a:gd name="connsiteY0" fmla="*/ 5470349 h 5470349"/>
              <a:gd name="connsiteX1" fmla="*/ 555112 w 3993084"/>
              <a:gd name="connsiteY1" fmla="*/ 3868627 h 5470349"/>
              <a:gd name="connsiteX2" fmla="*/ 330748 w 3993084"/>
              <a:gd name="connsiteY2" fmla="*/ 1026262 h 5470349"/>
              <a:gd name="connsiteX3" fmla="*/ 3154987 w 3993084"/>
              <a:gd name="connsiteY3" fmla="*/ 424570 h 5470349"/>
              <a:gd name="connsiteX4" fmla="*/ 3824843 w 3993084"/>
              <a:gd name="connsiteY4" fmla="*/ 3204802 h 5470349"/>
              <a:gd name="connsiteX5" fmla="*/ 1177547 w 3993084"/>
              <a:gd name="connsiteY5" fmla="*/ 4371786 h 5470349"/>
              <a:gd name="connsiteX6" fmla="*/ 142179 w 3993084"/>
              <a:gd name="connsiteY6" fmla="*/ 5470349 h 547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3084" h="5470349">
                <a:moveTo>
                  <a:pt x="142179" y="5470349"/>
                </a:moveTo>
                <a:cubicBezTo>
                  <a:pt x="373631" y="4842657"/>
                  <a:pt x="323660" y="4496319"/>
                  <a:pt x="555112" y="3868627"/>
                </a:cubicBezTo>
                <a:cubicBezTo>
                  <a:pt x="-90222" y="3097498"/>
                  <a:pt x="-183372" y="1917426"/>
                  <a:pt x="330748" y="1026262"/>
                </a:cubicBezTo>
                <a:cubicBezTo>
                  <a:pt x="953750" y="-53636"/>
                  <a:pt x="2234563" y="-326508"/>
                  <a:pt x="3154987" y="424570"/>
                </a:cubicBezTo>
                <a:cubicBezTo>
                  <a:pt x="3924876" y="1052809"/>
                  <a:pt x="4204483" y="2213315"/>
                  <a:pt x="3824843" y="3204802"/>
                </a:cubicBezTo>
                <a:cubicBezTo>
                  <a:pt x="3379098" y="4368934"/>
                  <a:pt x="2189817" y="4893194"/>
                  <a:pt x="1177547" y="4371786"/>
                </a:cubicBezTo>
                <a:lnTo>
                  <a:pt x="142179" y="5470349"/>
                </a:lnTo>
                <a:close/>
              </a:path>
            </a:pathLst>
          </a:custGeom>
          <a:noFill/>
          <a:ln>
            <a:gradFill>
              <a:gsLst>
                <a:gs pos="0">
                  <a:srgbClr val="FF0000"/>
                </a:gs>
                <a:gs pos="100000">
                  <a:srgbClr val="000000"/>
                </a:gs>
              </a:gsLst>
              <a:lin ang="5400000" scaled="1"/>
            </a:gra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b="1" dirty="0">
              <a:ln w="22225">
                <a:solidFill>
                  <a:schemeClr val="accent2"/>
                </a:solidFill>
                <a:prstDash val="solid"/>
              </a:ln>
              <a:solidFill>
                <a:schemeClr val="accent2">
                  <a:lumMod val="40000"/>
                  <a:lumOff val="60000"/>
                </a:schemeClr>
              </a:solidFill>
            </a:endParaRPr>
          </a:p>
        </p:txBody>
      </p:sp>
      <p:sp>
        <p:nvSpPr>
          <p:cNvPr id="19" name="Oval Callout 18"/>
          <p:cNvSpPr/>
          <p:nvPr/>
        </p:nvSpPr>
        <p:spPr>
          <a:xfrm>
            <a:off x="38824695" y="25453526"/>
            <a:ext cx="4021036" cy="4240009"/>
          </a:xfrm>
          <a:prstGeom prst="wedgeEllipseCallout">
            <a:avLst>
              <a:gd name="adj1" fmla="val -53488"/>
              <a:gd name="adj2" fmla="val 75777"/>
            </a:avLst>
          </a:prstGeom>
          <a:noFill/>
          <a:ln>
            <a:gradFill>
              <a:gsLst>
                <a:gs pos="0">
                  <a:srgbClr val="FF0000"/>
                </a:gs>
                <a:gs pos="100000">
                  <a:srgbClr val="000000"/>
                </a:gs>
              </a:gsLst>
              <a:lin ang="5400000" scaled="1"/>
            </a:gra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Prime Minister of New Zealand </a:t>
            </a:r>
            <a:r>
              <a:rPr lang="en-US" sz="3200" dirty="0" err="1" smtClean="0">
                <a:ln w="0"/>
                <a:solidFill>
                  <a:schemeClr val="tx1"/>
                </a:solidFill>
                <a:effectLst>
                  <a:outerShdw blurRad="38100" dist="19050" dir="2700000" algn="tl" rotWithShape="0">
                    <a:schemeClr val="dk1">
                      <a:alpha val="40000"/>
                    </a:schemeClr>
                  </a:outerShdw>
                </a:effectLst>
              </a:rPr>
              <a:t>Jacinda</a:t>
            </a:r>
            <a:r>
              <a:rPr lang="en-US" sz="3200" dirty="0" smtClean="0">
                <a:ln w="0"/>
                <a:solidFill>
                  <a:schemeClr val="tx1"/>
                </a:solidFill>
                <a:effectLst>
                  <a:outerShdw blurRad="38100" dist="19050" dir="2700000" algn="tl" rotWithShape="0">
                    <a:schemeClr val="dk1">
                      <a:alpha val="40000"/>
                    </a:schemeClr>
                  </a:outerShdw>
                </a:effectLst>
              </a:rPr>
              <a:t> Arden addressing the </a:t>
            </a:r>
            <a:r>
              <a:rPr lang="en-US" sz="3200" dirty="0" smtClean="0">
                <a:ln w="0"/>
                <a:solidFill>
                  <a:schemeClr val="tx1"/>
                </a:solidFill>
                <a:effectLst>
                  <a:outerShdw blurRad="38100" dist="19050" dir="2700000" algn="tl" rotWithShape="0">
                    <a:schemeClr val="dk1">
                      <a:alpha val="40000"/>
                    </a:schemeClr>
                  </a:outerShdw>
                </a:effectLst>
              </a:rPr>
              <a:t>nation after Christchurch Shooting</a:t>
            </a:r>
            <a:endParaRPr lang="en-US" sz="2000" b="1" dirty="0">
              <a:ln w="22225">
                <a:solidFill>
                  <a:schemeClr val="accent2"/>
                </a:solidFill>
                <a:prstDash val="solid"/>
              </a:ln>
              <a:solidFill>
                <a:schemeClr val="accent2">
                  <a:lumMod val="40000"/>
                  <a:lumOff val="60000"/>
                </a:schemeClr>
              </a:solidFill>
            </a:endParaRP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colorTemperature colorTemp="8800"/>
                    </a14:imgEffect>
                  </a14:imgLayer>
                </a14:imgProps>
              </a:ext>
            </a:extLst>
          </a:blip>
          <a:stretch>
            <a:fillRect/>
          </a:stretch>
        </p:blipFill>
        <p:spPr>
          <a:xfrm>
            <a:off x="22083351" y="20503044"/>
            <a:ext cx="6192395" cy="10196435"/>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colorTemperature colorTemp="8800"/>
                    </a14:imgEffect>
                  </a14:imgLayer>
                </a14:imgProps>
              </a:ext>
            </a:extLst>
          </a:blip>
          <a:stretch>
            <a:fillRect/>
          </a:stretch>
        </p:blipFill>
        <p:spPr>
          <a:xfrm>
            <a:off x="14963745" y="20638384"/>
            <a:ext cx="6730320" cy="10061095"/>
          </a:xfrm>
          <a:prstGeom prst="rect">
            <a:avLst/>
          </a:prstGeom>
        </p:spPr>
      </p:pic>
      <p:pic>
        <p:nvPicPr>
          <p:cNvPr id="10" name="Picture 9"/>
          <p:cNvPicPr>
            <a:picLocks noChangeAspect="1"/>
          </p:cNvPicPr>
          <p:nvPr/>
        </p:nvPicPr>
        <p:blipFill rotWithShape="1">
          <a:blip r:embed="rId8"/>
          <a:srcRect l="6511" t="8573" r="3506" b="3441"/>
          <a:stretch/>
        </p:blipFill>
        <p:spPr>
          <a:xfrm>
            <a:off x="1286074" y="20559272"/>
            <a:ext cx="13089403" cy="10140208"/>
          </a:xfrm>
          <a:prstGeom prst="rect">
            <a:avLst/>
          </a:prstGeom>
        </p:spPr>
      </p:pic>
      <p:pic>
        <p:nvPicPr>
          <p:cNvPr id="11" name="Picture 10"/>
          <p:cNvPicPr>
            <a:picLocks noChangeAspect="1"/>
          </p:cNvPicPr>
          <p:nvPr/>
        </p:nvPicPr>
        <p:blipFill>
          <a:blip r:embed="rId9">
            <a:clrChange>
              <a:clrFrom>
                <a:srgbClr val="FFFFFF"/>
              </a:clrFrom>
              <a:clrTo>
                <a:srgbClr val="FFFFFF">
                  <a:alpha val="0"/>
                </a:srgbClr>
              </a:clrTo>
            </a:clrChange>
            <a:duotone>
              <a:prstClr val="black"/>
              <a:srgbClr val="FF0000">
                <a:tint val="45000"/>
                <a:satMod val="400000"/>
              </a:srgbClr>
            </a:duotone>
            <a:extLst>
              <a:ext uri="{BEBA8EAE-BF5A-486C-A8C5-ECC9F3942E4B}">
                <a14:imgProps xmlns:a14="http://schemas.microsoft.com/office/drawing/2010/main">
                  <a14:imgLayer r:embed="rId10">
                    <a14:imgEffect>
                      <a14:brightnessContrast bright="40000" contrast="40000"/>
                    </a14:imgEffect>
                  </a14:imgLayer>
                </a14:imgProps>
              </a:ext>
            </a:extLst>
          </a:blip>
          <a:stretch>
            <a:fillRect/>
          </a:stretch>
        </p:blipFill>
        <p:spPr>
          <a:xfrm>
            <a:off x="28977167" y="25597018"/>
            <a:ext cx="9375471" cy="5219012"/>
          </a:xfrm>
          <a:prstGeom prst="rect">
            <a:avLst/>
          </a:prstGeom>
        </p:spPr>
      </p:pic>
      <p:sp>
        <p:nvSpPr>
          <p:cNvPr id="13" name="TextBox 12"/>
          <p:cNvSpPr txBox="1"/>
          <p:nvPr/>
        </p:nvSpPr>
        <p:spPr>
          <a:xfrm>
            <a:off x="29388342" y="20312296"/>
            <a:ext cx="3378947" cy="3323987"/>
          </a:xfrm>
          <a:prstGeom prst="rect">
            <a:avLst/>
          </a:prstGeom>
          <a:noFill/>
        </p:spPr>
        <p:txBody>
          <a:bodyPr wrap="square" rtlCol="0">
            <a:spAutoFit/>
          </a:bodyPr>
          <a:lstStyle/>
          <a:p>
            <a:r>
              <a:rPr lang="en-US" sz="3200" dirty="0">
                <a:ln w="0"/>
                <a:effectLst>
                  <a:outerShdw blurRad="38100" dist="19050" dir="2700000" algn="tl" rotWithShape="0">
                    <a:schemeClr val="dk1">
                      <a:alpha val="40000"/>
                    </a:schemeClr>
                  </a:outerShdw>
                </a:effectLst>
              </a:rPr>
              <a:t>President of United States Donald J. Trump addressing the nation after Parkland Shooting</a:t>
            </a:r>
            <a:endParaRPr lang="en-US" sz="3200" b="1" dirty="0">
              <a:ln w="22225">
                <a:solidFill>
                  <a:schemeClr val="accent2"/>
                </a:solidFill>
                <a:prstDash val="solid"/>
              </a:ln>
              <a:solidFill>
                <a:schemeClr val="accent2">
                  <a:lumMod val="40000"/>
                  <a:lumOff val="60000"/>
                </a:schemeClr>
              </a:solidFill>
            </a:endParaRPr>
          </a:p>
          <a:p>
            <a:endParaRPr lang="en-US" dirty="0"/>
          </a:p>
        </p:txBody>
      </p:sp>
    </p:spTree>
    <p:extLst>
      <p:ext uri="{BB962C8B-B14F-4D97-AF65-F5344CB8AC3E}">
        <p14:creationId xmlns:p14="http://schemas.microsoft.com/office/powerpoint/2010/main" val="87903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10590</TotalTime>
  <Words>305</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Tahoma</vt:lpstr>
      <vt:lpstr>Office Theme</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Khanal,Priyanka</dc:creator>
  <cp:lastModifiedBy>Khanal,Priyanka</cp:lastModifiedBy>
  <cp:revision>68</cp:revision>
  <dcterms:created xsi:type="dcterms:W3CDTF">2019-04-12T17:24:14Z</dcterms:created>
  <dcterms:modified xsi:type="dcterms:W3CDTF">2019-04-26T04:09:37Z</dcterms:modified>
</cp:coreProperties>
</file>