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4" d="100"/>
          <a:sy n="14" d="100"/>
        </p:scale>
        <p:origin x="154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55671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78138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55199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94398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89FD0-7B66-4035-AAD8-7AFC56C52693}"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389238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F89FD0-7B66-4035-AAD8-7AFC56C52693}"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05730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F89FD0-7B66-4035-AAD8-7AFC56C52693}"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67142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F89FD0-7B66-4035-AAD8-7AFC56C52693}"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227848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89FD0-7B66-4035-AAD8-7AFC56C52693}"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47034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35F89FD0-7B66-4035-AAD8-7AFC56C52693}"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30102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35F89FD0-7B66-4035-AAD8-7AFC56C52693}"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84425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5F89FD0-7B66-4035-AAD8-7AFC56C52693}" type="datetimeFigureOut">
              <a:rPr lang="en-US" smtClean="0"/>
              <a:t>4/25/2019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F61D748-7114-4F67-BBAD-70313B4E71C6}" type="slidenum">
              <a:rPr lang="en-US" smtClean="0"/>
              <a:t>‹#›</a:t>
            </a:fld>
            <a:endParaRPr lang="en-US"/>
          </a:p>
        </p:txBody>
      </p:sp>
    </p:spTree>
    <p:extLst>
      <p:ext uri="{BB962C8B-B14F-4D97-AF65-F5344CB8AC3E}">
        <p14:creationId xmlns:p14="http://schemas.microsoft.com/office/powerpoint/2010/main" val="3550143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www.gunviolencearchive.org/methodology"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6213016" y="5625180"/>
            <a:ext cx="14356080" cy="13469202"/>
          </a:xfrm>
          <a:prstGeom prst="ellipse">
            <a:avLst/>
          </a:prstGeom>
          <a:noFill/>
          <a:ln>
            <a:gradFill>
              <a:gsLst>
                <a:gs pos="0">
                  <a:srgbClr val="FF0000"/>
                </a:gs>
                <a:gs pos="100000">
                  <a:srgbClr val="000000"/>
                </a:gs>
                <a:gs pos="88000">
                  <a:srgbClr val="000000"/>
                </a:gs>
                <a:gs pos="45000">
                  <a:srgbClr val="FF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MASS SHOOTING AND </a:t>
            </a:r>
          </a:p>
          <a:p>
            <a:pPr algn="ctr"/>
            <a:r>
              <a:rPr lang="en-US" sz="12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MENTAL HEALTH</a:t>
            </a:r>
          </a:p>
          <a:p>
            <a:pPr algn="ctr"/>
            <a:r>
              <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By: PRIYANKA KHANAL</a:t>
            </a:r>
          </a:p>
          <a:p>
            <a:pPr algn="ctr"/>
            <a:r>
              <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(s524702@nwmissouri.edu)</a:t>
            </a:r>
            <a:endParaRPr lang="en-US" sz="4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1125416" y="19273235"/>
            <a:ext cx="30147064" cy="13223133"/>
          </a:xfrm>
          <a:prstGeom prst="rect">
            <a:avLst/>
          </a:prstGeom>
          <a:noFill/>
          <a:ln>
            <a:gradFill>
              <a:gsLst>
                <a:gs pos="0">
                  <a:srgbClr val="FF0000"/>
                </a:gs>
                <a:gs pos="74000">
                  <a:srgbClr val="000000"/>
                </a:gs>
                <a:gs pos="90000">
                  <a:srgbClr val="00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RESULTS</a:t>
            </a:r>
          </a:p>
          <a:p>
            <a:r>
              <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Result 1: Linear Regression                            Result 2: :Classification                           Result 3: Clustering of Test Set</a:t>
            </a: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lvl="1"/>
            <a:endPar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endPar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21"/>
          <p:cNvSpPr/>
          <p:nvPr/>
        </p:nvSpPr>
        <p:spPr>
          <a:xfrm>
            <a:off x="1125416" y="1046201"/>
            <a:ext cx="30147063" cy="4500496"/>
          </a:xfrm>
          <a:prstGeom prst="rect">
            <a:avLst/>
          </a:prstGeom>
          <a:noFill/>
          <a:ln>
            <a:gradFill>
              <a:gsLst>
                <a:gs pos="0">
                  <a:srgbClr val="FF0000"/>
                </a:gs>
                <a:gs pos="100000">
                  <a:srgbClr val="000000"/>
                </a:gs>
                <a:gs pos="58000">
                  <a:srgbClr val="FF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INTRODUCTION</a:t>
            </a: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Investigative Assistance for Violent Crimes Act of 2012 classifies an incident as mass shooting if the number of casualties is at least 3.  In recent years the number of mass shooting has been rising significantly. According to the analysis of Mother Jones’ data,  the rate of mass shooting has tripped since 2011. After every mass shooting incident, there is a discussion of mental health of the shooter and how was the gun obtained.</a:t>
            </a:r>
            <a:endParaRPr lang="en-US" sz="4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p:cNvSpPr/>
          <p:nvPr/>
        </p:nvSpPr>
        <p:spPr>
          <a:xfrm>
            <a:off x="31784392" y="19273235"/>
            <a:ext cx="11381801" cy="9256543"/>
          </a:xfrm>
          <a:prstGeom prst="rect">
            <a:avLst/>
          </a:prstGeom>
          <a:noFill/>
          <a:ln>
            <a:gradFill>
              <a:gsLst>
                <a:gs pos="0">
                  <a:srgbClr val="FF0000"/>
                </a:gs>
                <a:gs pos="74000">
                  <a:srgbClr val="000000"/>
                </a:gs>
                <a:gs pos="83000">
                  <a:srgbClr val="00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CONCLUSION</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A smaller relation between total victims and prior history of mental health and the relationship even decreased when weapons obtained legally was added. </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SVM classifier gives better result that Decision Tree in this model. </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There is no relation between prior signs of mental health and obtaining weapon legally.</a:t>
            </a:r>
          </a:p>
        </p:txBody>
      </p:sp>
      <p:sp>
        <p:nvSpPr>
          <p:cNvPr id="25" name="Rectangle 24"/>
          <p:cNvSpPr/>
          <p:nvPr/>
        </p:nvSpPr>
        <p:spPr>
          <a:xfrm>
            <a:off x="1125416" y="6150416"/>
            <a:ext cx="13751169" cy="5403616"/>
          </a:xfrm>
          <a:prstGeom prst="rect">
            <a:avLst/>
          </a:prstGeom>
          <a:noFill/>
          <a:ln>
            <a:gradFill>
              <a:gsLst>
                <a:gs pos="0">
                  <a:srgbClr val="FF0000"/>
                </a:gs>
                <a:gs pos="60000">
                  <a:srgbClr val="FF0000"/>
                </a:gs>
                <a:gs pos="98000">
                  <a:srgbClr val="000000"/>
                </a:gs>
                <a:gs pos="85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OBJECTIVE</a:t>
            </a:r>
            <a:r>
              <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main objective of this project is to see if we can find a correlation between number of casualties and mental health of the shooter and how obtaining the firearm legally affects the number of victims.</a:t>
            </a: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11600278" y="29848719"/>
            <a:ext cx="23982484" cy="2045439"/>
          </a:xfrm>
          <a:prstGeom prst="rect">
            <a:avLst/>
          </a:prstGeom>
          <a:noFill/>
          <a:ln>
            <a:gradFill>
              <a:gsLst>
                <a:gs pos="0">
                  <a:srgbClr val="FF0000"/>
                </a:gs>
                <a:gs pos="52000">
                  <a:srgbClr val="000000"/>
                </a:gs>
                <a:gs pos="83000">
                  <a:srgbClr val="00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rgbClr val="FF0000"/>
                </a:solidFill>
                <a:latin typeface="Tahoma" panose="020B0604030504040204" pitchFamily="34" charset="0"/>
                <a:ea typeface="Tahoma" panose="020B0604030504040204" pitchFamily="34" charset="0"/>
                <a:cs typeface="Tahoma" panose="020B0604030504040204" pitchFamily="34" charset="0"/>
              </a:rPr>
              <a:t>REFERENCES</a:t>
            </a:r>
            <a:endParaRPr lang="en-US" sz="6000" dirty="0">
              <a:solidFill>
                <a:srgbClr val="FF0000"/>
              </a:solidFill>
              <a:latin typeface="Tahoma" panose="020B0604030504040204" pitchFamily="34" charset="0"/>
              <a:ea typeface="Tahoma" panose="020B0604030504040204" pitchFamily="34" charset="0"/>
              <a:cs typeface="Tahoma" panose="020B0604030504040204" pitchFamily="34" charset="0"/>
              <a:hlinkClick r:id="rId2"/>
            </a:endParaRPr>
          </a:p>
          <a:p>
            <a:endParaRPr lang="en-US" sz="1600" dirty="0" smtClean="0">
              <a:latin typeface="Tahoma" panose="020B0604030504040204" pitchFamily="34" charset="0"/>
              <a:ea typeface="Tahoma" panose="020B0604030504040204" pitchFamily="34" charset="0"/>
              <a:cs typeface="Tahoma" panose="020B0604030504040204" pitchFamily="34" charset="0"/>
              <a:hlinkClick r:id="rId2"/>
            </a:endParaRPr>
          </a:p>
          <a:p>
            <a:pPr marL="285750" indent="-285750">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https</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dirty="0" smtClean="0">
                <a:latin typeface="Tahoma" panose="020B0604030504040204" pitchFamily="34" charset="0"/>
                <a:ea typeface="Tahoma" panose="020B0604030504040204" pitchFamily="34" charset="0"/>
                <a:cs typeface="Tahoma" panose="020B0604030504040204" pitchFamily="34" charset="0"/>
              </a:rPr>
              <a:t>www.gunviolencearchive.org/methodology</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https://www.motherjones.com/politics/2012/12/mass-shootings-mother-jones-full-data</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https://</a:t>
            </a:r>
            <a:r>
              <a:rPr lang="en-US" sz="1600" dirty="0" smtClean="0">
                <a:latin typeface="Tahoma" panose="020B0604030504040204" pitchFamily="34" charset="0"/>
                <a:ea typeface="Tahoma" panose="020B0604030504040204" pitchFamily="34" charset="0"/>
                <a:cs typeface="Tahoma" panose="020B0604030504040204" pitchFamily="34" charset="0"/>
              </a:rPr>
              <a:t>www.cato.org/blog/are-mass-shootings-becoming-more-frequent</a:t>
            </a:r>
          </a:p>
        </p:txBody>
      </p:sp>
      <p:sp>
        <p:nvSpPr>
          <p:cNvPr id="29" name="Rectangle 28"/>
          <p:cNvSpPr/>
          <p:nvPr/>
        </p:nvSpPr>
        <p:spPr>
          <a:xfrm>
            <a:off x="31905527" y="1046202"/>
            <a:ext cx="11018519" cy="17624824"/>
          </a:xfrm>
          <a:prstGeom prst="rect">
            <a:avLst/>
          </a:prstGeom>
          <a:solidFill>
            <a:schemeClr val="bg1"/>
          </a:solidFill>
          <a:ln>
            <a:gradFill>
              <a:gsLst>
                <a:gs pos="0">
                  <a:srgbClr val="FF0000"/>
                </a:gs>
                <a:gs pos="54000">
                  <a:srgbClr val="000000"/>
                </a:gs>
                <a:gs pos="83000">
                  <a:srgbClr val="000000"/>
                </a:gs>
                <a:gs pos="100000">
                  <a:srgbClr val="000000"/>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METHODS</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Source: Mother Jones’ (</a:t>
            </a:r>
            <a:r>
              <a:rPr lang="en-US" sz="48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mass shooting from 1982-2019</a:t>
            </a: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endPar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endPar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endPar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endParaRPr lang="en-US" sz="4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endPar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Features: 24 columns(both numeric and categorical), 110 rows</a:t>
            </a:r>
            <a:endParaRPr lang="en-US" sz="4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6 columns were dropped and non of the rows had empty attributes</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Data Split- 70% training and 30% test</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X-feature: total victims</a:t>
            </a: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Y-feature:    </a:t>
            </a:r>
            <a:r>
              <a:rPr lang="en-US" sz="4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prior_signs_mental_health_issues</a:t>
            </a: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4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Machine learning algorithms : </a:t>
            </a: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Support Vector Algorithms (SVM) and Decision Tree </a:t>
            </a: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Classifier to calculate the metrics</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 Clustering of </a:t>
            </a:r>
            <a:r>
              <a:rPr lang="en-US" sz="4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weapons_obtained_legally</a:t>
            </a: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and </a:t>
            </a:r>
            <a:r>
              <a:rPr lang="en-US" sz="4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prior_signs_mental_health_issues</a:t>
            </a:r>
            <a:endPar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0" name="Picture 29"/>
          <p:cNvPicPr>
            <a:picLocks noChangeAspect="1"/>
          </p:cNvPicPr>
          <p:nvPr/>
        </p:nvPicPr>
        <p:blipFill>
          <a:blip r:embed="rId3">
            <a:clrChange>
              <a:clrFrom>
                <a:srgbClr val="001661"/>
              </a:clrFrom>
              <a:clrTo>
                <a:srgbClr val="001661">
                  <a:alpha val="0"/>
                </a:srgbClr>
              </a:clrTo>
            </a:clrChange>
            <a:duotone>
              <a:prstClr val="black"/>
              <a:srgbClr val="D9C3A5">
                <a:tint val="50000"/>
                <a:satMod val="180000"/>
              </a:srgbClr>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2312857" y="3996645"/>
            <a:ext cx="10324869" cy="3100104"/>
          </a:xfrm>
          <a:prstGeom prst="rect">
            <a:avLst/>
          </a:prstGeom>
        </p:spPr>
      </p:pic>
      <p:sp>
        <p:nvSpPr>
          <p:cNvPr id="31" name="Rectangle 30"/>
          <p:cNvSpPr/>
          <p:nvPr/>
        </p:nvSpPr>
        <p:spPr>
          <a:xfrm>
            <a:off x="1240663" y="11554032"/>
            <a:ext cx="13346718" cy="7540350"/>
          </a:xfrm>
          <a:prstGeom prst="rect">
            <a:avLst/>
          </a:prstGeom>
          <a:noFill/>
          <a:ln>
            <a:gradFill>
              <a:gsLst>
                <a:gs pos="0">
                  <a:srgbClr val="FF0000"/>
                </a:gs>
                <a:gs pos="74000">
                  <a:srgbClr val="000000"/>
                </a:gs>
                <a:gs pos="83000">
                  <a:srgbClr val="00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DRAWBACKS</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model is under fitted because of smaller dataset. </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There were several undermined data points which may have played a role in the prediction. </a:t>
            </a:r>
          </a:p>
          <a:p>
            <a:pPr marL="857250" indent="-857250">
              <a:buFont typeface="Arial" panose="020B0604020202020204" pitchFamily="34" charset="0"/>
              <a:buChar char="•"/>
            </a:pPr>
            <a:r>
              <a:rPr lang="en-US" sz="48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accuracy of the model can’t be fully trusted because of the possibility of under fitting.  </a:t>
            </a:r>
          </a:p>
        </p:txBody>
      </p:sp>
      <p:sp>
        <p:nvSpPr>
          <p:cNvPr id="2" name="Rectangle 1"/>
          <p:cNvSpPr/>
          <p:nvPr/>
        </p:nvSpPr>
        <p:spPr>
          <a:xfrm>
            <a:off x="492368" y="562707"/>
            <a:ext cx="42941632" cy="31933661"/>
          </a:xfrm>
          <a:prstGeom prst="rect">
            <a:avLst/>
          </a:prstGeom>
          <a:noFill/>
          <a:ln w="127000" cmpd="sng">
            <a:gradFill>
              <a:gsLst>
                <a:gs pos="0">
                  <a:srgbClr val="FF0000">
                    <a:alpha val="99000"/>
                  </a:srgbClr>
                </a:gs>
                <a:gs pos="74000">
                  <a:schemeClr val="bg1"/>
                </a:gs>
                <a:gs pos="83000">
                  <a:schemeClr val="bg1"/>
                </a:gs>
                <a:gs pos="100000">
                  <a:schemeClr val="bg1"/>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FF0000"/>
                </a:solidFill>
              </a:ln>
              <a:solidFill>
                <a:srgbClr val="FF0000"/>
              </a:solidFill>
            </a:endParaRPr>
          </a:p>
        </p:txBody>
      </p:sp>
      <p:pic>
        <p:nvPicPr>
          <p:cNvPr id="4" name="Picture 3"/>
          <p:cNvPicPr>
            <a:picLocks noChangeAspect="1"/>
          </p:cNvPicPr>
          <p:nvPr/>
        </p:nvPicPr>
        <p:blipFill>
          <a:blip r:embed="rId5"/>
          <a:stretch>
            <a:fillRect/>
          </a:stretch>
        </p:blipFill>
        <p:spPr>
          <a:xfrm>
            <a:off x="12094677" y="21463084"/>
            <a:ext cx="9880593" cy="7980597"/>
          </a:xfrm>
          <a:prstGeom prst="rect">
            <a:avLst/>
          </a:prstGeom>
        </p:spPr>
      </p:pic>
      <p:pic>
        <p:nvPicPr>
          <p:cNvPr id="9" name="Picture 8"/>
          <p:cNvPicPr>
            <a:picLocks noChangeAspect="1"/>
          </p:cNvPicPr>
          <p:nvPr/>
        </p:nvPicPr>
        <p:blipFill>
          <a:blip r:embed="rId6"/>
          <a:stretch>
            <a:fillRect/>
          </a:stretch>
        </p:blipFill>
        <p:spPr>
          <a:xfrm>
            <a:off x="22720067" y="21445806"/>
            <a:ext cx="8282377" cy="7997876"/>
          </a:xfrm>
          <a:prstGeom prst="rect">
            <a:avLst/>
          </a:prstGeom>
        </p:spPr>
      </p:pic>
      <p:pic>
        <p:nvPicPr>
          <p:cNvPr id="5" name="Picture 4"/>
          <p:cNvPicPr>
            <a:picLocks noChangeAspect="1"/>
          </p:cNvPicPr>
          <p:nvPr/>
        </p:nvPicPr>
        <p:blipFill>
          <a:blip r:embed="rId7"/>
          <a:stretch>
            <a:fillRect/>
          </a:stretch>
        </p:blipFill>
        <p:spPr>
          <a:xfrm>
            <a:off x="1240662" y="21463084"/>
            <a:ext cx="10109217" cy="7980597"/>
          </a:xfrm>
          <a:prstGeom prst="rect">
            <a:avLst/>
          </a:prstGeom>
        </p:spPr>
      </p:pic>
    </p:spTree>
    <p:extLst>
      <p:ext uri="{BB962C8B-B14F-4D97-AF65-F5344CB8AC3E}">
        <p14:creationId xmlns:p14="http://schemas.microsoft.com/office/powerpoint/2010/main" val="87903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9010</TotalTime>
  <Words>331</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Khanal,Priyanka</dc:creator>
  <cp:lastModifiedBy>Khanal,Priyanka</cp:lastModifiedBy>
  <cp:revision>64</cp:revision>
  <dcterms:created xsi:type="dcterms:W3CDTF">2019-04-12T17:24:14Z</dcterms:created>
  <dcterms:modified xsi:type="dcterms:W3CDTF">2019-04-25T21:19:43Z</dcterms:modified>
</cp:coreProperties>
</file>