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4" r:id="rId7"/>
    <p:sldId id="271" r:id="rId8"/>
    <p:sldId id="265" r:id="rId9"/>
    <p:sldId id="261" r:id="rId10"/>
    <p:sldId id="262" r:id="rId11"/>
    <p:sldId id="266" r:id="rId12"/>
    <p:sldId id="273" r:id="rId13"/>
    <p:sldId id="263" r:id="rId14"/>
    <p:sldId id="264" r:id="rId15"/>
    <p:sldId id="267" r:id="rId16"/>
    <p:sldId id="268" r:id="rId17"/>
    <p:sldId id="272" r:id="rId18"/>
    <p:sldId id="275"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0" autoAdjust="0"/>
    <p:restoredTop sz="94660"/>
  </p:normalViewPr>
  <p:slideViewPr>
    <p:cSldViewPr snapToGrid="0">
      <p:cViewPr varScale="1">
        <p:scale>
          <a:sx n="114" d="100"/>
          <a:sy n="114" d="100"/>
        </p:scale>
        <p:origin x="62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9ADF-C35A-4FB0-A997-12F77DAFA7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36C355-87BB-4BFA-9E22-0667F1A611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B726D4-195F-4579-AE98-2B287AFE96D0}"/>
              </a:ext>
            </a:extLst>
          </p:cNvPr>
          <p:cNvSpPr>
            <a:spLocks noGrp="1"/>
          </p:cNvSpPr>
          <p:nvPr>
            <p:ph type="dt" sz="half" idx="10"/>
          </p:nvPr>
        </p:nvSpPr>
        <p:spPr/>
        <p:txBody>
          <a:bodyPr/>
          <a:lstStyle/>
          <a:p>
            <a:fld id="{2DA1E6F2-2112-419D-B9BD-D4D39D029CA2}" type="datetimeFigureOut">
              <a:rPr lang="en-US" smtClean="0"/>
              <a:t>4/28/2022</a:t>
            </a:fld>
            <a:endParaRPr lang="en-US"/>
          </a:p>
        </p:txBody>
      </p:sp>
      <p:sp>
        <p:nvSpPr>
          <p:cNvPr id="5" name="Footer Placeholder 4">
            <a:extLst>
              <a:ext uri="{FF2B5EF4-FFF2-40B4-BE49-F238E27FC236}">
                <a16:creationId xmlns:a16="http://schemas.microsoft.com/office/drawing/2014/main" id="{B747B36A-67D7-4077-BED5-4864C2B35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27388-350A-4D27-BDCF-98A39984EDB5}"/>
              </a:ext>
            </a:extLst>
          </p:cNvPr>
          <p:cNvSpPr>
            <a:spLocks noGrp="1"/>
          </p:cNvSpPr>
          <p:nvPr>
            <p:ph type="sldNum" sz="quarter" idx="12"/>
          </p:nvPr>
        </p:nvSpPr>
        <p:spPr/>
        <p:txBody>
          <a:bodyPr/>
          <a:lstStyle/>
          <a:p>
            <a:fld id="{ED7589E2-3B7D-4D57-B9C9-FD067D3F9704}" type="slidenum">
              <a:rPr lang="en-US" smtClean="0"/>
              <a:t>‹#›</a:t>
            </a:fld>
            <a:endParaRPr lang="en-US"/>
          </a:p>
        </p:txBody>
      </p:sp>
    </p:spTree>
    <p:extLst>
      <p:ext uri="{BB962C8B-B14F-4D97-AF65-F5344CB8AC3E}">
        <p14:creationId xmlns:p14="http://schemas.microsoft.com/office/powerpoint/2010/main" val="122286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9DE5E-1D60-40B2-833F-B1DED47A8D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181D05-F5D1-4F60-8B35-193331193D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E8CC9A-53CC-4EFD-9B92-7CC6D48F05A6}"/>
              </a:ext>
            </a:extLst>
          </p:cNvPr>
          <p:cNvSpPr>
            <a:spLocks noGrp="1"/>
          </p:cNvSpPr>
          <p:nvPr>
            <p:ph type="dt" sz="half" idx="10"/>
          </p:nvPr>
        </p:nvSpPr>
        <p:spPr/>
        <p:txBody>
          <a:bodyPr/>
          <a:lstStyle/>
          <a:p>
            <a:fld id="{2DA1E6F2-2112-419D-B9BD-D4D39D029CA2}" type="datetimeFigureOut">
              <a:rPr lang="en-US" smtClean="0"/>
              <a:t>4/28/2022</a:t>
            </a:fld>
            <a:endParaRPr lang="en-US"/>
          </a:p>
        </p:txBody>
      </p:sp>
      <p:sp>
        <p:nvSpPr>
          <p:cNvPr id="5" name="Footer Placeholder 4">
            <a:extLst>
              <a:ext uri="{FF2B5EF4-FFF2-40B4-BE49-F238E27FC236}">
                <a16:creationId xmlns:a16="http://schemas.microsoft.com/office/drawing/2014/main" id="{390D60E2-82BE-4F10-8EC2-E270FC6AB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96B67-691F-488B-913D-85F787B73881}"/>
              </a:ext>
            </a:extLst>
          </p:cNvPr>
          <p:cNvSpPr>
            <a:spLocks noGrp="1"/>
          </p:cNvSpPr>
          <p:nvPr>
            <p:ph type="sldNum" sz="quarter" idx="12"/>
          </p:nvPr>
        </p:nvSpPr>
        <p:spPr/>
        <p:txBody>
          <a:bodyPr/>
          <a:lstStyle/>
          <a:p>
            <a:fld id="{ED7589E2-3B7D-4D57-B9C9-FD067D3F9704}" type="slidenum">
              <a:rPr lang="en-US" smtClean="0"/>
              <a:t>‹#›</a:t>
            </a:fld>
            <a:endParaRPr lang="en-US"/>
          </a:p>
        </p:txBody>
      </p:sp>
    </p:spTree>
    <p:extLst>
      <p:ext uri="{BB962C8B-B14F-4D97-AF65-F5344CB8AC3E}">
        <p14:creationId xmlns:p14="http://schemas.microsoft.com/office/powerpoint/2010/main" val="3264858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B1352A-06E5-4B5B-B3EE-2B173DC010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5CC227-1664-44C8-A9FF-A2291EE126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D756-AD29-4F91-AE4F-6760483F3939}"/>
              </a:ext>
            </a:extLst>
          </p:cNvPr>
          <p:cNvSpPr>
            <a:spLocks noGrp="1"/>
          </p:cNvSpPr>
          <p:nvPr>
            <p:ph type="dt" sz="half" idx="10"/>
          </p:nvPr>
        </p:nvSpPr>
        <p:spPr/>
        <p:txBody>
          <a:bodyPr/>
          <a:lstStyle/>
          <a:p>
            <a:fld id="{2DA1E6F2-2112-419D-B9BD-D4D39D029CA2}" type="datetimeFigureOut">
              <a:rPr lang="en-US" smtClean="0"/>
              <a:t>4/28/2022</a:t>
            </a:fld>
            <a:endParaRPr lang="en-US"/>
          </a:p>
        </p:txBody>
      </p:sp>
      <p:sp>
        <p:nvSpPr>
          <p:cNvPr id="5" name="Footer Placeholder 4">
            <a:extLst>
              <a:ext uri="{FF2B5EF4-FFF2-40B4-BE49-F238E27FC236}">
                <a16:creationId xmlns:a16="http://schemas.microsoft.com/office/drawing/2014/main" id="{F231D935-C375-490F-8C69-0B9641006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06E8B-26FA-4904-8A19-CA78623F6CA9}"/>
              </a:ext>
            </a:extLst>
          </p:cNvPr>
          <p:cNvSpPr>
            <a:spLocks noGrp="1"/>
          </p:cNvSpPr>
          <p:nvPr>
            <p:ph type="sldNum" sz="quarter" idx="12"/>
          </p:nvPr>
        </p:nvSpPr>
        <p:spPr/>
        <p:txBody>
          <a:bodyPr/>
          <a:lstStyle/>
          <a:p>
            <a:fld id="{ED7589E2-3B7D-4D57-B9C9-FD067D3F9704}" type="slidenum">
              <a:rPr lang="en-US" smtClean="0"/>
              <a:t>‹#›</a:t>
            </a:fld>
            <a:endParaRPr lang="en-US"/>
          </a:p>
        </p:txBody>
      </p:sp>
    </p:spTree>
    <p:extLst>
      <p:ext uri="{BB962C8B-B14F-4D97-AF65-F5344CB8AC3E}">
        <p14:creationId xmlns:p14="http://schemas.microsoft.com/office/powerpoint/2010/main" val="545102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229E-C700-4B61-9A35-6B8D85B085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4A22C2-2614-4930-AEC6-4BBF72E7AA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2C9CA-ADB1-40E3-92D6-5B83D7361236}"/>
              </a:ext>
            </a:extLst>
          </p:cNvPr>
          <p:cNvSpPr>
            <a:spLocks noGrp="1"/>
          </p:cNvSpPr>
          <p:nvPr>
            <p:ph type="dt" sz="half" idx="10"/>
          </p:nvPr>
        </p:nvSpPr>
        <p:spPr/>
        <p:txBody>
          <a:bodyPr/>
          <a:lstStyle/>
          <a:p>
            <a:fld id="{2DA1E6F2-2112-419D-B9BD-D4D39D029CA2}" type="datetimeFigureOut">
              <a:rPr lang="en-US" smtClean="0"/>
              <a:t>4/28/2022</a:t>
            </a:fld>
            <a:endParaRPr lang="en-US"/>
          </a:p>
        </p:txBody>
      </p:sp>
      <p:sp>
        <p:nvSpPr>
          <p:cNvPr id="5" name="Footer Placeholder 4">
            <a:extLst>
              <a:ext uri="{FF2B5EF4-FFF2-40B4-BE49-F238E27FC236}">
                <a16:creationId xmlns:a16="http://schemas.microsoft.com/office/drawing/2014/main" id="{0E6EC5F4-CD69-45B0-9821-BAE204799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96395-4EE9-4326-BA06-FABE49EC36DA}"/>
              </a:ext>
            </a:extLst>
          </p:cNvPr>
          <p:cNvSpPr>
            <a:spLocks noGrp="1"/>
          </p:cNvSpPr>
          <p:nvPr>
            <p:ph type="sldNum" sz="quarter" idx="12"/>
          </p:nvPr>
        </p:nvSpPr>
        <p:spPr/>
        <p:txBody>
          <a:bodyPr/>
          <a:lstStyle/>
          <a:p>
            <a:fld id="{ED7589E2-3B7D-4D57-B9C9-FD067D3F9704}" type="slidenum">
              <a:rPr lang="en-US" smtClean="0"/>
              <a:t>‹#›</a:t>
            </a:fld>
            <a:endParaRPr lang="en-US"/>
          </a:p>
        </p:txBody>
      </p:sp>
    </p:spTree>
    <p:extLst>
      <p:ext uri="{BB962C8B-B14F-4D97-AF65-F5344CB8AC3E}">
        <p14:creationId xmlns:p14="http://schemas.microsoft.com/office/powerpoint/2010/main" val="989030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7FC0-10E0-4931-8E03-2B368ED247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9FB149-A22C-480D-837A-FA7435CF2C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AB0DB3-F501-474B-8646-F2730B76328A}"/>
              </a:ext>
            </a:extLst>
          </p:cNvPr>
          <p:cNvSpPr>
            <a:spLocks noGrp="1"/>
          </p:cNvSpPr>
          <p:nvPr>
            <p:ph type="dt" sz="half" idx="10"/>
          </p:nvPr>
        </p:nvSpPr>
        <p:spPr/>
        <p:txBody>
          <a:bodyPr/>
          <a:lstStyle/>
          <a:p>
            <a:fld id="{2DA1E6F2-2112-419D-B9BD-D4D39D029CA2}" type="datetimeFigureOut">
              <a:rPr lang="en-US" smtClean="0"/>
              <a:t>4/28/2022</a:t>
            </a:fld>
            <a:endParaRPr lang="en-US"/>
          </a:p>
        </p:txBody>
      </p:sp>
      <p:sp>
        <p:nvSpPr>
          <p:cNvPr id="5" name="Footer Placeholder 4">
            <a:extLst>
              <a:ext uri="{FF2B5EF4-FFF2-40B4-BE49-F238E27FC236}">
                <a16:creationId xmlns:a16="http://schemas.microsoft.com/office/drawing/2014/main" id="{74E11151-AC0D-43C5-BE52-FCFAB1A81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5E39C-3E30-40F5-8674-0B7A55C5B369}"/>
              </a:ext>
            </a:extLst>
          </p:cNvPr>
          <p:cNvSpPr>
            <a:spLocks noGrp="1"/>
          </p:cNvSpPr>
          <p:nvPr>
            <p:ph type="sldNum" sz="quarter" idx="12"/>
          </p:nvPr>
        </p:nvSpPr>
        <p:spPr/>
        <p:txBody>
          <a:bodyPr/>
          <a:lstStyle/>
          <a:p>
            <a:fld id="{ED7589E2-3B7D-4D57-B9C9-FD067D3F9704}" type="slidenum">
              <a:rPr lang="en-US" smtClean="0"/>
              <a:t>‹#›</a:t>
            </a:fld>
            <a:endParaRPr lang="en-US"/>
          </a:p>
        </p:txBody>
      </p:sp>
    </p:spTree>
    <p:extLst>
      <p:ext uri="{BB962C8B-B14F-4D97-AF65-F5344CB8AC3E}">
        <p14:creationId xmlns:p14="http://schemas.microsoft.com/office/powerpoint/2010/main" val="1864790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A8BF-6CC6-4483-A051-BE115283DF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29EB08-E101-4C60-ACF9-3B9486B1FE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CFAF58-28AD-4FC7-93AA-DC268B2CF6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18B98-1D12-47C0-BC9B-52C94405F342}"/>
              </a:ext>
            </a:extLst>
          </p:cNvPr>
          <p:cNvSpPr>
            <a:spLocks noGrp="1"/>
          </p:cNvSpPr>
          <p:nvPr>
            <p:ph type="dt" sz="half" idx="10"/>
          </p:nvPr>
        </p:nvSpPr>
        <p:spPr/>
        <p:txBody>
          <a:bodyPr/>
          <a:lstStyle/>
          <a:p>
            <a:fld id="{2DA1E6F2-2112-419D-B9BD-D4D39D029CA2}" type="datetimeFigureOut">
              <a:rPr lang="en-US" smtClean="0"/>
              <a:t>4/28/2022</a:t>
            </a:fld>
            <a:endParaRPr lang="en-US"/>
          </a:p>
        </p:txBody>
      </p:sp>
      <p:sp>
        <p:nvSpPr>
          <p:cNvPr id="6" name="Footer Placeholder 5">
            <a:extLst>
              <a:ext uri="{FF2B5EF4-FFF2-40B4-BE49-F238E27FC236}">
                <a16:creationId xmlns:a16="http://schemas.microsoft.com/office/drawing/2014/main" id="{1F9179A1-D22A-4911-AAE6-E82C89319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7F6771-9AB2-4ED5-95D6-944A666F615B}"/>
              </a:ext>
            </a:extLst>
          </p:cNvPr>
          <p:cNvSpPr>
            <a:spLocks noGrp="1"/>
          </p:cNvSpPr>
          <p:nvPr>
            <p:ph type="sldNum" sz="quarter" idx="12"/>
          </p:nvPr>
        </p:nvSpPr>
        <p:spPr/>
        <p:txBody>
          <a:bodyPr/>
          <a:lstStyle/>
          <a:p>
            <a:fld id="{ED7589E2-3B7D-4D57-B9C9-FD067D3F9704}" type="slidenum">
              <a:rPr lang="en-US" smtClean="0"/>
              <a:t>‹#›</a:t>
            </a:fld>
            <a:endParaRPr lang="en-US"/>
          </a:p>
        </p:txBody>
      </p:sp>
    </p:spTree>
    <p:extLst>
      <p:ext uri="{BB962C8B-B14F-4D97-AF65-F5344CB8AC3E}">
        <p14:creationId xmlns:p14="http://schemas.microsoft.com/office/powerpoint/2010/main" val="3734330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2DC91-855E-44DB-9A24-4B7D6BBBFE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FEA445-C10E-4813-B34E-5E0CB2297B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774492-0007-4E5F-9646-98436F36BC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1C2C23-58E0-4336-A104-C77B0BDBE7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7B631C-7670-4213-9D16-DEC8F9F935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C4C0BD-FE0C-40B1-8CB9-601DC803820C}"/>
              </a:ext>
            </a:extLst>
          </p:cNvPr>
          <p:cNvSpPr>
            <a:spLocks noGrp="1"/>
          </p:cNvSpPr>
          <p:nvPr>
            <p:ph type="dt" sz="half" idx="10"/>
          </p:nvPr>
        </p:nvSpPr>
        <p:spPr/>
        <p:txBody>
          <a:bodyPr/>
          <a:lstStyle/>
          <a:p>
            <a:fld id="{2DA1E6F2-2112-419D-B9BD-D4D39D029CA2}" type="datetimeFigureOut">
              <a:rPr lang="en-US" smtClean="0"/>
              <a:t>4/28/2022</a:t>
            </a:fld>
            <a:endParaRPr lang="en-US"/>
          </a:p>
        </p:txBody>
      </p:sp>
      <p:sp>
        <p:nvSpPr>
          <p:cNvPr id="8" name="Footer Placeholder 7">
            <a:extLst>
              <a:ext uri="{FF2B5EF4-FFF2-40B4-BE49-F238E27FC236}">
                <a16:creationId xmlns:a16="http://schemas.microsoft.com/office/drawing/2014/main" id="{A9F43231-2E89-4762-BE78-17F173C95B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C67FB3-9183-411A-B8EA-84913D990F33}"/>
              </a:ext>
            </a:extLst>
          </p:cNvPr>
          <p:cNvSpPr>
            <a:spLocks noGrp="1"/>
          </p:cNvSpPr>
          <p:nvPr>
            <p:ph type="sldNum" sz="quarter" idx="12"/>
          </p:nvPr>
        </p:nvSpPr>
        <p:spPr/>
        <p:txBody>
          <a:bodyPr/>
          <a:lstStyle/>
          <a:p>
            <a:fld id="{ED7589E2-3B7D-4D57-B9C9-FD067D3F9704}" type="slidenum">
              <a:rPr lang="en-US" smtClean="0"/>
              <a:t>‹#›</a:t>
            </a:fld>
            <a:endParaRPr lang="en-US"/>
          </a:p>
        </p:txBody>
      </p:sp>
    </p:spTree>
    <p:extLst>
      <p:ext uri="{BB962C8B-B14F-4D97-AF65-F5344CB8AC3E}">
        <p14:creationId xmlns:p14="http://schemas.microsoft.com/office/powerpoint/2010/main" val="370875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C9FA-540B-4F89-A167-82894A15D1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8377A4-A1E2-44F8-A802-0C19078F673B}"/>
              </a:ext>
            </a:extLst>
          </p:cNvPr>
          <p:cNvSpPr>
            <a:spLocks noGrp="1"/>
          </p:cNvSpPr>
          <p:nvPr>
            <p:ph type="dt" sz="half" idx="10"/>
          </p:nvPr>
        </p:nvSpPr>
        <p:spPr/>
        <p:txBody>
          <a:bodyPr/>
          <a:lstStyle/>
          <a:p>
            <a:fld id="{2DA1E6F2-2112-419D-B9BD-D4D39D029CA2}" type="datetimeFigureOut">
              <a:rPr lang="en-US" smtClean="0"/>
              <a:t>4/28/2022</a:t>
            </a:fld>
            <a:endParaRPr lang="en-US"/>
          </a:p>
        </p:txBody>
      </p:sp>
      <p:sp>
        <p:nvSpPr>
          <p:cNvPr id="4" name="Footer Placeholder 3">
            <a:extLst>
              <a:ext uri="{FF2B5EF4-FFF2-40B4-BE49-F238E27FC236}">
                <a16:creationId xmlns:a16="http://schemas.microsoft.com/office/drawing/2014/main" id="{3CADDA00-3A6C-4207-8F19-AEC82B313A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A48828-47F0-4A12-AC3E-14E4F3ED9928}"/>
              </a:ext>
            </a:extLst>
          </p:cNvPr>
          <p:cNvSpPr>
            <a:spLocks noGrp="1"/>
          </p:cNvSpPr>
          <p:nvPr>
            <p:ph type="sldNum" sz="quarter" idx="12"/>
          </p:nvPr>
        </p:nvSpPr>
        <p:spPr/>
        <p:txBody>
          <a:bodyPr/>
          <a:lstStyle/>
          <a:p>
            <a:fld id="{ED7589E2-3B7D-4D57-B9C9-FD067D3F9704}" type="slidenum">
              <a:rPr lang="en-US" smtClean="0"/>
              <a:t>‹#›</a:t>
            </a:fld>
            <a:endParaRPr lang="en-US"/>
          </a:p>
        </p:txBody>
      </p:sp>
    </p:spTree>
    <p:extLst>
      <p:ext uri="{BB962C8B-B14F-4D97-AF65-F5344CB8AC3E}">
        <p14:creationId xmlns:p14="http://schemas.microsoft.com/office/powerpoint/2010/main" val="38600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F59D8-08F5-4410-9798-8F4779075A4D}"/>
              </a:ext>
            </a:extLst>
          </p:cNvPr>
          <p:cNvSpPr>
            <a:spLocks noGrp="1"/>
          </p:cNvSpPr>
          <p:nvPr>
            <p:ph type="dt" sz="half" idx="10"/>
          </p:nvPr>
        </p:nvSpPr>
        <p:spPr/>
        <p:txBody>
          <a:bodyPr/>
          <a:lstStyle/>
          <a:p>
            <a:fld id="{2DA1E6F2-2112-419D-B9BD-D4D39D029CA2}" type="datetimeFigureOut">
              <a:rPr lang="en-US" smtClean="0"/>
              <a:t>4/28/2022</a:t>
            </a:fld>
            <a:endParaRPr lang="en-US"/>
          </a:p>
        </p:txBody>
      </p:sp>
      <p:sp>
        <p:nvSpPr>
          <p:cNvPr id="3" name="Footer Placeholder 2">
            <a:extLst>
              <a:ext uri="{FF2B5EF4-FFF2-40B4-BE49-F238E27FC236}">
                <a16:creationId xmlns:a16="http://schemas.microsoft.com/office/drawing/2014/main" id="{1412325B-A930-407A-AE16-851F30881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270CFA-448C-4308-BF44-BA93D7A3B794}"/>
              </a:ext>
            </a:extLst>
          </p:cNvPr>
          <p:cNvSpPr>
            <a:spLocks noGrp="1"/>
          </p:cNvSpPr>
          <p:nvPr>
            <p:ph type="sldNum" sz="quarter" idx="12"/>
          </p:nvPr>
        </p:nvSpPr>
        <p:spPr/>
        <p:txBody>
          <a:bodyPr/>
          <a:lstStyle/>
          <a:p>
            <a:fld id="{ED7589E2-3B7D-4D57-B9C9-FD067D3F9704}" type="slidenum">
              <a:rPr lang="en-US" smtClean="0"/>
              <a:t>‹#›</a:t>
            </a:fld>
            <a:endParaRPr lang="en-US"/>
          </a:p>
        </p:txBody>
      </p:sp>
    </p:spTree>
    <p:extLst>
      <p:ext uri="{BB962C8B-B14F-4D97-AF65-F5344CB8AC3E}">
        <p14:creationId xmlns:p14="http://schemas.microsoft.com/office/powerpoint/2010/main" val="375800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B657-91D2-493C-B48C-F15073F13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7BEA6D-9789-4DEB-A0EB-28F847B8A5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9D2922-B4B1-4865-BE2B-41AA6981D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94F807-AFB0-4049-9622-AA607CFC5958}"/>
              </a:ext>
            </a:extLst>
          </p:cNvPr>
          <p:cNvSpPr>
            <a:spLocks noGrp="1"/>
          </p:cNvSpPr>
          <p:nvPr>
            <p:ph type="dt" sz="half" idx="10"/>
          </p:nvPr>
        </p:nvSpPr>
        <p:spPr/>
        <p:txBody>
          <a:bodyPr/>
          <a:lstStyle/>
          <a:p>
            <a:fld id="{2DA1E6F2-2112-419D-B9BD-D4D39D029CA2}" type="datetimeFigureOut">
              <a:rPr lang="en-US" smtClean="0"/>
              <a:t>4/28/2022</a:t>
            </a:fld>
            <a:endParaRPr lang="en-US"/>
          </a:p>
        </p:txBody>
      </p:sp>
      <p:sp>
        <p:nvSpPr>
          <p:cNvPr id="6" name="Footer Placeholder 5">
            <a:extLst>
              <a:ext uri="{FF2B5EF4-FFF2-40B4-BE49-F238E27FC236}">
                <a16:creationId xmlns:a16="http://schemas.microsoft.com/office/drawing/2014/main" id="{6D1382D2-50D7-4482-9FAB-C398321EE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235FB-5EFE-44B4-861D-21A39FC73B58}"/>
              </a:ext>
            </a:extLst>
          </p:cNvPr>
          <p:cNvSpPr>
            <a:spLocks noGrp="1"/>
          </p:cNvSpPr>
          <p:nvPr>
            <p:ph type="sldNum" sz="quarter" idx="12"/>
          </p:nvPr>
        </p:nvSpPr>
        <p:spPr/>
        <p:txBody>
          <a:bodyPr/>
          <a:lstStyle/>
          <a:p>
            <a:fld id="{ED7589E2-3B7D-4D57-B9C9-FD067D3F9704}" type="slidenum">
              <a:rPr lang="en-US" smtClean="0"/>
              <a:t>‹#›</a:t>
            </a:fld>
            <a:endParaRPr lang="en-US"/>
          </a:p>
        </p:txBody>
      </p:sp>
    </p:spTree>
    <p:extLst>
      <p:ext uri="{BB962C8B-B14F-4D97-AF65-F5344CB8AC3E}">
        <p14:creationId xmlns:p14="http://schemas.microsoft.com/office/powerpoint/2010/main" val="317326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E071-09CE-45EF-B133-4FE330E390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F5566B-FD5A-4074-993D-621263AABD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690AA2-6A3D-42F7-BBBE-DEE90106E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0669F3-A87D-46ED-BF41-E9937F59AF3C}"/>
              </a:ext>
            </a:extLst>
          </p:cNvPr>
          <p:cNvSpPr>
            <a:spLocks noGrp="1"/>
          </p:cNvSpPr>
          <p:nvPr>
            <p:ph type="dt" sz="half" idx="10"/>
          </p:nvPr>
        </p:nvSpPr>
        <p:spPr/>
        <p:txBody>
          <a:bodyPr/>
          <a:lstStyle/>
          <a:p>
            <a:fld id="{2DA1E6F2-2112-419D-B9BD-D4D39D029CA2}" type="datetimeFigureOut">
              <a:rPr lang="en-US" smtClean="0"/>
              <a:t>4/28/2022</a:t>
            </a:fld>
            <a:endParaRPr lang="en-US"/>
          </a:p>
        </p:txBody>
      </p:sp>
      <p:sp>
        <p:nvSpPr>
          <p:cNvPr id="6" name="Footer Placeholder 5">
            <a:extLst>
              <a:ext uri="{FF2B5EF4-FFF2-40B4-BE49-F238E27FC236}">
                <a16:creationId xmlns:a16="http://schemas.microsoft.com/office/drawing/2014/main" id="{8CDC8FF2-2A11-4FA6-9F0A-DD48CCC099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8B7E51-81B8-41AD-BE86-5BCC05843C27}"/>
              </a:ext>
            </a:extLst>
          </p:cNvPr>
          <p:cNvSpPr>
            <a:spLocks noGrp="1"/>
          </p:cNvSpPr>
          <p:nvPr>
            <p:ph type="sldNum" sz="quarter" idx="12"/>
          </p:nvPr>
        </p:nvSpPr>
        <p:spPr/>
        <p:txBody>
          <a:bodyPr/>
          <a:lstStyle/>
          <a:p>
            <a:fld id="{ED7589E2-3B7D-4D57-B9C9-FD067D3F9704}" type="slidenum">
              <a:rPr lang="en-US" smtClean="0"/>
              <a:t>‹#›</a:t>
            </a:fld>
            <a:endParaRPr lang="en-US"/>
          </a:p>
        </p:txBody>
      </p:sp>
    </p:spTree>
    <p:extLst>
      <p:ext uri="{BB962C8B-B14F-4D97-AF65-F5344CB8AC3E}">
        <p14:creationId xmlns:p14="http://schemas.microsoft.com/office/powerpoint/2010/main" val="928880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204616-1DDC-466B-975F-8B2A8EE7C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C40FD3-7007-4052-843A-BA60043E53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EB33B-E464-4BDB-BF75-00D1056F22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1E6F2-2112-419D-B9BD-D4D39D029CA2}" type="datetimeFigureOut">
              <a:rPr lang="en-US" smtClean="0"/>
              <a:t>4/28/2022</a:t>
            </a:fld>
            <a:endParaRPr lang="en-US"/>
          </a:p>
        </p:txBody>
      </p:sp>
      <p:sp>
        <p:nvSpPr>
          <p:cNvPr id="5" name="Footer Placeholder 4">
            <a:extLst>
              <a:ext uri="{FF2B5EF4-FFF2-40B4-BE49-F238E27FC236}">
                <a16:creationId xmlns:a16="http://schemas.microsoft.com/office/drawing/2014/main" id="{FC8F7616-D8AF-4EAA-A370-4BE76E00E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683C1-3D14-4010-9699-06E42977F4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589E2-3B7D-4D57-B9C9-FD067D3F9704}" type="slidenum">
              <a:rPr lang="en-US" smtClean="0"/>
              <a:t>‹#›</a:t>
            </a:fld>
            <a:endParaRPr lang="en-US"/>
          </a:p>
        </p:txBody>
      </p:sp>
    </p:spTree>
    <p:extLst>
      <p:ext uri="{BB962C8B-B14F-4D97-AF65-F5344CB8AC3E}">
        <p14:creationId xmlns:p14="http://schemas.microsoft.com/office/powerpoint/2010/main" val="53891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competitions/quora-insincere-questions-classification/overvie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438C-D572-4959-947A-27C4030F11CD}"/>
              </a:ext>
            </a:extLst>
          </p:cNvPr>
          <p:cNvSpPr>
            <a:spLocks noGrp="1"/>
          </p:cNvSpPr>
          <p:nvPr>
            <p:ph type="ctrTitle"/>
          </p:nvPr>
        </p:nvSpPr>
        <p:spPr/>
        <p:txBody>
          <a:bodyPr>
            <a:normAutofit fontScale="90000"/>
          </a:bodyPr>
          <a:lstStyle/>
          <a:p>
            <a:r>
              <a:rPr lang="en-US" dirty="0"/>
              <a:t>Quora Insincere Questions Classification Leveraging Machine Learning Methods</a:t>
            </a:r>
          </a:p>
        </p:txBody>
      </p:sp>
      <p:sp>
        <p:nvSpPr>
          <p:cNvPr id="3" name="Subtitle 2">
            <a:extLst>
              <a:ext uri="{FF2B5EF4-FFF2-40B4-BE49-F238E27FC236}">
                <a16:creationId xmlns:a16="http://schemas.microsoft.com/office/drawing/2014/main" id="{DC7D2655-1071-4993-B549-AE6F174E18CE}"/>
              </a:ext>
            </a:extLst>
          </p:cNvPr>
          <p:cNvSpPr>
            <a:spLocks noGrp="1"/>
          </p:cNvSpPr>
          <p:nvPr>
            <p:ph type="subTitle" idx="1"/>
          </p:nvPr>
        </p:nvSpPr>
        <p:spPr/>
        <p:txBody>
          <a:bodyPr/>
          <a:lstStyle/>
          <a:p>
            <a:r>
              <a:rPr lang="en-US" dirty="0"/>
              <a:t>Name: Priyanka Asnani</a:t>
            </a:r>
          </a:p>
          <a:p>
            <a:r>
              <a:rPr lang="en-US" dirty="0"/>
              <a:t>Date: April 28, 2022</a:t>
            </a:r>
          </a:p>
          <a:p>
            <a:endParaRPr lang="en-US" dirty="0"/>
          </a:p>
        </p:txBody>
      </p:sp>
    </p:spTree>
    <p:extLst>
      <p:ext uri="{BB962C8B-B14F-4D97-AF65-F5344CB8AC3E}">
        <p14:creationId xmlns:p14="http://schemas.microsoft.com/office/powerpoint/2010/main" val="4198711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7DE7-B781-4F9C-8849-3305A41F337B}"/>
              </a:ext>
            </a:extLst>
          </p:cNvPr>
          <p:cNvSpPr>
            <a:spLocks noGrp="1"/>
          </p:cNvSpPr>
          <p:nvPr>
            <p:ph type="title"/>
          </p:nvPr>
        </p:nvSpPr>
        <p:spPr/>
        <p:txBody>
          <a:bodyPr/>
          <a:lstStyle/>
          <a:p>
            <a:r>
              <a:rPr lang="en-US" dirty="0"/>
              <a:t>Textual Representations – TF-IDF</a:t>
            </a:r>
          </a:p>
        </p:txBody>
      </p:sp>
      <p:sp>
        <p:nvSpPr>
          <p:cNvPr id="3" name="Content Placeholder 2">
            <a:extLst>
              <a:ext uri="{FF2B5EF4-FFF2-40B4-BE49-F238E27FC236}">
                <a16:creationId xmlns:a16="http://schemas.microsoft.com/office/drawing/2014/main" id="{86169EF4-BC9F-4529-B35B-AD62BC149F51}"/>
              </a:ext>
            </a:extLst>
          </p:cNvPr>
          <p:cNvSpPr>
            <a:spLocks noGrp="1"/>
          </p:cNvSpPr>
          <p:nvPr>
            <p:ph idx="1"/>
          </p:nvPr>
        </p:nvSpPr>
        <p:spPr/>
        <p:txBody>
          <a:bodyPr/>
          <a:lstStyle/>
          <a:p>
            <a:r>
              <a:rPr lang="en-US" dirty="0">
                <a:latin typeface="Arial" panose="020B0604020202020204" pitchFamily="34" charset="0"/>
              </a:rPr>
              <a:t>TF-IDF featurization</a:t>
            </a:r>
            <a:r>
              <a:rPr lang="en-US" b="0" i="0" dirty="0">
                <a:effectLst/>
                <a:latin typeface="Arial" panose="020B0604020202020204" pitchFamily="34" charset="0"/>
              </a:rPr>
              <a:t> assumes that the best descriptive terms for a given document are those that occur very often in the given document (term frequency) but not much in other documents (inverse document frequency)</a:t>
            </a:r>
          </a:p>
          <a:p>
            <a:r>
              <a:rPr lang="en-US" b="0" i="0" dirty="0">
                <a:effectLst/>
                <a:latin typeface="Arial" panose="020B0604020202020204" pitchFamily="34" charset="0"/>
              </a:rPr>
              <a:t>words with high tf-idf will do well in distinguishing between documents</a:t>
            </a:r>
          </a:p>
          <a:p>
            <a:endParaRPr lang="en-US" dirty="0"/>
          </a:p>
        </p:txBody>
      </p:sp>
      <p:pic>
        <p:nvPicPr>
          <p:cNvPr id="5" name="Picture 4" descr="Text, letter&#10;&#10;Description automatically generated">
            <a:extLst>
              <a:ext uri="{FF2B5EF4-FFF2-40B4-BE49-F238E27FC236}">
                <a16:creationId xmlns:a16="http://schemas.microsoft.com/office/drawing/2014/main" id="{0D8CB127-AF5E-407D-8DB4-8F6C10949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0969" y="4352706"/>
            <a:ext cx="2619375" cy="1743075"/>
          </a:xfrm>
          <a:prstGeom prst="rect">
            <a:avLst/>
          </a:prstGeom>
        </p:spPr>
      </p:pic>
    </p:spTree>
    <p:extLst>
      <p:ext uri="{BB962C8B-B14F-4D97-AF65-F5344CB8AC3E}">
        <p14:creationId xmlns:p14="http://schemas.microsoft.com/office/powerpoint/2010/main" val="170159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EA5B-F970-4A5C-8D56-85AECFAAAE34}"/>
              </a:ext>
            </a:extLst>
          </p:cNvPr>
          <p:cNvSpPr>
            <a:spLocks noGrp="1"/>
          </p:cNvSpPr>
          <p:nvPr>
            <p:ph type="title"/>
          </p:nvPr>
        </p:nvSpPr>
        <p:spPr/>
        <p:txBody>
          <a:bodyPr/>
          <a:lstStyle/>
          <a:p>
            <a:r>
              <a:rPr lang="en-US" dirty="0"/>
              <a:t>Textual Representations – Word Embeddings</a:t>
            </a:r>
          </a:p>
        </p:txBody>
      </p:sp>
      <p:sp>
        <p:nvSpPr>
          <p:cNvPr id="3" name="Content Placeholder 2">
            <a:extLst>
              <a:ext uri="{FF2B5EF4-FFF2-40B4-BE49-F238E27FC236}">
                <a16:creationId xmlns:a16="http://schemas.microsoft.com/office/drawing/2014/main" id="{DB99575E-C901-4C6E-9D0E-36F649146E61}"/>
              </a:ext>
            </a:extLst>
          </p:cNvPr>
          <p:cNvSpPr>
            <a:spLocks noGrp="1"/>
          </p:cNvSpPr>
          <p:nvPr>
            <p:ph idx="1"/>
          </p:nvPr>
        </p:nvSpPr>
        <p:spPr/>
        <p:txBody>
          <a:bodyPr>
            <a:normAutofit/>
          </a:bodyPr>
          <a:lstStyle/>
          <a:p>
            <a:r>
              <a:rPr lang="en-US" dirty="0">
                <a:latin typeface="Arial" panose="020B0604020202020204" pitchFamily="34" charset="0"/>
              </a:rPr>
              <a:t>Bag-of-words</a:t>
            </a:r>
            <a:r>
              <a:rPr lang="en-US" b="0" i="0" dirty="0">
                <a:effectLst/>
                <a:latin typeface="Arial" panose="020B0604020202020204" pitchFamily="34" charset="0"/>
              </a:rPr>
              <a:t> featurization (also known as one-hot vectors) provides no information about how words are related to each other.</a:t>
            </a:r>
          </a:p>
          <a:p>
            <a:r>
              <a:rPr lang="en-US" b="0" i="0" dirty="0">
                <a:effectLst/>
                <a:latin typeface="Arial" panose="020B0604020202020204" pitchFamily="34" charset="0"/>
              </a:rPr>
              <a:t>For instance, the words ”play”, ”playing”, and ”igloo” would have one-hot features [1,0,0], [0,1,0], and [0,0,1], which are all equally different, even though ”play” and ”playing” should intuitively have very similar representations.</a:t>
            </a:r>
          </a:p>
          <a:p>
            <a:r>
              <a:rPr lang="en-US" b="0" i="0" dirty="0">
                <a:effectLst/>
                <a:latin typeface="Arial" panose="020B0604020202020204" pitchFamily="34" charset="0"/>
              </a:rPr>
              <a:t>A commonly used alternative to one-hot vectors is word embeddings</a:t>
            </a:r>
            <a:endParaRPr lang="en-US" dirty="0">
              <a:latin typeface="Arial" panose="020B0604020202020204" pitchFamily="34" charset="0"/>
            </a:endParaRPr>
          </a:p>
          <a:p>
            <a:endParaRPr lang="en-US" dirty="0"/>
          </a:p>
        </p:txBody>
      </p:sp>
      <p:pic>
        <p:nvPicPr>
          <p:cNvPr id="9" name="Picture 8" descr="Table&#10;&#10;Description automatically generated">
            <a:extLst>
              <a:ext uri="{FF2B5EF4-FFF2-40B4-BE49-F238E27FC236}">
                <a16:creationId xmlns:a16="http://schemas.microsoft.com/office/drawing/2014/main" id="{DB5C9A17-D49D-4994-A0FA-42DB6A681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807" y="5151110"/>
            <a:ext cx="2959252" cy="850944"/>
          </a:xfrm>
          <a:prstGeom prst="rect">
            <a:avLst/>
          </a:prstGeom>
        </p:spPr>
      </p:pic>
    </p:spTree>
    <p:extLst>
      <p:ext uri="{BB962C8B-B14F-4D97-AF65-F5344CB8AC3E}">
        <p14:creationId xmlns:p14="http://schemas.microsoft.com/office/powerpoint/2010/main" val="1906568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4581A-78A2-424D-8103-B7ED626289B0}"/>
              </a:ext>
            </a:extLst>
          </p:cNvPr>
          <p:cNvSpPr>
            <a:spLocks noGrp="1"/>
          </p:cNvSpPr>
          <p:nvPr>
            <p:ph type="title"/>
          </p:nvPr>
        </p:nvSpPr>
        <p:spPr/>
        <p:txBody>
          <a:bodyPr/>
          <a:lstStyle/>
          <a:p>
            <a:r>
              <a:rPr lang="en-US" dirty="0"/>
              <a:t>Textual Representations – Word Embeddings</a:t>
            </a:r>
          </a:p>
        </p:txBody>
      </p:sp>
      <p:pic>
        <p:nvPicPr>
          <p:cNvPr id="5" name="Content Placeholder 4" descr="Chart, scatter chart&#10;&#10;Description automatically generated">
            <a:extLst>
              <a:ext uri="{FF2B5EF4-FFF2-40B4-BE49-F238E27FC236}">
                <a16:creationId xmlns:a16="http://schemas.microsoft.com/office/drawing/2014/main" id="{5E57EDCB-60EA-4BBB-85B1-44C79120BD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5292" y="1825625"/>
            <a:ext cx="5861415" cy="4351338"/>
          </a:xfrm>
        </p:spPr>
      </p:pic>
    </p:spTree>
    <p:extLst>
      <p:ext uri="{BB962C8B-B14F-4D97-AF65-F5344CB8AC3E}">
        <p14:creationId xmlns:p14="http://schemas.microsoft.com/office/powerpoint/2010/main" val="111092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4AEB2-ECB0-4BAB-91C9-4A179127EF76}"/>
              </a:ext>
            </a:extLst>
          </p:cNvPr>
          <p:cNvSpPr>
            <a:spLocks noGrp="1"/>
          </p:cNvSpPr>
          <p:nvPr>
            <p:ph type="title"/>
          </p:nvPr>
        </p:nvSpPr>
        <p:spPr/>
        <p:txBody>
          <a:bodyPr/>
          <a:lstStyle/>
          <a:p>
            <a:r>
              <a:rPr lang="en-US" dirty="0"/>
              <a:t>Textual Representations – Word Embeddings</a:t>
            </a:r>
          </a:p>
        </p:txBody>
      </p:sp>
      <p:sp>
        <p:nvSpPr>
          <p:cNvPr id="3" name="Content Placeholder 2">
            <a:extLst>
              <a:ext uri="{FF2B5EF4-FFF2-40B4-BE49-F238E27FC236}">
                <a16:creationId xmlns:a16="http://schemas.microsoft.com/office/drawing/2014/main" id="{ACAE31DB-7019-4AC8-972B-73C4AF3EA6A2}"/>
              </a:ext>
            </a:extLst>
          </p:cNvPr>
          <p:cNvSpPr>
            <a:spLocks noGrp="1"/>
          </p:cNvSpPr>
          <p:nvPr>
            <p:ph idx="1"/>
          </p:nvPr>
        </p:nvSpPr>
        <p:spPr/>
        <p:txBody>
          <a:bodyPr/>
          <a:lstStyle/>
          <a:p>
            <a:r>
              <a:rPr lang="en-US" dirty="0"/>
              <a:t>Limit</a:t>
            </a:r>
          </a:p>
          <a:p>
            <a:endParaRPr lang="en-US" dirty="0"/>
          </a:p>
          <a:p>
            <a:endParaRPr lang="en-US" dirty="0"/>
          </a:p>
        </p:txBody>
      </p:sp>
      <p:pic>
        <p:nvPicPr>
          <p:cNvPr id="5" name="Picture 4" descr="Diagram, schematic&#10;&#10;Description automatically generated">
            <a:extLst>
              <a:ext uri="{FF2B5EF4-FFF2-40B4-BE49-F238E27FC236}">
                <a16:creationId xmlns:a16="http://schemas.microsoft.com/office/drawing/2014/main" id="{D44530A7-0137-41C4-9B56-ADF707C55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137" y="0"/>
            <a:ext cx="10967726" cy="6858000"/>
          </a:xfrm>
          <a:prstGeom prst="rect">
            <a:avLst/>
          </a:prstGeom>
        </p:spPr>
      </p:pic>
    </p:spTree>
    <p:extLst>
      <p:ext uri="{BB962C8B-B14F-4D97-AF65-F5344CB8AC3E}">
        <p14:creationId xmlns:p14="http://schemas.microsoft.com/office/powerpoint/2010/main" val="116200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C00A4-C27D-474F-B0C1-96AB5AA952CD}"/>
              </a:ext>
            </a:extLst>
          </p:cNvPr>
          <p:cNvSpPr>
            <a:spLocks noGrp="1"/>
          </p:cNvSpPr>
          <p:nvPr>
            <p:ph type="title"/>
          </p:nvPr>
        </p:nvSpPr>
        <p:spPr/>
        <p:txBody>
          <a:bodyPr/>
          <a:lstStyle/>
          <a:p>
            <a:r>
              <a:rPr lang="en-US" dirty="0"/>
              <a:t>Machine Learning Classification Models</a:t>
            </a:r>
          </a:p>
        </p:txBody>
      </p:sp>
      <p:sp>
        <p:nvSpPr>
          <p:cNvPr id="3" name="Content Placeholder 2">
            <a:extLst>
              <a:ext uri="{FF2B5EF4-FFF2-40B4-BE49-F238E27FC236}">
                <a16:creationId xmlns:a16="http://schemas.microsoft.com/office/drawing/2014/main" id="{6891A280-5C19-4A62-ADD2-9C67B575D373}"/>
              </a:ext>
            </a:extLst>
          </p:cNvPr>
          <p:cNvSpPr>
            <a:spLocks noGrp="1"/>
          </p:cNvSpPr>
          <p:nvPr>
            <p:ph idx="1"/>
          </p:nvPr>
        </p:nvSpPr>
        <p:spPr/>
        <p:txBody>
          <a:bodyPr/>
          <a:lstStyle/>
          <a:p>
            <a:r>
              <a:rPr lang="en-US" dirty="0"/>
              <a:t>Naive Bayes</a:t>
            </a:r>
          </a:p>
          <a:p>
            <a:r>
              <a:rPr lang="en-US" dirty="0"/>
              <a:t>Logistic Regression</a:t>
            </a:r>
          </a:p>
          <a:p>
            <a:r>
              <a:rPr lang="en-US" dirty="0"/>
              <a:t>Support Vector Machines</a:t>
            </a:r>
          </a:p>
          <a:p>
            <a:r>
              <a:rPr lang="en-US" dirty="0"/>
              <a:t>Decision Tree</a:t>
            </a:r>
          </a:p>
          <a:p>
            <a:r>
              <a:rPr lang="en-US" dirty="0"/>
              <a:t>Random Forest</a:t>
            </a:r>
          </a:p>
          <a:p>
            <a:r>
              <a:rPr lang="en-US" dirty="0"/>
              <a:t>Voting Classifier</a:t>
            </a:r>
          </a:p>
        </p:txBody>
      </p:sp>
    </p:spTree>
    <p:extLst>
      <p:ext uri="{BB962C8B-B14F-4D97-AF65-F5344CB8AC3E}">
        <p14:creationId xmlns:p14="http://schemas.microsoft.com/office/powerpoint/2010/main" val="2488625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AA126-6A0C-42A6-8C8A-6461B8C899CA}"/>
              </a:ext>
            </a:extLst>
          </p:cNvPr>
          <p:cNvSpPr>
            <a:spLocks noGrp="1"/>
          </p:cNvSpPr>
          <p:nvPr>
            <p:ph type="title"/>
          </p:nvPr>
        </p:nvSpPr>
        <p:spPr/>
        <p:txBody>
          <a:bodyPr/>
          <a:lstStyle/>
          <a:p>
            <a:r>
              <a:rPr lang="en-US" dirty="0"/>
              <a:t>Bidirectional Encoder Representation from Transformers (BERT)</a:t>
            </a:r>
          </a:p>
        </p:txBody>
      </p:sp>
      <p:sp>
        <p:nvSpPr>
          <p:cNvPr id="3" name="Content Placeholder 2">
            <a:extLst>
              <a:ext uri="{FF2B5EF4-FFF2-40B4-BE49-F238E27FC236}">
                <a16:creationId xmlns:a16="http://schemas.microsoft.com/office/drawing/2014/main" id="{1A691640-9E15-4269-AA27-9FABBA99172A}"/>
              </a:ext>
            </a:extLst>
          </p:cNvPr>
          <p:cNvSpPr>
            <a:spLocks noGrp="1"/>
          </p:cNvSpPr>
          <p:nvPr>
            <p:ph idx="1"/>
          </p:nvPr>
        </p:nvSpPr>
        <p:spPr/>
        <p:txBody>
          <a:bodyPr>
            <a:normAutofit fontScale="92500"/>
          </a:bodyPr>
          <a:lstStyle/>
          <a:p>
            <a:r>
              <a:rPr lang="en-US" b="0" i="0" dirty="0">
                <a:effectLst/>
                <a:latin typeface="Arial" panose="020B0604020202020204" pitchFamily="34" charset="0"/>
              </a:rPr>
              <a:t>BERT (Devlin et al. 2018) is the state-of-the-art natural language model published by the Google AI Language team in 2019</a:t>
            </a:r>
          </a:p>
          <a:p>
            <a:r>
              <a:rPr lang="en-US" b="0" i="0" dirty="0">
                <a:effectLst/>
                <a:latin typeface="Arial" panose="020B0604020202020204" pitchFamily="34" charset="0"/>
              </a:rPr>
              <a:t>BERT, unlike other popular embedding models is a context- based model</a:t>
            </a:r>
          </a:p>
          <a:p>
            <a:r>
              <a:rPr lang="en-US" b="0" i="0" dirty="0">
                <a:effectLst/>
                <a:latin typeface="Arial" panose="020B0604020202020204" pitchFamily="34" charset="0"/>
              </a:rPr>
              <a:t>For example, the word ’bank’ in sentence ”We got loan from the bank” refers to the banking institution, while in sentence ”She sat on the riverbank”, the word ’bank’ refers to the riverbank. So, for word ’bank’ it will generate two different embeddings.</a:t>
            </a:r>
          </a:p>
          <a:p>
            <a:r>
              <a:rPr lang="en-US" b="0" i="0" dirty="0">
                <a:effectLst/>
                <a:latin typeface="Arial" panose="020B0604020202020204" pitchFamily="34" charset="0"/>
              </a:rPr>
              <a:t>BERT is pre-trained from unlabeled Wikipedia (2,500M words), and Book corpus (800M words) to obtain contextual embeddings. </a:t>
            </a:r>
          </a:p>
          <a:p>
            <a:endParaRPr lang="en-US" dirty="0"/>
          </a:p>
        </p:txBody>
      </p:sp>
    </p:spTree>
    <p:extLst>
      <p:ext uri="{BB962C8B-B14F-4D97-AF65-F5344CB8AC3E}">
        <p14:creationId xmlns:p14="http://schemas.microsoft.com/office/powerpoint/2010/main" val="2448980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E582-FEED-4917-B09F-14EA7844B1EF}"/>
              </a:ext>
            </a:extLst>
          </p:cNvPr>
          <p:cNvSpPr>
            <a:spLocks noGrp="1"/>
          </p:cNvSpPr>
          <p:nvPr>
            <p:ph type="title"/>
          </p:nvPr>
        </p:nvSpPr>
        <p:spPr/>
        <p:txBody>
          <a:bodyPr/>
          <a:lstStyle/>
          <a:p>
            <a:r>
              <a:rPr lang="en-US" dirty="0"/>
              <a:t>Bidirectional Encoder Representation from Transformers (BERT)</a:t>
            </a:r>
          </a:p>
        </p:txBody>
      </p:sp>
      <p:sp>
        <p:nvSpPr>
          <p:cNvPr id="3" name="Content Placeholder 2">
            <a:extLst>
              <a:ext uri="{FF2B5EF4-FFF2-40B4-BE49-F238E27FC236}">
                <a16:creationId xmlns:a16="http://schemas.microsoft.com/office/drawing/2014/main" id="{D51F12F4-39EE-42A9-93C1-AB35417C9A5D}"/>
              </a:ext>
            </a:extLst>
          </p:cNvPr>
          <p:cNvSpPr>
            <a:spLocks noGrp="1"/>
          </p:cNvSpPr>
          <p:nvPr>
            <p:ph idx="1"/>
          </p:nvPr>
        </p:nvSpPr>
        <p:spPr/>
        <p:txBody>
          <a:bodyPr/>
          <a:lstStyle/>
          <a:p>
            <a:r>
              <a:rPr lang="en-US" b="0" i="0" dirty="0">
                <a:effectLst/>
                <a:latin typeface="Arial" panose="020B0604020202020204" pitchFamily="34" charset="0"/>
              </a:rPr>
              <a:t>The model is based on Transformers (Vaswani et al., 2017) which uses attention mechanism.</a:t>
            </a:r>
          </a:p>
          <a:p>
            <a:r>
              <a:rPr lang="en-US" b="0" i="0" dirty="0">
                <a:effectLst/>
                <a:latin typeface="Arial" panose="020B0604020202020204" pitchFamily="34" charset="0"/>
              </a:rPr>
              <a:t>To compute the representation of word, the self-attention mechanism relates the word to all other words in the sentence.</a:t>
            </a:r>
          </a:p>
          <a:p>
            <a:r>
              <a:rPr lang="en-US" b="0" i="0" dirty="0">
                <a:effectLst/>
                <a:latin typeface="Arial" panose="020B0604020202020204" pitchFamily="34" charset="0"/>
              </a:rPr>
              <a:t>The self-attention mechanism in the transformer allows BERT to be fine-tuned for many downstream tasks such as text classification.</a:t>
            </a:r>
            <a:br>
              <a:rPr lang="en-US" dirty="0"/>
            </a:br>
            <a:endParaRPr lang="en-US" dirty="0"/>
          </a:p>
        </p:txBody>
      </p:sp>
    </p:spTree>
    <p:extLst>
      <p:ext uri="{BB962C8B-B14F-4D97-AF65-F5344CB8AC3E}">
        <p14:creationId xmlns:p14="http://schemas.microsoft.com/office/powerpoint/2010/main" val="466477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CE0A-7FB2-425A-86AD-09AD0AC5507B}"/>
              </a:ext>
            </a:extLst>
          </p:cNvPr>
          <p:cNvSpPr>
            <a:spLocks noGrp="1"/>
          </p:cNvSpPr>
          <p:nvPr>
            <p:ph type="title"/>
          </p:nvPr>
        </p:nvSpPr>
        <p:spPr/>
        <p:txBody>
          <a:bodyPr/>
          <a:lstStyle/>
          <a:p>
            <a:r>
              <a:rPr lang="en-US" dirty="0"/>
              <a:t>Bidirectional Encoder Representation from Transformers (BERT)</a:t>
            </a:r>
          </a:p>
        </p:txBody>
      </p:sp>
      <p:sp>
        <p:nvSpPr>
          <p:cNvPr id="3" name="Content Placeholder 2">
            <a:extLst>
              <a:ext uri="{FF2B5EF4-FFF2-40B4-BE49-F238E27FC236}">
                <a16:creationId xmlns:a16="http://schemas.microsoft.com/office/drawing/2014/main" id="{D093C9AC-B9E1-478D-9DB1-ACE65768D9E8}"/>
              </a:ext>
            </a:extLst>
          </p:cNvPr>
          <p:cNvSpPr>
            <a:spLocks noGrp="1"/>
          </p:cNvSpPr>
          <p:nvPr>
            <p:ph idx="1"/>
          </p:nvPr>
        </p:nvSpPr>
        <p:spPr/>
        <p:txBody>
          <a:bodyPr/>
          <a:lstStyle/>
          <a:p>
            <a:r>
              <a:rPr lang="en-US" b="0" i="0" dirty="0">
                <a:effectLst/>
                <a:latin typeface="Arial" panose="020B0604020202020204" pitchFamily="34" charset="0"/>
              </a:rPr>
              <a:t>The fine-tuning tasks take much less time</a:t>
            </a:r>
            <a:br>
              <a:rPr lang="en-US" dirty="0"/>
            </a:br>
            <a:r>
              <a:rPr lang="en-US" b="0" i="0" dirty="0">
                <a:effectLst/>
                <a:latin typeface="Arial" panose="020B0604020202020204" pitchFamily="34" charset="0"/>
              </a:rPr>
              <a:t>to train a new set of training data than training the model from scratch.</a:t>
            </a:r>
          </a:p>
          <a:p>
            <a:endParaRPr lang="en-US" dirty="0">
              <a:latin typeface="Arial" panose="020B0604020202020204" pitchFamily="34" charset="0"/>
            </a:endParaRPr>
          </a:p>
          <a:p>
            <a:pPr marL="0" indent="0">
              <a:buNone/>
            </a:pPr>
            <a:endParaRPr lang="en-US" dirty="0"/>
          </a:p>
        </p:txBody>
      </p:sp>
      <p:pic>
        <p:nvPicPr>
          <p:cNvPr id="5" name="Picture 4">
            <a:extLst>
              <a:ext uri="{FF2B5EF4-FFF2-40B4-BE49-F238E27FC236}">
                <a16:creationId xmlns:a16="http://schemas.microsoft.com/office/drawing/2014/main" id="{A4C05F31-AAFD-45E8-AAED-60FE52672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310" y="2936147"/>
            <a:ext cx="7659149" cy="3556728"/>
          </a:xfrm>
          <a:prstGeom prst="rect">
            <a:avLst/>
          </a:prstGeom>
        </p:spPr>
      </p:pic>
    </p:spTree>
    <p:extLst>
      <p:ext uri="{BB962C8B-B14F-4D97-AF65-F5344CB8AC3E}">
        <p14:creationId xmlns:p14="http://schemas.microsoft.com/office/powerpoint/2010/main" val="61172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B4C9-82EB-0B1F-A764-A8285A7D2E8F}"/>
              </a:ext>
            </a:extLst>
          </p:cNvPr>
          <p:cNvSpPr>
            <a:spLocks noGrp="1"/>
          </p:cNvSpPr>
          <p:nvPr>
            <p:ph type="title"/>
          </p:nvPr>
        </p:nvSpPr>
        <p:spPr/>
        <p:txBody>
          <a:bodyPr/>
          <a:lstStyle/>
          <a:p>
            <a:r>
              <a:rPr lang="en-US" dirty="0"/>
              <a:t>Python Code</a:t>
            </a:r>
          </a:p>
        </p:txBody>
      </p:sp>
      <p:pic>
        <p:nvPicPr>
          <p:cNvPr id="5" name="Content Placeholder 4">
            <a:extLst>
              <a:ext uri="{FF2B5EF4-FFF2-40B4-BE49-F238E27FC236}">
                <a16:creationId xmlns:a16="http://schemas.microsoft.com/office/drawing/2014/main" id="{A832FADA-040E-742E-4DC7-FC3024A51B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7692" y="1535723"/>
            <a:ext cx="6420589" cy="4641240"/>
          </a:xfrm>
        </p:spPr>
      </p:pic>
    </p:spTree>
    <p:extLst>
      <p:ext uri="{BB962C8B-B14F-4D97-AF65-F5344CB8AC3E}">
        <p14:creationId xmlns:p14="http://schemas.microsoft.com/office/powerpoint/2010/main" val="4282167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7F78-C85C-4195-949D-F74D2A6D798A}"/>
              </a:ext>
            </a:extLst>
          </p:cNvPr>
          <p:cNvSpPr>
            <a:spLocks noGrp="1"/>
          </p:cNvSpPr>
          <p:nvPr>
            <p:ph type="title"/>
          </p:nvPr>
        </p:nvSpPr>
        <p:spPr/>
        <p:txBody>
          <a:bodyPr/>
          <a:lstStyle/>
          <a:p>
            <a:r>
              <a:rPr lang="en-US" dirty="0"/>
              <a:t>Results</a:t>
            </a:r>
          </a:p>
        </p:txBody>
      </p:sp>
      <p:pic>
        <p:nvPicPr>
          <p:cNvPr id="5" name="Content Placeholder 4" descr="Table&#10;&#10;Description automatically generated">
            <a:extLst>
              <a:ext uri="{FF2B5EF4-FFF2-40B4-BE49-F238E27FC236}">
                <a16:creationId xmlns:a16="http://schemas.microsoft.com/office/drawing/2014/main" id="{07B7B1EF-FC4A-4971-ACDA-87C18016A4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914" y="1296259"/>
            <a:ext cx="6573167" cy="3086531"/>
          </a:xfrm>
        </p:spPr>
      </p:pic>
      <p:sp>
        <p:nvSpPr>
          <p:cNvPr id="8" name="TextBox 7">
            <a:extLst>
              <a:ext uri="{FF2B5EF4-FFF2-40B4-BE49-F238E27FC236}">
                <a16:creationId xmlns:a16="http://schemas.microsoft.com/office/drawing/2014/main" id="{AC0769E9-8F32-63F8-2A44-DCF076ADC46C}"/>
              </a:ext>
            </a:extLst>
          </p:cNvPr>
          <p:cNvSpPr txBox="1"/>
          <p:nvPr/>
        </p:nvSpPr>
        <p:spPr>
          <a:xfrm>
            <a:off x="5893904" y="1480930"/>
            <a:ext cx="6062870" cy="4524315"/>
          </a:xfrm>
          <a:prstGeom prst="rect">
            <a:avLst/>
          </a:prstGeom>
          <a:noFill/>
        </p:spPr>
        <p:txBody>
          <a:bodyPr wrap="square" rtlCol="0">
            <a:spAutoFit/>
          </a:bodyPr>
          <a:lstStyle/>
          <a:p>
            <a:r>
              <a:rPr lang="en-US" dirty="0"/>
              <a:t>Recall (Sensitivity): </a:t>
            </a:r>
            <a:r>
              <a:rPr lang="en-US" b="0" i="0" dirty="0">
                <a:solidFill>
                  <a:srgbClr val="201F1E"/>
                </a:solidFill>
                <a:effectLst/>
                <a:latin typeface="Calibri" panose="020F0502020204030204" pitchFamily="34" charset="0"/>
              </a:rPr>
              <a:t>proportion of positives that are correctly predicted positive.</a:t>
            </a:r>
            <a:endParaRPr lang="en-US" dirty="0"/>
          </a:p>
          <a:p>
            <a:r>
              <a:rPr lang="en-US" dirty="0"/>
              <a:t>	Recall = TP/TP+FN</a:t>
            </a:r>
          </a:p>
          <a:p>
            <a:endParaRPr lang="en-US" dirty="0"/>
          </a:p>
          <a:p>
            <a:r>
              <a:rPr lang="en-US" dirty="0"/>
              <a:t>Precision: </a:t>
            </a:r>
            <a:r>
              <a:rPr lang="en-US" b="0" i="0" dirty="0">
                <a:solidFill>
                  <a:srgbClr val="201F1E"/>
                </a:solidFill>
                <a:effectLst/>
                <a:latin typeface="Calibri" panose="020F0502020204030204" pitchFamily="34" charset="0"/>
              </a:rPr>
              <a:t>proportion of predicted positives that are correctly classified.</a:t>
            </a:r>
            <a:endParaRPr lang="en-US" dirty="0"/>
          </a:p>
          <a:p>
            <a:r>
              <a:rPr lang="en-US" dirty="0"/>
              <a:t>	Precision = TP/TP+FP</a:t>
            </a:r>
          </a:p>
          <a:p>
            <a:endParaRPr lang="en-US" dirty="0"/>
          </a:p>
          <a:p>
            <a:r>
              <a:rPr lang="en-US" dirty="0"/>
              <a:t>F-1 Score: measures the weighted average of Precision and Recall.</a:t>
            </a:r>
          </a:p>
          <a:p>
            <a:r>
              <a:rPr lang="en-US" dirty="0"/>
              <a:t>	 F-1 Score = 2 * (Recall * Precision)/ Recall + Precision</a:t>
            </a:r>
          </a:p>
          <a:p>
            <a:endParaRPr lang="en-US" dirty="0"/>
          </a:p>
          <a:p>
            <a:r>
              <a:rPr lang="en-US" dirty="0"/>
              <a:t>Accuracy: measures the proportion of instances that were classified correctly.</a:t>
            </a:r>
          </a:p>
          <a:p>
            <a:r>
              <a:rPr lang="en-US" dirty="0"/>
              <a:t>	Accuracy = TP + TN/TP+FN + TN + FP</a:t>
            </a:r>
          </a:p>
          <a:p>
            <a:endParaRPr lang="en-US" dirty="0"/>
          </a:p>
        </p:txBody>
      </p:sp>
    </p:spTree>
    <p:extLst>
      <p:ext uri="{BB962C8B-B14F-4D97-AF65-F5344CB8AC3E}">
        <p14:creationId xmlns:p14="http://schemas.microsoft.com/office/powerpoint/2010/main" val="386666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8857-E924-4A71-A26A-87A773DD9AF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126C06F-5AA0-45B5-BC60-BF34F7951D3D}"/>
              </a:ext>
            </a:extLst>
          </p:cNvPr>
          <p:cNvSpPr>
            <a:spLocks noGrp="1"/>
          </p:cNvSpPr>
          <p:nvPr>
            <p:ph idx="1"/>
          </p:nvPr>
        </p:nvSpPr>
        <p:spPr/>
        <p:txBody>
          <a:bodyPr/>
          <a:lstStyle/>
          <a:p>
            <a:r>
              <a:rPr lang="en-US" b="0" i="0" dirty="0">
                <a:effectLst/>
                <a:latin typeface="Arial" panose="020B0604020202020204" pitchFamily="34" charset="0"/>
              </a:rPr>
              <a:t>Quora is an American social question-and-answer website based in Mountain View, California. </a:t>
            </a:r>
          </a:p>
          <a:p>
            <a:r>
              <a:rPr lang="en-US" dirty="0">
                <a:latin typeface="Arial" panose="020B0604020202020204" pitchFamily="34" charset="0"/>
              </a:rPr>
              <a:t>O</a:t>
            </a:r>
            <a:r>
              <a:rPr lang="en-US" b="0" i="0" dirty="0">
                <a:effectLst/>
                <a:latin typeface="Arial" panose="020B0604020202020204" pitchFamily="34" charset="0"/>
              </a:rPr>
              <a:t>ne of the most popular knowledge sharing platform where people can post questions and get responses from anyone on the Quora community</a:t>
            </a:r>
          </a:p>
          <a:p>
            <a:r>
              <a:rPr lang="en-US" b="0" i="0" dirty="0">
                <a:effectLst/>
                <a:latin typeface="Arial" panose="020B0604020202020204" pitchFamily="34" charset="0"/>
              </a:rPr>
              <a:t>The key challenge for Quora is to identify ‘insincere’ questions on the platform.</a:t>
            </a:r>
          </a:p>
          <a:p>
            <a:r>
              <a:rPr lang="en-US" b="0" i="0" dirty="0">
                <a:effectLst/>
                <a:latin typeface="Arial" panose="020B0604020202020204" pitchFamily="34" charset="0"/>
              </a:rPr>
              <a:t>An insincere question is defined as a</a:t>
            </a:r>
            <a:br>
              <a:rPr lang="en-US" dirty="0"/>
            </a:br>
            <a:r>
              <a:rPr lang="en-US" b="0" i="0" dirty="0">
                <a:effectLst/>
                <a:latin typeface="Arial" panose="020B0604020202020204" pitchFamily="34" charset="0"/>
              </a:rPr>
              <a:t>question intended to make a statement rather than look for helpful answers.</a:t>
            </a:r>
            <a:endParaRPr lang="en-US" dirty="0"/>
          </a:p>
        </p:txBody>
      </p:sp>
    </p:spTree>
    <p:extLst>
      <p:ext uri="{BB962C8B-B14F-4D97-AF65-F5344CB8AC3E}">
        <p14:creationId xmlns:p14="http://schemas.microsoft.com/office/powerpoint/2010/main" val="3815665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65BE-79D1-46F4-81B1-01909FA70A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B5E66F-3724-4A73-9EFE-47D84AD2B612}"/>
              </a:ext>
            </a:extLst>
          </p:cNvPr>
          <p:cNvSpPr>
            <a:spLocks noGrp="1"/>
          </p:cNvSpPr>
          <p:nvPr>
            <p:ph idx="1"/>
          </p:nvPr>
        </p:nvSpPr>
        <p:spPr/>
        <p:txBody>
          <a:bodyPr/>
          <a:lstStyle/>
          <a:p>
            <a:pPr lvl="3"/>
            <a:endParaRPr lang="en-US" dirty="0"/>
          </a:p>
          <a:p>
            <a:pPr lvl="3"/>
            <a:endParaRPr lang="en-US" dirty="0"/>
          </a:p>
          <a:p>
            <a:pPr lvl="3"/>
            <a:endParaRPr lang="en-US" dirty="0"/>
          </a:p>
          <a:p>
            <a:pPr marL="1371600" lvl="3" indent="0">
              <a:buNone/>
            </a:pPr>
            <a:endParaRPr lang="en-US" dirty="0"/>
          </a:p>
          <a:p>
            <a:pPr marL="1371600" lvl="3" indent="0">
              <a:buNone/>
            </a:pPr>
            <a:r>
              <a:rPr lang="en-US" sz="4000" dirty="0"/>
              <a:t>			Questions?</a:t>
            </a:r>
          </a:p>
          <a:p>
            <a:pPr marL="1371600" lvl="3" indent="0">
              <a:buNone/>
            </a:pPr>
            <a:endParaRPr lang="en-US" dirty="0"/>
          </a:p>
        </p:txBody>
      </p:sp>
    </p:spTree>
    <p:extLst>
      <p:ext uri="{BB962C8B-B14F-4D97-AF65-F5344CB8AC3E}">
        <p14:creationId xmlns:p14="http://schemas.microsoft.com/office/powerpoint/2010/main" val="308208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3140-B54C-40F9-8DC6-7C0B89B84D7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6CC4C7B-C268-4D4C-A48E-BCFA12EBC809}"/>
              </a:ext>
            </a:extLst>
          </p:cNvPr>
          <p:cNvSpPr>
            <a:spLocks noGrp="1"/>
          </p:cNvSpPr>
          <p:nvPr>
            <p:ph idx="1"/>
          </p:nvPr>
        </p:nvSpPr>
        <p:spPr/>
        <p:txBody>
          <a:bodyPr/>
          <a:lstStyle/>
          <a:p>
            <a:r>
              <a:rPr lang="en-US" b="0" i="0" dirty="0">
                <a:effectLst/>
                <a:latin typeface="Arial" panose="020B0604020202020204" pitchFamily="34" charset="0"/>
              </a:rPr>
              <a:t>Makes disparaging attacks/insults against a specific person or group of people</a:t>
            </a:r>
          </a:p>
          <a:p>
            <a:r>
              <a:rPr lang="en-US" b="0" i="0" dirty="0">
                <a:effectLst/>
                <a:latin typeface="Arial" panose="020B0604020202020204" pitchFamily="34" charset="0"/>
              </a:rPr>
              <a:t>Isn’t grounded in reality</a:t>
            </a:r>
            <a:endParaRPr lang="en-US" dirty="0">
              <a:latin typeface="Arial" panose="020B0604020202020204" pitchFamily="34" charset="0"/>
            </a:endParaRPr>
          </a:p>
          <a:p>
            <a:r>
              <a:rPr lang="en-US" b="0" i="0" dirty="0">
                <a:effectLst/>
                <a:latin typeface="Arial" panose="020B0604020202020204" pitchFamily="34" charset="0"/>
              </a:rPr>
              <a:t>Based on false information, or contains absurd assumptions</a:t>
            </a:r>
          </a:p>
          <a:p>
            <a:r>
              <a:rPr lang="en-US" b="0" i="0" dirty="0">
                <a:effectLst/>
                <a:latin typeface="Arial" panose="020B0604020202020204" pitchFamily="34" charset="0"/>
              </a:rPr>
              <a:t>Suggests a discriminatory idea against a protected class of people, or seeks confirmation of a stereotype</a:t>
            </a:r>
          </a:p>
          <a:p>
            <a:r>
              <a:rPr lang="en-US" b="0" i="0" dirty="0">
                <a:effectLst/>
                <a:latin typeface="Arial" panose="020B0604020202020204" pitchFamily="34" charset="0"/>
              </a:rPr>
              <a:t>Has an exaggerated tone to underscore a point about a group of people</a:t>
            </a:r>
            <a:endParaRPr lang="en-US" dirty="0"/>
          </a:p>
        </p:txBody>
      </p:sp>
    </p:spTree>
    <p:extLst>
      <p:ext uri="{BB962C8B-B14F-4D97-AF65-F5344CB8AC3E}">
        <p14:creationId xmlns:p14="http://schemas.microsoft.com/office/powerpoint/2010/main" val="559035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BC91-942C-4C06-B89D-955FA22C0803}"/>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92C59255-64C1-4527-B6CB-6805B321289D}"/>
              </a:ext>
            </a:extLst>
          </p:cNvPr>
          <p:cNvSpPr>
            <a:spLocks noGrp="1"/>
          </p:cNvSpPr>
          <p:nvPr>
            <p:ph idx="1"/>
          </p:nvPr>
        </p:nvSpPr>
        <p:spPr/>
        <p:txBody>
          <a:bodyPr/>
          <a:lstStyle/>
          <a:p>
            <a:r>
              <a:rPr lang="en-US" dirty="0">
                <a:latin typeface="Arial" panose="020B0604020202020204" pitchFamily="34" charset="0"/>
              </a:rPr>
              <a:t>P</a:t>
            </a:r>
            <a:r>
              <a:rPr lang="en-US" b="0" i="0" dirty="0">
                <a:effectLst/>
                <a:latin typeface="Arial" panose="020B0604020202020204" pitchFamily="34" charset="0"/>
              </a:rPr>
              <a:t>rovided by Quora for the online competition on Kaggle </a:t>
            </a:r>
            <a:r>
              <a:rPr lang="en-US" dirty="0">
                <a:latin typeface="Arial" panose="020B0604020202020204" pitchFamily="34" charset="0"/>
                <a:hlinkClick r:id="rId2"/>
              </a:rPr>
              <a:t>https://www.kaggle.com/competitions/quora-insincere-questions-classification/overview</a:t>
            </a:r>
            <a:endParaRPr lang="en-US" b="0" i="0" dirty="0">
              <a:effectLst/>
              <a:latin typeface="Arial" panose="020B0604020202020204" pitchFamily="34" charset="0"/>
            </a:endParaRPr>
          </a:p>
          <a:p>
            <a:r>
              <a:rPr lang="en-US" dirty="0">
                <a:latin typeface="Arial" panose="020B0604020202020204" pitchFamily="34" charset="0"/>
              </a:rPr>
              <a:t>T</a:t>
            </a:r>
            <a:r>
              <a:rPr lang="en-US" b="0" i="0" dirty="0">
                <a:effectLst/>
                <a:latin typeface="Arial" panose="020B0604020202020204" pitchFamily="34" charset="0"/>
              </a:rPr>
              <a:t>he task was to predict whether a question asked on Quora is sincere or not</a:t>
            </a:r>
          </a:p>
          <a:p>
            <a:r>
              <a:rPr lang="en-US" b="0" i="0" dirty="0">
                <a:effectLst/>
                <a:latin typeface="Arial" panose="020B0604020202020204" pitchFamily="34" charset="0"/>
              </a:rPr>
              <a:t>The data consists of 1.3 million observations and 3 features.</a:t>
            </a:r>
          </a:p>
          <a:p>
            <a:endParaRPr lang="en-US" b="0" i="0" dirty="0">
              <a:effectLst/>
              <a:latin typeface="Arial" panose="020B0604020202020204" pitchFamily="34" charset="0"/>
            </a:endParaRPr>
          </a:p>
          <a:p>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67B01728-43DD-4668-8350-C172667AF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895" y="4711451"/>
            <a:ext cx="5439534" cy="1781424"/>
          </a:xfrm>
          <a:prstGeom prst="rect">
            <a:avLst/>
          </a:prstGeom>
        </p:spPr>
      </p:pic>
    </p:spTree>
    <p:extLst>
      <p:ext uri="{BB962C8B-B14F-4D97-AF65-F5344CB8AC3E}">
        <p14:creationId xmlns:p14="http://schemas.microsoft.com/office/powerpoint/2010/main" val="1803945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1792-2B95-4E8B-A209-9B29E5ACD1F6}"/>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4F9698CA-C3BB-4B08-98D3-F1877F7821DC}"/>
              </a:ext>
            </a:extLst>
          </p:cNvPr>
          <p:cNvSpPr>
            <a:spLocks noGrp="1"/>
          </p:cNvSpPr>
          <p:nvPr>
            <p:ph idx="1"/>
          </p:nvPr>
        </p:nvSpPr>
        <p:spPr/>
        <p:txBody>
          <a:bodyPr/>
          <a:lstStyle/>
          <a:p>
            <a:r>
              <a:rPr lang="en-US" b="0" i="0" dirty="0">
                <a:effectLst/>
                <a:latin typeface="Arial" panose="020B0604020202020204" pitchFamily="34" charset="0"/>
              </a:rPr>
              <a:t>The dataset is extremely imbalanced</a:t>
            </a:r>
          </a:p>
          <a:p>
            <a:r>
              <a:rPr lang="en-US" dirty="0">
                <a:latin typeface="Arial" panose="020B0604020202020204" pitchFamily="34" charset="0"/>
              </a:rPr>
              <a:t>Unequal distribution of classes</a:t>
            </a:r>
          </a:p>
          <a:p>
            <a:r>
              <a:rPr lang="en-US" dirty="0">
                <a:latin typeface="Arial" panose="020B0604020202020204" pitchFamily="34" charset="0"/>
              </a:rPr>
              <a:t>Only 6% of observations are Insincere</a:t>
            </a:r>
          </a:p>
          <a:p>
            <a:endParaRPr lang="en-US" dirty="0">
              <a:latin typeface="Arial" panose="020B0604020202020204" pitchFamily="34" charset="0"/>
            </a:endParaRPr>
          </a:p>
          <a:p>
            <a:endParaRPr lang="en-US" dirty="0"/>
          </a:p>
        </p:txBody>
      </p:sp>
      <p:pic>
        <p:nvPicPr>
          <p:cNvPr id="11" name="Picture 10" descr="Chart, bar chart&#10;&#10;Description automatically generated">
            <a:extLst>
              <a:ext uri="{FF2B5EF4-FFF2-40B4-BE49-F238E27FC236}">
                <a16:creationId xmlns:a16="http://schemas.microsoft.com/office/drawing/2014/main" id="{4FA83995-E736-4636-A7EA-BD466211A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426" y="3528118"/>
            <a:ext cx="6335009" cy="3067478"/>
          </a:xfrm>
          <a:prstGeom prst="rect">
            <a:avLst/>
          </a:prstGeom>
        </p:spPr>
      </p:pic>
    </p:spTree>
    <p:extLst>
      <p:ext uri="{BB962C8B-B14F-4D97-AF65-F5344CB8AC3E}">
        <p14:creationId xmlns:p14="http://schemas.microsoft.com/office/powerpoint/2010/main" val="3651951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B077-9633-D5F7-7EF6-A7E11B694518}"/>
              </a:ext>
            </a:extLst>
          </p:cNvPr>
          <p:cNvSpPr>
            <a:spLocks noGrp="1"/>
          </p:cNvSpPr>
          <p:nvPr>
            <p:ph type="title"/>
          </p:nvPr>
        </p:nvSpPr>
        <p:spPr/>
        <p:txBody>
          <a:bodyPr>
            <a:normAutofit fontScale="90000"/>
          </a:bodyPr>
          <a:lstStyle/>
          <a:p>
            <a:r>
              <a:rPr lang="en-US" dirty="0"/>
              <a:t>Oversampling &amp; Stratified Sampling</a:t>
            </a:r>
            <a:br>
              <a:rPr lang="en-US" dirty="0"/>
            </a:br>
            <a:r>
              <a:rPr lang="en-US" dirty="0"/>
              <a:t>(Discussion in chapter 5, section 5.5 in DBMA-R Book)</a:t>
            </a:r>
          </a:p>
        </p:txBody>
      </p:sp>
      <p:sp>
        <p:nvSpPr>
          <p:cNvPr id="3" name="Content Placeholder 2">
            <a:extLst>
              <a:ext uri="{FF2B5EF4-FFF2-40B4-BE49-F238E27FC236}">
                <a16:creationId xmlns:a16="http://schemas.microsoft.com/office/drawing/2014/main" id="{50B7CA3F-7AF4-DAD5-4377-4AD6E23AD71B}"/>
              </a:ext>
            </a:extLst>
          </p:cNvPr>
          <p:cNvSpPr>
            <a:spLocks noGrp="1"/>
          </p:cNvSpPr>
          <p:nvPr>
            <p:ph idx="1"/>
          </p:nvPr>
        </p:nvSpPr>
        <p:spPr/>
        <p:txBody>
          <a:bodyPr>
            <a:normAutofit lnSpcReduction="10000"/>
          </a:bodyPr>
          <a:lstStyle/>
          <a:p>
            <a:r>
              <a:rPr lang="en-US" dirty="0"/>
              <a:t>Observations for rare class not enough to yield useful information about what distinguish them from dominant class</a:t>
            </a:r>
          </a:p>
          <a:p>
            <a:r>
              <a:rPr lang="en-US" dirty="0"/>
              <a:t>Maintain equal proportion of classes in the training set by oversampling the records from the rare class</a:t>
            </a:r>
          </a:p>
          <a:p>
            <a:r>
              <a:rPr lang="en-US" dirty="0"/>
              <a:t>Maintain same proportion of classes in the testing set as in the original dataset using Stratified sampling</a:t>
            </a:r>
          </a:p>
          <a:p>
            <a:r>
              <a:rPr lang="en-US" dirty="0"/>
              <a:t>Training set: 40,000 observations for ‘insincere’ and 40,000 observations for ‘sincere’ class</a:t>
            </a:r>
          </a:p>
          <a:p>
            <a:r>
              <a:rPr lang="en-US" dirty="0"/>
              <a:t>Testing set: 40,000 observations for ‘insincere’ and 600,000 observations for ‘sincere’ class</a:t>
            </a:r>
          </a:p>
          <a:p>
            <a:endParaRPr lang="en-US" dirty="0"/>
          </a:p>
        </p:txBody>
      </p:sp>
    </p:spTree>
    <p:extLst>
      <p:ext uri="{BB962C8B-B14F-4D97-AF65-F5344CB8AC3E}">
        <p14:creationId xmlns:p14="http://schemas.microsoft.com/office/powerpoint/2010/main" val="2332960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8B56-F460-4493-8EA7-92C217B812CF}"/>
              </a:ext>
            </a:extLst>
          </p:cNvPr>
          <p:cNvSpPr>
            <a:spLocks noGrp="1"/>
          </p:cNvSpPr>
          <p:nvPr>
            <p:ph type="title"/>
          </p:nvPr>
        </p:nvSpPr>
        <p:spPr/>
        <p:txBody>
          <a:bodyPr/>
          <a:lstStyle/>
          <a:p>
            <a:r>
              <a:rPr lang="en-US" dirty="0"/>
              <a:t>Dataset</a:t>
            </a:r>
          </a:p>
        </p:txBody>
      </p:sp>
      <p:pic>
        <p:nvPicPr>
          <p:cNvPr id="5" name="Content Placeholder 4" descr="Chart&#10;&#10;Description automatically generated">
            <a:extLst>
              <a:ext uri="{FF2B5EF4-FFF2-40B4-BE49-F238E27FC236}">
                <a16:creationId xmlns:a16="http://schemas.microsoft.com/office/drawing/2014/main" id="{4930412B-48BA-4592-BBC5-C37CF7794B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5016" y="1825625"/>
            <a:ext cx="9361968" cy="4351338"/>
          </a:xfrm>
        </p:spPr>
      </p:pic>
    </p:spTree>
    <p:extLst>
      <p:ext uri="{BB962C8B-B14F-4D97-AF65-F5344CB8AC3E}">
        <p14:creationId xmlns:p14="http://schemas.microsoft.com/office/powerpoint/2010/main" val="159395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82ED2-A13A-4ACC-AFED-439D81DA14F2}"/>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B16B0403-B822-4863-92B0-AC87321B3DA4}"/>
              </a:ext>
            </a:extLst>
          </p:cNvPr>
          <p:cNvSpPr>
            <a:spLocks noGrp="1"/>
          </p:cNvSpPr>
          <p:nvPr>
            <p:ph idx="1"/>
          </p:nvPr>
        </p:nvSpPr>
        <p:spPr/>
        <p:txBody>
          <a:bodyPr>
            <a:normAutofit fontScale="92500"/>
          </a:bodyPr>
          <a:lstStyle/>
          <a:p>
            <a:r>
              <a:rPr lang="en-US" b="0" i="0" dirty="0">
                <a:effectLst/>
                <a:latin typeface="Arial" panose="020B0604020202020204" pitchFamily="34" charset="0"/>
              </a:rPr>
              <a:t>Tokenization: The process of splitting a text sequence into words</a:t>
            </a:r>
          </a:p>
          <a:p>
            <a:r>
              <a:rPr lang="en-US" b="0" i="0" dirty="0">
                <a:effectLst/>
                <a:latin typeface="Arial" panose="020B0604020202020204" pitchFamily="34" charset="0"/>
              </a:rPr>
              <a:t>Expand Contractions</a:t>
            </a:r>
            <a:r>
              <a:rPr lang="en-US" dirty="0">
                <a:latin typeface="Arial" panose="020B0604020202020204" pitchFamily="34" charset="0"/>
              </a:rPr>
              <a:t>: </a:t>
            </a:r>
            <a:r>
              <a:rPr lang="en-US" b="0" i="0" dirty="0">
                <a:effectLst/>
                <a:latin typeface="Arial" panose="020B0604020202020204" pitchFamily="34" charset="0"/>
              </a:rPr>
              <a:t>Contractions include words such</a:t>
            </a:r>
            <a:br>
              <a:rPr lang="en-US" dirty="0"/>
            </a:br>
            <a:r>
              <a:rPr lang="en-US" b="0" i="0" dirty="0">
                <a:effectLst/>
                <a:latin typeface="Arial" panose="020B0604020202020204" pitchFamily="34" charset="0"/>
              </a:rPr>
              <a:t>as you’ll, I’d, can’t, won’t, don’t, etc. We wrote regular expressions to expand on the contractions.</a:t>
            </a:r>
          </a:p>
          <a:p>
            <a:r>
              <a:rPr lang="en-US" dirty="0">
                <a:latin typeface="Arial" panose="020B0604020202020204" pitchFamily="34" charset="0"/>
              </a:rPr>
              <a:t>Remove Punctuations &amp; Numbers</a:t>
            </a:r>
          </a:p>
          <a:p>
            <a:r>
              <a:rPr lang="en-US" dirty="0">
                <a:latin typeface="Arial" panose="020B0604020202020204" pitchFamily="34" charset="0"/>
              </a:rPr>
              <a:t>Remove Stop words</a:t>
            </a:r>
          </a:p>
          <a:p>
            <a:r>
              <a:rPr lang="en-US" dirty="0">
                <a:latin typeface="Arial" panose="020B0604020202020204" pitchFamily="34" charset="0"/>
              </a:rPr>
              <a:t>Lemmatization: </a:t>
            </a:r>
            <a:r>
              <a:rPr lang="en-US" b="0" i="0" dirty="0">
                <a:effectLst/>
                <a:latin typeface="Arial" panose="020B0604020202020204" pitchFamily="34" charset="0"/>
              </a:rPr>
              <a:t>Using root words instead of the</a:t>
            </a:r>
            <a:br>
              <a:rPr lang="en-US" dirty="0"/>
            </a:br>
            <a:r>
              <a:rPr lang="en-US" b="0" i="0" dirty="0">
                <a:effectLst/>
                <a:latin typeface="Arial" panose="020B0604020202020204" pitchFamily="34" charset="0"/>
              </a:rPr>
              <a:t>words itself. For example, words like dancing, dances, danced will transform to dance</a:t>
            </a:r>
            <a:br>
              <a:rPr lang="en-US" dirty="0"/>
            </a:br>
            <a:endParaRPr lang="en-US" dirty="0"/>
          </a:p>
        </p:txBody>
      </p:sp>
    </p:spTree>
    <p:extLst>
      <p:ext uri="{BB962C8B-B14F-4D97-AF65-F5344CB8AC3E}">
        <p14:creationId xmlns:p14="http://schemas.microsoft.com/office/powerpoint/2010/main" val="4166429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D1E7-FBC4-4335-9E3C-A1D89F31BEC8}"/>
              </a:ext>
            </a:extLst>
          </p:cNvPr>
          <p:cNvSpPr>
            <a:spLocks noGrp="1"/>
          </p:cNvSpPr>
          <p:nvPr>
            <p:ph type="title"/>
          </p:nvPr>
        </p:nvSpPr>
        <p:spPr/>
        <p:txBody>
          <a:bodyPr/>
          <a:lstStyle/>
          <a:p>
            <a:r>
              <a:rPr lang="en-US" dirty="0"/>
              <a:t>Textual Representations – Bag of words</a:t>
            </a:r>
          </a:p>
        </p:txBody>
      </p:sp>
      <p:sp>
        <p:nvSpPr>
          <p:cNvPr id="3" name="Content Placeholder 2">
            <a:extLst>
              <a:ext uri="{FF2B5EF4-FFF2-40B4-BE49-F238E27FC236}">
                <a16:creationId xmlns:a16="http://schemas.microsoft.com/office/drawing/2014/main" id="{100DAB0C-4DB6-42C0-9E72-AB4BAD4A76DE}"/>
              </a:ext>
            </a:extLst>
          </p:cNvPr>
          <p:cNvSpPr>
            <a:spLocks noGrp="1"/>
          </p:cNvSpPr>
          <p:nvPr>
            <p:ph idx="1"/>
          </p:nvPr>
        </p:nvSpPr>
        <p:spPr/>
        <p:txBody>
          <a:bodyPr/>
          <a:lstStyle/>
          <a:p>
            <a:r>
              <a:rPr lang="en-US" dirty="0"/>
              <a:t>Bag of words featurization indicates the presence or absence of individual words</a:t>
            </a:r>
          </a:p>
          <a:p>
            <a:r>
              <a:rPr lang="en-US" b="0" i="0" dirty="0">
                <a:effectLst/>
                <a:latin typeface="-apple-system"/>
              </a:rPr>
              <a:t> "the beer is bad, not good" and the sentence "the beer is good, not bad" have the same featurization because they have the same words, even though they have very different meanings.</a:t>
            </a:r>
          </a:p>
          <a:p>
            <a:endParaRPr lang="en-US" dirty="0"/>
          </a:p>
        </p:txBody>
      </p:sp>
      <p:pic>
        <p:nvPicPr>
          <p:cNvPr id="5" name="Picture 4" descr="A picture containing text, clock&#10;&#10;Description automatically generated">
            <a:extLst>
              <a:ext uri="{FF2B5EF4-FFF2-40B4-BE49-F238E27FC236}">
                <a16:creationId xmlns:a16="http://schemas.microsoft.com/office/drawing/2014/main" id="{54E5A217-F480-4193-816B-08AD3790A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661" y="4288565"/>
            <a:ext cx="4295775" cy="1552575"/>
          </a:xfrm>
          <a:prstGeom prst="rect">
            <a:avLst/>
          </a:prstGeom>
        </p:spPr>
      </p:pic>
    </p:spTree>
    <p:extLst>
      <p:ext uri="{BB962C8B-B14F-4D97-AF65-F5344CB8AC3E}">
        <p14:creationId xmlns:p14="http://schemas.microsoft.com/office/powerpoint/2010/main" val="3654858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942</Words>
  <Application>Microsoft Office PowerPoint</Application>
  <PresentationFormat>Widescreen</PresentationFormat>
  <Paragraphs>84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-apple-system</vt:lpstr>
      <vt:lpstr>Arial</vt:lpstr>
      <vt:lpstr>Calibri</vt:lpstr>
      <vt:lpstr>Calibri Light</vt:lpstr>
      <vt:lpstr>Office Theme</vt:lpstr>
      <vt:lpstr>Quora Insincere Questions Classification Leveraging Machine Learning Methods</vt:lpstr>
      <vt:lpstr>Introduction</vt:lpstr>
      <vt:lpstr>Introduction</vt:lpstr>
      <vt:lpstr>Dataset</vt:lpstr>
      <vt:lpstr>Dataset</vt:lpstr>
      <vt:lpstr>Oversampling &amp; Stratified Sampling (Discussion in chapter 5, section 5.5 in DBMA-R Book)</vt:lpstr>
      <vt:lpstr>Dataset</vt:lpstr>
      <vt:lpstr>Data Preprocessing</vt:lpstr>
      <vt:lpstr>Textual Representations – Bag of words</vt:lpstr>
      <vt:lpstr>Textual Representations – TF-IDF</vt:lpstr>
      <vt:lpstr>Textual Representations – Word Embeddings</vt:lpstr>
      <vt:lpstr>Textual Representations – Word Embeddings</vt:lpstr>
      <vt:lpstr>Textual Representations – Word Embeddings</vt:lpstr>
      <vt:lpstr>Machine Learning Classification Models</vt:lpstr>
      <vt:lpstr>Bidirectional Encoder Representation from Transformers (BERT)</vt:lpstr>
      <vt:lpstr>Bidirectional Encoder Representation from Transformers (BERT)</vt:lpstr>
      <vt:lpstr>Bidirectional Encoder Representation from Transformers (BERT)</vt:lpstr>
      <vt:lpstr>Python Code</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Quora Insincere Questions Classification Leveraging Machine Learning Methods</dc:title>
  <dc:creator>Asnani, Priyanka</dc:creator>
  <cp:lastModifiedBy>Asnani, Priyanka</cp:lastModifiedBy>
  <cp:revision>15</cp:revision>
  <dcterms:created xsi:type="dcterms:W3CDTF">2022-04-26T14:13:40Z</dcterms:created>
  <dcterms:modified xsi:type="dcterms:W3CDTF">2022-04-28T14:52:07Z</dcterms:modified>
</cp:coreProperties>
</file>