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8" r:id="rId3"/>
    <p:sldId id="259" r:id="rId4"/>
    <p:sldId id="260" r:id="rId5"/>
    <p:sldId id="261" r:id="rId6"/>
    <p:sldId id="262" r:id="rId7"/>
    <p:sldId id="263" r:id="rId8"/>
    <p:sldId id="264" r:id="rId9"/>
    <p:sldId id="269" r:id="rId10"/>
    <p:sldId id="270" r:id="rId11"/>
    <p:sldId id="271" r:id="rId12"/>
    <p:sldId id="272" r:id="rId13"/>
    <p:sldId id="273" r:id="rId14"/>
    <p:sldId id="274" r:id="rId15"/>
    <p:sldId id="275" r:id="rId16"/>
    <p:sldId id="276" r:id="rId17"/>
    <p:sldId id="265" r:id="rId18"/>
    <p:sldId id="266" r:id="rId19"/>
    <p:sldId id="267" r:id="rId20"/>
    <p:sldId id="268"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F6B93-54EA-43DE-A9A3-A02488CDC84E}"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IN"/>
        </a:p>
      </dgm:t>
    </dgm:pt>
    <dgm:pt modelId="{40DA9114-FABD-4857-8BDF-DDBB6DB3EB63}">
      <dgm:prSet phldrT="[Text]"/>
      <dgm:spPr/>
      <dgm:t>
        <a:bodyPr/>
        <a:lstStyle/>
        <a:p>
          <a:r>
            <a:rPr lang="en-IN" dirty="0"/>
            <a:t>Python programming </a:t>
          </a:r>
          <a:r>
            <a:rPr lang="en-IN" baseline="0" dirty="0"/>
            <a:t> </a:t>
          </a:r>
          <a:endParaRPr lang="en-IN" dirty="0"/>
        </a:p>
      </dgm:t>
    </dgm:pt>
    <dgm:pt modelId="{B4B98DD4-9E29-4E10-B0C5-48D95525A11D}" type="parTrans" cxnId="{E1E0A9C1-D3AA-41F8-9906-0E034B433FE4}">
      <dgm:prSet/>
      <dgm:spPr/>
      <dgm:t>
        <a:bodyPr/>
        <a:lstStyle/>
        <a:p>
          <a:endParaRPr lang="en-IN"/>
        </a:p>
      </dgm:t>
    </dgm:pt>
    <dgm:pt modelId="{46250343-A50C-4B5F-9057-069F67F91EF9}" type="sibTrans" cxnId="{E1E0A9C1-D3AA-41F8-9906-0E034B433FE4}">
      <dgm:prSet/>
      <dgm:spPr/>
      <dgm:t>
        <a:bodyPr/>
        <a:lstStyle/>
        <a:p>
          <a:endParaRPr lang="en-IN"/>
        </a:p>
      </dgm:t>
    </dgm:pt>
    <dgm:pt modelId="{93F6BAD6-6206-4B0A-8693-1BC6D8B58E78}">
      <dgm:prSet phldrT="[Text]"/>
      <dgm:spPr/>
      <dgm:t>
        <a:bodyPr/>
        <a:lstStyle/>
        <a:p>
          <a:r>
            <a:rPr lang="en-IN" dirty="0"/>
            <a:t>Regular Expression</a:t>
          </a:r>
        </a:p>
      </dgm:t>
    </dgm:pt>
    <dgm:pt modelId="{92A3EE0F-9A8B-4D21-A0AD-F2A16E1968C2}" type="parTrans" cxnId="{5EDD407A-C071-43F2-B003-A105B7F1E49D}">
      <dgm:prSet/>
      <dgm:spPr/>
      <dgm:t>
        <a:bodyPr/>
        <a:lstStyle/>
        <a:p>
          <a:endParaRPr lang="en-IN"/>
        </a:p>
      </dgm:t>
    </dgm:pt>
    <dgm:pt modelId="{3DF89664-AF2D-4D67-89B9-0054CFC4C935}" type="sibTrans" cxnId="{5EDD407A-C071-43F2-B003-A105B7F1E49D}">
      <dgm:prSet/>
      <dgm:spPr/>
      <dgm:t>
        <a:bodyPr/>
        <a:lstStyle/>
        <a:p>
          <a:endParaRPr lang="en-IN"/>
        </a:p>
      </dgm:t>
    </dgm:pt>
    <dgm:pt modelId="{B2FC12C8-0261-4563-BE08-46F5392D5F6D}">
      <dgm:prSet phldrT="[Text]"/>
      <dgm:spPr/>
      <dgm:t>
        <a:bodyPr/>
        <a:lstStyle/>
        <a:p>
          <a:r>
            <a:rPr lang="en-IN" dirty="0"/>
            <a:t>Python(packages) Spacy Functions </a:t>
          </a:r>
        </a:p>
      </dgm:t>
    </dgm:pt>
    <dgm:pt modelId="{F4D08E69-AB06-4125-8684-A765E6B533D8}" type="parTrans" cxnId="{936F0F2B-66EE-4242-8615-8E84052A0DF8}">
      <dgm:prSet/>
      <dgm:spPr/>
      <dgm:t>
        <a:bodyPr/>
        <a:lstStyle/>
        <a:p>
          <a:endParaRPr lang="en-IN"/>
        </a:p>
      </dgm:t>
    </dgm:pt>
    <dgm:pt modelId="{C37D6D98-AF30-4882-84B1-3ED3651DE04B}" type="sibTrans" cxnId="{936F0F2B-66EE-4242-8615-8E84052A0DF8}">
      <dgm:prSet/>
      <dgm:spPr/>
      <dgm:t>
        <a:bodyPr/>
        <a:lstStyle/>
        <a:p>
          <a:endParaRPr lang="en-IN"/>
        </a:p>
      </dgm:t>
    </dgm:pt>
    <dgm:pt modelId="{78AD0782-B23A-4A0B-A5C7-D1D58EFD4135}" type="pres">
      <dgm:prSet presAssocID="{392F6B93-54EA-43DE-A9A3-A02488CDC84E}" presName="diagram" presStyleCnt="0">
        <dgm:presLayoutVars>
          <dgm:dir/>
          <dgm:resizeHandles val="exact"/>
        </dgm:presLayoutVars>
      </dgm:prSet>
      <dgm:spPr/>
    </dgm:pt>
    <dgm:pt modelId="{C9BD16B4-215F-47C0-839C-D40589FEA2B3}" type="pres">
      <dgm:prSet presAssocID="{40DA9114-FABD-4857-8BDF-DDBB6DB3EB63}" presName="node" presStyleLbl="node1" presStyleIdx="0" presStyleCnt="3">
        <dgm:presLayoutVars>
          <dgm:bulletEnabled val="1"/>
        </dgm:presLayoutVars>
      </dgm:prSet>
      <dgm:spPr/>
    </dgm:pt>
    <dgm:pt modelId="{87C1DA8E-096B-47C2-9B0B-780EBB5A4F54}" type="pres">
      <dgm:prSet presAssocID="{46250343-A50C-4B5F-9057-069F67F91EF9}" presName="sibTrans" presStyleCnt="0"/>
      <dgm:spPr/>
    </dgm:pt>
    <dgm:pt modelId="{59907B25-6530-4ECA-A2A0-829D9456ECF2}" type="pres">
      <dgm:prSet presAssocID="{93F6BAD6-6206-4B0A-8693-1BC6D8B58E78}" presName="node" presStyleLbl="node1" presStyleIdx="1" presStyleCnt="3">
        <dgm:presLayoutVars>
          <dgm:bulletEnabled val="1"/>
        </dgm:presLayoutVars>
      </dgm:prSet>
      <dgm:spPr/>
    </dgm:pt>
    <dgm:pt modelId="{166E7581-9C82-4E2B-970E-B7AF088C6FDC}" type="pres">
      <dgm:prSet presAssocID="{3DF89664-AF2D-4D67-89B9-0054CFC4C935}" presName="sibTrans" presStyleCnt="0"/>
      <dgm:spPr/>
    </dgm:pt>
    <dgm:pt modelId="{6749D733-6CD2-42E0-B627-6A1B6A2A078A}" type="pres">
      <dgm:prSet presAssocID="{B2FC12C8-0261-4563-BE08-46F5392D5F6D}" presName="node" presStyleLbl="node1" presStyleIdx="2" presStyleCnt="3">
        <dgm:presLayoutVars>
          <dgm:bulletEnabled val="1"/>
        </dgm:presLayoutVars>
      </dgm:prSet>
      <dgm:spPr/>
    </dgm:pt>
  </dgm:ptLst>
  <dgm:cxnLst>
    <dgm:cxn modelId="{1296FC1B-E0B0-40E7-BFD2-1E1C266A0E99}" type="presOf" srcId="{93F6BAD6-6206-4B0A-8693-1BC6D8B58E78}" destId="{59907B25-6530-4ECA-A2A0-829D9456ECF2}" srcOrd="0" destOrd="0" presId="urn:microsoft.com/office/officeart/2005/8/layout/default"/>
    <dgm:cxn modelId="{936F0F2B-66EE-4242-8615-8E84052A0DF8}" srcId="{392F6B93-54EA-43DE-A9A3-A02488CDC84E}" destId="{B2FC12C8-0261-4563-BE08-46F5392D5F6D}" srcOrd="2" destOrd="0" parTransId="{F4D08E69-AB06-4125-8684-A765E6B533D8}" sibTransId="{C37D6D98-AF30-4882-84B1-3ED3651DE04B}"/>
    <dgm:cxn modelId="{5EDD407A-C071-43F2-B003-A105B7F1E49D}" srcId="{392F6B93-54EA-43DE-A9A3-A02488CDC84E}" destId="{93F6BAD6-6206-4B0A-8693-1BC6D8B58E78}" srcOrd="1" destOrd="0" parTransId="{92A3EE0F-9A8B-4D21-A0AD-F2A16E1968C2}" sibTransId="{3DF89664-AF2D-4D67-89B9-0054CFC4C935}"/>
    <dgm:cxn modelId="{193DB87A-9085-4BB5-95FB-D53CBF595DB2}" type="presOf" srcId="{392F6B93-54EA-43DE-A9A3-A02488CDC84E}" destId="{78AD0782-B23A-4A0B-A5C7-D1D58EFD4135}" srcOrd="0" destOrd="0" presId="urn:microsoft.com/office/officeart/2005/8/layout/default"/>
    <dgm:cxn modelId="{E1E0A9C1-D3AA-41F8-9906-0E034B433FE4}" srcId="{392F6B93-54EA-43DE-A9A3-A02488CDC84E}" destId="{40DA9114-FABD-4857-8BDF-DDBB6DB3EB63}" srcOrd="0" destOrd="0" parTransId="{B4B98DD4-9E29-4E10-B0C5-48D95525A11D}" sibTransId="{46250343-A50C-4B5F-9057-069F67F91EF9}"/>
    <dgm:cxn modelId="{8A95C8CD-F07D-4D0C-ADFF-837A66DF2E90}" type="presOf" srcId="{B2FC12C8-0261-4563-BE08-46F5392D5F6D}" destId="{6749D733-6CD2-42E0-B627-6A1B6A2A078A}" srcOrd="0" destOrd="0" presId="urn:microsoft.com/office/officeart/2005/8/layout/default"/>
    <dgm:cxn modelId="{FC4930E0-4DC0-4F65-AB79-699DAABC7EFB}" type="presOf" srcId="{40DA9114-FABD-4857-8BDF-DDBB6DB3EB63}" destId="{C9BD16B4-215F-47C0-839C-D40589FEA2B3}" srcOrd="0" destOrd="0" presId="urn:microsoft.com/office/officeart/2005/8/layout/default"/>
    <dgm:cxn modelId="{5117C684-1D03-4F5C-8509-1333F2533196}" type="presParOf" srcId="{78AD0782-B23A-4A0B-A5C7-D1D58EFD4135}" destId="{C9BD16B4-215F-47C0-839C-D40589FEA2B3}" srcOrd="0" destOrd="0" presId="urn:microsoft.com/office/officeart/2005/8/layout/default"/>
    <dgm:cxn modelId="{33D19D9A-A552-4537-93AC-8C38F971E658}" type="presParOf" srcId="{78AD0782-B23A-4A0B-A5C7-D1D58EFD4135}" destId="{87C1DA8E-096B-47C2-9B0B-780EBB5A4F54}" srcOrd="1" destOrd="0" presId="urn:microsoft.com/office/officeart/2005/8/layout/default"/>
    <dgm:cxn modelId="{60977574-0A6D-4AF4-871A-9B9DEF5FC88B}" type="presParOf" srcId="{78AD0782-B23A-4A0B-A5C7-D1D58EFD4135}" destId="{59907B25-6530-4ECA-A2A0-829D9456ECF2}" srcOrd="2" destOrd="0" presId="urn:microsoft.com/office/officeart/2005/8/layout/default"/>
    <dgm:cxn modelId="{72E32C5C-98F4-4986-9EA8-6DE9B8D62921}" type="presParOf" srcId="{78AD0782-B23A-4A0B-A5C7-D1D58EFD4135}" destId="{166E7581-9C82-4E2B-970E-B7AF088C6FDC}" srcOrd="3" destOrd="0" presId="urn:microsoft.com/office/officeart/2005/8/layout/default"/>
    <dgm:cxn modelId="{E168A7F8-9AB9-4D3B-8737-80E0D8E899AE}" type="presParOf" srcId="{78AD0782-B23A-4A0B-A5C7-D1D58EFD4135}" destId="{6749D733-6CD2-42E0-B627-6A1B6A2A078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CB03E4-A808-4430-86D4-02DC7A6DBF23}" type="doc">
      <dgm:prSet loTypeId="urn:microsoft.com/office/officeart/2005/8/layout/process1" loCatId="process" qsTypeId="urn:microsoft.com/office/officeart/2005/8/quickstyle/simple1" qsCatId="simple" csTypeId="urn:microsoft.com/office/officeart/2005/8/colors/accent1_2" csCatId="accent1" phldr="1"/>
      <dgm:spPr/>
    </dgm:pt>
    <dgm:pt modelId="{86AC69BC-E804-4A05-A471-71C8D9D194AF}">
      <dgm:prSet phldrT="[Text]"/>
      <dgm:spPr/>
      <dgm:t>
        <a:bodyPr/>
        <a:lstStyle/>
        <a:p>
          <a:r>
            <a:rPr lang="en-IN" dirty="0"/>
            <a:t>Different resume </a:t>
          </a:r>
          <a:r>
            <a:rPr lang="en-IN" baseline="0" dirty="0"/>
            <a:t> pdfs convert to text  </a:t>
          </a:r>
          <a:endParaRPr lang="en-IN" dirty="0"/>
        </a:p>
      </dgm:t>
    </dgm:pt>
    <dgm:pt modelId="{3A5DC93B-94DB-4FFB-9167-1E72483987D6}" type="parTrans" cxnId="{389C8374-35C5-4C00-BF44-DCCE920354CA}">
      <dgm:prSet/>
      <dgm:spPr/>
      <dgm:t>
        <a:bodyPr/>
        <a:lstStyle/>
        <a:p>
          <a:endParaRPr lang="en-IN"/>
        </a:p>
      </dgm:t>
    </dgm:pt>
    <dgm:pt modelId="{07C8C5E2-F07C-42A0-B862-B34E91C7BAD8}" type="sibTrans" cxnId="{389C8374-35C5-4C00-BF44-DCCE920354CA}">
      <dgm:prSet/>
      <dgm:spPr/>
      <dgm:t>
        <a:bodyPr/>
        <a:lstStyle/>
        <a:p>
          <a:endParaRPr lang="en-IN"/>
        </a:p>
      </dgm:t>
    </dgm:pt>
    <dgm:pt modelId="{2C5291CA-7975-4642-BE43-012DE3BA612C}">
      <dgm:prSet phldrT="[Text]"/>
      <dgm:spPr/>
      <dgm:t>
        <a:bodyPr/>
        <a:lstStyle/>
        <a:p>
          <a:r>
            <a:rPr lang="en-IN" dirty="0"/>
            <a:t>Text matching using Natural language processing and regular expression and appending to result set </a:t>
          </a:r>
        </a:p>
      </dgm:t>
    </dgm:pt>
    <dgm:pt modelId="{B853DBCB-D710-4A51-A54C-A89E20D3D124}" type="parTrans" cxnId="{01AB8002-FDE4-4F92-9A39-94FD8EADF5EC}">
      <dgm:prSet/>
      <dgm:spPr/>
      <dgm:t>
        <a:bodyPr/>
        <a:lstStyle/>
        <a:p>
          <a:endParaRPr lang="en-IN"/>
        </a:p>
      </dgm:t>
    </dgm:pt>
    <dgm:pt modelId="{501DF8BF-92C4-4E52-A854-7CCBEDEC15EA}" type="sibTrans" cxnId="{01AB8002-FDE4-4F92-9A39-94FD8EADF5EC}">
      <dgm:prSet/>
      <dgm:spPr/>
      <dgm:t>
        <a:bodyPr/>
        <a:lstStyle/>
        <a:p>
          <a:endParaRPr lang="en-IN"/>
        </a:p>
      </dgm:t>
    </dgm:pt>
    <dgm:pt modelId="{457E530D-23EE-482D-ABC6-D0DFB94E16B4}">
      <dgm:prSet phldrT="[Text]"/>
      <dgm:spPr/>
      <dgm:t>
        <a:bodyPr/>
        <a:lstStyle/>
        <a:p>
          <a:r>
            <a:rPr lang="en-IN" dirty="0"/>
            <a:t>Converting into a tabular format csv file </a:t>
          </a:r>
        </a:p>
      </dgm:t>
    </dgm:pt>
    <dgm:pt modelId="{05EBCC4D-2079-4D78-8CD5-DAD6FD49F5ED}" type="parTrans" cxnId="{A5EA15E5-D463-4160-B064-99105B46BD7F}">
      <dgm:prSet/>
      <dgm:spPr/>
      <dgm:t>
        <a:bodyPr/>
        <a:lstStyle/>
        <a:p>
          <a:endParaRPr lang="en-IN"/>
        </a:p>
      </dgm:t>
    </dgm:pt>
    <dgm:pt modelId="{46F8333C-DDE9-492B-B72E-72E01F96F1D3}" type="sibTrans" cxnId="{A5EA15E5-D463-4160-B064-99105B46BD7F}">
      <dgm:prSet/>
      <dgm:spPr/>
      <dgm:t>
        <a:bodyPr/>
        <a:lstStyle/>
        <a:p>
          <a:endParaRPr lang="en-IN"/>
        </a:p>
      </dgm:t>
    </dgm:pt>
    <dgm:pt modelId="{E09FAC23-925B-455E-8121-0CDD7DDC48B0}" type="pres">
      <dgm:prSet presAssocID="{A9CB03E4-A808-4430-86D4-02DC7A6DBF23}" presName="Name0" presStyleCnt="0">
        <dgm:presLayoutVars>
          <dgm:dir/>
          <dgm:resizeHandles val="exact"/>
        </dgm:presLayoutVars>
      </dgm:prSet>
      <dgm:spPr/>
    </dgm:pt>
    <dgm:pt modelId="{AD5774B2-B6A2-4C49-B932-319314D96FF3}" type="pres">
      <dgm:prSet presAssocID="{86AC69BC-E804-4A05-A471-71C8D9D194AF}" presName="node" presStyleLbl="node1" presStyleIdx="0" presStyleCnt="3" custScaleX="72151" custScaleY="111265">
        <dgm:presLayoutVars>
          <dgm:bulletEnabled val="1"/>
        </dgm:presLayoutVars>
      </dgm:prSet>
      <dgm:spPr/>
    </dgm:pt>
    <dgm:pt modelId="{CCA491BE-D217-46A4-85F1-B93C1EE7C794}" type="pres">
      <dgm:prSet presAssocID="{07C8C5E2-F07C-42A0-B862-B34E91C7BAD8}" presName="sibTrans" presStyleLbl="sibTrans2D1" presStyleIdx="0" presStyleCnt="2"/>
      <dgm:spPr/>
    </dgm:pt>
    <dgm:pt modelId="{619132C6-9CC7-428B-8E6A-038B8FE11E63}" type="pres">
      <dgm:prSet presAssocID="{07C8C5E2-F07C-42A0-B862-B34E91C7BAD8}" presName="connectorText" presStyleLbl="sibTrans2D1" presStyleIdx="0" presStyleCnt="2"/>
      <dgm:spPr/>
    </dgm:pt>
    <dgm:pt modelId="{F6E877EF-9CA8-4648-A548-AC42565463CE}" type="pres">
      <dgm:prSet presAssocID="{2C5291CA-7975-4642-BE43-012DE3BA612C}" presName="node" presStyleLbl="node1" presStyleIdx="1" presStyleCnt="3" custScaleX="106681" custScaleY="65824">
        <dgm:presLayoutVars>
          <dgm:bulletEnabled val="1"/>
        </dgm:presLayoutVars>
      </dgm:prSet>
      <dgm:spPr/>
    </dgm:pt>
    <dgm:pt modelId="{66AC14C0-E070-47D0-902E-3AB751D3237E}" type="pres">
      <dgm:prSet presAssocID="{501DF8BF-92C4-4E52-A854-7CCBEDEC15EA}" presName="sibTrans" presStyleLbl="sibTrans2D1" presStyleIdx="1" presStyleCnt="2"/>
      <dgm:spPr/>
    </dgm:pt>
    <dgm:pt modelId="{6A179D80-3DC9-411A-8EC9-C7BC4EE5BDA7}" type="pres">
      <dgm:prSet presAssocID="{501DF8BF-92C4-4E52-A854-7CCBEDEC15EA}" presName="connectorText" presStyleLbl="sibTrans2D1" presStyleIdx="1" presStyleCnt="2"/>
      <dgm:spPr/>
    </dgm:pt>
    <dgm:pt modelId="{7D7B612E-0908-43FC-9689-96AFB4F095DA}" type="pres">
      <dgm:prSet presAssocID="{457E530D-23EE-482D-ABC6-D0DFB94E16B4}" presName="node" presStyleLbl="node1" presStyleIdx="2" presStyleCnt="3" custScaleX="80212" custScaleY="67203">
        <dgm:presLayoutVars>
          <dgm:bulletEnabled val="1"/>
        </dgm:presLayoutVars>
      </dgm:prSet>
      <dgm:spPr/>
    </dgm:pt>
  </dgm:ptLst>
  <dgm:cxnLst>
    <dgm:cxn modelId="{01AB8002-FDE4-4F92-9A39-94FD8EADF5EC}" srcId="{A9CB03E4-A808-4430-86D4-02DC7A6DBF23}" destId="{2C5291CA-7975-4642-BE43-012DE3BA612C}" srcOrd="1" destOrd="0" parTransId="{B853DBCB-D710-4A51-A54C-A89E20D3D124}" sibTransId="{501DF8BF-92C4-4E52-A854-7CCBEDEC15EA}"/>
    <dgm:cxn modelId="{D16A3A09-3413-45E2-959D-23742EB87FDB}" type="presOf" srcId="{501DF8BF-92C4-4E52-A854-7CCBEDEC15EA}" destId="{6A179D80-3DC9-411A-8EC9-C7BC4EE5BDA7}" srcOrd="1" destOrd="0" presId="urn:microsoft.com/office/officeart/2005/8/layout/process1"/>
    <dgm:cxn modelId="{0AAC8433-2B35-405B-BF49-F60A2EDEBAE6}" type="presOf" srcId="{501DF8BF-92C4-4E52-A854-7CCBEDEC15EA}" destId="{66AC14C0-E070-47D0-902E-3AB751D3237E}" srcOrd="0" destOrd="0" presId="urn:microsoft.com/office/officeart/2005/8/layout/process1"/>
    <dgm:cxn modelId="{2CE2C13A-A227-4C9A-97C2-B3E8809C0612}" type="presOf" srcId="{2C5291CA-7975-4642-BE43-012DE3BA612C}" destId="{F6E877EF-9CA8-4648-A548-AC42565463CE}" srcOrd="0" destOrd="0" presId="urn:microsoft.com/office/officeart/2005/8/layout/process1"/>
    <dgm:cxn modelId="{389C8374-35C5-4C00-BF44-DCCE920354CA}" srcId="{A9CB03E4-A808-4430-86D4-02DC7A6DBF23}" destId="{86AC69BC-E804-4A05-A471-71C8D9D194AF}" srcOrd="0" destOrd="0" parTransId="{3A5DC93B-94DB-4FFB-9167-1E72483987D6}" sibTransId="{07C8C5E2-F07C-42A0-B862-B34E91C7BAD8}"/>
    <dgm:cxn modelId="{B6B7C277-3D6C-4893-AC4B-6AE46842280A}" type="presOf" srcId="{86AC69BC-E804-4A05-A471-71C8D9D194AF}" destId="{AD5774B2-B6A2-4C49-B932-319314D96FF3}" srcOrd="0" destOrd="0" presId="urn:microsoft.com/office/officeart/2005/8/layout/process1"/>
    <dgm:cxn modelId="{26F34CA8-453D-4F60-BA90-ED0E2A84EE85}" type="presOf" srcId="{457E530D-23EE-482D-ABC6-D0DFB94E16B4}" destId="{7D7B612E-0908-43FC-9689-96AFB4F095DA}" srcOrd="0" destOrd="0" presId="urn:microsoft.com/office/officeart/2005/8/layout/process1"/>
    <dgm:cxn modelId="{3D479AAC-7C7F-4118-A6A9-B4FE241D4B48}" type="presOf" srcId="{07C8C5E2-F07C-42A0-B862-B34E91C7BAD8}" destId="{619132C6-9CC7-428B-8E6A-038B8FE11E63}" srcOrd="1" destOrd="0" presId="urn:microsoft.com/office/officeart/2005/8/layout/process1"/>
    <dgm:cxn modelId="{D573BDBE-F0E0-4C26-B280-19653029115C}" type="presOf" srcId="{07C8C5E2-F07C-42A0-B862-B34E91C7BAD8}" destId="{CCA491BE-D217-46A4-85F1-B93C1EE7C794}" srcOrd="0" destOrd="0" presId="urn:microsoft.com/office/officeart/2005/8/layout/process1"/>
    <dgm:cxn modelId="{E12FADCA-32B6-4034-AE5A-74EDFBEFDF4F}" type="presOf" srcId="{A9CB03E4-A808-4430-86D4-02DC7A6DBF23}" destId="{E09FAC23-925B-455E-8121-0CDD7DDC48B0}" srcOrd="0" destOrd="0" presId="urn:microsoft.com/office/officeart/2005/8/layout/process1"/>
    <dgm:cxn modelId="{A5EA15E5-D463-4160-B064-99105B46BD7F}" srcId="{A9CB03E4-A808-4430-86D4-02DC7A6DBF23}" destId="{457E530D-23EE-482D-ABC6-D0DFB94E16B4}" srcOrd="2" destOrd="0" parTransId="{05EBCC4D-2079-4D78-8CD5-DAD6FD49F5ED}" sibTransId="{46F8333C-DDE9-492B-B72E-72E01F96F1D3}"/>
    <dgm:cxn modelId="{3B3F482D-5E08-4A5E-A708-2BF6B5DC84CA}" type="presParOf" srcId="{E09FAC23-925B-455E-8121-0CDD7DDC48B0}" destId="{AD5774B2-B6A2-4C49-B932-319314D96FF3}" srcOrd="0" destOrd="0" presId="urn:microsoft.com/office/officeart/2005/8/layout/process1"/>
    <dgm:cxn modelId="{344229D6-ECFC-4B1F-8BCC-2B2A90E90163}" type="presParOf" srcId="{E09FAC23-925B-455E-8121-0CDD7DDC48B0}" destId="{CCA491BE-D217-46A4-85F1-B93C1EE7C794}" srcOrd="1" destOrd="0" presId="urn:microsoft.com/office/officeart/2005/8/layout/process1"/>
    <dgm:cxn modelId="{CC8F8A9B-8BBF-49FC-A2E6-B4840D382F95}" type="presParOf" srcId="{CCA491BE-D217-46A4-85F1-B93C1EE7C794}" destId="{619132C6-9CC7-428B-8E6A-038B8FE11E63}" srcOrd="0" destOrd="0" presId="urn:microsoft.com/office/officeart/2005/8/layout/process1"/>
    <dgm:cxn modelId="{66B8930E-80F8-4318-A417-C699BC7958D2}" type="presParOf" srcId="{E09FAC23-925B-455E-8121-0CDD7DDC48B0}" destId="{F6E877EF-9CA8-4648-A548-AC42565463CE}" srcOrd="2" destOrd="0" presId="urn:microsoft.com/office/officeart/2005/8/layout/process1"/>
    <dgm:cxn modelId="{F0251F9B-FD3A-4E04-B041-0A1B0B3B731B}" type="presParOf" srcId="{E09FAC23-925B-455E-8121-0CDD7DDC48B0}" destId="{66AC14C0-E070-47D0-902E-3AB751D3237E}" srcOrd="3" destOrd="0" presId="urn:microsoft.com/office/officeart/2005/8/layout/process1"/>
    <dgm:cxn modelId="{197FAB6D-68AD-465B-A2F6-D8F23ADA3D21}" type="presParOf" srcId="{66AC14C0-E070-47D0-902E-3AB751D3237E}" destId="{6A179D80-3DC9-411A-8EC9-C7BC4EE5BDA7}" srcOrd="0" destOrd="0" presId="urn:microsoft.com/office/officeart/2005/8/layout/process1"/>
    <dgm:cxn modelId="{36B429BA-8972-462F-BFAB-195C5D705473}" type="presParOf" srcId="{E09FAC23-925B-455E-8121-0CDD7DDC48B0}" destId="{7D7B612E-0908-43FC-9689-96AFB4F095DA}"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D16B4-215F-47C0-839C-D40589FEA2B3}">
      <dsp:nvSpPr>
        <dsp:cNvPr id="0" name=""/>
        <dsp:cNvSpPr/>
      </dsp:nvSpPr>
      <dsp:spPr>
        <a:xfrm>
          <a:off x="195745" y="248"/>
          <a:ext cx="1966664" cy="117999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Python programming </a:t>
          </a:r>
          <a:r>
            <a:rPr lang="en-IN" sz="1800" kern="1200" baseline="0" dirty="0"/>
            <a:t> </a:t>
          </a:r>
          <a:endParaRPr lang="en-IN" sz="1800" kern="1200" dirty="0"/>
        </a:p>
      </dsp:txBody>
      <dsp:txXfrm>
        <a:off x="195745" y="248"/>
        <a:ext cx="1966664" cy="1179998"/>
      </dsp:txXfrm>
    </dsp:sp>
    <dsp:sp modelId="{59907B25-6530-4ECA-A2A0-829D9456ECF2}">
      <dsp:nvSpPr>
        <dsp:cNvPr id="0" name=""/>
        <dsp:cNvSpPr/>
      </dsp:nvSpPr>
      <dsp:spPr>
        <a:xfrm>
          <a:off x="195745" y="1376913"/>
          <a:ext cx="1966664" cy="117999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Regular Expression</a:t>
          </a:r>
        </a:p>
      </dsp:txBody>
      <dsp:txXfrm>
        <a:off x="195745" y="1376913"/>
        <a:ext cx="1966664" cy="1179998"/>
      </dsp:txXfrm>
    </dsp:sp>
    <dsp:sp modelId="{6749D733-6CD2-42E0-B627-6A1B6A2A078A}">
      <dsp:nvSpPr>
        <dsp:cNvPr id="0" name=""/>
        <dsp:cNvSpPr/>
      </dsp:nvSpPr>
      <dsp:spPr>
        <a:xfrm>
          <a:off x="195745" y="2753578"/>
          <a:ext cx="1966664" cy="1179998"/>
        </a:xfrm>
        <a:prstGeom prst="rect">
          <a:avLst/>
        </a:prstGeom>
        <a:gradFill rotWithShape="0">
          <a:gsLst>
            <a:gs pos="0">
              <a:schemeClr val="accent1">
                <a:hueOff val="0"/>
                <a:satOff val="0"/>
                <a:lumOff val="0"/>
                <a:alphaOff val="0"/>
                <a:tint val="60000"/>
                <a:satMod val="100000"/>
                <a:lumMod val="110000"/>
              </a:schemeClr>
            </a:gs>
            <a:gs pos="100000">
              <a:schemeClr val="accent1">
                <a:hueOff val="0"/>
                <a:satOff val="0"/>
                <a:lumOff val="0"/>
                <a:alphaOff val="0"/>
                <a:tint val="70000"/>
                <a:satMod val="100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Python(packages) Spacy Functions </a:t>
          </a:r>
        </a:p>
      </dsp:txBody>
      <dsp:txXfrm>
        <a:off x="195745" y="2753578"/>
        <a:ext cx="1966664" cy="1179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5774B2-B6A2-4C49-B932-319314D96FF3}">
      <dsp:nvSpPr>
        <dsp:cNvPr id="0" name=""/>
        <dsp:cNvSpPr/>
      </dsp:nvSpPr>
      <dsp:spPr>
        <a:xfrm>
          <a:off x="376" y="454906"/>
          <a:ext cx="1882912" cy="18238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Different resume </a:t>
          </a:r>
          <a:r>
            <a:rPr lang="en-IN" sz="1600" kern="1200" baseline="0" dirty="0"/>
            <a:t> pdfs convert to text  </a:t>
          </a:r>
          <a:endParaRPr lang="en-IN" sz="1600" kern="1200" dirty="0"/>
        </a:p>
      </dsp:txBody>
      <dsp:txXfrm>
        <a:off x="53795" y="508325"/>
        <a:ext cx="1776074" cy="1717025"/>
      </dsp:txXfrm>
    </dsp:sp>
    <dsp:sp modelId="{CCA491BE-D217-46A4-85F1-B93C1EE7C794}">
      <dsp:nvSpPr>
        <dsp:cNvPr id="0" name=""/>
        <dsp:cNvSpPr/>
      </dsp:nvSpPr>
      <dsp:spPr>
        <a:xfrm>
          <a:off x="2144256" y="1043237"/>
          <a:ext cx="553252" cy="6472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144256" y="1172677"/>
        <a:ext cx="387276" cy="388321"/>
      </dsp:txXfrm>
    </dsp:sp>
    <dsp:sp modelId="{F6E877EF-9CA8-4648-A548-AC42565463CE}">
      <dsp:nvSpPr>
        <dsp:cNvPr id="0" name=""/>
        <dsp:cNvSpPr/>
      </dsp:nvSpPr>
      <dsp:spPr>
        <a:xfrm>
          <a:off x="2927161" y="827342"/>
          <a:ext cx="2784035" cy="1078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Text matching using Natural language processing and regular expression and appending to result set </a:t>
          </a:r>
        </a:p>
      </dsp:txBody>
      <dsp:txXfrm>
        <a:off x="2958764" y="858945"/>
        <a:ext cx="2720829" cy="1015785"/>
      </dsp:txXfrm>
    </dsp:sp>
    <dsp:sp modelId="{66AC14C0-E070-47D0-902E-3AB751D3237E}">
      <dsp:nvSpPr>
        <dsp:cNvPr id="0" name=""/>
        <dsp:cNvSpPr/>
      </dsp:nvSpPr>
      <dsp:spPr>
        <a:xfrm>
          <a:off x="5972165" y="1043237"/>
          <a:ext cx="553252" cy="6472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5972165" y="1172677"/>
        <a:ext cx="387276" cy="388321"/>
      </dsp:txXfrm>
    </dsp:sp>
    <dsp:sp modelId="{7D7B612E-0908-43FC-9689-96AFB4F095DA}">
      <dsp:nvSpPr>
        <dsp:cNvPr id="0" name=""/>
        <dsp:cNvSpPr/>
      </dsp:nvSpPr>
      <dsp:spPr>
        <a:xfrm>
          <a:off x="6755070" y="816039"/>
          <a:ext cx="2093278" cy="1101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Converting into a tabular format csv file </a:t>
          </a:r>
        </a:p>
      </dsp:txBody>
      <dsp:txXfrm>
        <a:off x="6787335" y="848304"/>
        <a:ext cx="2028748" cy="10370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18:39:05.118"/>
    </inkml:context>
    <inkml:brush xml:id="br0">
      <inkml:brushProperty name="width" value="0.05" units="cm"/>
      <inkml:brushProperty name="height" value="0.05" units="cm"/>
    </inkml:brush>
  </inkml:definitions>
  <inkml:trace contextRef="#ctx0" brushRef="#br0">1263 231 2777,'0'0'122,"0"0"0,0 0 0,0 0 0,0 1 0,0-1 0,0 0 0,0 0 0,0 0 0,0 1 1,0-1-1,0 0 0,0 0 0,0 0 0,0 1 0,0-1 0,0 0 0,0 0 0,0 0 0,0 1 0,0-1 1,0 0-1,0 0 0,-1 0 0,1 0 0,0 1 0,0-1 0,0 0 0,0 0 122,0 0-122,-1 0 1,1 0-1,0 1 0,0-1 0,0 0 0,0 0 0,-1 0 0,1 0 0,0 0 0,0 0 0,0 0 0,-1 0 1,1 0-1,0 0 0,0 0 0,0 0 0,0 0 0,-1 0 0,-9-8 1305,-6-13-1171,12 13-122,-1 1 1,2 1-35</inkml:trace>
  <inkml:trace contextRef="#ctx0" brushRef="#br0" timeOffset="1">925 76 13329,'-18'0'3,"15"0"1,-27 0 31,0 1 1,-39 7 0,27-3-30,30-4 10,0 0 0,0 1-1,-17 5 1,1 3-6,20-6 2,-1-1 0,0 0 0,0 0-1,0-1 1,0 0 0,-17 1-1,25-3-9,-1 0 0,0 1 0,1-1 0,-1 1 0,1 0 0,-1-1 0,1 1 0,-1 0 0,1 0 0,-1 0 0,-1 2 0,-8 5 5,1-2-4,-5 4 16,0 0 0,1 0 0,-20 20 0,21-16 1,-1-1 0,-1 0 0,1-1 1,-2-1-1,-16 9 0,31-19-19,0 0 1,0-1-1,0 1 1,0 0-1,1 0 1,-1 0-1,0-1 1,1 1-1,-1 0 1,0 0-1,1 0 1,-1 0-1,1 0 0,0 0 1,-1 0-1,1 0 1,-1 2-1,-3 9 38,-2-9 46,5-3-84,1 0 0,-1 0 0,1 0-1,-1 0 1,1 0 0,-1 0 0,1 1-1,-1-1 1,1 0 0,0 0-1,-1 0 1,1 1 0,-1-1 0,1 0-1,0 1 1,-1-1 0,1 0 0,-1 1-1,1-1 1,0 0 0,-1 1 0,-26 38 17,23-34-9,-1 1-1,1 0 1,0 0 0,1 1-1,0-1 1,-4 9-1,-24 39 91,30-52-98,0-1 0,0 1 0,0-1 0,0 0 0,0 1 0,0-1 0,0 0 0,-1 0 0,1 0 0,-3 2 0,3-3 0,0 1 0,0 0 0,-1 0 0,1 0 0,0 0 0,0 0 0,0 0 0,0 0 0,0 0 0,0 1 0,0-1 1,0 0-1,1 1 0,-1-1 0,0 0 0,1 1 0,-1-1 0,1 3 0,-2-1 4,1 1 1,-1 0-1,1-1 1,-1 1-1,0-1 1,0 0 0,-1 0-1,1 0 1,-1 0-1,1 0 1,-6 4-1,-5 8 9,8-9 26,1 1-1,0-1 1,0 1 0,-3 9 0,-6 10 47,12-25-81,1 1 0,-1-1-1,0 1 1,0-1-1,0 1 1,0-1 0,0 0-1,0 1 1,0-1-1,0 0 1,0 0 0,0 0-1,-1 0 1,1 0-1,-1 0 1,1 0 0,0-1-1,-1 1 1,-1 0-1,2 0 5,0 0 0,0 0 0,1 0 0,-1 0 0,0 0 0,1 0 0,-1 0 0,1 0-1,-1 0 1,1 0 0,0 0 0,-1 0 0,1 0 0,0 1 0,0-1 0,0 0-1,0 1 1,-4 13 29,-1 0 4,0 0 1,-14 27-1,5-4 59,2-4-40,10-27-47,0 0 1,0 0-1,1 0 0,-1 0 0,1 0 0,1 0 0,0 0 1,0 0-1,1 7 0,-3 36 125,1-42-123,0-1 0,0 1 0,0 1 0,1-1-1,0 0 1,1 0 0,0 0 0,0-1 0,1 1 0,0 0 0,0 0-1,1-1 1,0 1 0,0-1 0,5 9 0,2 12 12,-9-24-13,0 0-1,0 0 1,1 0 0,-1-1 0,1 1-1,0 0 1,0-1 0,4 6-1,2 0 33,-4-4-40,1 0 1,-1 0-1,0 0 0,0 1 0,0 0 0,-1 0 1,4 8-1,1 0 15,-6-12-23,-1-1 0,1 1 0,-1 0 1,0 0-1,1 0 0,-1 0 0,0 1 0,0-1 0,-1 0 1,1 0-1,0 1 0,0 2 0,8 18 4,1 1-1,0-1 1,16 23 0,-16-31 1,-9-13-5,0-1 0,0 0-1,0 1 1,0-1 0,0 0-1,-1 1 1,1-1 0,-1 1-1,1-1 1,-1 1 0,1-1-1,-1 1 1,0 0-1,0-1 1,1 4 0,-1-3 0,1 0 1,-1 0-1,1 0 0,0 0 1,0-1-1,0 1 0,0 0 1,0 0-1,0-1 1,0 1-1,1 0 0,-1-1 1,3 2-1,4 8 1,-8-8 1,-1-2 0,2 2-10,0-1 12,0 1 0,0 0 0,0 0 0,0-1-1,1 1 1,1 2 0,-3-5-4,12 28-3,-11-24 1,0 1 1,1-1-1,0 0 0,-1 0 0,1 0 1,1 0-1,-1-1 0,0 1 0,1 0 1,0-1-1,4 4 0,-3-3 0,1 0-1,-1 1 1,0-1-1,0 1 1,0 0 0,3 6-1,0-1 0,0-1-1,0 1 1,11 8-1,38 37 22,-56-54 0,21 12-38,-10-5 20,-2-4 0,-7-3 1,1 0-1,-1 0 0,1 0 0,-1 0 0,0 1 0,0-1 0,0 1 1,0 0-1,3 2 0,74 58-11,-64-51 11,-14-10-7,21 9-34,8 6-2,-13-7 11,0-1 0,32 11 0,89 14-126,-103-25 129,0-2-1,1-1 1,0-1 0,0-2 0,0-2 0,47-5 0,-51 5 14,-27 1 14,1-1-1,-1 0 1,0 0 0,1 0-1,-1-1 1,0 0 0,1 0-1,9-3 1,51-24-7,-53 16 1,27-6 30,-32 15-24,0 0 0,1-1 0,-1-1-1,0 1 1,-1-1 0,12-9 0,107-91 82,-108 88-80,0-1 0,0 0-1,21-32 1,-22 32 25,-15 16-23,1 0 0,-1 0 1,0 0-1,0-1 1,0 1-1,0-1 1,0 1-1,0-1 1,1-3-1,1-3 25,0-10 0,-4 15-7,1 0 1,0 0-1,0 0 0,0 0 1,1 1-1,-1-1 0,1 0 1,2-3-1,3-7-13,4-3-15,38-34-1,-47 48 12,0 1-1,-1-1 1,1 0-1,-1-1 1,1 1-1,-1 0 1,0 0-1,0 0 1,-1-1-1,2-6 1,4-18 40,9-13-13,-11 28 12,0 1 1,0 1-1,12-21 0,-15 28 4,0 0 0,-1 1 1,1-1-1,-1 0 0,0 0 0,0-6 0,0-2 42,17-121 39,-16 121-77,-2 1 0,0-1 0,-2-14 0,-3-24 94,-2 22-93,4-78-38,2 98-9,-1-1 1,0 0 0,0 1-1,-7-12 1,7 16 0,-5-11 61,-4-9 1,-23-81-13,34 103-50,1 0 1,-1 0-1,0 0 1,-1 0-1,1 0 1,0 1-1,0-1 0,-3-2 1,-8-15 39,4 3-6,7 15-35,0 0-1,0 0 0,1 0 0,-1 0 1,0 0-1,1 0 0,-1 0 0,1 0 1,-1-1-1,1 1 0,0 0 0,-1 0 1,1 0-1,0-1 0,0 1 0,0 0 1,0-1-1,0 1 0,0-2 0,1 1-2,-1 1 0,0 0-1,0-1 1,0 1 0,-1-1-1,1 1 1,0 0-1,0-1 1,-1 1 0,1-1-1,-1 1 1,1 0 0,-1 0-1,0-1 1,1 1 0,-1 0-1,-1-1 1,-20-24-64,7 9 129,5 2 55,-22-23-1,15 24-139,15 13 25,-1-1 0,1 1 0,-1-1 0,1 0 0,0 0 1,0 0-1,0 0 0,0 0 0,0-1 0,-1-2 0,1 3-5,1 0-1,-1 0 0,0 1 0,0-1 1,1 1-1,-1-1 0,0 1 0,-1-1 0,1 1 1,0 0-1,0 0 0,0 0 0,-4-1 0,-18-11-17,19 9 24,0-1-1,-1 1 1,1 1 0,-1-1 0,-6-2 0,-19-12 46,-47-35 4,53 38-136,19 12-61,0 0 0,0 0 0,1-1 1,-8-5-1,-50-44-1346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8T18:41:07.135"/>
    </inkml:context>
    <inkml:brush xml:id="br0">
      <inkml:brushProperty name="width" value="0.05" units="cm"/>
      <inkml:brushProperty name="height" value="0.05" units="cm"/>
    </inkml:brush>
  </inkml:definitions>
  <inkml:trace contextRef="#ctx0" brushRef="#br0">661 176 2072,'34'40'8223,"-42"-38"-6689,-8-6-1088,13 2-421,1 0 1,-1 1-1,0-1 0,0 1 1,1-1-1,-1 1 1,0 0-1,-4-1 1,-19-8 399,16 4-389,0 1 0,-1 1 0,0 0 0,0 1 0,-19-4 0,20 5-26,-18-4 38,25 6-34,-1 0 0,1-1 0,0 1 0,0-1 0,0 0 0,0 0 0,0 0 0,0 0 0,0-1 0,0 1 0,0-1 0,1 0 0,-1 0 0,1 0 0,-3-2 0,-2-4 57,-1 1 1,0 0-1,0 1 0,-1-1 1,0 1-1,0 1 0,-15-8 1,-50-23-67,56 34 21,17 2-23,0 0 0,-1 0 0,1 0 0,0 0 0,0 0 1,-1-1-1,1 1 0,0 0 0,0 0 0,-1-1 0,1 1 0,0-1 0,0 0 0,0 1 0,0-1 0,0 0 0,-2-1 0,0-1 35,0 1 1,-1 0-1,1 0 0,0-1 0,-1 2 0,1-1 0,-1 0 0,0 1 0,1 0 1,-1 0-1,-7-1 0,-42-2-5,41 4-24,4 0-10,0 0-1,-1 1 1,1 0-1,0 0 0,0 1 1,-1 0-1,-10 4 1,12-3 0,-32 6-750,28-5-154</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8C4A72-4D58-4241-9F1E-8DF1E6A490F7}"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1809622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327240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40157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0016F15-AC7F-4C47-AA2A-4FEB47C913D5}"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0822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2747766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8C4A72-4D58-4241-9F1E-8DF1E6A490F7}"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222432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8C4A72-4D58-4241-9F1E-8DF1E6A490F7}"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4015447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C4A72-4D58-4241-9F1E-8DF1E6A490F7}"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428923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18C4A72-4D58-4241-9F1E-8DF1E6A490F7}" type="datetimeFigureOut">
              <a:rPr lang="en-IN" smtClean="0"/>
              <a:t>21-05-2025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0016F15-AC7F-4C47-AA2A-4FEB47C913D5}" type="slidenum">
              <a:rPr lang="en-IN" smtClean="0"/>
              <a:t>‹#›</a:t>
            </a:fld>
            <a:endParaRPr lang="en-IN"/>
          </a:p>
        </p:txBody>
      </p:sp>
    </p:spTree>
    <p:extLst>
      <p:ext uri="{BB962C8B-B14F-4D97-AF65-F5344CB8AC3E}">
        <p14:creationId xmlns:p14="http://schemas.microsoft.com/office/powerpoint/2010/main" val="71310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8C4A72-4D58-4241-9F1E-8DF1E6A490F7}"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383847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8C4A72-4D58-4241-9F1E-8DF1E6A490F7}"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215112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153222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8C4A72-4D58-4241-9F1E-8DF1E6A490F7}"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215470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8C4A72-4D58-4241-9F1E-8DF1E6A490F7}"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98779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18C4A72-4D58-4241-9F1E-8DF1E6A490F7}"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109770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163913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8C4A72-4D58-4241-9F1E-8DF1E6A490F7}"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016F15-AC7F-4C47-AA2A-4FEB47C913D5}" type="slidenum">
              <a:rPr lang="en-IN" smtClean="0"/>
              <a:t>‹#›</a:t>
            </a:fld>
            <a:endParaRPr lang="en-IN"/>
          </a:p>
        </p:txBody>
      </p:sp>
    </p:spTree>
    <p:extLst>
      <p:ext uri="{BB962C8B-B14F-4D97-AF65-F5344CB8AC3E}">
        <p14:creationId xmlns:p14="http://schemas.microsoft.com/office/powerpoint/2010/main" val="3668016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8C4A72-4D58-4241-9F1E-8DF1E6A490F7}" type="datetimeFigureOut">
              <a:rPr lang="en-IN" smtClean="0"/>
              <a:t>21-05-2025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0016F15-AC7F-4C47-AA2A-4FEB47C913D5}" type="slidenum">
              <a:rPr lang="en-IN" smtClean="0"/>
              <a:t>‹#›</a:t>
            </a:fld>
            <a:endParaRPr lang="en-IN"/>
          </a:p>
        </p:txBody>
      </p:sp>
    </p:spTree>
    <p:extLst>
      <p:ext uri="{BB962C8B-B14F-4D97-AF65-F5344CB8AC3E}">
        <p14:creationId xmlns:p14="http://schemas.microsoft.com/office/powerpoint/2010/main" val="287379094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clipart.org/detail/155095/resume"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customXml" Target="../ink/ink1.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9.png"/><Relationship Id="rId4" Type="http://schemas.openxmlformats.org/officeDocument/2006/relationships/diagramQuickStyle" Target="../diagrams/quickStyle2.xml"/><Relationship Id="rId9" Type="http://schemas.openxmlformats.org/officeDocument/2006/relationships/customXml" Target="../ink/ink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2.com/articles/resume-parsing" TargetMode="External"/><Relationship Id="rId2" Type="http://schemas.openxmlformats.org/officeDocument/2006/relationships/hyperlink" Target="https://en.wikipedia.org/wiki/R%C3%A9sum%C3%A9_parsing#Software_and_vendo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328B-D46E-4FA5-83F8-760B8CF163D3}"/>
              </a:ext>
            </a:extLst>
          </p:cNvPr>
          <p:cNvSpPr>
            <a:spLocks noGrp="1"/>
          </p:cNvSpPr>
          <p:nvPr>
            <p:ph type="ctrTitle"/>
          </p:nvPr>
        </p:nvSpPr>
        <p:spPr>
          <a:xfrm>
            <a:off x="438150" y="2933700"/>
            <a:ext cx="7869767" cy="990599"/>
          </a:xfrm>
        </p:spPr>
        <p:txBody>
          <a:bodyPr>
            <a:normAutofit/>
          </a:bodyPr>
          <a:lstStyle/>
          <a:p>
            <a:r>
              <a:rPr lang="en-IN" dirty="0"/>
              <a:t>THE RESUME PARSER</a:t>
            </a:r>
          </a:p>
        </p:txBody>
      </p:sp>
      <p:sp>
        <p:nvSpPr>
          <p:cNvPr id="3" name="Subtitle 2">
            <a:extLst>
              <a:ext uri="{FF2B5EF4-FFF2-40B4-BE49-F238E27FC236}">
                <a16:creationId xmlns:a16="http://schemas.microsoft.com/office/drawing/2014/main" id="{C34F084B-1F1C-4877-9E0B-083E4F0C11F1}"/>
              </a:ext>
            </a:extLst>
          </p:cNvPr>
          <p:cNvSpPr>
            <a:spLocks noGrp="1"/>
          </p:cNvSpPr>
          <p:nvPr>
            <p:ph type="subTitle" idx="1"/>
          </p:nvPr>
        </p:nvSpPr>
        <p:spPr>
          <a:xfrm>
            <a:off x="8216348" y="4467225"/>
            <a:ext cx="3975652" cy="1695451"/>
          </a:xfrm>
        </p:spPr>
        <p:txBody>
          <a:bodyPr>
            <a:normAutofit/>
          </a:bodyPr>
          <a:lstStyle/>
          <a:p>
            <a:pPr algn="r"/>
            <a:endParaRPr lang="en-IN" sz="3200" dirty="0"/>
          </a:p>
        </p:txBody>
      </p:sp>
      <p:pic>
        <p:nvPicPr>
          <p:cNvPr id="5" name="Picture 4">
            <a:extLst>
              <a:ext uri="{FF2B5EF4-FFF2-40B4-BE49-F238E27FC236}">
                <a16:creationId xmlns:a16="http://schemas.microsoft.com/office/drawing/2014/main" id="{0C90097B-E1FB-4326-9711-6A5E896429B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14199" y="2390775"/>
            <a:ext cx="1802752" cy="1942796"/>
          </a:xfrm>
          <a:prstGeom prst="rect">
            <a:avLst/>
          </a:prstGeom>
        </p:spPr>
      </p:pic>
    </p:spTree>
    <p:extLst>
      <p:ext uri="{BB962C8B-B14F-4D97-AF65-F5344CB8AC3E}">
        <p14:creationId xmlns:p14="http://schemas.microsoft.com/office/powerpoint/2010/main" val="3889206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0E7E424-6B67-4ED9-B63A-E8969472DFCB}"/>
              </a:ext>
            </a:extLst>
          </p:cNvPr>
          <p:cNvSpPr/>
          <p:nvPr/>
        </p:nvSpPr>
        <p:spPr>
          <a:xfrm>
            <a:off x="476250" y="2733675"/>
            <a:ext cx="514350" cy="4667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839CE12C-50E7-4A37-B8CB-5D5AA618BB17}"/>
              </a:ext>
            </a:extLst>
          </p:cNvPr>
          <p:cNvCxnSpPr>
            <a:stCxn id="2" idx="6"/>
          </p:cNvCxnSpPr>
          <p:nvPr/>
        </p:nvCxnSpPr>
        <p:spPr>
          <a:xfrm flipV="1">
            <a:off x="990600" y="2962275"/>
            <a:ext cx="1143000" cy="4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 name="Diagram 4">
            <a:extLst>
              <a:ext uri="{FF2B5EF4-FFF2-40B4-BE49-F238E27FC236}">
                <a16:creationId xmlns:a16="http://schemas.microsoft.com/office/drawing/2014/main" id="{22B528EE-683F-40F6-9062-A8990A890C34}"/>
              </a:ext>
            </a:extLst>
          </p:cNvPr>
          <p:cNvGraphicFramePr/>
          <p:nvPr>
            <p:extLst>
              <p:ext uri="{D42A27DB-BD31-4B8C-83A1-F6EECF244321}">
                <p14:modId xmlns:p14="http://schemas.microsoft.com/office/powerpoint/2010/main" val="1204490604"/>
              </p:ext>
            </p:extLst>
          </p:nvPr>
        </p:nvGraphicFramePr>
        <p:xfrm>
          <a:off x="2219324" y="1639953"/>
          <a:ext cx="8848725" cy="2733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a:extLst>
              <a:ext uri="{FF2B5EF4-FFF2-40B4-BE49-F238E27FC236}">
                <a16:creationId xmlns:a16="http://schemas.microsoft.com/office/drawing/2014/main" id="{AB76187C-693A-4BE3-9058-56700C9B2A78}"/>
              </a:ext>
            </a:extLst>
          </p:cNvPr>
          <p:cNvCxnSpPr>
            <a:cxnSpLocks/>
          </p:cNvCxnSpPr>
          <p:nvPr/>
        </p:nvCxnSpPr>
        <p:spPr>
          <a:xfrm>
            <a:off x="9825043" y="3695700"/>
            <a:ext cx="0" cy="1348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D595970E-132D-4E01-8735-6881CE8BB2A2}"/>
              </a:ext>
            </a:extLst>
          </p:cNvPr>
          <p:cNvSpPr/>
          <p:nvPr/>
        </p:nvSpPr>
        <p:spPr>
          <a:xfrm>
            <a:off x="9591686" y="5218047"/>
            <a:ext cx="466715" cy="46672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E3D299AF-AD6F-4046-BA7E-43C6E7E49E28}"/>
                  </a:ext>
                </a:extLst>
              </p14:cNvPr>
              <p14:cNvContentPartPr/>
              <p14:nvPr/>
            </p14:nvContentPartPr>
            <p14:xfrm>
              <a:off x="9494743" y="5112649"/>
              <a:ext cx="660600" cy="677520"/>
            </p14:xfrm>
          </p:contentPart>
        </mc:Choice>
        <mc:Fallback xmlns="">
          <p:pic>
            <p:nvPicPr>
              <p:cNvPr id="13" name="Ink 12">
                <a:extLst>
                  <a:ext uri="{FF2B5EF4-FFF2-40B4-BE49-F238E27FC236}">
                    <a16:creationId xmlns:a16="http://schemas.microsoft.com/office/drawing/2014/main" id="{E3D299AF-AD6F-4046-BA7E-43C6E7E49E28}"/>
                  </a:ext>
                </a:extLst>
              </p:cNvPr>
              <p:cNvPicPr/>
              <p:nvPr/>
            </p:nvPicPr>
            <p:blipFill>
              <a:blip r:embed="rId8"/>
              <a:stretch>
                <a:fillRect/>
              </a:stretch>
            </p:blipFill>
            <p:spPr>
              <a:xfrm>
                <a:off x="9485743" y="5103649"/>
                <a:ext cx="678240" cy="695160"/>
              </a:xfrm>
              <a:prstGeom prst="rect">
                <a:avLst/>
              </a:prstGeom>
            </p:spPr>
          </p:pic>
        </mc:Fallback>
      </mc:AlternateContent>
      <p:sp>
        <p:nvSpPr>
          <p:cNvPr id="16" name="TextBox 15">
            <a:extLst>
              <a:ext uri="{FF2B5EF4-FFF2-40B4-BE49-F238E27FC236}">
                <a16:creationId xmlns:a16="http://schemas.microsoft.com/office/drawing/2014/main" id="{FEFAF370-5C3E-4B55-A4AA-1C0882B9EEB0}"/>
              </a:ext>
            </a:extLst>
          </p:cNvPr>
          <p:cNvSpPr txBox="1"/>
          <p:nvPr/>
        </p:nvSpPr>
        <p:spPr>
          <a:xfrm>
            <a:off x="2724149" y="691157"/>
            <a:ext cx="4391026"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endParaRPr lang="en-IN" dirty="0"/>
          </a:p>
          <a:p>
            <a:pPr algn="ctr"/>
            <a:r>
              <a:rPr lang="en-IN" dirty="0"/>
              <a:t>Activity Diagram</a:t>
            </a:r>
          </a:p>
          <a:p>
            <a:pPr algn="ctr"/>
            <a:endParaRPr lang="en-IN" dirty="0"/>
          </a:p>
        </p:txBody>
      </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41470CDA-CFB5-4160-ACC5-19ECE44924B7}"/>
                  </a:ext>
                </a:extLst>
              </p14:cNvPr>
              <p14:cNvContentPartPr/>
              <p14:nvPr/>
            </p14:nvContentPartPr>
            <p14:xfrm>
              <a:off x="9761475" y="5102130"/>
              <a:ext cx="250200" cy="78480"/>
            </p14:xfrm>
          </p:contentPart>
        </mc:Choice>
        <mc:Fallback xmlns="">
          <p:pic>
            <p:nvPicPr>
              <p:cNvPr id="17" name="Ink 16">
                <a:extLst>
                  <a:ext uri="{FF2B5EF4-FFF2-40B4-BE49-F238E27FC236}">
                    <a16:creationId xmlns:a16="http://schemas.microsoft.com/office/drawing/2014/main" id="{41470CDA-CFB5-4160-ACC5-19ECE44924B7}"/>
                  </a:ext>
                </a:extLst>
              </p:cNvPr>
              <p:cNvPicPr/>
              <p:nvPr/>
            </p:nvPicPr>
            <p:blipFill>
              <a:blip r:embed="rId10"/>
              <a:stretch>
                <a:fillRect/>
              </a:stretch>
            </p:blipFill>
            <p:spPr>
              <a:xfrm>
                <a:off x="9752835" y="5093490"/>
                <a:ext cx="267840" cy="96120"/>
              </a:xfrm>
              <a:prstGeom prst="rect">
                <a:avLst/>
              </a:prstGeom>
            </p:spPr>
          </p:pic>
        </mc:Fallback>
      </mc:AlternateContent>
    </p:spTree>
    <p:extLst>
      <p:ext uri="{BB962C8B-B14F-4D97-AF65-F5344CB8AC3E}">
        <p14:creationId xmlns:p14="http://schemas.microsoft.com/office/powerpoint/2010/main" val="204664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0F40BF-E2EE-4D78-AB73-48984962F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82" y="533251"/>
            <a:ext cx="11373435" cy="5791498"/>
          </a:xfrm>
          <a:prstGeom prst="rect">
            <a:avLst/>
          </a:prstGeom>
        </p:spPr>
      </p:pic>
    </p:spTree>
    <p:extLst>
      <p:ext uri="{BB962C8B-B14F-4D97-AF65-F5344CB8AC3E}">
        <p14:creationId xmlns:p14="http://schemas.microsoft.com/office/powerpoint/2010/main" val="238990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FB55093-5AFE-42C7-BA2E-799A8D55B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 y="428624"/>
            <a:ext cx="8150883" cy="3476625"/>
          </a:xfrm>
          <a:prstGeom prst="rect">
            <a:avLst/>
          </a:prstGeom>
        </p:spPr>
      </p:pic>
      <p:pic>
        <p:nvPicPr>
          <p:cNvPr id="9" name="Picture 8">
            <a:extLst>
              <a:ext uri="{FF2B5EF4-FFF2-40B4-BE49-F238E27FC236}">
                <a16:creationId xmlns:a16="http://schemas.microsoft.com/office/drawing/2014/main" id="{C6606D40-0383-40E8-A805-E27CE3FB9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652" y="4111539"/>
            <a:ext cx="8597823" cy="2506706"/>
          </a:xfrm>
          <a:prstGeom prst="rect">
            <a:avLst/>
          </a:prstGeom>
        </p:spPr>
      </p:pic>
    </p:spTree>
    <p:extLst>
      <p:ext uri="{BB962C8B-B14F-4D97-AF65-F5344CB8AC3E}">
        <p14:creationId xmlns:p14="http://schemas.microsoft.com/office/powerpoint/2010/main" val="27353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3EEB31-DD53-47F0-B432-5EBCBD788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4058" y="3235240"/>
            <a:ext cx="8426883" cy="3283119"/>
          </a:xfrm>
          <a:prstGeom prst="rect">
            <a:avLst/>
          </a:prstGeom>
        </p:spPr>
      </p:pic>
      <p:pic>
        <p:nvPicPr>
          <p:cNvPr id="9" name="Picture 8">
            <a:extLst>
              <a:ext uri="{FF2B5EF4-FFF2-40B4-BE49-F238E27FC236}">
                <a16:creationId xmlns:a16="http://schemas.microsoft.com/office/drawing/2014/main" id="{EB477DBF-7D90-4D75-9216-CDBA77C64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59" y="339641"/>
            <a:ext cx="9068266" cy="2616334"/>
          </a:xfrm>
          <a:prstGeom prst="rect">
            <a:avLst/>
          </a:prstGeom>
        </p:spPr>
      </p:pic>
    </p:spTree>
    <p:extLst>
      <p:ext uri="{BB962C8B-B14F-4D97-AF65-F5344CB8AC3E}">
        <p14:creationId xmlns:p14="http://schemas.microsoft.com/office/powerpoint/2010/main" val="154570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127274-7CE8-4497-8FEF-38C5B500E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24" y="152400"/>
            <a:ext cx="8782501" cy="3470355"/>
          </a:xfrm>
          <a:prstGeom prst="rect">
            <a:avLst/>
          </a:prstGeom>
        </p:spPr>
      </p:pic>
      <p:pic>
        <p:nvPicPr>
          <p:cNvPr id="5" name="Picture 4">
            <a:extLst>
              <a:ext uri="{FF2B5EF4-FFF2-40B4-BE49-F238E27FC236}">
                <a16:creationId xmlns:a16="http://schemas.microsoft.com/office/drawing/2014/main" id="{9340C647-B55E-4328-93BF-6F7A61324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953" y="3794209"/>
            <a:ext cx="8058322" cy="2911391"/>
          </a:xfrm>
          <a:prstGeom prst="rect">
            <a:avLst/>
          </a:prstGeom>
        </p:spPr>
      </p:pic>
    </p:spTree>
    <p:extLst>
      <p:ext uri="{BB962C8B-B14F-4D97-AF65-F5344CB8AC3E}">
        <p14:creationId xmlns:p14="http://schemas.microsoft.com/office/powerpoint/2010/main" val="140170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C7BD5-9066-4439-B0AB-4FA1890C956A}"/>
              </a:ext>
            </a:extLst>
          </p:cNvPr>
          <p:cNvSpPr>
            <a:spLocks noGrp="1"/>
          </p:cNvSpPr>
          <p:nvPr>
            <p:ph type="title"/>
          </p:nvPr>
        </p:nvSpPr>
        <p:spPr/>
        <p:txBody>
          <a:bodyPr/>
          <a:lstStyle/>
          <a:p>
            <a:r>
              <a:rPr lang="en-IN" dirty="0"/>
              <a:t>Outputs:</a:t>
            </a:r>
          </a:p>
        </p:txBody>
      </p:sp>
      <p:pic>
        <p:nvPicPr>
          <p:cNvPr id="4" name="Picture 3">
            <a:extLst>
              <a:ext uri="{FF2B5EF4-FFF2-40B4-BE49-F238E27FC236}">
                <a16:creationId xmlns:a16="http://schemas.microsoft.com/office/drawing/2014/main" id="{A71B9B73-3820-498C-A82A-4C23F2646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35" y="2168479"/>
            <a:ext cx="8369730" cy="1797142"/>
          </a:xfrm>
          <a:prstGeom prst="rect">
            <a:avLst/>
          </a:prstGeom>
        </p:spPr>
      </p:pic>
      <p:pic>
        <p:nvPicPr>
          <p:cNvPr id="6" name="Picture 5">
            <a:extLst>
              <a:ext uri="{FF2B5EF4-FFF2-40B4-BE49-F238E27FC236}">
                <a16:creationId xmlns:a16="http://schemas.microsoft.com/office/drawing/2014/main" id="{7D9A3C29-9D86-45C0-A785-0C7D8E5C1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763" y="4425901"/>
            <a:ext cx="8236373" cy="1892397"/>
          </a:xfrm>
          <a:prstGeom prst="rect">
            <a:avLst/>
          </a:prstGeom>
        </p:spPr>
      </p:pic>
    </p:spTree>
    <p:extLst>
      <p:ext uri="{BB962C8B-B14F-4D97-AF65-F5344CB8AC3E}">
        <p14:creationId xmlns:p14="http://schemas.microsoft.com/office/powerpoint/2010/main" val="3599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48E5-1168-4718-A3B4-7BD0C100130E}"/>
              </a:ext>
            </a:extLst>
          </p:cNvPr>
          <p:cNvSpPr>
            <a:spLocks noGrp="1"/>
          </p:cNvSpPr>
          <p:nvPr>
            <p:ph type="title"/>
          </p:nvPr>
        </p:nvSpPr>
        <p:spPr/>
        <p:txBody>
          <a:bodyPr/>
          <a:lstStyle/>
          <a:p>
            <a:r>
              <a:rPr lang="en-IN" dirty="0"/>
              <a:t>Output File</a:t>
            </a:r>
          </a:p>
        </p:txBody>
      </p:sp>
      <p:pic>
        <p:nvPicPr>
          <p:cNvPr id="4" name="Picture 3">
            <a:extLst>
              <a:ext uri="{FF2B5EF4-FFF2-40B4-BE49-F238E27FC236}">
                <a16:creationId xmlns:a16="http://schemas.microsoft.com/office/drawing/2014/main" id="{9694D938-8D2B-429E-AD7C-67D4125AE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525" y="1761936"/>
            <a:ext cx="9467850" cy="5000814"/>
          </a:xfrm>
          <a:prstGeom prst="rect">
            <a:avLst/>
          </a:prstGeom>
        </p:spPr>
      </p:pic>
    </p:spTree>
    <p:extLst>
      <p:ext uri="{BB962C8B-B14F-4D97-AF65-F5344CB8AC3E}">
        <p14:creationId xmlns:p14="http://schemas.microsoft.com/office/powerpoint/2010/main" val="117495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808A-4F57-45D9-ADED-0CCEBDD834F2}"/>
              </a:ext>
            </a:extLst>
          </p:cNvPr>
          <p:cNvSpPr>
            <a:spLocks noGrp="1"/>
          </p:cNvSpPr>
          <p:nvPr>
            <p:ph type="title"/>
          </p:nvPr>
        </p:nvSpPr>
        <p:spPr>
          <a:xfrm>
            <a:off x="1295401" y="887896"/>
            <a:ext cx="9601196" cy="1325217"/>
          </a:xfrm>
        </p:spPr>
        <p:txBody>
          <a:bodyPr>
            <a:normAutofit/>
          </a:bodyPr>
          <a:lstStyle/>
          <a:p>
            <a:r>
              <a:rPr lang="en-US" dirty="0"/>
              <a:t>THE BENEFITS OF USING RESUME PARSER</a:t>
            </a:r>
            <a:br>
              <a:rPr lang="en-US" dirty="0"/>
            </a:br>
            <a:endParaRPr lang="en-IN" dirty="0"/>
          </a:p>
        </p:txBody>
      </p:sp>
      <p:sp>
        <p:nvSpPr>
          <p:cNvPr id="3" name="Content Placeholder 2">
            <a:extLst>
              <a:ext uri="{FF2B5EF4-FFF2-40B4-BE49-F238E27FC236}">
                <a16:creationId xmlns:a16="http://schemas.microsoft.com/office/drawing/2014/main" id="{31AB1385-B670-444B-BE30-29A897363B2F}"/>
              </a:ext>
            </a:extLst>
          </p:cNvPr>
          <p:cNvSpPr>
            <a:spLocks noGrp="1"/>
          </p:cNvSpPr>
          <p:nvPr>
            <p:ph idx="1"/>
          </p:nvPr>
        </p:nvSpPr>
        <p:spPr>
          <a:xfrm>
            <a:off x="781878" y="2464905"/>
            <a:ext cx="10628243" cy="3723860"/>
          </a:xfrm>
        </p:spPr>
        <p:txBody>
          <a:bodyPr>
            <a:normAutofit/>
          </a:bodyPr>
          <a:lstStyle/>
          <a:p>
            <a:r>
              <a:rPr lang="en-US" b="1" dirty="0">
                <a:latin typeface="Times New Roman" panose="02020603050405020304" pitchFamily="18" charset="0"/>
                <a:cs typeface="Times New Roman" panose="02020603050405020304" pitchFamily="18" charset="0"/>
              </a:rPr>
              <a:t>Benefits for Candidates</a:t>
            </a:r>
            <a:r>
              <a:rPr lang="en-US" dirty="0">
                <a:latin typeface="Times New Roman" panose="02020603050405020304" pitchFamily="18" charset="0"/>
                <a:cs typeface="Times New Roman" panose="02020603050405020304" pitchFamily="18" charset="0"/>
              </a:rPr>
              <a:t>: When a recruiting site uses a Resume Parser, candidates do not need to fill out applications. They can simply upload their resume and let the Resume Parser enter all the data into the site's CRM and search engines.</a:t>
            </a:r>
          </a:p>
          <a:p>
            <a:r>
              <a:rPr lang="en-US" b="1" dirty="0">
                <a:latin typeface="Times New Roman" panose="02020603050405020304" pitchFamily="18" charset="0"/>
                <a:cs typeface="Times New Roman" panose="02020603050405020304" pitchFamily="18" charset="0"/>
              </a:rPr>
              <a:t>Benefits for Recruiters</a:t>
            </a:r>
            <a:r>
              <a:rPr lang="en-US" dirty="0">
                <a:latin typeface="Times New Roman" panose="02020603050405020304" pitchFamily="18" charset="0"/>
                <a:cs typeface="Times New Roman" panose="02020603050405020304" pitchFamily="18" charset="0"/>
              </a:rPr>
              <a:t>: Because using a Resume Parser eliminates almost all of the candidate's time and hassle of applying for jobs, sites that use Resume Parsing receive more resumes, and more resumes from great-quality candidates and passive job seekers, than sites that do not use Resume Parsing. </a:t>
            </a:r>
          </a:p>
          <a:p>
            <a:r>
              <a:rPr lang="en-US" b="1" dirty="0">
                <a:latin typeface="Times New Roman" panose="02020603050405020304" pitchFamily="18" charset="0"/>
                <a:cs typeface="Times New Roman" panose="02020603050405020304" pitchFamily="18" charset="0"/>
              </a:rPr>
              <a:t>Benefits for Executives</a:t>
            </a:r>
            <a:r>
              <a:rPr lang="en-US" dirty="0">
                <a:latin typeface="Times New Roman" panose="02020603050405020304" pitchFamily="18" charset="0"/>
                <a:cs typeface="Times New Roman" panose="02020603050405020304" pitchFamily="18" charset="0"/>
              </a:rPr>
              <a:t>: Because a Resume Parser will get more and better candidates, and allow recruiters to "find" them within seconds, using Resume Parsing will result in more placements and higher revenue.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000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A0B8-C072-4B56-B93D-052BAA1F0679}"/>
              </a:ext>
            </a:extLst>
          </p:cNvPr>
          <p:cNvSpPr>
            <a:spLocks noGrp="1"/>
          </p:cNvSpPr>
          <p:nvPr>
            <p:ph type="title"/>
          </p:nvPr>
        </p:nvSpPr>
        <p:spPr/>
        <p:txBody>
          <a:bodyPr/>
          <a:lstStyle/>
          <a:p>
            <a:r>
              <a:rPr lang="en-IN" dirty="0"/>
              <a:t>APPLICATION OF RESUME PARSER</a:t>
            </a:r>
          </a:p>
        </p:txBody>
      </p:sp>
      <p:sp>
        <p:nvSpPr>
          <p:cNvPr id="3" name="Content Placeholder 2">
            <a:extLst>
              <a:ext uri="{FF2B5EF4-FFF2-40B4-BE49-F238E27FC236}">
                <a16:creationId xmlns:a16="http://schemas.microsoft.com/office/drawing/2014/main" id="{4FC3A71A-CEA9-44AD-A177-FBDF60A803E1}"/>
              </a:ext>
            </a:extLst>
          </p:cNvPr>
          <p:cNvSpPr>
            <a:spLocks noGrp="1"/>
          </p:cNvSpPr>
          <p:nvPr>
            <p:ph idx="1"/>
          </p:nvPr>
        </p:nvSpPr>
        <p:spPr>
          <a:xfrm>
            <a:off x="834887" y="2556931"/>
            <a:ext cx="10548730" cy="363183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Any company that wants to compete effectively for candidates, or bring their recruiting software and process into the modern age, needs a Resume Parser.</a:t>
            </a:r>
          </a:p>
          <a:p>
            <a:r>
              <a:rPr lang="en-US" dirty="0">
                <a:latin typeface="Times New Roman" panose="02020603050405020304" pitchFamily="18" charset="0"/>
                <a:cs typeface="Times New Roman" panose="02020603050405020304" pitchFamily="18" charset="0"/>
              </a:rPr>
              <a:t>Corporate jobsites</a:t>
            </a:r>
          </a:p>
          <a:p>
            <a:r>
              <a:rPr lang="en-US" dirty="0">
                <a:latin typeface="Times New Roman" panose="02020603050405020304" pitchFamily="18" charset="0"/>
                <a:cs typeface="Times New Roman" panose="02020603050405020304" pitchFamily="18" charset="0"/>
              </a:rPr>
              <a:t>Job boards</a:t>
            </a:r>
          </a:p>
          <a:p>
            <a:r>
              <a:rPr lang="en-US" dirty="0">
                <a:latin typeface="Times New Roman" panose="02020603050405020304" pitchFamily="18" charset="0"/>
                <a:cs typeface="Times New Roman" panose="02020603050405020304" pitchFamily="18" charset="0"/>
              </a:rPr>
              <a:t>Recruitment software vendors</a:t>
            </a:r>
          </a:p>
          <a:p>
            <a:r>
              <a:rPr lang="en-US" dirty="0">
                <a:latin typeface="Times New Roman" panose="02020603050405020304" pitchFamily="18" charset="0"/>
                <a:cs typeface="Times New Roman" panose="02020603050405020304" pitchFamily="18" charset="0"/>
              </a:rPr>
              <a:t>Recruiting or staffing firms</a:t>
            </a:r>
          </a:p>
          <a:p>
            <a:r>
              <a:rPr lang="en-US" dirty="0">
                <a:latin typeface="Times New Roman" panose="02020603050405020304" pitchFamily="18" charset="0"/>
                <a:cs typeface="Times New Roman" panose="02020603050405020304" pitchFamily="18" charset="0"/>
              </a:rPr>
              <a:t>Executive Placement firms</a:t>
            </a:r>
          </a:p>
          <a:p>
            <a:r>
              <a:rPr lang="en-US" dirty="0">
                <a:latin typeface="Times New Roman" panose="02020603050405020304" pitchFamily="18" charset="0"/>
                <a:cs typeface="Times New Roman" panose="02020603050405020304" pitchFamily="18" charset="0"/>
              </a:rPr>
              <a:t>Outplacement firms</a:t>
            </a:r>
          </a:p>
          <a:p>
            <a:r>
              <a:rPr lang="en-US" dirty="0">
                <a:latin typeface="Times New Roman" panose="02020603050405020304" pitchFamily="18" charset="0"/>
                <a:cs typeface="Times New Roman" panose="02020603050405020304" pitchFamily="18" charset="0"/>
              </a:rPr>
              <a:t>Recruitment Process Outsourcing (RPO) firms</a:t>
            </a:r>
          </a:p>
          <a:p>
            <a:endParaRPr lang="en-IN" dirty="0"/>
          </a:p>
        </p:txBody>
      </p:sp>
    </p:spTree>
    <p:extLst>
      <p:ext uri="{BB962C8B-B14F-4D97-AF65-F5344CB8AC3E}">
        <p14:creationId xmlns:p14="http://schemas.microsoft.com/office/powerpoint/2010/main" val="26449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9CA6E-70BB-48BA-9427-04912AD650A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7628C54-C549-48FE-A17B-A8EBCDE0A1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approach is to make the work of companies and candidates easier and effective. Basically our aim is to ease the recruitment process. The process will provide the quality of applicants for the companies. The unfair and discriminatory practice in the process will be dampened. Based on the information in the form of technical skills the resumes will be ranked in order</a:t>
            </a:r>
            <a:r>
              <a:rPr lang="en-US" dirty="0"/>
              <a:t>.</a:t>
            </a:r>
            <a:endParaRPr lang="en-IN" dirty="0"/>
          </a:p>
        </p:txBody>
      </p:sp>
    </p:spTree>
    <p:extLst>
      <p:ext uri="{BB962C8B-B14F-4D97-AF65-F5344CB8AC3E}">
        <p14:creationId xmlns:p14="http://schemas.microsoft.com/office/powerpoint/2010/main" val="69452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9691-0560-44E9-B075-22D6C255F6AF}"/>
              </a:ext>
            </a:extLst>
          </p:cNvPr>
          <p:cNvSpPr>
            <a:spLocks noGrp="1"/>
          </p:cNvSpPr>
          <p:nvPr>
            <p:ph type="title"/>
          </p:nvPr>
        </p:nvSpPr>
        <p:spPr>
          <a:xfrm>
            <a:off x="1295402" y="609601"/>
            <a:ext cx="9601196" cy="1276350"/>
          </a:xfrm>
        </p:spPr>
        <p:txBody>
          <a:bodyPr/>
          <a:lstStyle/>
          <a:p>
            <a:r>
              <a:rPr lang="en-IN" dirty="0"/>
              <a:t>INTRODUCTION</a:t>
            </a:r>
          </a:p>
        </p:txBody>
      </p:sp>
      <p:sp>
        <p:nvSpPr>
          <p:cNvPr id="3" name="Content Placeholder 2">
            <a:extLst>
              <a:ext uri="{FF2B5EF4-FFF2-40B4-BE49-F238E27FC236}">
                <a16:creationId xmlns:a16="http://schemas.microsoft.com/office/drawing/2014/main" id="{E6C56900-52AB-4513-B448-2946E1DB553D}"/>
              </a:ext>
            </a:extLst>
          </p:cNvPr>
          <p:cNvSpPr>
            <a:spLocks noGrp="1"/>
          </p:cNvSpPr>
          <p:nvPr>
            <p:ph idx="1"/>
          </p:nvPr>
        </p:nvSpPr>
        <p:spPr>
          <a:xfrm>
            <a:off x="523874" y="2162175"/>
            <a:ext cx="11191875" cy="3933825"/>
          </a:xfrm>
        </p:spPr>
        <p:txBody>
          <a:bodyPr>
            <a:normAutofit/>
          </a:bodyPr>
          <a:lstStyle/>
          <a:p>
            <a:r>
              <a:rPr lang="en-US" dirty="0">
                <a:latin typeface="Times New Roman" panose="02020603050405020304" pitchFamily="18" charset="0"/>
                <a:cs typeface="Times New Roman" panose="02020603050405020304" pitchFamily="18" charset="0"/>
              </a:rPr>
              <a:t>Technology today has made it possible to send a résumé within the tap of a button. </a:t>
            </a:r>
          </a:p>
          <a:p>
            <a:r>
              <a:rPr lang="en-US" dirty="0">
                <a:latin typeface="Times New Roman" panose="02020603050405020304" pitchFamily="18" charset="0"/>
                <a:cs typeface="Times New Roman" panose="02020603050405020304" pitchFamily="18" charset="0"/>
              </a:rPr>
              <a:t>Hundreds of résumés are being received for a particular job posting. This makes the job of an HR department especially difficult as it is impossible to peruse through each of the résumés and shortlist the candidates.</a:t>
            </a:r>
          </a:p>
          <a:p>
            <a:r>
              <a:rPr lang="en-US" dirty="0">
                <a:latin typeface="Times New Roman" panose="02020603050405020304" pitchFamily="18" charset="0"/>
                <a:cs typeface="Times New Roman" panose="02020603050405020304" pitchFamily="18" charset="0"/>
              </a:rPr>
              <a:t> Moreover, each résumé has a different format. There is a need to extract the relevant information from the resume and store it in the database, so that going through the data becomes easier. </a:t>
            </a:r>
          </a:p>
          <a:p>
            <a:r>
              <a:rPr lang="en-US" dirty="0">
                <a:latin typeface="Times New Roman" panose="02020603050405020304" pitchFamily="18" charset="0"/>
                <a:cs typeface="Times New Roman" panose="02020603050405020304" pitchFamily="18" charset="0"/>
              </a:rPr>
              <a:t>In order to make the job of a recruiter easier, we propose an automated system that does most of the preliminary filtering and presents the data in a standard format.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73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9BE5-9C7A-4685-A971-BFD70580C027}"/>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DE7A048D-DC9E-480B-B646-CB810503691F}"/>
              </a:ext>
            </a:extLst>
          </p:cNvPr>
          <p:cNvSpPr>
            <a:spLocks noGrp="1"/>
          </p:cNvSpPr>
          <p:nvPr>
            <p:ph idx="1"/>
          </p:nvPr>
        </p:nvSpPr>
        <p:spPr/>
        <p:txBody>
          <a:bodyPr/>
          <a:lstStyle/>
          <a:p>
            <a:r>
              <a:rPr lang="en-IN" dirty="0">
                <a:hlinkClick r:id="rId2"/>
              </a:rPr>
              <a:t>https://en.wikipedia.org/wiki/R%C3%A9sum%C3%A9_parsing#Software_and_vendors</a:t>
            </a:r>
            <a:endParaRPr lang="en-IN" dirty="0"/>
          </a:p>
          <a:p>
            <a:r>
              <a:rPr lang="en-IN" dirty="0">
                <a:hlinkClick r:id="rId3"/>
              </a:rPr>
              <a:t>https://www.g2.com/articles/resume-parsing</a:t>
            </a:r>
            <a:endParaRPr lang="en-IN" dirty="0"/>
          </a:p>
          <a:p>
            <a:endParaRPr lang="en-IN" dirty="0"/>
          </a:p>
        </p:txBody>
      </p:sp>
    </p:spTree>
    <p:extLst>
      <p:ext uri="{BB962C8B-B14F-4D97-AF65-F5344CB8AC3E}">
        <p14:creationId xmlns:p14="http://schemas.microsoft.com/office/powerpoint/2010/main" val="216915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857D-ABE5-4B6C-A736-F42BF1FA6EFB}"/>
              </a:ext>
            </a:extLst>
          </p:cNvPr>
          <p:cNvSpPr>
            <a:spLocks noGrp="1"/>
          </p:cNvSpPr>
          <p:nvPr>
            <p:ph type="title"/>
          </p:nvPr>
        </p:nvSpPr>
        <p:spPr/>
        <p:txBody>
          <a:bodyPr>
            <a:normAutofit fontScale="90000"/>
          </a:bodyPr>
          <a:lstStyle/>
          <a:p>
            <a:pPr algn="ctr"/>
            <a:br>
              <a:rPr lang="en-IN" dirty="0"/>
            </a:br>
            <a:r>
              <a:rPr lang="en-IN" dirty="0"/>
              <a:t>Thank you</a:t>
            </a:r>
            <a:br>
              <a:rPr lang="en-IN" dirty="0"/>
            </a:br>
            <a:endParaRPr lang="en-IN" dirty="0"/>
          </a:p>
        </p:txBody>
      </p:sp>
    </p:spTree>
    <p:extLst>
      <p:ext uri="{BB962C8B-B14F-4D97-AF65-F5344CB8AC3E}">
        <p14:creationId xmlns:p14="http://schemas.microsoft.com/office/powerpoint/2010/main" val="291658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1A67D-474A-4818-99B1-C252DF4281B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61CA4F1-DB39-4A9F-B23F-2F087ED5F8D8}"/>
              </a:ext>
            </a:extLst>
          </p:cNvPr>
          <p:cNvSpPr>
            <a:spLocks noGrp="1"/>
          </p:cNvSpPr>
          <p:nvPr>
            <p:ph idx="1"/>
          </p:nvPr>
        </p:nvSpPr>
        <p:spPr>
          <a:xfrm>
            <a:off x="609600" y="2425147"/>
            <a:ext cx="11163299" cy="3985177"/>
          </a:xfrm>
        </p:spPr>
        <p:txBody>
          <a:bodyPr>
            <a:normAutofit/>
          </a:bodyPr>
          <a:lstStyle/>
          <a:p>
            <a:r>
              <a:rPr lang="en-US" dirty="0">
                <a:latin typeface="Times New Roman" panose="02020603050405020304" pitchFamily="18" charset="0"/>
                <a:cs typeface="Times New Roman" panose="02020603050405020304" pitchFamily="18" charset="0"/>
              </a:rPr>
              <a:t>The Resume Parser is to replace slow and expensive human processing of resumes with extremely fast and cost-effective software.</a:t>
            </a:r>
          </a:p>
          <a:p>
            <a:r>
              <a:rPr lang="en-US" dirty="0">
                <a:latin typeface="Times New Roman" panose="02020603050405020304" pitchFamily="18" charset="0"/>
                <a:cs typeface="Times New Roman" panose="02020603050405020304" pitchFamily="18" charset="0"/>
              </a:rPr>
              <a:t> A Resume Parser allows businesses to eliminate the slow and error-prone process of having humans hand-enter resume data into recruitment systems. </a:t>
            </a:r>
          </a:p>
          <a:p>
            <a:r>
              <a:rPr lang="en-US" dirty="0">
                <a:latin typeface="Times New Roman" panose="02020603050405020304" pitchFamily="18" charset="0"/>
                <a:cs typeface="Times New Roman" panose="02020603050405020304" pitchFamily="18" charset="0"/>
              </a:rPr>
              <a:t>A Resume Parser classifies the resume data and outputs it into a format that can then be stored easily and automatically into a database .</a:t>
            </a:r>
          </a:p>
          <a:p>
            <a:r>
              <a:rPr lang="en-US" dirty="0">
                <a:latin typeface="Times New Roman" panose="02020603050405020304" pitchFamily="18" charset="0"/>
                <a:cs typeface="Times New Roman" panose="02020603050405020304" pitchFamily="18" charset="0"/>
              </a:rPr>
              <a:t>By using a Resume Parser, a resume can be stored into the recruitment database in real time, within seconds of when the candidate submitted the resume.</a:t>
            </a:r>
          </a:p>
          <a:p>
            <a:endParaRPr lang="en-US" dirty="0"/>
          </a:p>
          <a:p>
            <a:endParaRPr lang="en-US" dirty="0"/>
          </a:p>
          <a:p>
            <a:endParaRPr lang="en-IN" dirty="0"/>
          </a:p>
        </p:txBody>
      </p:sp>
    </p:spTree>
    <p:extLst>
      <p:ext uri="{BB962C8B-B14F-4D97-AF65-F5344CB8AC3E}">
        <p14:creationId xmlns:p14="http://schemas.microsoft.com/office/powerpoint/2010/main" val="152941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2081F-FB35-4CAE-88E1-7F2EC5DFE532}"/>
              </a:ext>
            </a:extLst>
          </p:cNvPr>
          <p:cNvSpPr>
            <a:spLocks noGrp="1"/>
          </p:cNvSpPr>
          <p:nvPr>
            <p:ph type="title"/>
          </p:nvPr>
        </p:nvSpPr>
        <p:spPr/>
        <p:txBody>
          <a:bodyPr>
            <a:normAutofit/>
          </a:bodyPr>
          <a:lstStyle/>
          <a:p>
            <a:r>
              <a:rPr lang="en-IN" dirty="0"/>
              <a:t>EXISTING SYSTEM</a:t>
            </a:r>
          </a:p>
        </p:txBody>
      </p:sp>
      <p:sp>
        <p:nvSpPr>
          <p:cNvPr id="3" name="Content Placeholder 2">
            <a:extLst>
              <a:ext uri="{FF2B5EF4-FFF2-40B4-BE49-F238E27FC236}">
                <a16:creationId xmlns:a16="http://schemas.microsoft.com/office/drawing/2014/main" id="{CEDFA1AB-4CCD-4EB3-9799-58B92933169F}"/>
              </a:ext>
            </a:extLst>
          </p:cNvPr>
          <p:cNvSpPr>
            <a:spLocks noGrp="1"/>
          </p:cNvSpPr>
          <p:nvPr>
            <p:ph idx="1"/>
          </p:nvPr>
        </p:nvSpPr>
        <p:spPr>
          <a:xfrm>
            <a:off x="680321" y="2336873"/>
            <a:ext cx="11121154" cy="3978202"/>
          </a:xfrm>
        </p:spPr>
        <p:txBody>
          <a:bodyPr>
            <a:normAutofit lnSpcReduction="10000"/>
          </a:bodyPr>
          <a:lstStyle/>
          <a:p>
            <a:r>
              <a:rPr lang="en-US" dirty="0">
                <a:solidFill>
                  <a:srgbClr val="FFFFFF"/>
                </a:solidFill>
                <a:latin typeface="Times New Roman" panose="02020603050405020304" pitchFamily="18" charset="0"/>
                <a:cs typeface="Times New Roman" panose="02020603050405020304" pitchFamily="18" charset="0"/>
              </a:rPr>
              <a:t>We </a:t>
            </a:r>
            <a:r>
              <a:rPr lang="en-US" b="0" i="0" dirty="0">
                <a:solidFill>
                  <a:srgbClr val="FFFFFF"/>
                </a:solidFill>
                <a:effectLst/>
                <a:latin typeface="Times New Roman" panose="02020603050405020304" pitchFamily="18" charset="0"/>
                <a:cs typeface="Times New Roman" panose="02020603050405020304" pitchFamily="18" charset="0"/>
              </a:rPr>
              <a:t>always and only want the best candidates to be hired.</a:t>
            </a:r>
            <a:endParaRPr lang="en-US" b="1" i="0" dirty="0">
              <a:solidFill>
                <a:srgbClr val="000000"/>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Hundreds of résumés are being received for a particular job posting. , each résumé has a different format </a:t>
            </a:r>
          </a:p>
          <a:p>
            <a:r>
              <a:rPr lang="en-US" dirty="0">
                <a:latin typeface="Times New Roman" panose="02020603050405020304" pitchFamily="18" charset="0"/>
                <a:cs typeface="Times New Roman" panose="02020603050405020304" pitchFamily="18" charset="0"/>
              </a:rPr>
              <a:t>Going through resume(CV’s) and extracting relevant information from those is one of the most essential task of a manager.</a:t>
            </a:r>
          </a:p>
          <a:p>
            <a:r>
              <a:rPr lang="en-US" dirty="0">
                <a:latin typeface="Times New Roman" panose="02020603050405020304" pitchFamily="18" charset="0"/>
                <a:cs typeface="Times New Roman" panose="02020603050405020304" pitchFamily="18" charset="0"/>
              </a:rPr>
              <a:t>This is extremely difficult job to pursue as it slow , inefficient , more resources and </a:t>
            </a:r>
            <a:r>
              <a:rPr lang="en-US" dirty="0" err="1">
                <a:latin typeface="Times New Roman" panose="02020603050405020304" pitchFamily="18" charset="0"/>
                <a:cs typeface="Times New Roman" panose="02020603050405020304" pitchFamily="18" charset="0"/>
              </a:rPr>
              <a:t>labour</a:t>
            </a:r>
            <a:r>
              <a:rPr lang="en-US" dirty="0">
                <a:latin typeface="Times New Roman" panose="02020603050405020304" pitchFamily="18" charset="0"/>
                <a:cs typeface="Times New Roman" panose="02020603050405020304" pitchFamily="18" charset="0"/>
              </a:rPr>
              <a:t> required , time taking process. </a:t>
            </a:r>
          </a:p>
          <a:p>
            <a:r>
              <a:rPr lang="en-US" sz="2400" dirty="0">
                <a:latin typeface="Times New Roman" panose="02020603050405020304" pitchFamily="18" charset="0"/>
                <a:cs typeface="Times New Roman" panose="02020603050405020304" pitchFamily="18" charset="0"/>
              </a:rPr>
              <a:t>When a recruiter is looking through hundreds or thousands of them, it can be easy to miss or lose track of potential candidates.</a:t>
            </a:r>
          </a:p>
          <a:p>
            <a:r>
              <a:rPr lang="en-US" b="0" i="0" dirty="0">
                <a:solidFill>
                  <a:srgbClr val="FFFFFF"/>
                </a:solidFill>
                <a:effectLst/>
                <a:latin typeface="Times New Roman" panose="02020603050405020304" pitchFamily="18" charset="0"/>
                <a:cs typeface="Times New Roman" panose="02020603050405020304" pitchFamily="18" charset="0"/>
              </a:rPr>
              <a:t>Then why suffer through unproductive </a:t>
            </a:r>
            <a:r>
              <a:rPr lang="en-US" b="0" i="0" dirty="0" err="1">
                <a:solidFill>
                  <a:srgbClr val="FFFFFF"/>
                </a:solidFill>
                <a:effectLst/>
                <a:latin typeface="Times New Roman" panose="02020603050405020304" pitchFamily="18" charset="0"/>
                <a:cs typeface="Times New Roman" panose="02020603050405020304" pitchFamily="18" charset="0"/>
              </a:rPr>
              <a:t>labour-intensive</a:t>
            </a:r>
            <a:r>
              <a:rPr lang="en-US" b="0" i="0" dirty="0">
                <a:solidFill>
                  <a:srgbClr val="FFFFFF"/>
                </a:solidFill>
                <a:effectLst/>
                <a:latin typeface="Times New Roman" panose="02020603050405020304" pitchFamily="18" charset="0"/>
                <a:cs typeface="Times New Roman" panose="02020603050405020304" pitchFamily="18" charset="0"/>
              </a:rPr>
              <a:t> manual processes when you can make faster and better hiring decisions?</a:t>
            </a:r>
          </a:p>
          <a:p>
            <a:pPr marL="0" indent="0">
              <a:buNone/>
            </a:pPr>
            <a:endParaRPr lang="en-US" b="1"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5277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5C3C-6A4E-4BE7-9292-533D86F87E1D}"/>
              </a:ext>
            </a:extLst>
          </p:cNvPr>
          <p:cNvSpPr>
            <a:spLocks noGrp="1"/>
          </p:cNvSpPr>
          <p:nvPr>
            <p:ph type="title"/>
          </p:nvPr>
        </p:nvSpPr>
        <p:spPr>
          <a:xfrm>
            <a:off x="1295402" y="596347"/>
            <a:ext cx="9601196" cy="1213403"/>
          </a:xfrm>
        </p:spPr>
        <p:txBody>
          <a:bodyPr>
            <a:normAutofit/>
          </a:bodyPr>
          <a:lstStyle/>
          <a:p>
            <a:r>
              <a:rPr lang="en-IN" dirty="0"/>
              <a:t>PROPOSED SYSTEM</a:t>
            </a:r>
          </a:p>
        </p:txBody>
      </p:sp>
      <p:sp>
        <p:nvSpPr>
          <p:cNvPr id="3" name="Content Placeholder 2">
            <a:extLst>
              <a:ext uri="{FF2B5EF4-FFF2-40B4-BE49-F238E27FC236}">
                <a16:creationId xmlns:a16="http://schemas.microsoft.com/office/drawing/2014/main" id="{11AA09C8-4D63-4FB4-91CC-FD809177321A}"/>
              </a:ext>
            </a:extLst>
          </p:cNvPr>
          <p:cNvSpPr>
            <a:spLocks noGrp="1"/>
          </p:cNvSpPr>
          <p:nvPr>
            <p:ph idx="1"/>
          </p:nvPr>
        </p:nvSpPr>
        <p:spPr>
          <a:xfrm>
            <a:off x="874643" y="2257424"/>
            <a:ext cx="10831582" cy="3495675"/>
          </a:xfrm>
        </p:spPr>
        <p:txBody>
          <a:bodyPr>
            <a:normAutofit/>
          </a:bodyPr>
          <a:lstStyle/>
          <a:p>
            <a:r>
              <a:rPr lang="en-US" sz="2200" dirty="0">
                <a:latin typeface="Times New Roman" panose="02020603050405020304" pitchFamily="18" charset="0"/>
                <a:cs typeface="Times New Roman" panose="02020603050405020304" pitchFamily="18" charset="0"/>
              </a:rPr>
              <a:t>The technology is extremely cost-effective and a resource saver and easily accessible. </a:t>
            </a:r>
          </a:p>
          <a:p>
            <a:r>
              <a:rPr lang="en-US" sz="2200" dirty="0">
                <a:latin typeface="Times New Roman" panose="02020603050405020304" pitchFamily="18" charset="0"/>
                <a:cs typeface="Times New Roman" panose="02020603050405020304" pitchFamily="18" charset="0"/>
              </a:rPr>
              <a:t>The applicant screening process is now significantly faster and more efficient and fill positions at a faster rate.</a:t>
            </a:r>
          </a:p>
          <a:p>
            <a:r>
              <a:rPr lang="en-US" sz="2200" dirty="0">
                <a:latin typeface="Times New Roman" panose="02020603050405020304" pitchFamily="18" charset="0"/>
                <a:cs typeface="Times New Roman" panose="02020603050405020304" pitchFamily="18" charset="0"/>
              </a:rPr>
              <a:t>The technology helps prevent qualified candidates from slipping through the cracks. </a:t>
            </a:r>
          </a:p>
          <a:p>
            <a:r>
              <a:rPr lang="en-IN" dirty="0">
                <a:latin typeface="Times New Roman" panose="02020603050405020304" pitchFamily="18" charset="0"/>
                <a:cs typeface="Times New Roman" panose="02020603050405020304" pitchFamily="18" charset="0"/>
              </a:rPr>
              <a:t> Automating the recruitment process will lead us to many benefits .</a:t>
            </a:r>
          </a:p>
          <a:p>
            <a:r>
              <a:rPr lang="en-IN" dirty="0">
                <a:latin typeface="Times New Roman" panose="02020603050405020304" pitchFamily="18" charset="0"/>
                <a:cs typeface="Times New Roman" panose="02020603050405020304" pitchFamily="18" charset="0"/>
              </a:rPr>
              <a:t>This project automates the bulk resumes and parsers them for us to get the required or specific information</a:t>
            </a:r>
          </a:p>
        </p:txBody>
      </p:sp>
    </p:spTree>
    <p:extLst>
      <p:ext uri="{BB962C8B-B14F-4D97-AF65-F5344CB8AC3E}">
        <p14:creationId xmlns:p14="http://schemas.microsoft.com/office/powerpoint/2010/main" val="16096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B63FF-DA41-43A0-A347-7E0D0134A7BB}"/>
              </a:ext>
            </a:extLst>
          </p:cNvPr>
          <p:cNvSpPr>
            <a:spLocks noGrp="1"/>
          </p:cNvSpPr>
          <p:nvPr>
            <p:ph type="title"/>
          </p:nvPr>
        </p:nvSpPr>
        <p:spPr>
          <a:xfrm>
            <a:off x="1295402" y="723901"/>
            <a:ext cx="9601196" cy="1219200"/>
          </a:xfrm>
        </p:spPr>
        <p:txBody>
          <a:bodyPr>
            <a:normAutofit/>
          </a:bodyPr>
          <a:lstStyle/>
          <a:p>
            <a:r>
              <a:rPr lang="en-IN" dirty="0"/>
              <a:t>SOFTWARE AND HARDWARE REQUIREMENTS</a:t>
            </a:r>
          </a:p>
        </p:txBody>
      </p:sp>
      <p:sp>
        <p:nvSpPr>
          <p:cNvPr id="3" name="Content Placeholder 2">
            <a:extLst>
              <a:ext uri="{FF2B5EF4-FFF2-40B4-BE49-F238E27FC236}">
                <a16:creationId xmlns:a16="http://schemas.microsoft.com/office/drawing/2014/main" id="{4B05D73E-A080-4508-BE41-F168622F72BE}"/>
              </a:ext>
            </a:extLst>
          </p:cNvPr>
          <p:cNvSpPr>
            <a:spLocks noGrp="1"/>
          </p:cNvSpPr>
          <p:nvPr>
            <p:ph idx="1"/>
          </p:nvPr>
        </p:nvSpPr>
        <p:spPr/>
        <p:txBody>
          <a:bodyPr>
            <a:normAutofit lnSpcReduction="10000"/>
          </a:bodyPr>
          <a:lstStyle/>
          <a:p>
            <a:r>
              <a:rPr lang="en-US" sz="2800" b="1" dirty="0">
                <a:latin typeface="Times New Roman" pitchFamily="18" charset="0"/>
                <a:cs typeface="Times New Roman" pitchFamily="18" charset="0"/>
              </a:rPr>
              <a:t>Hardware:</a:t>
            </a:r>
          </a:p>
          <a:p>
            <a:pPr>
              <a:buNone/>
            </a:pPr>
            <a:r>
              <a:rPr lang="en-US" dirty="0">
                <a:latin typeface="Arial" panose="020B0604020202020204" pitchFamily="34" charset="0"/>
                <a:cs typeface="Arial" panose="020B0604020202020204" pitchFamily="34" charset="0"/>
              </a:rPr>
              <a:t>              </a:t>
            </a:r>
            <a:r>
              <a:rPr lang="en-US" dirty="0">
                <a:latin typeface="Times New Roman" pitchFamily="18" charset="0"/>
                <a:cs typeface="Times New Roman" pitchFamily="18" charset="0"/>
              </a:rPr>
              <a:t>Processor: </a:t>
            </a:r>
            <a:r>
              <a:rPr lang="en-US" dirty="0" err="1">
                <a:latin typeface="Times New Roman" pitchFamily="18" charset="0"/>
                <a:cs typeface="Times New Roman" pitchFamily="18" charset="0"/>
              </a:rPr>
              <a:t>Intel®core</a:t>
            </a:r>
            <a:r>
              <a:rPr lang="en-US" dirty="0">
                <a:latin typeface="Times New Roman" pitchFamily="18" charset="0"/>
                <a:cs typeface="Times New Roman" pitchFamily="18" charset="0"/>
              </a:rPr>
              <a:t>™ i3-7200u CPU @2.50 Hz </a:t>
            </a:r>
          </a:p>
          <a:p>
            <a:pPr>
              <a:buNone/>
            </a:pPr>
            <a:r>
              <a:rPr lang="en-US" dirty="0">
                <a:latin typeface="Times New Roman" pitchFamily="18" charset="0"/>
                <a:cs typeface="Times New Roman" pitchFamily="18" charset="0"/>
              </a:rPr>
              <a:t>               RAM: 8.00GB (3.90 GB usable)</a:t>
            </a:r>
          </a:p>
          <a:p>
            <a:pPr>
              <a:buNone/>
            </a:pPr>
            <a:r>
              <a:rPr lang="en-US" dirty="0">
                <a:latin typeface="Times New Roman" pitchFamily="18" charset="0"/>
                <a:cs typeface="Times New Roman" pitchFamily="18" charset="0"/>
              </a:rPr>
              <a:t>               Operating System: Windows 7 or above</a:t>
            </a:r>
          </a:p>
          <a:p>
            <a:pPr algn="just">
              <a:buNone/>
            </a:pPr>
            <a:endParaRPr lang="en-US" dirty="0">
              <a:latin typeface="Arial" panose="020B0604020202020204" pitchFamily="34" charset="0"/>
              <a:cs typeface="Arial" panose="020B0604020202020204" pitchFamily="34" charset="0"/>
            </a:endParaRPr>
          </a:p>
          <a:p>
            <a:pPr algn="just"/>
            <a:r>
              <a:rPr lang="en-US" sz="2800" b="1" dirty="0">
                <a:latin typeface="Times New Roman" pitchFamily="18" charset="0"/>
                <a:cs typeface="Times New Roman" pitchFamily="18" charset="0"/>
              </a:rPr>
              <a:t>Software :</a:t>
            </a:r>
          </a:p>
          <a:p>
            <a:pPr>
              <a:buNone/>
            </a:pPr>
            <a:r>
              <a:rPr lang="en-US" dirty="0">
                <a:latin typeface="Times New Roman" pitchFamily="18" charset="0"/>
                <a:cs typeface="Times New Roman" pitchFamily="18" charset="0"/>
              </a:rPr>
              <a:t>                Python - version 3.0 or above</a:t>
            </a:r>
          </a:p>
          <a:p>
            <a:pPr>
              <a:buNone/>
            </a:pPr>
            <a:r>
              <a:rPr lang="en-US" dirty="0">
                <a:latin typeface="Times New Roman" pitchFamily="18" charset="0"/>
                <a:cs typeface="Times New Roman" pitchFamily="18" charset="0"/>
              </a:rPr>
              <a:t>                Anaconda or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buNone/>
            </a:pPr>
            <a:endParaRPr lang="en-US" dirty="0">
              <a:latin typeface="Times New Roman" pitchFamily="18" charset="0"/>
              <a:cs typeface="Times New Roman" pitchFamily="18" charset="0"/>
            </a:endParaRPr>
          </a:p>
          <a:p>
            <a:endParaRPr lang="en-IN" dirty="0"/>
          </a:p>
        </p:txBody>
      </p:sp>
      <p:graphicFrame>
        <p:nvGraphicFramePr>
          <p:cNvPr id="5" name="Diagram 4">
            <a:extLst>
              <a:ext uri="{FF2B5EF4-FFF2-40B4-BE49-F238E27FC236}">
                <a16:creationId xmlns:a16="http://schemas.microsoft.com/office/drawing/2014/main" id="{C068BEAE-550D-4289-BC24-017C08B56DA2}"/>
              </a:ext>
            </a:extLst>
          </p:cNvPr>
          <p:cNvGraphicFramePr/>
          <p:nvPr>
            <p:extLst>
              <p:ext uri="{D42A27DB-BD31-4B8C-83A1-F6EECF244321}">
                <p14:modId xmlns:p14="http://schemas.microsoft.com/office/powerpoint/2010/main" val="1350940196"/>
              </p:ext>
            </p:extLst>
          </p:nvPr>
        </p:nvGraphicFramePr>
        <p:xfrm>
          <a:off x="9153524" y="2667000"/>
          <a:ext cx="2358155" cy="3933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0088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6007-5047-4305-9123-BAFF9D8DB8E2}"/>
              </a:ext>
            </a:extLst>
          </p:cNvPr>
          <p:cNvSpPr>
            <a:spLocks noGrp="1"/>
          </p:cNvSpPr>
          <p:nvPr>
            <p:ph type="title"/>
          </p:nvPr>
        </p:nvSpPr>
        <p:spPr/>
        <p:txBody>
          <a:bodyPr/>
          <a:lstStyle/>
          <a:p>
            <a:r>
              <a:rPr lang="en-IN" dirty="0"/>
              <a:t>PROCESS FLOW</a:t>
            </a:r>
          </a:p>
        </p:txBody>
      </p:sp>
      <p:sp>
        <p:nvSpPr>
          <p:cNvPr id="5" name="Rectangle 4">
            <a:extLst>
              <a:ext uri="{FF2B5EF4-FFF2-40B4-BE49-F238E27FC236}">
                <a16:creationId xmlns:a16="http://schemas.microsoft.com/office/drawing/2014/main" id="{A8FC4E26-8A6A-4A77-9AD5-28DE2CCFC68E}"/>
              </a:ext>
            </a:extLst>
          </p:cNvPr>
          <p:cNvSpPr/>
          <p:nvPr/>
        </p:nvSpPr>
        <p:spPr>
          <a:xfrm>
            <a:off x="861391" y="2822713"/>
            <a:ext cx="145773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ACCEPT RESUMES</a:t>
            </a:r>
          </a:p>
        </p:txBody>
      </p:sp>
      <p:cxnSp>
        <p:nvCxnSpPr>
          <p:cNvPr id="7" name="Straight Arrow Connector 6">
            <a:extLst>
              <a:ext uri="{FF2B5EF4-FFF2-40B4-BE49-F238E27FC236}">
                <a16:creationId xmlns:a16="http://schemas.microsoft.com/office/drawing/2014/main" id="{E8C5B902-9FD8-4479-B48A-51A8300B6BAA}"/>
              </a:ext>
            </a:extLst>
          </p:cNvPr>
          <p:cNvCxnSpPr>
            <a:stCxn id="5" idx="3"/>
          </p:cNvCxnSpPr>
          <p:nvPr/>
        </p:nvCxnSpPr>
        <p:spPr>
          <a:xfrm>
            <a:off x="2319130" y="3279913"/>
            <a:ext cx="1789044" cy="6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13986064-A3D2-46F2-9509-5A6EFC0DB836}"/>
              </a:ext>
            </a:extLst>
          </p:cNvPr>
          <p:cNvSpPr/>
          <p:nvPr/>
        </p:nvSpPr>
        <p:spPr>
          <a:xfrm>
            <a:off x="4134677" y="2835965"/>
            <a:ext cx="2809461" cy="10734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CONVERT PDF TO TEXT</a:t>
            </a:r>
          </a:p>
        </p:txBody>
      </p:sp>
      <p:cxnSp>
        <p:nvCxnSpPr>
          <p:cNvPr id="10" name="Straight Arrow Connector 9">
            <a:extLst>
              <a:ext uri="{FF2B5EF4-FFF2-40B4-BE49-F238E27FC236}">
                <a16:creationId xmlns:a16="http://schemas.microsoft.com/office/drawing/2014/main" id="{BAD82C1E-DF2E-4202-A258-B13AB8294D9C}"/>
              </a:ext>
            </a:extLst>
          </p:cNvPr>
          <p:cNvCxnSpPr>
            <a:cxnSpLocks/>
            <a:stCxn id="8" idx="3"/>
          </p:cNvCxnSpPr>
          <p:nvPr/>
        </p:nvCxnSpPr>
        <p:spPr>
          <a:xfrm>
            <a:off x="6944138" y="3372678"/>
            <a:ext cx="16167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7E2EE83E-D07C-423B-BA1D-DEDD716A164E}"/>
              </a:ext>
            </a:extLst>
          </p:cNvPr>
          <p:cNvSpPr/>
          <p:nvPr/>
        </p:nvSpPr>
        <p:spPr>
          <a:xfrm>
            <a:off x="8587409" y="2822714"/>
            <a:ext cx="2809461" cy="10336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USING NLP AND REGULAR EXPRESSIONS MATCHING</a:t>
            </a:r>
          </a:p>
        </p:txBody>
      </p:sp>
      <p:cxnSp>
        <p:nvCxnSpPr>
          <p:cNvPr id="14" name="Straight Arrow Connector 13">
            <a:extLst>
              <a:ext uri="{FF2B5EF4-FFF2-40B4-BE49-F238E27FC236}">
                <a16:creationId xmlns:a16="http://schemas.microsoft.com/office/drawing/2014/main" id="{EF2F9A3C-5905-4CC2-95D5-98A36F80849A}"/>
              </a:ext>
            </a:extLst>
          </p:cNvPr>
          <p:cNvCxnSpPr>
            <a:cxnSpLocks/>
            <a:stCxn id="12" idx="2"/>
          </p:cNvCxnSpPr>
          <p:nvPr/>
        </p:nvCxnSpPr>
        <p:spPr>
          <a:xfrm>
            <a:off x="9992140" y="3856384"/>
            <a:ext cx="0" cy="1073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9F1AEB24-D86F-493A-A800-1B0BA22A7743}"/>
              </a:ext>
            </a:extLst>
          </p:cNvPr>
          <p:cNvSpPr/>
          <p:nvPr/>
        </p:nvSpPr>
        <p:spPr>
          <a:xfrm>
            <a:off x="8587408" y="4969565"/>
            <a:ext cx="2809443" cy="9063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EXTRACTING INFORMATION AND APPENDING</a:t>
            </a:r>
          </a:p>
        </p:txBody>
      </p:sp>
      <p:cxnSp>
        <p:nvCxnSpPr>
          <p:cNvPr id="18" name="Straight Arrow Connector 17">
            <a:extLst>
              <a:ext uri="{FF2B5EF4-FFF2-40B4-BE49-F238E27FC236}">
                <a16:creationId xmlns:a16="http://schemas.microsoft.com/office/drawing/2014/main" id="{F64C5AF2-4A72-44B0-A131-CFA25CBB46C8}"/>
              </a:ext>
            </a:extLst>
          </p:cNvPr>
          <p:cNvCxnSpPr>
            <a:stCxn id="16" idx="1"/>
          </p:cNvCxnSpPr>
          <p:nvPr/>
        </p:nvCxnSpPr>
        <p:spPr>
          <a:xfrm flipH="1" flipV="1">
            <a:off x="6679096" y="5420139"/>
            <a:ext cx="1908312" cy="25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8FEC928C-13F6-4C64-A5C6-38D99DF9CCC9}"/>
              </a:ext>
            </a:extLst>
          </p:cNvPr>
          <p:cNvSpPr/>
          <p:nvPr/>
        </p:nvSpPr>
        <p:spPr>
          <a:xfrm>
            <a:off x="4134677" y="4966987"/>
            <a:ext cx="2544419" cy="9063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STORE REQUIRED SECTIONS IN EXCEL SHEET</a:t>
            </a:r>
          </a:p>
        </p:txBody>
      </p:sp>
    </p:spTree>
    <p:extLst>
      <p:ext uri="{BB962C8B-B14F-4D97-AF65-F5344CB8AC3E}">
        <p14:creationId xmlns:p14="http://schemas.microsoft.com/office/powerpoint/2010/main" val="376067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5F77A-0BE5-4CAF-94CC-6945668E9333}"/>
              </a:ext>
            </a:extLst>
          </p:cNvPr>
          <p:cNvSpPr>
            <a:spLocks noGrp="1"/>
          </p:cNvSpPr>
          <p:nvPr>
            <p:ph type="title"/>
          </p:nvPr>
        </p:nvSpPr>
        <p:spPr/>
        <p:txBody>
          <a:bodyPr/>
          <a:lstStyle/>
          <a:p>
            <a:r>
              <a:rPr lang="en-IN" dirty="0"/>
              <a:t>WORKFLOW</a:t>
            </a:r>
          </a:p>
        </p:txBody>
      </p:sp>
      <p:pic>
        <p:nvPicPr>
          <p:cNvPr id="5" name="Content Placeholder 4">
            <a:extLst>
              <a:ext uri="{FF2B5EF4-FFF2-40B4-BE49-F238E27FC236}">
                <a16:creationId xmlns:a16="http://schemas.microsoft.com/office/drawing/2014/main" id="{8959E0F4-C99F-4195-A680-7DFA2B3A5B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2500" y="2038350"/>
            <a:ext cx="10029825" cy="4419600"/>
          </a:xfrm>
        </p:spPr>
      </p:pic>
    </p:spTree>
    <p:extLst>
      <p:ext uri="{BB962C8B-B14F-4D97-AF65-F5344CB8AC3E}">
        <p14:creationId xmlns:p14="http://schemas.microsoft.com/office/powerpoint/2010/main" val="67736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53B095-DAD8-4351-9758-6BA96C421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46" y="647603"/>
            <a:ext cx="4337104" cy="5934171"/>
          </a:xfrm>
          <a:prstGeom prst="rect">
            <a:avLst/>
          </a:prstGeom>
        </p:spPr>
      </p:pic>
      <p:pic>
        <p:nvPicPr>
          <p:cNvPr id="8" name="Picture 7">
            <a:extLst>
              <a:ext uri="{FF2B5EF4-FFF2-40B4-BE49-F238E27FC236}">
                <a16:creationId xmlns:a16="http://schemas.microsoft.com/office/drawing/2014/main" id="{58D5F881-0FE1-4601-A0CA-3A2045EA9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4039" y="428626"/>
            <a:ext cx="6255071" cy="5867400"/>
          </a:xfrm>
          <a:prstGeom prst="rect">
            <a:avLst/>
          </a:prstGeom>
        </p:spPr>
      </p:pic>
    </p:spTree>
    <p:extLst>
      <p:ext uri="{BB962C8B-B14F-4D97-AF65-F5344CB8AC3E}">
        <p14:creationId xmlns:p14="http://schemas.microsoft.com/office/powerpoint/2010/main" val="135503922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294</TotalTime>
  <Words>849</Words>
  <Application>Microsoft Office PowerPoint</Application>
  <PresentationFormat>Widescreen</PresentationFormat>
  <Paragraphs>70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Times New Roman</vt:lpstr>
      <vt:lpstr>Trebuchet MS</vt:lpstr>
      <vt:lpstr>Berlin</vt:lpstr>
      <vt:lpstr>THE RESUME PARSER</vt:lpstr>
      <vt:lpstr>INTRODUCTION</vt:lpstr>
      <vt:lpstr>ABSTRACT</vt:lpstr>
      <vt:lpstr>EXISTING SYSTEM</vt:lpstr>
      <vt:lpstr>PROPOSED SYSTEM</vt:lpstr>
      <vt:lpstr>SOFTWARE AND HARDWARE REQUIREMENTS</vt:lpstr>
      <vt:lpstr>PROCESS FLOW</vt:lpstr>
      <vt:lpstr>WORKFLOW</vt:lpstr>
      <vt:lpstr>PowerPoint Presentation</vt:lpstr>
      <vt:lpstr>PowerPoint Presentation</vt:lpstr>
      <vt:lpstr>PowerPoint Presentation</vt:lpstr>
      <vt:lpstr>PowerPoint Presentation</vt:lpstr>
      <vt:lpstr>PowerPoint Presentation</vt:lpstr>
      <vt:lpstr>PowerPoint Presentation</vt:lpstr>
      <vt:lpstr>Outputs:</vt:lpstr>
      <vt:lpstr>Output File</vt:lpstr>
      <vt:lpstr>THE BENEFITS OF USING RESUME PARSER </vt:lpstr>
      <vt:lpstr>APPLICATION OF RESUME PARSER</vt:lpstr>
      <vt:lpstr>CONCLUSION</vt:lpstr>
      <vt:lpstr>REFERENCE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RESUME PARSER</dc:title>
  <dc:creator>Akhila Boda</dc:creator>
  <cp:lastModifiedBy>Priyanka Bhallamudi</cp:lastModifiedBy>
  <cp:revision>15</cp:revision>
  <dcterms:created xsi:type="dcterms:W3CDTF">2021-10-28T14:49:56Z</dcterms:created>
  <dcterms:modified xsi:type="dcterms:W3CDTF">2025-05-22T01:43:49Z</dcterms:modified>
</cp:coreProperties>
</file>