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62" r:id="rId3"/>
    <p:sldId id="261" r:id="rId4"/>
    <p:sldId id="263" r:id="rId5"/>
    <p:sldId id="264" r:id="rId6"/>
    <p:sldId id="257" r:id="rId7"/>
    <p:sldId id="265" r:id="rId8"/>
    <p:sldId id="266" r:id="rId9"/>
    <p:sldId id="259" r:id="rId10"/>
    <p:sldId id="258" r:id="rId11"/>
    <p:sldId id="267" r:id="rId12"/>
    <p:sldId id="268" r:id="rId13"/>
    <p:sldId id="283" r:id="rId14"/>
    <p:sldId id="284" r:id="rId15"/>
    <p:sldId id="285" r:id="rId16"/>
    <p:sldId id="270" r:id="rId17"/>
    <p:sldId id="286" r:id="rId18"/>
    <p:sldId id="287" r:id="rId19"/>
    <p:sldId id="279" r:id="rId20"/>
    <p:sldId id="280" r:id="rId21"/>
    <p:sldId id="281" r:id="rId22"/>
    <p:sldId id="282" r:id="rId23"/>
    <p:sldId id="275" r:id="rId24"/>
    <p:sldId id="274" r:id="rId25"/>
    <p:sldId id="27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10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F83F3-773B-4773-AD34-70ACD6979387}" type="doc">
      <dgm:prSet loTypeId="urn:microsoft.com/office/officeart/2008/layout/RadialCluster" loCatId="relationship" qsTypeId="urn:microsoft.com/office/officeart/2005/8/quickstyle/simple1" qsCatId="simple" csTypeId="urn:microsoft.com/office/officeart/2005/8/colors/colorful1" csCatId="colorful" phldr="1"/>
      <dgm:spPr/>
      <dgm:t>
        <a:bodyPr/>
        <a:lstStyle/>
        <a:p>
          <a:endParaRPr lang="en-IN"/>
        </a:p>
      </dgm:t>
    </dgm:pt>
    <dgm:pt modelId="{07746B7E-6F58-4FAB-94E8-2BFDAD08D34A}">
      <dgm:prSet phldrT="[Text]"/>
      <dgm:spPr/>
      <dgm:t>
        <a:bodyPr/>
        <a:lstStyle/>
        <a:p>
          <a:r>
            <a:rPr lang="en-IN" dirty="0"/>
            <a:t>Python</a:t>
          </a:r>
        </a:p>
      </dgm:t>
    </dgm:pt>
    <dgm:pt modelId="{89A887C8-2651-478F-87E5-1D896A1FEB04}" type="parTrans" cxnId="{C5782283-4D7C-4A48-AD9C-E4BE35844621}">
      <dgm:prSet/>
      <dgm:spPr/>
      <dgm:t>
        <a:bodyPr/>
        <a:lstStyle/>
        <a:p>
          <a:endParaRPr lang="en-IN"/>
        </a:p>
      </dgm:t>
    </dgm:pt>
    <dgm:pt modelId="{18404BF6-E4D2-4AE2-80E3-4472C87E6B88}" type="sibTrans" cxnId="{C5782283-4D7C-4A48-AD9C-E4BE35844621}">
      <dgm:prSet/>
      <dgm:spPr/>
      <dgm:t>
        <a:bodyPr/>
        <a:lstStyle/>
        <a:p>
          <a:endParaRPr lang="en-IN"/>
        </a:p>
      </dgm:t>
    </dgm:pt>
    <dgm:pt modelId="{37457BD2-86AE-4D51-8B4F-018D63967A4F}">
      <dgm:prSet phldrT="[Text]"/>
      <dgm:spPr/>
      <dgm:t>
        <a:bodyPr/>
        <a:lstStyle/>
        <a:p>
          <a:r>
            <a:rPr lang="en-IN" dirty="0"/>
            <a:t>Matplotlib </a:t>
          </a:r>
        </a:p>
      </dgm:t>
    </dgm:pt>
    <dgm:pt modelId="{FF9A4512-EA78-4B08-BF3E-532F2395F875}" type="parTrans" cxnId="{F45EBFC5-F00D-4DF0-81D6-C73AA3746270}">
      <dgm:prSet/>
      <dgm:spPr/>
      <dgm:t>
        <a:bodyPr/>
        <a:lstStyle/>
        <a:p>
          <a:endParaRPr lang="en-IN"/>
        </a:p>
      </dgm:t>
    </dgm:pt>
    <dgm:pt modelId="{0DB8240A-17C6-465D-9A8D-C12BDED52F8F}" type="sibTrans" cxnId="{F45EBFC5-F00D-4DF0-81D6-C73AA3746270}">
      <dgm:prSet/>
      <dgm:spPr/>
      <dgm:t>
        <a:bodyPr/>
        <a:lstStyle/>
        <a:p>
          <a:endParaRPr lang="en-IN"/>
        </a:p>
      </dgm:t>
    </dgm:pt>
    <dgm:pt modelId="{30CBC254-E49B-42EC-8529-6C5C00CAF814}">
      <dgm:prSet phldrT="[Text]"/>
      <dgm:spPr/>
      <dgm:t>
        <a:bodyPr/>
        <a:lstStyle/>
        <a:p>
          <a:r>
            <a:rPr lang="en-IN" dirty="0" err="1"/>
            <a:t>Numpy</a:t>
          </a:r>
          <a:endParaRPr lang="en-IN" dirty="0"/>
        </a:p>
      </dgm:t>
    </dgm:pt>
    <dgm:pt modelId="{F2FFA9FA-267C-4167-81EB-6A880367CEBA}" type="parTrans" cxnId="{E89DE6C9-796B-41DC-8DF8-0F0B5D4FA62E}">
      <dgm:prSet/>
      <dgm:spPr/>
      <dgm:t>
        <a:bodyPr/>
        <a:lstStyle/>
        <a:p>
          <a:endParaRPr lang="en-IN"/>
        </a:p>
      </dgm:t>
    </dgm:pt>
    <dgm:pt modelId="{99D0BFD2-992A-4C08-ABCF-BD47539C2558}" type="sibTrans" cxnId="{E89DE6C9-796B-41DC-8DF8-0F0B5D4FA62E}">
      <dgm:prSet/>
      <dgm:spPr/>
      <dgm:t>
        <a:bodyPr/>
        <a:lstStyle/>
        <a:p>
          <a:endParaRPr lang="en-IN"/>
        </a:p>
      </dgm:t>
    </dgm:pt>
    <dgm:pt modelId="{273AA510-11F8-4EC1-BFDE-FA2E2B07D3F0}">
      <dgm:prSet phldrT="[Text]"/>
      <dgm:spPr/>
      <dgm:t>
        <a:bodyPr/>
        <a:lstStyle/>
        <a:p>
          <a:r>
            <a:rPr lang="en-IN" dirty="0"/>
            <a:t>Seaborn</a:t>
          </a:r>
        </a:p>
      </dgm:t>
    </dgm:pt>
    <dgm:pt modelId="{7157B097-5217-43F5-9CA3-9AC547972774}" type="parTrans" cxnId="{86007B0C-7CA0-43DD-A862-06F7E325BFD5}">
      <dgm:prSet/>
      <dgm:spPr/>
      <dgm:t>
        <a:bodyPr/>
        <a:lstStyle/>
        <a:p>
          <a:endParaRPr lang="en-IN"/>
        </a:p>
      </dgm:t>
    </dgm:pt>
    <dgm:pt modelId="{79A4859C-82AC-4824-AEE0-6CAA1A7AE13B}" type="sibTrans" cxnId="{86007B0C-7CA0-43DD-A862-06F7E325BFD5}">
      <dgm:prSet/>
      <dgm:spPr/>
      <dgm:t>
        <a:bodyPr/>
        <a:lstStyle/>
        <a:p>
          <a:endParaRPr lang="en-IN"/>
        </a:p>
      </dgm:t>
    </dgm:pt>
    <dgm:pt modelId="{B8CAEED0-084B-404E-89EC-3D753719A999}" type="pres">
      <dgm:prSet presAssocID="{64DF83F3-773B-4773-AD34-70ACD6979387}" presName="Name0" presStyleCnt="0">
        <dgm:presLayoutVars>
          <dgm:chMax val="1"/>
          <dgm:chPref val="1"/>
          <dgm:dir/>
          <dgm:animOne val="branch"/>
          <dgm:animLvl val="lvl"/>
        </dgm:presLayoutVars>
      </dgm:prSet>
      <dgm:spPr/>
    </dgm:pt>
    <dgm:pt modelId="{13585088-D40B-4B7F-AB25-63B67425D23C}" type="pres">
      <dgm:prSet presAssocID="{07746B7E-6F58-4FAB-94E8-2BFDAD08D34A}" presName="singleCycle" presStyleCnt="0"/>
      <dgm:spPr/>
    </dgm:pt>
    <dgm:pt modelId="{DA3B9BA8-DDA1-4B58-BD0E-0028404BC1C0}" type="pres">
      <dgm:prSet presAssocID="{07746B7E-6F58-4FAB-94E8-2BFDAD08D34A}" presName="singleCenter" presStyleLbl="node1" presStyleIdx="0" presStyleCnt="4" custScaleX="174849" custLinFactNeighborX="3268" custLinFactNeighborY="-15655">
        <dgm:presLayoutVars>
          <dgm:chMax val="7"/>
          <dgm:chPref val="7"/>
        </dgm:presLayoutVars>
      </dgm:prSet>
      <dgm:spPr/>
    </dgm:pt>
    <dgm:pt modelId="{BB3269CB-5935-4907-AC2A-4F8D4DEF672E}" type="pres">
      <dgm:prSet presAssocID="{FF9A4512-EA78-4B08-BF3E-532F2395F875}" presName="Name56" presStyleLbl="parChTrans1D2" presStyleIdx="0" presStyleCnt="3"/>
      <dgm:spPr/>
    </dgm:pt>
    <dgm:pt modelId="{12D9F5E1-4FF1-45D1-B1A3-57C202EE5427}" type="pres">
      <dgm:prSet presAssocID="{37457BD2-86AE-4D51-8B4F-018D63967A4F}" presName="text0" presStyleLbl="node1" presStyleIdx="1" presStyleCnt="4" custScaleX="440823" custScaleY="94411">
        <dgm:presLayoutVars>
          <dgm:bulletEnabled val="1"/>
        </dgm:presLayoutVars>
      </dgm:prSet>
      <dgm:spPr/>
    </dgm:pt>
    <dgm:pt modelId="{01483377-F59A-4777-8BED-18F6535F40FF}" type="pres">
      <dgm:prSet presAssocID="{F2FFA9FA-267C-4167-81EB-6A880367CEBA}" presName="Name56" presStyleLbl="parChTrans1D2" presStyleIdx="1" presStyleCnt="3"/>
      <dgm:spPr/>
    </dgm:pt>
    <dgm:pt modelId="{5DBC66D0-76B0-478D-858D-C3EAE6D7182F}" type="pres">
      <dgm:prSet presAssocID="{30CBC254-E49B-42EC-8529-6C5C00CAF814}" presName="text0" presStyleLbl="node1" presStyleIdx="2" presStyleCnt="4" custScaleX="229634">
        <dgm:presLayoutVars>
          <dgm:bulletEnabled val="1"/>
        </dgm:presLayoutVars>
      </dgm:prSet>
      <dgm:spPr/>
    </dgm:pt>
    <dgm:pt modelId="{2051B93D-E4B3-4EE6-819D-74E92EC6C728}" type="pres">
      <dgm:prSet presAssocID="{7157B097-5217-43F5-9CA3-9AC547972774}" presName="Name56" presStyleLbl="parChTrans1D2" presStyleIdx="2" presStyleCnt="3"/>
      <dgm:spPr/>
    </dgm:pt>
    <dgm:pt modelId="{C1C9122F-F8F2-47C6-A4A2-2D3F1DBA9745}" type="pres">
      <dgm:prSet presAssocID="{273AA510-11F8-4EC1-BFDE-FA2E2B07D3F0}" presName="text0" presStyleLbl="node1" presStyleIdx="3" presStyleCnt="4" custScaleX="341022">
        <dgm:presLayoutVars>
          <dgm:bulletEnabled val="1"/>
        </dgm:presLayoutVars>
      </dgm:prSet>
      <dgm:spPr/>
    </dgm:pt>
  </dgm:ptLst>
  <dgm:cxnLst>
    <dgm:cxn modelId="{9B5E6800-0A6C-441B-9DB8-186BC5F3B244}" type="presOf" srcId="{F2FFA9FA-267C-4167-81EB-6A880367CEBA}" destId="{01483377-F59A-4777-8BED-18F6535F40FF}" srcOrd="0" destOrd="0" presId="urn:microsoft.com/office/officeart/2008/layout/RadialCluster"/>
    <dgm:cxn modelId="{86007B0C-7CA0-43DD-A862-06F7E325BFD5}" srcId="{07746B7E-6F58-4FAB-94E8-2BFDAD08D34A}" destId="{273AA510-11F8-4EC1-BFDE-FA2E2B07D3F0}" srcOrd="2" destOrd="0" parTransId="{7157B097-5217-43F5-9CA3-9AC547972774}" sibTransId="{79A4859C-82AC-4824-AEE0-6CAA1A7AE13B}"/>
    <dgm:cxn modelId="{19105B0D-732C-4866-B906-870E1BC1D5D2}" type="presOf" srcId="{7157B097-5217-43F5-9CA3-9AC547972774}" destId="{2051B93D-E4B3-4EE6-819D-74E92EC6C728}" srcOrd="0" destOrd="0" presId="urn:microsoft.com/office/officeart/2008/layout/RadialCluster"/>
    <dgm:cxn modelId="{51838A2F-36F3-4C60-96F1-F37D8B561A91}" type="presOf" srcId="{64DF83F3-773B-4773-AD34-70ACD6979387}" destId="{B8CAEED0-084B-404E-89EC-3D753719A999}" srcOrd="0" destOrd="0" presId="urn:microsoft.com/office/officeart/2008/layout/RadialCluster"/>
    <dgm:cxn modelId="{C5782283-4D7C-4A48-AD9C-E4BE35844621}" srcId="{64DF83F3-773B-4773-AD34-70ACD6979387}" destId="{07746B7E-6F58-4FAB-94E8-2BFDAD08D34A}" srcOrd="0" destOrd="0" parTransId="{89A887C8-2651-478F-87E5-1D896A1FEB04}" sibTransId="{18404BF6-E4D2-4AE2-80E3-4472C87E6B88}"/>
    <dgm:cxn modelId="{07B85F9F-802B-4AE1-B6DD-3325F3170BA8}" type="presOf" srcId="{07746B7E-6F58-4FAB-94E8-2BFDAD08D34A}" destId="{DA3B9BA8-DDA1-4B58-BD0E-0028404BC1C0}" srcOrd="0" destOrd="0" presId="urn:microsoft.com/office/officeart/2008/layout/RadialCluster"/>
    <dgm:cxn modelId="{18E382A3-6FC0-405A-9CBD-25C47AD53F91}" type="presOf" srcId="{37457BD2-86AE-4D51-8B4F-018D63967A4F}" destId="{12D9F5E1-4FF1-45D1-B1A3-57C202EE5427}" srcOrd="0" destOrd="0" presId="urn:microsoft.com/office/officeart/2008/layout/RadialCluster"/>
    <dgm:cxn modelId="{F45EBFC5-F00D-4DF0-81D6-C73AA3746270}" srcId="{07746B7E-6F58-4FAB-94E8-2BFDAD08D34A}" destId="{37457BD2-86AE-4D51-8B4F-018D63967A4F}" srcOrd="0" destOrd="0" parTransId="{FF9A4512-EA78-4B08-BF3E-532F2395F875}" sibTransId="{0DB8240A-17C6-465D-9A8D-C12BDED52F8F}"/>
    <dgm:cxn modelId="{7D6565C9-4DC5-443C-BDB6-751B735A7D44}" type="presOf" srcId="{30CBC254-E49B-42EC-8529-6C5C00CAF814}" destId="{5DBC66D0-76B0-478D-858D-C3EAE6D7182F}" srcOrd="0" destOrd="0" presId="urn:microsoft.com/office/officeart/2008/layout/RadialCluster"/>
    <dgm:cxn modelId="{E89DE6C9-796B-41DC-8DF8-0F0B5D4FA62E}" srcId="{07746B7E-6F58-4FAB-94E8-2BFDAD08D34A}" destId="{30CBC254-E49B-42EC-8529-6C5C00CAF814}" srcOrd="1" destOrd="0" parTransId="{F2FFA9FA-267C-4167-81EB-6A880367CEBA}" sibTransId="{99D0BFD2-992A-4C08-ABCF-BD47539C2558}"/>
    <dgm:cxn modelId="{1048B8CB-95E7-49A1-AED0-AEBFAF05F69F}" type="presOf" srcId="{273AA510-11F8-4EC1-BFDE-FA2E2B07D3F0}" destId="{C1C9122F-F8F2-47C6-A4A2-2D3F1DBA9745}" srcOrd="0" destOrd="0" presId="urn:microsoft.com/office/officeart/2008/layout/RadialCluster"/>
    <dgm:cxn modelId="{B5B998D0-3DA2-4C47-B30C-DF205FCDA31F}" type="presOf" srcId="{FF9A4512-EA78-4B08-BF3E-532F2395F875}" destId="{BB3269CB-5935-4907-AC2A-4F8D4DEF672E}" srcOrd="0" destOrd="0" presId="urn:microsoft.com/office/officeart/2008/layout/RadialCluster"/>
    <dgm:cxn modelId="{A3F9EFC2-F863-4859-AABA-4E8A9B7E02D5}" type="presParOf" srcId="{B8CAEED0-084B-404E-89EC-3D753719A999}" destId="{13585088-D40B-4B7F-AB25-63B67425D23C}" srcOrd="0" destOrd="0" presId="urn:microsoft.com/office/officeart/2008/layout/RadialCluster"/>
    <dgm:cxn modelId="{A9A9A690-C6F7-437C-82A1-504A2834FF0A}" type="presParOf" srcId="{13585088-D40B-4B7F-AB25-63B67425D23C}" destId="{DA3B9BA8-DDA1-4B58-BD0E-0028404BC1C0}" srcOrd="0" destOrd="0" presId="urn:microsoft.com/office/officeart/2008/layout/RadialCluster"/>
    <dgm:cxn modelId="{6F58A9C0-53E4-453F-8DAD-B7F7E1554841}" type="presParOf" srcId="{13585088-D40B-4B7F-AB25-63B67425D23C}" destId="{BB3269CB-5935-4907-AC2A-4F8D4DEF672E}" srcOrd="1" destOrd="0" presId="urn:microsoft.com/office/officeart/2008/layout/RadialCluster"/>
    <dgm:cxn modelId="{67E9C967-D854-45F1-B5D7-535063CB2973}" type="presParOf" srcId="{13585088-D40B-4B7F-AB25-63B67425D23C}" destId="{12D9F5E1-4FF1-45D1-B1A3-57C202EE5427}" srcOrd="2" destOrd="0" presId="urn:microsoft.com/office/officeart/2008/layout/RadialCluster"/>
    <dgm:cxn modelId="{C2A4539B-8845-4512-8ED3-73F662949E73}" type="presParOf" srcId="{13585088-D40B-4B7F-AB25-63B67425D23C}" destId="{01483377-F59A-4777-8BED-18F6535F40FF}" srcOrd="3" destOrd="0" presId="urn:microsoft.com/office/officeart/2008/layout/RadialCluster"/>
    <dgm:cxn modelId="{82001870-144F-4216-8816-A26FDE970ED4}" type="presParOf" srcId="{13585088-D40B-4B7F-AB25-63B67425D23C}" destId="{5DBC66D0-76B0-478D-858D-C3EAE6D7182F}" srcOrd="4" destOrd="0" presId="urn:microsoft.com/office/officeart/2008/layout/RadialCluster"/>
    <dgm:cxn modelId="{B0C830FD-3D3F-4E36-97F8-C332D477F723}" type="presParOf" srcId="{13585088-D40B-4B7F-AB25-63B67425D23C}" destId="{2051B93D-E4B3-4EE6-819D-74E92EC6C728}" srcOrd="5" destOrd="0" presId="urn:microsoft.com/office/officeart/2008/layout/RadialCluster"/>
    <dgm:cxn modelId="{8DC82EF0-BBAF-48A2-96AD-7AF1555734DB}" type="presParOf" srcId="{13585088-D40B-4B7F-AB25-63B67425D23C}" destId="{C1C9122F-F8F2-47C6-A4A2-2D3F1DBA9745}"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94239-2B88-4B0C-90E7-062D3114EBDF}"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IN"/>
        </a:p>
      </dgm:t>
    </dgm:pt>
    <dgm:pt modelId="{0F80FF6B-1F31-4E95-BA01-3033C07569AC}">
      <dgm:prSet phldrT="[Text]"/>
      <dgm:spPr/>
      <dgm:t>
        <a:bodyPr/>
        <a:lstStyle/>
        <a:p>
          <a:r>
            <a:rPr lang="en-IN" dirty="0"/>
            <a:t>Word Cloud</a:t>
          </a:r>
        </a:p>
      </dgm:t>
    </dgm:pt>
    <dgm:pt modelId="{EDAA205B-5C2D-49E4-B9E5-A215F0B9AD9D}" type="parTrans" cxnId="{6FF80216-3168-40EB-BF7C-0AB357CCD74D}">
      <dgm:prSet/>
      <dgm:spPr/>
      <dgm:t>
        <a:bodyPr/>
        <a:lstStyle/>
        <a:p>
          <a:endParaRPr lang="en-IN"/>
        </a:p>
      </dgm:t>
    </dgm:pt>
    <dgm:pt modelId="{612676CF-4A3D-4227-B8B0-EBF1DD072B65}" type="sibTrans" cxnId="{6FF80216-3168-40EB-BF7C-0AB357CCD74D}">
      <dgm:prSet/>
      <dgm:spPr/>
      <dgm:t>
        <a:bodyPr/>
        <a:lstStyle/>
        <a:p>
          <a:endParaRPr lang="en-IN"/>
        </a:p>
      </dgm:t>
    </dgm:pt>
    <dgm:pt modelId="{6B6E8243-33C2-4209-8DCC-15116F1B4486}">
      <dgm:prSet phldrT="[Text]"/>
      <dgm:spPr/>
      <dgm:t>
        <a:bodyPr/>
        <a:lstStyle/>
        <a:p>
          <a:r>
            <a:rPr lang="en-IN" dirty="0"/>
            <a:t>Beautiful Soup</a:t>
          </a:r>
        </a:p>
      </dgm:t>
    </dgm:pt>
    <dgm:pt modelId="{F9C7EA1C-5C4B-4122-B6F3-5483D06018FC}" type="parTrans" cxnId="{A808C7CD-D982-4724-A84B-162CF0DEB6D3}">
      <dgm:prSet/>
      <dgm:spPr/>
      <dgm:t>
        <a:bodyPr/>
        <a:lstStyle/>
        <a:p>
          <a:endParaRPr lang="en-IN"/>
        </a:p>
      </dgm:t>
    </dgm:pt>
    <dgm:pt modelId="{06DE2621-7FE5-4119-88B3-700489729213}" type="sibTrans" cxnId="{A808C7CD-D982-4724-A84B-162CF0DEB6D3}">
      <dgm:prSet/>
      <dgm:spPr/>
      <dgm:t>
        <a:bodyPr/>
        <a:lstStyle/>
        <a:p>
          <a:endParaRPr lang="en-IN"/>
        </a:p>
      </dgm:t>
    </dgm:pt>
    <dgm:pt modelId="{EA806FE8-CFA6-4F4A-ABAD-BD9FEE64E962}">
      <dgm:prSet phldrT="[Text]"/>
      <dgm:spPr/>
      <dgm:t>
        <a:bodyPr/>
        <a:lstStyle/>
        <a:p>
          <a:r>
            <a:rPr lang="en-IN" dirty="0" err="1"/>
            <a:t>nltk</a:t>
          </a:r>
          <a:endParaRPr lang="en-IN" dirty="0"/>
        </a:p>
      </dgm:t>
    </dgm:pt>
    <dgm:pt modelId="{93936F00-D5E0-4F8D-8F8A-A6F9391FA949}" type="parTrans" cxnId="{0E58A42B-0DD9-45C9-B81D-2B52964B0839}">
      <dgm:prSet/>
      <dgm:spPr/>
      <dgm:t>
        <a:bodyPr/>
        <a:lstStyle/>
        <a:p>
          <a:endParaRPr lang="en-IN"/>
        </a:p>
      </dgm:t>
    </dgm:pt>
    <dgm:pt modelId="{B4233348-CDAC-49D0-B9A2-E203B2FB78A0}" type="sibTrans" cxnId="{0E58A42B-0DD9-45C9-B81D-2B52964B0839}">
      <dgm:prSet/>
      <dgm:spPr/>
      <dgm:t>
        <a:bodyPr/>
        <a:lstStyle/>
        <a:p>
          <a:endParaRPr lang="en-IN"/>
        </a:p>
      </dgm:t>
    </dgm:pt>
    <dgm:pt modelId="{4B51C221-4B40-4CC6-86B9-DA735C259784}" type="pres">
      <dgm:prSet presAssocID="{85E94239-2B88-4B0C-90E7-062D3114EBDF}" presName="Name0" presStyleCnt="0">
        <dgm:presLayoutVars>
          <dgm:chMax val="11"/>
          <dgm:chPref val="11"/>
          <dgm:dir/>
          <dgm:resizeHandles/>
        </dgm:presLayoutVars>
      </dgm:prSet>
      <dgm:spPr/>
    </dgm:pt>
    <dgm:pt modelId="{4A37F868-2D30-4179-B16E-2C1CDE55101A}" type="pres">
      <dgm:prSet presAssocID="{EA806FE8-CFA6-4F4A-ABAD-BD9FEE64E962}" presName="Accent3" presStyleCnt="0"/>
      <dgm:spPr/>
    </dgm:pt>
    <dgm:pt modelId="{D5B4C03C-C6BA-469E-876D-83DF103A4795}" type="pres">
      <dgm:prSet presAssocID="{EA806FE8-CFA6-4F4A-ABAD-BD9FEE64E962}" presName="Accent" presStyleLbl="node1" presStyleIdx="0" presStyleCnt="3"/>
      <dgm:spPr/>
    </dgm:pt>
    <dgm:pt modelId="{D26FD0EC-A35A-4B3E-8CE8-ABE1B315DEB9}" type="pres">
      <dgm:prSet presAssocID="{EA806FE8-CFA6-4F4A-ABAD-BD9FEE64E962}" presName="ParentBackground3" presStyleCnt="0"/>
      <dgm:spPr/>
    </dgm:pt>
    <dgm:pt modelId="{FB4BD3F0-AC32-4915-8729-187589F5898A}" type="pres">
      <dgm:prSet presAssocID="{EA806FE8-CFA6-4F4A-ABAD-BD9FEE64E962}" presName="ParentBackground" presStyleLbl="fgAcc1" presStyleIdx="0" presStyleCnt="3"/>
      <dgm:spPr/>
    </dgm:pt>
    <dgm:pt modelId="{DC86B54C-A623-4BAB-87C2-1A1F66C5BADB}" type="pres">
      <dgm:prSet presAssocID="{EA806FE8-CFA6-4F4A-ABAD-BD9FEE64E962}" presName="Parent3" presStyleLbl="revTx" presStyleIdx="0" presStyleCnt="0">
        <dgm:presLayoutVars>
          <dgm:chMax val="1"/>
          <dgm:chPref val="1"/>
          <dgm:bulletEnabled val="1"/>
        </dgm:presLayoutVars>
      </dgm:prSet>
      <dgm:spPr/>
    </dgm:pt>
    <dgm:pt modelId="{C40CA2D8-D853-4FA5-A0F4-2A7A8A059979}" type="pres">
      <dgm:prSet presAssocID="{6B6E8243-33C2-4209-8DCC-15116F1B4486}" presName="Accent2" presStyleCnt="0"/>
      <dgm:spPr/>
    </dgm:pt>
    <dgm:pt modelId="{14004B61-A413-474D-A2E7-5DBDAED3D4B5}" type="pres">
      <dgm:prSet presAssocID="{6B6E8243-33C2-4209-8DCC-15116F1B4486}" presName="Accent" presStyleLbl="node1" presStyleIdx="1" presStyleCnt="3"/>
      <dgm:spPr/>
    </dgm:pt>
    <dgm:pt modelId="{4090BA30-F257-4DA3-8E17-EEE73C63CB94}" type="pres">
      <dgm:prSet presAssocID="{6B6E8243-33C2-4209-8DCC-15116F1B4486}" presName="ParentBackground2" presStyleCnt="0"/>
      <dgm:spPr/>
    </dgm:pt>
    <dgm:pt modelId="{D2615883-4EC0-46E7-A068-BE0D72EDF0DB}" type="pres">
      <dgm:prSet presAssocID="{6B6E8243-33C2-4209-8DCC-15116F1B4486}" presName="ParentBackground" presStyleLbl="fgAcc1" presStyleIdx="1" presStyleCnt="3"/>
      <dgm:spPr/>
    </dgm:pt>
    <dgm:pt modelId="{9F0D691A-9170-45C1-88F9-5AE7A3E237BC}" type="pres">
      <dgm:prSet presAssocID="{6B6E8243-33C2-4209-8DCC-15116F1B4486}" presName="Parent2" presStyleLbl="revTx" presStyleIdx="0" presStyleCnt="0">
        <dgm:presLayoutVars>
          <dgm:chMax val="1"/>
          <dgm:chPref val="1"/>
          <dgm:bulletEnabled val="1"/>
        </dgm:presLayoutVars>
      </dgm:prSet>
      <dgm:spPr/>
    </dgm:pt>
    <dgm:pt modelId="{7EB9B973-FD20-46C6-BEC6-814FFC3F5EE3}" type="pres">
      <dgm:prSet presAssocID="{0F80FF6B-1F31-4E95-BA01-3033C07569AC}" presName="Accent1" presStyleCnt="0"/>
      <dgm:spPr/>
    </dgm:pt>
    <dgm:pt modelId="{D3DCD750-1E3B-49D0-93B0-76744A813D95}" type="pres">
      <dgm:prSet presAssocID="{0F80FF6B-1F31-4E95-BA01-3033C07569AC}" presName="Accent" presStyleLbl="node1" presStyleIdx="2" presStyleCnt="3"/>
      <dgm:spPr/>
    </dgm:pt>
    <dgm:pt modelId="{92C5310F-CEC2-409D-A416-3B376778ECF0}" type="pres">
      <dgm:prSet presAssocID="{0F80FF6B-1F31-4E95-BA01-3033C07569AC}" presName="ParentBackground1" presStyleCnt="0"/>
      <dgm:spPr/>
    </dgm:pt>
    <dgm:pt modelId="{33F0B89B-EC77-4694-9B0B-DF71000DCAB1}" type="pres">
      <dgm:prSet presAssocID="{0F80FF6B-1F31-4E95-BA01-3033C07569AC}" presName="ParentBackground" presStyleLbl="fgAcc1" presStyleIdx="2" presStyleCnt="3"/>
      <dgm:spPr/>
    </dgm:pt>
    <dgm:pt modelId="{77AD7B55-B38D-4E03-9CB9-D87B9CD365E2}" type="pres">
      <dgm:prSet presAssocID="{0F80FF6B-1F31-4E95-BA01-3033C07569AC}" presName="Parent1" presStyleLbl="revTx" presStyleIdx="0" presStyleCnt="0">
        <dgm:presLayoutVars>
          <dgm:chMax val="1"/>
          <dgm:chPref val="1"/>
          <dgm:bulletEnabled val="1"/>
        </dgm:presLayoutVars>
      </dgm:prSet>
      <dgm:spPr/>
    </dgm:pt>
  </dgm:ptLst>
  <dgm:cxnLst>
    <dgm:cxn modelId="{08351909-DCA5-40F2-974E-7B76C771A427}" type="presOf" srcId="{6B6E8243-33C2-4209-8DCC-15116F1B4486}" destId="{9F0D691A-9170-45C1-88F9-5AE7A3E237BC}" srcOrd="1" destOrd="0" presId="urn:microsoft.com/office/officeart/2011/layout/CircleProcess"/>
    <dgm:cxn modelId="{6FF80216-3168-40EB-BF7C-0AB357CCD74D}" srcId="{85E94239-2B88-4B0C-90E7-062D3114EBDF}" destId="{0F80FF6B-1F31-4E95-BA01-3033C07569AC}" srcOrd="0" destOrd="0" parTransId="{EDAA205B-5C2D-49E4-B9E5-A215F0B9AD9D}" sibTransId="{612676CF-4A3D-4227-B8B0-EBF1DD072B65}"/>
    <dgm:cxn modelId="{0E58A42B-0DD9-45C9-B81D-2B52964B0839}" srcId="{85E94239-2B88-4B0C-90E7-062D3114EBDF}" destId="{EA806FE8-CFA6-4F4A-ABAD-BD9FEE64E962}" srcOrd="2" destOrd="0" parTransId="{93936F00-D5E0-4F8D-8F8A-A6F9391FA949}" sibTransId="{B4233348-CDAC-49D0-B9A2-E203B2FB78A0}"/>
    <dgm:cxn modelId="{B0A5BD52-2DC6-4FAF-88EA-58E94D6BB44A}" type="presOf" srcId="{0F80FF6B-1F31-4E95-BA01-3033C07569AC}" destId="{33F0B89B-EC77-4694-9B0B-DF71000DCAB1}" srcOrd="0" destOrd="0" presId="urn:microsoft.com/office/officeart/2011/layout/CircleProcess"/>
    <dgm:cxn modelId="{AB10FF90-CC37-4C5E-9C47-143DD74C1D0A}" type="presOf" srcId="{EA806FE8-CFA6-4F4A-ABAD-BD9FEE64E962}" destId="{FB4BD3F0-AC32-4915-8729-187589F5898A}" srcOrd="0" destOrd="0" presId="urn:microsoft.com/office/officeart/2011/layout/CircleProcess"/>
    <dgm:cxn modelId="{C2B3C7C2-2FC7-489A-8A4C-9B043D1C13B6}" type="presOf" srcId="{0F80FF6B-1F31-4E95-BA01-3033C07569AC}" destId="{77AD7B55-B38D-4E03-9CB9-D87B9CD365E2}" srcOrd="1" destOrd="0" presId="urn:microsoft.com/office/officeart/2011/layout/CircleProcess"/>
    <dgm:cxn modelId="{A808C7CD-D982-4724-A84B-162CF0DEB6D3}" srcId="{85E94239-2B88-4B0C-90E7-062D3114EBDF}" destId="{6B6E8243-33C2-4209-8DCC-15116F1B4486}" srcOrd="1" destOrd="0" parTransId="{F9C7EA1C-5C4B-4122-B6F3-5483D06018FC}" sibTransId="{06DE2621-7FE5-4119-88B3-700489729213}"/>
    <dgm:cxn modelId="{56FE5ADA-D54C-4FC0-BDF7-EBF73EFA125F}" type="presOf" srcId="{EA806FE8-CFA6-4F4A-ABAD-BD9FEE64E962}" destId="{DC86B54C-A623-4BAB-87C2-1A1F66C5BADB}" srcOrd="1" destOrd="0" presId="urn:microsoft.com/office/officeart/2011/layout/CircleProcess"/>
    <dgm:cxn modelId="{87C246EE-FF61-4940-9EA6-16C22D805EBF}" type="presOf" srcId="{85E94239-2B88-4B0C-90E7-062D3114EBDF}" destId="{4B51C221-4B40-4CC6-86B9-DA735C259784}" srcOrd="0" destOrd="0" presId="urn:microsoft.com/office/officeart/2011/layout/CircleProcess"/>
    <dgm:cxn modelId="{DCC52AF5-D62A-4F54-B7AE-16531E7152B7}" type="presOf" srcId="{6B6E8243-33C2-4209-8DCC-15116F1B4486}" destId="{D2615883-4EC0-46E7-A068-BE0D72EDF0DB}" srcOrd="0" destOrd="0" presId="urn:microsoft.com/office/officeart/2011/layout/CircleProcess"/>
    <dgm:cxn modelId="{E1553663-1BDD-49B5-BEAA-D447427831A3}" type="presParOf" srcId="{4B51C221-4B40-4CC6-86B9-DA735C259784}" destId="{4A37F868-2D30-4179-B16E-2C1CDE55101A}" srcOrd="0" destOrd="0" presId="urn:microsoft.com/office/officeart/2011/layout/CircleProcess"/>
    <dgm:cxn modelId="{CAD19E61-212A-4C6B-ABC6-50721944820B}" type="presParOf" srcId="{4A37F868-2D30-4179-B16E-2C1CDE55101A}" destId="{D5B4C03C-C6BA-469E-876D-83DF103A4795}" srcOrd="0" destOrd="0" presId="urn:microsoft.com/office/officeart/2011/layout/CircleProcess"/>
    <dgm:cxn modelId="{ECC25AE7-6FD9-48C9-B6EC-FC443090D740}" type="presParOf" srcId="{4B51C221-4B40-4CC6-86B9-DA735C259784}" destId="{D26FD0EC-A35A-4B3E-8CE8-ABE1B315DEB9}" srcOrd="1" destOrd="0" presId="urn:microsoft.com/office/officeart/2011/layout/CircleProcess"/>
    <dgm:cxn modelId="{3FD5A661-5D28-4812-AF2E-84BAD503984A}" type="presParOf" srcId="{D26FD0EC-A35A-4B3E-8CE8-ABE1B315DEB9}" destId="{FB4BD3F0-AC32-4915-8729-187589F5898A}" srcOrd="0" destOrd="0" presId="urn:microsoft.com/office/officeart/2011/layout/CircleProcess"/>
    <dgm:cxn modelId="{2CAD6640-3C39-42F0-947E-64395A6F22E0}" type="presParOf" srcId="{4B51C221-4B40-4CC6-86B9-DA735C259784}" destId="{DC86B54C-A623-4BAB-87C2-1A1F66C5BADB}" srcOrd="2" destOrd="0" presId="urn:microsoft.com/office/officeart/2011/layout/CircleProcess"/>
    <dgm:cxn modelId="{A577B8BD-51A9-45A3-ABC5-705B8554F0FC}" type="presParOf" srcId="{4B51C221-4B40-4CC6-86B9-DA735C259784}" destId="{C40CA2D8-D853-4FA5-A0F4-2A7A8A059979}" srcOrd="3" destOrd="0" presId="urn:microsoft.com/office/officeart/2011/layout/CircleProcess"/>
    <dgm:cxn modelId="{85699120-8748-408A-B477-576810C7681D}" type="presParOf" srcId="{C40CA2D8-D853-4FA5-A0F4-2A7A8A059979}" destId="{14004B61-A413-474D-A2E7-5DBDAED3D4B5}" srcOrd="0" destOrd="0" presId="urn:microsoft.com/office/officeart/2011/layout/CircleProcess"/>
    <dgm:cxn modelId="{A32EE433-A30B-4CBB-A22D-6639EEFA03DE}" type="presParOf" srcId="{4B51C221-4B40-4CC6-86B9-DA735C259784}" destId="{4090BA30-F257-4DA3-8E17-EEE73C63CB94}" srcOrd="4" destOrd="0" presId="urn:microsoft.com/office/officeart/2011/layout/CircleProcess"/>
    <dgm:cxn modelId="{8A64FE8B-D0F8-41D1-9910-AA143950925D}" type="presParOf" srcId="{4090BA30-F257-4DA3-8E17-EEE73C63CB94}" destId="{D2615883-4EC0-46E7-A068-BE0D72EDF0DB}" srcOrd="0" destOrd="0" presId="urn:microsoft.com/office/officeart/2011/layout/CircleProcess"/>
    <dgm:cxn modelId="{8886B922-D54F-4FA4-BA68-BAE31210A815}" type="presParOf" srcId="{4B51C221-4B40-4CC6-86B9-DA735C259784}" destId="{9F0D691A-9170-45C1-88F9-5AE7A3E237BC}" srcOrd="5" destOrd="0" presId="urn:microsoft.com/office/officeart/2011/layout/CircleProcess"/>
    <dgm:cxn modelId="{48FD762C-8630-4F05-8D88-700601D45509}" type="presParOf" srcId="{4B51C221-4B40-4CC6-86B9-DA735C259784}" destId="{7EB9B973-FD20-46C6-BEC6-814FFC3F5EE3}" srcOrd="6" destOrd="0" presId="urn:microsoft.com/office/officeart/2011/layout/CircleProcess"/>
    <dgm:cxn modelId="{EE59E069-D620-41FC-91A7-76170E7C4AF5}" type="presParOf" srcId="{7EB9B973-FD20-46C6-BEC6-814FFC3F5EE3}" destId="{D3DCD750-1E3B-49D0-93B0-76744A813D95}" srcOrd="0" destOrd="0" presId="urn:microsoft.com/office/officeart/2011/layout/CircleProcess"/>
    <dgm:cxn modelId="{57362260-38A3-4D20-B3D2-034F4134FF05}" type="presParOf" srcId="{4B51C221-4B40-4CC6-86B9-DA735C259784}" destId="{92C5310F-CEC2-409D-A416-3B376778ECF0}" srcOrd="7" destOrd="0" presId="urn:microsoft.com/office/officeart/2011/layout/CircleProcess"/>
    <dgm:cxn modelId="{88528B65-FDE4-4445-9403-EE21EB88AC44}" type="presParOf" srcId="{92C5310F-CEC2-409D-A416-3B376778ECF0}" destId="{33F0B89B-EC77-4694-9B0B-DF71000DCAB1}" srcOrd="0" destOrd="0" presId="urn:microsoft.com/office/officeart/2011/layout/CircleProcess"/>
    <dgm:cxn modelId="{2692A53E-8C67-44AD-8556-C421870C7B99}" type="presParOf" srcId="{4B51C221-4B40-4CC6-86B9-DA735C259784}" destId="{77AD7B55-B38D-4E03-9CB9-D87B9CD365E2}" srcOrd="8"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B9BA8-DDA1-4B58-BD0E-0028404BC1C0}">
      <dsp:nvSpPr>
        <dsp:cNvPr id="0" name=""/>
        <dsp:cNvSpPr/>
      </dsp:nvSpPr>
      <dsp:spPr>
        <a:xfrm>
          <a:off x="1685182" y="936662"/>
          <a:ext cx="1544526" cy="88334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IN" sz="3400" kern="1200" dirty="0"/>
            <a:t>Python</a:t>
          </a:r>
        </a:p>
      </dsp:txBody>
      <dsp:txXfrm>
        <a:off x="1728303" y="979783"/>
        <a:ext cx="1458284" cy="797106"/>
      </dsp:txXfrm>
    </dsp:sp>
    <dsp:sp modelId="{BB3269CB-5935-4907-AC2A-4F8D4DEF672E}">
      <dsp:nvSpPr>
        <dsp:cNvPr id="0" name=""/>
        <dsp:cNvSpPr/>
      </dsp:nvSpPr>
      <dsp:spPr>
        <a:xfrm rot="15873873">
          <a:off x="2299281" y="831051"/>
          <a:ext cx="212177" cy="0"/>
        </a:xfrm>
        <a:custGeom>
          <a:avLst/>
          <a:gdLst/>
          <a:ahLst/>
          <a:cxnLst/>
          <a:rect l="0" t="0" r="0" b="0"/>
          <a:pathLst>
            <a:path>
              <a:moveTo>
                <a:pt x="0" y="0"/>
              </a:moveTo>
              <a:lnTo>
                <a:pt x="21217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9F5E1-4FF1-45D1-B1A3-57C202EE5427}">
      <dsp:nvSpPr>
        <dsp:cNvPr id="0" name=""/>
        <dsp:cNvSpPr/>
      </dsp:nvSpPr>
      <dsp:spPr>
        <a:xfrm>
          <a:off x="1064245" y="166674"/>
          <a:ext cx="2608982" cy="55876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Matplotlib </a:t>
          </a:r>
        </a:p>
      </dsp:txBody>
      <dsp:txXfrm>
        <a:off x="1091522" y="193951"/>
        <a:ext cx="2554428" cy="504211"/>
      </dsp:txXfrm>
    </dsp:sp>
    <dsp:sp modelId="{01483377-F59A-4777-8BED-18F6535F40FF}">
      <dsp:nvSpPr>
        <dsp:cNvPr id="0" name=""/>
        <dsp:cNvSpPr/>
      </dsp:nvSpPr>
      <dsp:spPr>
        <a:xfrm rot="2726488">
          <a:off x="2815743" y="2002994"/>
          <a:ext cx="513612" cy="0"/>
        </a:xfrm>
        <a:custGeom>
          <a:avLst/>
          <a:gdLst/>
          <a:ahLst/>
          <a:cxnLst/>
          <a:rect l="0" t="0" r="0" b="0"/>
          <a:pathLst>
            <a:path>
              <a:moveTo>
                <a:pt x="0" y="0"/>
              </a:moveTo>
              <a:lnTo>
                <a:pt x="513612"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BC66D0-76B0-478D-858D-C3EAE6D7182F}">
      <dsp:nvSpPr>
        <dsp:cNvPr id="0" name=""/>
        <dsp:cNvSpPr/>
      </dsp:nvSpPr>
      <dsp:spPr>
        <a:xfrm>
          <a:off x="2864593" y="2185977"/>
          <a:ext cx="1359073" cy="59184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err="1"/>
            <a:t>Numpy</a:t>
          </a:r>
          <a:endParaRPr lang="en-IN" sz="2800" kern="1200" dirty="0"/>
        </a:p>
      </dsp:txBody>
      <dsp:txXfrm>
        <a:off x="2893484" y="2214868"/>
        <a:ext cx="1301291" cy="534061"/>
      </dsp:txXfrm>
    </dsp:sp>
    <dsp:sp modelId="{2051B93D-E4B3-4EE6-819D-74E92EC6C728}">
      <dsp:nvSpPr>
        <dsp:cNvPr id="0" name=""/>
        <dsp:cNvSpPr/>
      </dsp:nvSpPr>
      <dsp:spPr>
        <a:xfrm rot="8332741">
          <a:off x="1463678" y="2002994"/>
          <a:ext cx="556474" cy="0"/>
        </a:xfrm>
        <a:custGeom>
          <a:avLst/>
          <a:gdLst/>
          <a:ahLst/>
          <a:cxnLst/>
          <a:rect l="0" t="0" r="0" b="0"/>
          <a:pathLst>
            <a:path>
              <a:moveTo>
                <a:pt x="0" y="0"/>
              </a:moveTo>
              <a:lnTo>
                <a:pt x="556474"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9122F-F8F2-47C6-A4A2-2D3F1DBA9745}">
      <dsp:nvSpPr>
        <dsp:cNvPr id="0" name=""/>
        <dsp:cNvSpPr/>
      </dsp:nvSpPr>
      <dsp:spPr>
        <a:xfrm>
          <a:off x="184184" y="2185977"/>
          <a:ext cx="2018316" cy="59184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Seaborn</a:t>
          </a:r>
        </a:p>
      </dsp:txBody>
      <dsp:txXfrm>
        <a:off x="213075" y="2214868"/>
        <a:ext cx="1960534" cy="53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4C03C-C6BA-469E-876D-83DF103A4795}">
      <dsp:nvSpPr>
        <dsp:cNvPr id="0" name=""/>
        <dsp:cNvSpPr/>
      </dsp:nvSpPr>
      <dsp:spPr>
        <a:xfrm>
          <a:off x="2797211" y="528135"/>
          <a:ext cx="1220192" cy="122041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BD3F0-AC32-4915-8729-187589F5898A}">
      <dsp:nvSpPr>
        <dsp:cNvPr id="0" name=""/>
        <dsp:cNvSpPr/>
      </dsp:nvSpPr>
      <dsp:spPr>
        <a:xfrm>
          <a:off x="2837725" y="568822"/>
          <a:ext cx="1139164" cy="1139043"/>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err="1"/>
            <a:t>nltk</a:t>
          </a:r>
          <a:endParaRPr lang="en-IN" sz="1600" kern="1200" dirty="0"/>
        </a:p>
      </dsp:txBody>
      <dsp:txXfrm>
        <a:off x="3000576" y="731574"/>
        <a:ext cx="813461" cy="813541"/>
      </dsp:txXfrm>
    </dsp:sp>
    <dsp:sp modelId="{14004B61-A413-474D-A2E7-5DBDAED3D4B5}">
      <dsp:nvSpPr>
        <dsp:cNvPr id="0" name=""/>
        <dsp:cNvSpPr/>
      </dsp:nvSpPr>
      <dsp:spPr>
        <a:xfrm rot="2700000">
          <a:off x="1537576" y="529610"/>
          <a:ext cx="1217253" cy="1217253"/>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15883-4EC0-46E7-A068-BE0D72EDF0DB}">
      <dsp:nvSpPr>
        <dsp:cNvPr id="0" name=""/>
        <dsp:cNvSpPr/>
      </dsp:nvSpPr>
      <dsp:spPr>
        <a:xfrm>
          <a:off x="1576621" y="568822"/>
          <a:ext cx="1139164" cy="1139043"/>
        </a:xfrm>
        <a:prstGeom prst="ellipse">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Beautiful Soup</a:t>
          </a:r>
        </a:p>
      </dsp:txBody>
      <dsp:txXfrm>
        <a:off x="1739472" y="731574"/>
        <a:ext cx="813461" cy="813541"/>
      </dsp:txXfrm>
    </dsp:sp>
    <dsp:sp modelId="{D3DCD750-1E3B-49D0-93B0-76744A813D95}">
      <dsp:nvSpPr>
        <dsp:cNvPr id="0" name=""/>
        <dsp:cNvSpPr/>
      </dsp:nvSpPr>
      <dsp:spPr>
        <a:xfrm rot="2700000">
          <a:off x="276472" y="529610"/>
          <a:ext cx="1217253" cy="1217253"/>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0B89B-EC77-4694-9B0B-DF71000DCAB1}">
      <dsp:nvSpPr>
        <dsp:cNvPr id="0" name=""/>
        <dsp:cNvSpPr/>
      </dsp:nvSpPr>
      <dsp:spPr>
        <a:xfrm>
          <a:off x="315516" y="568822"/>
          <a:ext cx="1139164" cy="1139043"/>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Word Cloud</a:t>
          </a:r>
        </a:p>
      </dsp:txBody>
      <dsp:txXfrm>
        <a:off x="478368" y="731574"/>
        <a:ext cx="813461" cy="81354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395" y="1499912"/>
            <a:ext cx="7027605" cy="1334728"/>
          </a:xfrm>
        </p:spPr>
        <p:txBody>
          <a:bodyPr>
            <a:normAutofit/>
          </a:bodyPr>
          <a:lstStyle/>
          <a:p>
            <a:r>
              <a:rPr lang="en-US" sz="3100" dirty="0"/>
              <a:t>RESUME SKILLS RECOMMENDER </a:t>
            </a:r>
          </a:p>
        </p:txBody>
      </p:sp>
      <p:sp>
        <p:nvSpPr>
          <p:cNvPr id="3" name="Subtitle 2"/>
          <p:cNvSpPr>
            <a:spLocks noGrp="1"/>
          </p:cNvSpPr>
          <p:nvPr>
            <p:ph type="subTitle" idx="1"/>
          </p:nvPr>
        </p:nvSpPr>
        <p:spPr>
          <a:xfrm>
            <a:off x="1516381" y="2834640"/>
            <a:ext cx="7012002" cy="771333"/>
          </a:xfrm>
        </p:spPr>
        <p:txBody>
          <a:bodyPr>
            <a:normAutofit/>
          </a:bodyPr>
          <a:lstStyle/>
          <a:p>
            <a:endParaRPr lang="en-US" sz="1600" dirty="0"/>
          </a:p>
          <a:p>
            <a:r>
              <a:rPr lang="en-US" sz="1600" dirty="0"/>
              <a:t>18R11A05E9, 18R11A05F0,19R15A0519</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Technologies </a:t>
            </a:r>
          </a:p>
        </p:txBody>
      </p:sp>
      <p:graphicFrame>
        <p:nvGraphicFramePr>
          <p:cNvPr id="2" name="Content Placeholder 1">
            <a:extLst>
              <a:ext uri="{FF2B5EF4-FFF2-40B4-BE49-F238E27FC236}">
                <a16:creationId xmlns:a16="http://schemas.microsoft.com/office/drawing/2014/main" id="{3FE6C8EA-2C98-4880-B8EA-7FF579B6A5C0}"/>
              </a:ext>
            </a:extLst>
          </p:cNvPr>
          <p:cNvGraphicFramePr>
            <a:graphicFrameLocks noGrp="1"/>
          </p:cNvGraphicFramePr>
          <p:nvPr>
            <p:ph sz="half" idx="2"/>
            <p:extLst>
              <p:ext uri="{D42A27DB-BD31-4B8C-83A1-F6EECF244321}">
                <p14:modId xmlns:p14="http://schemas.microsoft.com/office/powerpoint/2010/main" val="3615817721"/>
              </p:ext>
            </p:extLst>
          </p:nvPr>
        </p:nvGraphicFramePr>
        <p:xfrm>
          <a:off x="522288" y="1363980"/>
          <a:ext cx="4407852" cy="294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a:extLst>
              <a:ext uri="{FF2B5EF4-FFF2-40B4-BE49-F238E27FC236}">
                <a16:creationId xmlns:a16="http://schemas.microsoft.com/office/drawing/2014/main" id="{C2D448AB-52B6-4749-B0F1-64C3DD015F96}"/>
              </a:ext>
            </a:extLst>
          </p:cNvPr>
          <p:cNvGraphicFramePr>
            <a:graphicFrameLocks noGrp="1"/>
          </p:cNvGraphicFramePr>
          <p:nvPr>
            <p:ph sz="quarter" idx="4"/>
            <p:extLst>
              <p:ext uri="{D42A27DB-BD31-4B8C-83A1-F6EECF244321}">
                <p14:modId xmlns:p14="http://schemas.microsoft.com/office/powerpoint/2010/main" val="881909521"/>
              </p:ext>
            </p:extLst>
          </p:nvPr>
        </p:nvGraphicFramePr>
        <p:xfrm>
          <a:off x="4557713" y="2032000"/>
          <a:ext cx="4041775" cy="2276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078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CE57-3D9D-4FEB-B8CA-254D518E8E29}"/>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AC240E3E-EF5F-4F7C-B450-93F2DB1D98D4}"/>
              </a:ext>
            </a:extLst>
          </p:cNvPr>
          <p:cNvSpPr>
            <a:spLocks noGrp="1"/>
          </p:cNvSpPr>
          <p:nvPr>
            <p:ph idx="1"/>
          </p:nvPr>
        </p:nvSpPr>
        <p:spPr/>
        <p:txBody>
          <a:bodyPr/>
          <a:lstStyle/>
          <a:p>
            <a:pPr algn="l"/>
            <a:r>
              <a:rPr lang="en-US" b="1" i="0" dirty="0">
                <a:solidFill>
                  <a:srgbClr val="292929"/>
                </a:solidFill>
                <a:effectLst/>
                <a:latin typeface="sohne"/>
              </a:rPr>
              <a:t>1. Data Collection &amp; Simple EDA</a:t>
            </a:r>
          </a:p>
          <a:p>
            <a:pPr marL="0" indent="0" algn="l">
              <a:buNone/>
            </a:pPr>
            <a:r>
              <a:rPr lang="en-US" b="0" i="0" dirty="0">
                <a:solidFill>
                  <a:srgbClr val="292929"/>
                </a:solidFill>
                <a:effectLst/>
                <a:latin typeface="charter"/>
              </a:rPr>
              <a:t>The dataset is taken fro</a:t>
            </a:r>
            <a:r>
              <a:rPr lang="en-US" dirty="0">
                <a:solidFill>
                  <a:srgbClr val="292929"/>
                </a:solidFill>
                <a:latin typeface="charter"/>
              </a:rPr>
              <a:t>m Kaggle and </a:t>
            </a:r>
            <a:r>
              <a:rPr lang="en-US" dirty="0" err="1">
                <a:solidFill>
                  <a:srgbClr val="292929"/>
                </a:solidFill>
                <a:latin typeface="charter"/>
              </a:rPr>
              <a:t>linkedIn</a:t>
            </a:r>
            <a:r>
              <a:rPr lang="en-US" dirty="0">
                <a:solidFill>
                  <a:srgbClr val="292929"/>
                </a:solidFill>
                <a:latin typeface="charter"/>
              </a:rPr>
              <a:t> job portal collected in recent period</a:t>
            </a:r>
            <a:endParaRPr lang="en-US" b="0" i="0" dirty="0">
              <a:solidFill>
                <a:srgbClr val="292929"/>
              </a:solidFill>
              <a:effectLst/>
              <a:latin typeface="charter"/>
            </a:endParaRPr>
          </a:p>
          <a:p>
            <a:endParaRPr lang="en-IN" dirty="0"/>
          </a:p>
        </p:txBody>
      </p:sp>
      <p:pic>
        <p:nvPicPr>
          <p:cNvPr id="5" name="Picture 4">
            <a:extLst>
              <a:ext uri="{FF2B5EF4-FFF2-40B4-BE49-F238E27FC236}">
                <a16:creationId xmlns:a16="http://schemas.microsoft.com/office/drawing/2014/main" id="{E7E27310-3C38-4E76-9F5C-C999E423F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399" y="2674620"/>
            <a:ext cx="4867435" cy="2103856"/>
          </a:xfrm>
          <a:prstGeom prst="rect">
            <a:avLst/>
          </a:prstGeom>
        </p:spPr>
      </p:pic>
    </p:spTree>
    <p:extLst>
      <p:ext uri="{BB962C8B-B14F-4D97-AF65-F5344CB8AC3E}">
        <p14:creationId xmlns:p14="http://schemas.microsoft.com/office/powerpoint/2010/main" val="254256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0A9F-B623-4478-9879-68507CA31A8B}"/>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D8644B9A-A2B1-4DA6-BE9A-4F4F93A5DF54}"/>
              </a:ext>
            </a:extLst>
          </p:cNvPr>
          <p:cNvSpPr>
            <a:spLocks noGrp="1"/>
          </p:cNvSpPr>
          <p:nvPr>
            <p:ph idx="1"/>
          </p:nvPr>
        </p:nvSpPr>
        <p:spPr/>
        <p:txBody>
          <a:bodyPr>
            <a:normAutofit/>
          </a:bodyPr>
          <a:lstStyle/>
          <a:p>
            <a:pPr marL="0" indent="0" algn="l">
              <a:buNone/>
            </a:pPr>
            <a:r>
              <a:rPr lang="en-US" b="1" i="0" dirty="0">
                <a:solidFill>
                  <a:srgbClr val="292929"/>
                </a:solidFill>
                <a:effectLst/>
                <a:latin typeface="sohne"/>
              </a:rPr>
              <a:t>2. Text Preprocessing</a:t>
            </a:r>
          </a:p>
          <a:p>
            <a:pPr marL="0" indent="0" algn="l">
              <a:buNone/>
            </a:pPr>
            <a:r>
              <a:rPr lang="en-US" sz="2000" b="0" i="0" dirty="0">
                <a:solidFill>
                  <a:srgbClr val="292929"/>
                </a:solidFill>
                <a:effectLst/>
                <a:latin typeface="charter"/>
              </a:rPr>
              <a:t>Text preprocessing is the practice of cleaning and preparing text data. Using NLTK, resumes and job description are then pre-processed with the following:</a:t>
            </a:r>
          </a:p>
          <a:p>
            <a:pPr marL="0" indent="0" algn="l">
              <a:buNone/>
            </a:pPr>
            <a:endParaRPr lang="en-US" sz="2000" b="0" i="0" dirty="0">
              <a:solidFill>
                <a:srgbClr val="292929"/>
              </a:solidFill>
              <a:effectLst/>
              <a:latin typeface="charter"/>
            </a:endParaRPr>
          </a:p>
          <a:p>
            <a:pPr algn="l">
              <a:buFont typeface="Arial" panose="020B0604020202020204" pitchFamily="34" charset="0"/>
              <a:buChar char="•"/>
            </a:pPr>
            <a:r>
              <a:rPr lang="en-US" sz="2000" b="0" i="0" dirty="0">
                <a:solidFill>
                  <a:srgbClr val="292929"/>
                </a:solidFill>
                <a:effectLst/>
                <a:latin typeface="charter"/>
              </a:rPr>
              <a:t>stop words removal</a:t>
            </a:r>
          </a:p>
          <a:p>
            <a:pPr algn="l">
              <a:buFont typeface="Arial" panose="020B0604020202020204" pitchFamily="34" charset="0"/>
              <a:buChar char="•"/>
            </a:pPr>
            <a:r>
              <a:rPr lang="en-US" sz="2000" b="0" i="0" dirty="0">
                <a:solidFill>
                  <a:srgbClr val="292929"/>
                </a:solidFill>
                <a:effectLst/>
                <a:latin typeface="charter"/>
              </a:rPr>
              <a:t>part-of-speech tagging</a:t>
            </a:r>
          </a:p>
          <a:p>
            <a:pPr algn="l">
              <a:buFont typeface="Arial" panose="020B0604020202020204" pitchFamily="34" charset="0"/>
              <a:buChar char="•"/>
            </a:pPr>
            <a:r>
              <a:rPr lang="en-US" sz="2000" b="0" i="0" dirty="0">
                <a:solidFill>
                  <a:srgbClr val="292929"/>
                </a:solidFill>
                <a:effectLst/>
                <a:latin typeface="charter"/>
              </a:rPr>
              <a:t>lemmatization</a:t>
            </a:r>
          </a:p>
          <a:p>
            <a:pPr algn="l">
              <a:buFont typeface="Arial" panose="020B0604020202020204" pitchFamily="34" charset="0"/>
              <a:buChar char="•"/>
            </a:pPr>
            <a:r>
              <a:rPr lang="en-US" sz="2000" b="0" i="0" dirty="0">
                <a:solidFill>
                  <a:srgbClr val="292929"/>
                </a:solidFill>
                <a:effectLst/>
                <a:latin typeface="charter"/>
              </a:rPr>
              <a:t>alpha characters only</a:t>
            </a:r>
          </a:p>
          <a:p>
            <a:endParaRPr lang="en-IN" dirty="0"/>
          </a:p>
        </p:txBody>
      </p:sp>
      <p:pic>
        <p:nvPicPr>
          <p:cNvPr id="5" name="Picture 4">
            <a:extLst>
              <a:ext uri="{FF2B5EF4-FFF2-40B4-BE49-F238E27FC236}">
                <a16:creationId xmlns:a16="http://schemas.microsoft.com/office/drawing/2014/main" id="{6692139F-1D78-4D7F-96A2-C9FF5DB9E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725" y="3248648"/>
            <a:ext cx="3664924" cy="763526"/>
          </a:xfrm>
          <a:prstGeom prst="rect">
            <a:avLst/>
          </a:prstGeom>
        </p:spPr>
      </p:pic>
    </p:spTree>
    <p:extLst>
      <p:ext uri="{BB962C8B-B14F-4D97-AF65-F5344CB8AC3E}">
        <p14:creationId xmlns:p14="http://schemas.microsoft.com/office/powerpoint/2010/main" val="361839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549A-EFD1-4E67-9665-33988A800BF2}"/>
              </a:ext>
            </a:extLst>
          </p:cNvPr>
          <p:cNvSpPr>
            <a:spLocks noGrp="1"/>
          </p:cNvSpPr>
          <p:nvPr>
            <p:ph type="title"/>
          </p:nvPr>
        </p:nvSpPr>
        <p:spPr>
          <a:xfrm>
            <a:off x="715296" y="209094"/>
            <a:ext cx="8259098" cy="763526"/>
          </a:xfrm>
        </p:spPr>
        <p:txBody>
          <a:bodyPr/>
          <a:lstStyle/>
          <a:p>
            <a:r>
              <a:rPr lang="en-IN" dirty="0"/>
              <a:t>Design Approach</a:t>
            </a:r>
          </a:p>
        </p:txBody>
      </p:sp>
      <p:sp>
        <p:nvSpPr>
          <p:cNvPr id="3" name="Content Placeholder 2">
            <a:extLst>
              <a:ext uri="{FF2B5EF4-FFF2-40B4-BE49-F238E27FC236}">
                <a16:creationId xmlns:a16="http://schemas.microsoft.com/office/drawing/2014/main" id="{A91BCEDB-4345-404F-8041-C292544E6926}"/>
              </a:ext>
            </a:extLst>
          </p:cNvPr>
          <p:cNvSpPr>
            <a:spLocks noGrp="1"/>
          </p:cNvSpPr>
          <p:nvPr>
            <p:ph idx="1"/>
          </p:nvPr>
        </p:nvSpPr>
        <p:spPr>
          <a:xfrm>
            <a:off x="463714" y="1216742"/>
            <a:ext cx="8573606" cy="2616118"/>
          </a:xfrm>
        </p:spPr>
        <p:txBody>
          <a:bodyPr>
            <a:normAutofit fontScale="85000" lnSpcReduction="20000"/>
          </a:bodyPr>
          <a:lstStyle/>
          <a:p>
            <a:pPr marL="0" indent="0">
              <a:buNone/>
            </a:pPr>
            <a:r>
              <a:rPr lang="en-US" sz="2400" b="1" i="0" dirty="0">
                <a:solidFill>
                  <a:srgbClr val="292929"/>
                </a:solidFill>
                <a:effectLst/>
                <a:latin typeface="charter"/>
              </a:rPr>
              <a:t>3. </a:t>
            </a:r>
            <a:r>
              <a:rPr lang="en-IN" sz="2400" b="1" i="0" dirty="0">
                <a:solidFill>
                  <a:srgbClr val="292929"/>
                </a:solidFill>
                <a:effectLst/>
                <a:latin typeface="sohne"/>
              </a:rPr>
              <a:t>Vectorizer</a:t>
            </a:r>
          </a:p>
          <a:p>
            <a:pPr marL="0" indent="0">
              <a:buNone/>
            </a:pPr>
            <a:endParaRPr lang="en-US" sz="2400" b="0" i="0" dirty="0">
              <a:solidFill>
                <a:srgbClr val="292929"/>
              </a:solidFill>
              <a:effectLst/>
              <a:latin typeface="charter"/>
            </a:endParaRPr>
          </a:p>
          <a:p>
            <a:pPr marL="0" indent="0">
              <a:buNone/>
            </a:pPr>
            <a:r>
              <a:rPr lang="en-US" sz="2400" b="1" i="0" dirty="0">
                <a:solidFill>
                  <a:srgbClr val="292929"/>
                </a:solidFill>
                <a:effectLst/>
                <a:latin typeface="charter"/>
              </a:rPr>
              <a:t>Count Vectorizer </a:t>
            </a:r>
            <a:r>
              <a:rPr lang="en-US" sz="2400" b="0" i="0" dirty="0">
                <a:solidFill>
                  <a:srgbClr val="292929"/>
                </a:solidFill>
                <a:effectLst/>
                <a:latin typeface="charter"/>
              </a:rPr>
              <a:t>concludes that resumes mentioning these “popular” words are more similar with each other</a:t>
            </a:r>
          </a:p>
          <a:p>
            <a:pPr marL="0" indent="0">
              <a:buNone/>
            </a:pPr>
            <a:endParaRPr lang="en-US" sz="2400" b="0" i="0" dirty="0">
              <a:solidFill>
                <a:srgbClr val="292929"/>
              </a:solidFill>
              <a:effectLst/>
              <a:latin typeface="charter"/>
            </a:endParaRPr>
          </a:p>
          <a:p>
            <a:pPr marL="0" indent="0">
              <a:buNone/>
            </a:pPr>
            <a:r>
              <a:rPr lang="en-US" sz="2400" b="1" dirty="0">
                <a:effectLst/>
                <a:latin typeface="charter"/>
              </a:rPr>
              <a:t>TF-IDF places </a:t>
            </a:r>
            <a:r>
              <a:rPr lang="en-US" sz="2400" dirty="0">
                <a:effectLst/>
                <a:latin typeface="charter"/>
              </a:rPr>
              <a:t>more weight on rare words.</a:t>
            </a:r>
            <a:r>
              <a:rPr lang="en-US" sz="2400" i="0" dirty="0">
                <a:solidFill>
                  <a:srgbClr val="292929"/>
                </a:solidFill>
                <a:effectLst/>
                <a:latin typeface="charter"/>
              </a:rPr>
              <a:t> </a:t>
            </a:r>
            <a:r>
              <a:rPr lang="en-US" sz="2400" b="0" i="0" dirty="0">
                <a:solidFill>
                  <a:srgbClr val="292929"/>
                </a:solidFill>
                <a:effectLst/>
                <a:latin typeface="charter"/>
              </a:rPr>
              <a:t>Words that aren’t mentioned across all resumes, but only included in these two resumes — indicating that these documents may be more similar with each other than the rest.er as it puts more emphasis on these popular words</a:t>
            </a:r>
            <a:endParaRPr lang="en-IN" sz="2400" dirty="0"/>
          </a:p>
          <a:p>
            <a:endParaRPr lang="en-IN" dirty="0"/>
          </a:p>
        </p:txBody>
      </p:sp>
      <p:pic>
        <p:nvPicPr>
          <p:cNvPr id="5" name="Picture 4">
            <a:extLst>
              <a:ext uri="{FF2B5EF4-FFF2-40B4-BE49-F238E27FC236}">
                <a16:creationId xmlns:a16="http://schemas.microsoft.com/office/drawing/2014/main" id="{9CAD8957-8757-4FFA-A5E8-2570C3E1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344" y="3733800"/>
            <a:ext cx="5147656" cy="1303476"/>
          </a:xfrm>
          <a:prstGeom prst="rect">
            <a:avLst/>
          </a:prstGeom>
        </p:spPr>
      </p:pic>
    </p:spTree>
    <p:extLst>
      <p:ext uri="{BB962C8B-B14F-4D97-AF65-F5344CB8AC3E}">
        <p14:creationId xmlns:p14="http://schemas.microsoft.com/office/powerpoint/2010/main" val="83368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EA53-4975-4858-8C7B-32DBC7BDE801}"/>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F5355AF3-0638-4485-AC97-C159072E7D6E}"/>
              </a:ext>
            </a:extLst>
          </p:cNvPr>
          <p:cNvSpPr>
            <a:spLocks noGrp="1"/>
          </p:cNvSpPr>
          <p:nvPr>
            <p:ph idx="1"/>
          </p:nvPr>
        </p:nvSpPr>
        <p:spPr>
          <a:xfrm>
            <a:off x="3444240" y="1319596"/>
            <a:ext cx="5029324" cy="3561734"/>
          </a:xfrm>
        </p:spPr>
        <p:txBody>
          <a:bodyPr>
            <a:normAutofit/>
          </a:bodyPr>
          <a:lstStyle/>
          <a:p>
            <a:pPr marL="0" indent="0">
              <a:buNone/>
            </a:pPr>
            <a:r>
              <a:rPr lang="en-US" b="1" i="0" dirty="0">
                <a:solidFill>
                  <a:srgbClr val="292929"/>
                </a:solidFill>
                <a:effectLst/>
                <a:latin typeface="sohne"/>
              </a:rPr>
              <a:t>4. Topic Modeling (Dimension Reduction)</a:t>
            </a:r>
          </a:p>
          <a:p>
            <a:pPr marL="0" indent="0">
              <a:buNone/>
            </a:pPr>
            <a:r>
              <a:rPr lang="en-US" b="0" i="0" dirty="0">
                <a:solidFill>
                  <a:srgbClr val="292929"/>
                </a:solidFill>
                <a:effectLst/>
                <a:latin typeface="charter"/>
              </a:rPr>
              <a:t> </a:t>
            </a:r>
            <a:r>
              <a:rPr lang="en-US" sz="2400" b="0" i="0" dirty="0">
                <a:solidFill>
                  <a:srgbClr val="292929"/>
                </a:solidFill>
                <a:effectLst/>
                <a:latin typeface="charter"/>
              </a:rPr>
              <a:t>This is used to gauge the appropriate number of topics derived from the resumes, number of grams/terms and minimum number of documents containing the grams/terms. </a:t>
            </a:r>
            <a:endParaRPr lang="en-IN" sz="2400" dirty="0"/>
          </a:p>
          <a:p>
            <a:endParaRPr lang="en-IN" dirty="0"/>
          </a:p>
        </p:txBody>
      </p:sp>
      <p:pic>
        <p:nvPicPr>
          <p:cNvPr id="5" name="Picture 4">
            <a:extLst>
              <a:ext uri="{FF2B5EF4-FFF2-40B4-BE49-F238E27FC236}">
                <a16:creationId xmlns:a16="http://schemas.microsoft.com/office/drawing/2014/main" id="{61E4DA20-2C08-4898-BEC9-E8BDB8942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 y="1426277"/>
            <a:ext cx="3474844" cy="3023804"/>
          </a:xfrm>
          <a:prstGeom prst="rect">
            <a:avLst/>
          </a:prstGeom>
        </p:spPr>
      </p:pic>
    </p:spTree>
    <p:extLst>
      <p:ext uri="{BB962C8B-B14F-4D97-AF65-F5344CB8AC3E}">
        <p14:creationId xmlns:p14="http://schemas.microsoft.com/office/powerpoint/2010/main" val="235795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D031-217F-45E9-A84D-04F21923525A}"/>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0AF77FD0-9F76-44F8-9193-A8DD569B4C5E}"/>
              </a:ext>
            </a:extLst>
          </p:cNvPr>
          <p:cNvSpPr>
            <a:spLocks noGrp="1"/>
          </p:cNvSpPr>
          <p:nvPr>
            <p:ph idx="1"/>
          </p:nvPr>
        </p:nvSpPr>
        <p:spPr>
          <a:xfrm>
            <a:off x="3782959" y="1216742"/>
            <a:ext cx="4926825" cy="3561734"/>
          </a:xfrm>
        </p:spPr>
        <p:txBody>
          <a:bodyPr>
            <a:normAutofit fontScale="70000" lnSpcReduction="20000"/>
          </a:bodyPr>
          <a:lstStyle/>
          <a:p>
            <a:pPr marL="0" indent="0">
              <a:buNone/>
            </a:pPr>
            <a:r>
              <a:rPr lang="en-US" b="1" i="0" dirty="0">
                <a:solidFill>
                  <a:srgbClr val="292929"/>
                </a:solidFill>
                <a:effectLst/>
                <a:latin typeface="sohne"/>
              </a:rPr>
              <a:t>5. Recommendation System Based on Cosine Similarity</a:t>
            </a:r>
          </a:p>
          <a:p>
            <a:pPr marL="0" indent="0">
              <a:buNone/>
            </a:pPr>
            <a:endParaRPr lang="en-US" b="1" i="0" dirty="0">
              <a:solidFill>
                <a:srgbClr val="292929"/>
              </a:solidFill>
              <a:effectLst/>
              <a:latin typeface="sohne"/>
            </a:endParaRPr>
          </a:p>
          <a:p>
            <a:pPr marL="0" indent="0">
              <a:buNone/>
            </a:pPr>
            <a:r>
              <a:rPr lang="en-US" sz="2600" i="0" dirty="0">
                <a:solidFill>
                  <a:srgbClr val="292929"/>
                </a:solidFill>
                <a:effectLst/>
                <a:latin typeface="charter"/>
              </a:rPr>
              <a:t>Cosine similarity is the cosine of the angle between two vectors, which determines whether two vectors are pointing roughly in the same direction.</a:t>
            </a:r>
          </a:p>
          <a:p>
            <a:pPr marL="0" indent="0">
              <a:buNone/>
            </a:pPr>
            <a:endParaRPr lang="en-US" sz="2600" i="0" dirty="0">
              <a:solidFill>
                <a:srgbClr val="292929"/>
              </a:solidFill>
              <a:effectLst/>
              <a:latin typeface="charter"/>
            </a:endParaRPr>
          </a:p>
          <a:p>
            <a:pPr marL="0" indent="0">
              <a:buNone/>
            </a:pPr>
            <a:r>
              <a:rPr lang="en-US" sz="2600" b="1" dirty="0">
                <a:effectLst/>
                <a:latin typeface="charter"/>
              </a:rPr>
              <a:t>Dot product is the product of Euclidean magnitudes of two vectors and the cosine of the angle between them.</a:t>
            </a:r>
            <a:r>
              <a:rPr lang="en-US" sz="2600" b="1" i="0" dirty="0">
                <a:solidFill>
                  <a:srgbClr val="292929"/>
                </a:solidFill>
                <a:effectLst/>
                <a:latin typeface="charter"/>
              </a:rPr>
              <a:t> </a:t>
            </a:r>
            <a:r>
              <a:rPr lang="en-US" sz="2600" b="0" i="0" dirty="0">
                <a:solidFill>
                  <a:srgbClr val="292929"/>
                </a:solidFill>
                <a:effectLst/>
                <a:latin typeface="charter"/>
              </a:rPr>
              <a:t>Other than </a:t>
            </a:r>
            <a:r>
              <a:rPr lang="en-US" sz="2600" b="1" i="0" dirty="0">
                <a:solidFill>
                  <a:srgbClr val="292929"/>
                </a:solidFill>
                <a:effectLst/>
                <a:latin typeface="charter"/>
              </a:rPr>
              <a:t>term occurrence</a:t>
            </a:r>
            <a:r>
              <a:rPr lang="en-US" sz="2600" b="0" i="0" dirty="0">
                <a:solidFill>
                  <a:srgbClr val="292929"/>
                </a:solidFill>
                <a:effectLst/>
                <a:latin typeface="charter"/>
              </a:rPr>
              <a:t>, the </a:t>
            </a:r>
            <a:r>
              <a:rPr lang="en-US" sz="2600" b="1" i="0" dirty="0">
                <a:solidFill>
                  <a:srgbClr val="292929"/>
                </a:solidFill>
                <a:effectLst/>
                <a:latin typeface="charter"/>
              </a:rPr>
              <a:t>frequency of terms</a:t>
            </a:r>
            <a:r>
              <a:rPr lang="en-US" sz="2600" b="0" i="0" dirty="0">
                <a:solidFill>
                  <a:srgbClr val="292929"/>
                </a:solidFill>
                <a:effectLst/>
                <a:latin typeface="charter"/>
              </a:rPr>
              <a:t> showing up in the resume would also bump up the matching.</a:t>
            </a:r>
            <a:endParaRPr lang="en-IN" sz="2600" dirty="0"/>
          </a:p>
          <a:p>
            <a:endParaRPr lang="en-IN" dirty="0"/>
          </a:p>
        </p:txBody>
      </p:sp>
      <p:pic>
        <p:nvPicPr>
          <p:cNvPr id="5" name="Picture 4">
            <a:extLst>
              <a:ext uri="{FF2B5EF4-FFF2-40B4-BE49-F238E27FC236}">
                <a16:creationId xmlns:a16="http://schemas.microsoft.com/office/drawing/2014/main" id="{EA23AB89-011C-4BC8-9B3A-1E9500335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7822"/>
            <a:ext cx="3782959" cy="1193928"/>
          </a:xfrm>
          <a:prstGeom prst="rect">
            <a:avLst/>
          </a:prstGeom>
        </p:spPr>
      </p:pic>
      <p:pic>
        <p:nvPicPr>
          <p:cNvPr id="7" name="Picture 6">
            <a:extLst>
              <a:ext uri="{FF2B5EF4-FFF2-40B4-BE49-F238E27FC236}">
                <a16:creationId xmlns:a16="http://schemas.microsoft.com/office/drawing/2014/main" id="{4F50EE31-6FD1-42AA-9154-31D35F99E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24" y="2776494"/>
            <a:ext cx="2521080" cy="692186"/>
          </a:xfrm>
          <a:prstGeom prst="rect">
            <a:avLst/>
          </a:prstGeom>
        </p:spPr>
      </p:pic>
    </p:spTree>
    <p:extLst>
      <p:ext uri="{BB962C8B-B14F-4D97-AF65-F5344CB8AC3E}">
        <p14:creationId xmlns:p14="http://schemas.microsoft.com/office/powerpoint/2010/main" val="276504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578-4B25-4D97-BA32-58DD8354C84B}"/>
              </a:ext>
            </a:extLst>
          </p:cNvPr>
          <p:cNvSpPr>
            <a:spLocks noGrp="1"/>
          </p:cNvSpPr>
          <p:nvPr>
            <p:ph type="title"/>
          </p:nvPr>
        </p:nvSpPr>
        <p:spPr/>
        <p:txBody>
          <a:bodyPr/>
          <a:lstStyle/>
          <a:p>
            <a:r>
              <a:rPr lang="en-IN" dirty="0"/>
              <a:t>Flow Diagram</a:t>
            </a:r>
          </a:p>
        </p:txBody>
      </p:sp>
      <p:pic>
        <p:nvPicPr>
          <p:cNvPr id="7" name="Content Placeholder 6">
            <a:extLst>
              <a:ext uri="{FF2B5EF4-FFF2-40B4-BE49-F238E27FC236}">
                <a16:creationId xmlns:a16="http://schemas.microsoft.com/office/drawing/2014/main" id="{D55D85B0-76EE-416C-93BC-85ACA9992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 y="1135380"/>
            <a:ext cx="8549639" cy="3783786"/>
          </a:xfrm>
        </p:spPr>
      </p:pic>
    </p:spTree>
    <p:extLst>
      <p:ext uri="{BB962C8B-B14F-4D97-AF65-F5344CB8AC3E}">
        <p14:creationId xmlns:p14="http://schemas.microsoft.com/office/powerpoint/2010/main" val="421403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36057-49F2-DB51-3F41-DB681D256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493" y="1308005"/>
            <a:ext cx="2013053" cy="3670489"/>
          </a:xfrm>
          <a:prstGeom prst="rect">
            <a:avLst/>
          </a:prstGeom>
        </p:spPr>
      </p:pic>
      <p:pic>
        <p:nvPicPr>
          <p:cNvPr id="5" name="Picture 4">
            <a:extLst>
              <a:ext uri="{FF2B5EF4-FFF2-40B4-BE49-F238E27FC236}">
                <a16:creationId xmlns:a16="http://schemas.microsoft.com/office/drawing/2014/main" id="{77B6540F-BD4A-3834-56BD-379C1D33C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59" y="1998925"/>
            <a:ext cx="6024134" cy="2275895"/>
          </a:xfrm>
          <a:prstGeom prst="rect">
            <a:avLst/>
          </a:prstGeom>
        </p:spPr>
      </p:pic>
      <p:sp>
        <p:nvSpPr>
          <p:cNvPr id="8" name="TextBox 7">
            <a:extLst>
              <a:ext uri="{FF2B5EF4-FFF2-40B4-BE49-F238E27FC236}">
                <a16:creationId xmlns:a16="http://schemas.microsoft.com/office/drawing/2014/main" id="{AB881E0F-6BF0-7CA2-B831-CB4F0B75626F}"/>
              </a:ext>
            </a:extLst>
          </p:cNvPr>
          <p:cNvSpPr txBox="1"/>
          <p:nvPr/>
        </p:nvSpPr>
        <p:spPr>
          <a:xfrm>
            <a:off x="4404360" y="518160"/>
            <a:ext cx="4541520" cy="523220"/>
          </a:xfrm>
          <a:prstGeom prst="rect">
            <a:avLst/>
          </a:prstGeom>
          <a:noFill/>
        </p:spPr>
        <p:txBody>
          <a:bodyPr wrap="square" rtlCol="0">
            <a:spAutoFit/>
          </a:bodyPr>
          <a:lstStyle/>
          <a:p>
            <a:r>
              <a:rPr lang="en-IN" sz="2800" dirty="0">
                <a:solidFill>
                  <a:srgbClr val="FFFF00"/>
                </a:solidFill>
              </a:rPr>
              <a:t>UML Diagrams</a:t>
            </a:r>
          </a:p>
        </p:txBody>
      </p:sp>
    </p:spTree>
    <p:extLst>
      <p:ext uri="{BB962C8B-B14F-4D97-AF65-F5344CB8AC3E}">
        <p14:creationId xmlns:p14="http://schemas.microsoft.com/office/powerpoint/2010/main" val="140688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6DA93-F05E-BEDE-A969-EFEC0BA10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278" y="1445456"/>
            <a:ext cx="6229670" cy="3264068"/>
          </a:xfrm>
          <a:prstGeom prst="rect">
            <a:avLst/>
          </a:prstGeom>
        </p:spPr>
      </p:pic>
      <p:sp>
        <p:nvSpPr>
          <p:cNvPr id="3" name="TextBox 2">
            <a:extLst>
              <a:ext uri="{FF2B5EF4-FFF2-40B4-BE49-F238E27FC236}">
                <a16:creationId xmlns:a16="http://schemas.microsoft.com/office/drawing/2014/main" id="{26AD840B-4997-6FBE-1A64-146EB5FA3134}"/>
              </a:ext>
            </a:extLst>
          </p:cNvPr>
          <p:cNvSpPr txBox="1"/>
          <p:nvPr/>
        </p:nvSpPr>
        <p:spPr>
          <a:xfrm>
            <a:off x="4869180" y="433976"/>
            <a:ext cx="4526280" cy="523220"/>
          </a:xfrm>
          <a:prstGeom prst="rect">
            <a:avLst/>
          </a:prstGeom>
          <a:noFill/>
        </p:spPr>
        <p:txBody>
          <a:bodyPr wrap="square" rtlCol="0">
            <a:spAutoFit/>
          </a:bodyPr>
          <a:lstStyle/>
          <a:p>
            <a:r>
              <a:rPr lang="en-IN" sz="2800" dirty="0">
                <a:solidFill>
                  <a:srgbClr val="FFFF00"/>
                </a:solidFill>
              </a:rPr>
              <a:t>UML Diagrams</a:t>
            </a:r>
          </a:p>
        </p:txBody>
      </p:sp>
    </p:spTree>
    <p:extLst>
      <p:ext uri="{BB962C8B-B14F-4D97-AF65-F5344CB8AC3E}">
        <p14:creationId xmlns:p14="http://schemas.microsoft.com/office/powerpoint/2010/main" val="3279215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F52C-1DE7-48EA-8438-2CD45A2B3DB3}"/>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2CB9E31F-2DB1-4123-8F2D-BF139E7FF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700"/>
            <a:ext cx="5592120" cy="2119070"/>
          </a:xfrm>
        </p:spPr>
      </p:pic>
      <p:pic>
        <p:nvPicPr>
          <p:cNvPr id="7" name="Picture 6">
            <a:extLst>
              <a:ext uri="{FF2B5EF4-FFF2-40B4-BE49-F238E27FC236}">
                <a16:creationId xmlns:a16="http://schemas.microsoft.com/office/drawing/2014/main" id="{92082A6D-9BA9-4287-BF9A-C6FCBF91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49" y="1250142"/>
            <a:ext cx="4519671" cy="3719257"/>
          </a:xfrm>
          <a:prstGeom prst="rect">
            <a:avLst/>
          </a:prstGeom>
        </p:spPr>
      </p:pic>
    </p:spTree>
    <p:extLst>
      <p:ext uri="{BB962C8B-B14F-4D97-AF65-F5344CB8AC3E}">
        <p14:creationId xmlns:p14="http://schemas.microsoft.com/office/powerpoint/2010/main" val="249341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7E85-3E1B-496A-8B2C-F40C68492DB8}"/>
              </a:ext>
            </a:extLst>
          </p:cNvPr>
          <p:cNvSpPr>
            <a:spLocks noGrp="1"/>
          </p:cNvSpPr>
          <p:nvPr>
            <p:ph type="title"/>
          </p:nvPr>
        </p:nvSpPr>
        <p:spPr/>
        <p:txBody>
          <a:bodyPr/>
          <a:lstStyle/>
          <a:p>
            <a:r>
              <a:rPr lang="en-IN" dirty="0"/>
              <a:t>Problem Statement</a:t>
            </a:r>
          </a:p>
        </p:txBody>
      </p:sp>
      <p:pic>
        <p:nvPicPr>
          <p:cNvPr id="5" name="Content Placeholder 4">
            <a:extLst>
              <a:ext uri="{FF2B5EF4-FFF2-40B4-BE49-F238E27FC236}">
                <a16:creationId xmlns:a16="http://schemas.microsoft.com/office/drawing/2014/main" id="{4CA2C049-E46E-4EF6-94B9-B909B0EB04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150" y="1397335"/>
            <a:ext cx="3517564" cy="1820000"/>
          </a:xfrm>
        </p:spPr>
      </p:pic>
      <p:sp>
        <p:nvSpPr>
          <p:cNvPr id="11" name="TextBox 10">
            <a:extLst>
              <a:ext uri="{FF2B5EF4-FFF2-40B4-BE49-F238E27FC236}">
                <a16:creationId xmlns:a16="http://schemas.microsoft.com/office/drawing/2014/main" id="{33B2C432-0D7E-4783-8F78-C7220A466E74}"/>
              </a:ext>
            </a:extLst>
          </p:cNvPr>
          <p:cNvSpPr txBox="1"/>
          <p:nvPr/>
        </p:nvSpPr>
        <p:spPr>
          <a:xfrm>
            <a:off x="3802380" y="1133514"/>
            <a:ext cx="4943414"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4292F"/>
                </a:solidFill>
                <a:latin typeface="-apple-system"/>
              </a:rPr>
              <a:t>Nowadays d</a:t>
            </a:r>
            <a:r>
              <a:rPr lang="en-US" sz="2400" b="0" i="0" dirty="0">
                <a:solidFill>
                  <a:srgbClr val="24292F"/>
                </a:solidFill>
                <a:effectLst/>
                <a:latin typeface="-apple-system"/>
              </a:rPr>
              <a:t>ifferent IT-related job types in demand ,it is hard for a fresh graduate or multi-skilled professional to determine where they would fit best. </a:t>
            </a:r>
          </a:p>
          <a:p>
            <a:pPr marL="342900" indent="-342900">
              <a:buFont typeface="Arial" panose="020B0604020202020204" pitchFamily="34" charset="0"/>
              <a:buChar char="•"/>
            </a:pPr>
            <a:r>
              <a:rPr lang="en-US" sz="2400" b="0" i="0" dirty="0">
                <a:solidFill>
                  <a:srgbClr val="24292F"/>
                </a:solidFill>
                <a:effectLst/>
                <a:latin typeface="-apple-system"/>
              </a:rPr>
              <a:t>The problem is most apparent in today’s data-driven economy, where the job descriptions and roles are closely connected and often overlapping. </a:t>
            </a:r>
          </a:p>
        </p:txBody>
      </p:sp>
    </p:spTree>
    <p:extLst>
      <p:ext uri="{BB962C8B-B14F-4D97-AF65-F5344CB8AC3E}">
        <p14:creationId xmlns:p14="http://schemas.microsoft.com/office/powerpoint/2010/main" val="2676960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9EEAF634-91E2-4298-A34F-AD2D079F1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760" y="906780"/>
            <a:ext cx="5547360" cy="4236720"/>
          </a:xfrm>
        </p:spPr>
      </p:pic>
    </p:spTree>
    <p:extLst>
      <p:ext uri="{BB962C8B-B14F-4D97-AF65-F5344CB8AC3E}">
        <p14:creationId xmlns:p14="http://schemas.microsoft.com/office/powerpoint/2010/main" val="163460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13" name="Content Placeholder 12">
            <a:extLst>
              <a:ext uri="{FF2B5EF4-FFF2-40B4-BE49-F238E27FC236}">
                <a16:creationId xmlns:a16="http://schemas.microsoft.com/office/drawing/2014/main" id="{B136F6A7-8BA9-4F50-9789-389205F12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32" y="1299845"/>
            <a:ext cx="3562350" cy="3562350"/>
          </a:xfrm>
        </p:spPr>
      </p:pic>
      <p:pic>
        <p:nvPicPr>
          <p:cNvPr id="15" name="Picture 14">
            <a:extLst>
              <a:ext uri="{FF2B5EF4-FFF2-40B4-BE49-F238E27FC236}">
                <a16:creationId xmlns:a16="http://schemas.microsoft.com/office/drawing/2014/main" id="{06B1FD19-515E-4D49-8662-D3CC36E0A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657" y="1432560"/>
            <a:ext cx="3455704" cy="3070860"/>
          </a:xfrm>
          <a:prstGeom prst="rect">
            <a:avLst/>
          </a:prstGeom>
        </p:spPr>
      </p:pic>
    </p:spTree>
    <p:extLst>
      <p:ext uri="{BB962C8B-B14F-4D97-AF65-F5344CB8AC3E}">
        <p14:creationId xmlns:p14="http://schemas.microsoft.com/office/powerpoint/2010/main" val="241710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5091614C-47F9-41F6-9D8A-C0503E6C9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 y="1522424"/>
            <a:ext cx="8245475" cy="1425552"/>
          </a:xfrm>
        </p:spPr>
      </p:pic>
      <p:pic>
        <p:nvPicPr>
          <p:cNvPr id="9" name="Picture 8">
            <a:extLst>
              <a:ext uri="{FF2B5EF4-FFF2-40B4-BE49-F238E27FC236}">
                <a16:creationId xmlns:a16="http://schemas.microsoft.com/office/drawing/2014/main" id="{91482F43-AAE8-438A-81EE-89B7E358B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3467300"/>
            <a:ext cx="8608634" cy="1045199"/>
          </a:xfrm>
          <a:prstGeom prst="rect">
            <a:avLst/>
          </a:prstGeom>
        </p:spPr>
      </p:pic>
    </p:spTree>
    <p:extLst>
      <p:ext uri="{BB962C8B-B14F-4D97-AF65-F5344CB8AC3E}">
        <p14:creationId xmlns:p14="http://schemas.microsoft.com/office/powerpoint/2010/main" val="1285468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583B-5DC2-4CA7-A62D-F4867F3261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3E6C505-7508-46DB-90F2-3B4E1B7A7248}"/>
              </a:ext>
            </a:extLst>
          </p:cNvPr>
          <p:cNvSpPr>
            <a:spLocks noGrp="1"/>
          </p:cNvSpPr>
          <p:nvPr>
            <p:ph idx="1"/>
          </p:nvPr>
        </p:nvSpPr>
        <p:spPr/>
        <p:txBody>
          <a:bodyPr/>
          <a:lstStyle/>
          <a:p>
            <a:r>
              <a:rPr lang="en-US" dirty="0"/>
              <a:t>The proposed model worked in two phases: first, classify the resume into different categories. Second, recommends resume based on the similarity index with the given job description. </a:t>
            </a:r>
          </a:p>
          <a:p>
            <a:r>
              <a:rPr lang="en-US" dirty="0"/>
              <a:t>The proposed approach effectively captures the resume insights, their semantics and yields a good accuracy </a:t>
            </a:r>
            <a:endParaRPr lang="en-IN" dirty="0"/>
          </a:p>
        </p:txBody>
      </p:sp>
    </p:spTree>
    <p:extLst>
      <p:ext uri="{BB962C8B-B14F-4D97-AF65-F5344CB8AC3E}">
        <p14:creationId xmlns:p14="http://schemas.microsoft.com/office/powerpoint/2010/main" val="403183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CDDE-417A-48BC-9623-05A4419A2AB0}"/>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58EBEC48-72E0-4120-BCAD-9316B3B53469}"/>
              </a:ext>
            </a:extLst>
          </p:cNvPr>
          <p:cNvSpPr>
            <a:spLocks noGrp="1"/>
          </p:cNvSpPr>
          <p:nvPr>
            <p:ph idx="1"/>
          </p:nvPr>
        </p:nvSpPr>
        <p:spPr/>
        <p:txBody>
          <a:bodyPr/>
          <a:lstStyle/>
          <a:p>
            <a:r>
              <a:rPr lang="en-US" i="0" dirty="0">
                <a:solidFill>
                  <a:srgbClr val="292929"/>
                </a:solidFill>
                <a:effectLst/>
                <a:latin typeface="charter"/>
              </a:rPr>
              <a:t>Obtain company data</a:t>
            </a:r>
          </a:p>
          <a:p>
            <a:r>
              <a:rPr lang="en-US" i="0" dirty="0">
                <a:solidFill>
                  <a:srgbClr val="292929"/>
                </a:solidFill>
                <a:effectLst/>
                <a:latin typeface="charter"/>
              </a:rPr>
              <a:t>Model on text data on one job category or role at a time. </a:t>
            </a:r>
          </a:p>
          <a:p>
            <a:r>
              <a:rPr lang="en-US" i="0" dirty="0">
                <a:solidFill>
                  <a:srgbClr val="292929"/>
                </a:solidFill>
                <a:effectLst/>
                <a:latin typeface="charter"/>
              </a:rPr>
              <a:t>Work with Recruiters to apply supervised learning techniques</a:t>
            </a:r>
          </a:p>
          <a:p>
            <a:r>
              <a:rPr lang="en-US" i="0" dirty="0">
                <a:solidFill>
                  <a:srgbClr val="292929"/>
                </a:solidFill>
                <a:effectLst/>
                <a:latin typeface="charter"/>
              </a:rPr>
              <a:t>Work with Engineering to apply a user feedback loop</a:t>
            </a:r>
            <a:endParaRPr lang="en-IN" dirty="0"/>
          </a:p>
        </p:txBody>
      </p:sp>
    </p:spTree>
    <p:extLst>
      <p:ext uri="{BB962C8B-B14F-4D97-AF65-F5344CB8AC3E}">
        <p14:creationId xmlns:p14="http://schemas.microsoft.com/office/powerpoint/2010/main" val="7677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D4EC-B9AC-4BC5-8303-9628C4CF1B83}"/>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93953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1DD1-4AAA-4670-9AF6-3A45B9896C3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BB7CAE-C639-4333-9AFE-255A79C52A6B}"/>
              </a:ext>
            </a:extLst>
          </p:cNvPr>
          <p:cNvSpPr>
            <a:spLocks noGrp="1"/>
          </p:cNvSpPr>
          <p:nvPr>
            <p:ph idx="1"/>
          </p:nvPr>
        </p:nvSpPr>
        <p:spPr/>
        <p:txBody>
          <a:bodyPr>
            <a:normAutofit fontScale="85000" lnSpcReduction="20000"/>
          </a:bodyPr>
          <a:lstStyle/>
          <a:p>
            <a:r>
              <a:rPr lang="en-US" sz="2400" dirty="0">
                <a:solidFill>
                  <a:srgbClr val="24292F"/>
                </a:solidFill>
                <a:latin typeface="-apple-system"/>
              </a:rPr>
              <a:t>Our project helps</a:t>
            </a:r>
            <a:r>
              <a:rPr lang="en-US" sz="2400" b="0" i="0" dirty="0">
                <a:solidFill>
                  <a:srgbClr val="24292F"/>
                </a:solidFill>
                <a:effectLst/>
                <a:latin typeface="-apple-system"/>
              </a:rPr>
              <a:t> in determining what type of IT-related job would be the most suitable (in terms of skill-matching and job competence) for an IT professional, based on a text description that he might provide in his resume or cover letter.</a:t>
            </a:r>
          </a:p>
          <a:p>
            <a:pPr marL="0" indent="0">
              <a:buNone/>
            </a:pPr>
            <a:endParaRPr lang="en-IN" sz="2400" dirty="0"/>
          </a:p>
          <a:p>
            <a:r>
              <a:rPr lang="en-US" sz="2400" dirty="0">
                <a:solidFill>
                  <a:srgbClr val="24292F"/>
                </a:solidFill>
                <a:latin typeface="-apple-system"/>
              </a:rPr>
              <a:t>Example : T</a:t>
            </a:r>
            <a:r>
              <a:rPr lang="en-US" sz="2400" b="0" i="0" dirty="0">
                <a:solidFill>
                  <a:srgbClr val="24292F"/>
                </a:solidFill>
                <a:effectLst/>
                <a:latin typeface="-apple-system"/>
              </a:rPr>
              <a:t>he roles of the Data Scientist, Business Analyst, and Data Engineer</a:t>
            </a:r>
          </a:p>
          <a:p>
            <a:pPr marL="0" indent="0">
              <a:buNone/>
            </a:pPr>
            <a:endParaRPr lang="en-US" sz="2400" b="0" i="0" dirty="0">
              <a:solidFill>
                <a:srgbClr val="24292F"/>
              </a:solidFill>
              <a:effectLst/>
              <a:latin typeface="-apple-system"/>
            </a:endParaRPr>
          </a:p>
          <a:p>
            <a:r>
              <a:rPr lang="en-US" sz="2400" b="0" i="0" dirty="0">
                <a:solidFill>
                  <a:srgbClr val="24292F"/>
                </a:solidFill>
                <a:effectLst/>
                <a:latin typeface="-apple-system"/>
              </a:rPr>
              <a:t> </a:t>
            </a:r>
            <a:r>
              <a:rPr lang="en-US" sz="2400" dirty="0">
                <a:solidFill>
                  <a:srgbClr val="24292F"/>
                </a:solidFill>
                <a:latin typeface="-apple-system"/>
              </a:rPr>
              <a:t>W</a:t>
            </a:r>
            <a:r>
              <a:rPr lang="en-US" sz="2400" b="0" i="0" dirty="0">
                <a:solidFill>
                  <a:srgbClr val="24292F"/>
                </a:solidFill>
                <a:effectLst/>
                <a:latin typeface="-apple-system"/>
              </a:rPr>
              <a:t>e are interested in determining what type of IT-related job would be the most suitable (in terms of skill-matching and job competence) for an IT professional, based on a text description that he might provide in his resume or cover letter.</a:t>
            </a:r>
            <a:endParaRPr lang="en-IN" sz="2400" dirty="0"/>
          </a:p>
          <a:p>
            <a:endParaRPr lang="en-US" b="0" i="0" dirty="0">
              <a:solidFill>
                <a:srgbClr val="24292F"/>
              </a:solidFill>
              <a:effectLst/>
              <a:latin typeface="-apple-system"/>
            </a:endParaRPr>
          </a:p>
        </p:txBody>
      </p:sp>
    </p:spTree>
    <p:extLst>
      <p:ext uri="{BB962C8B-B14F-4D97-AF65-F5344CB8AC3E}">
        <p14:creationId xmlns:p14="http://schemas.microsoft.com/office/powerpoint/2010/main" val="323272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0F70-19DE-4337-BEA8-0D4C7F0BEA9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DB0A023-441E-4BCB-B42E-193040FC3C83}"/>
              </a:ext>
            </a:extLst>
          </p:cNvPr>
          <p:cNvSpPr>
            <a:spLocks noGrp="1"/>
          </p:cNvSpPr>
          <p:nvPr>
            <p:ph idx="1"/>
          </p:nvPr>
        </p:nvSpPr>
        <p:spPr/>
        <p:txBody>
          <a:bodyPr>
            <a:normAutofit/>
          </a:bodyPr>
          <a:lstStyle/>
          <a:p>
            <a:r>
              <a:rPr lang="en-US" sz="2000" dirty="0"/>
              <a:t>Candidates apply in large numbers for jobs on web portals by uploading their resumes, due to the rapid growth of online-based recruitment systems. </a:t>
            </a:r>
          </a:p>
          <a:p>
            <a:pPr marL="0" indent="0">
              <a:buNone/>
            </a:pPr>
            <a:endParaRPr lang="en-US" sz="2000" dirty="0"/>
          </a:p>
          <a:p>
            <a:r>
              <a:rPr lang="en-US" sz="2000" dirty="0"/>
              <a:t>On the other hand, the resume has its formatting style, data blocks, and segments, as well as a variety of data formatting options such as text alignment, color, font type, and font size, making it an excellent example of unstructured data. As a result, filtering applicants for the appropriate position in an organization becomes a difficult task for recruiters. </a:t>
            </a:r>
          </a:p>
        </p:txBody>
      </p:sp>
    </p:spTree>
    <p:extLst>
      <p:ext uri="{BB962C8B-B14F-4D97-AF65-F5344CB8AC3E}">
        <p14:creationId xmlns:p14="http://schemas.microsoft.com/office/powerpoint/2010/main" val="205399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8128-F8CB-4CDE-A41F-D8EDE60EFEC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A33A870-0471-4069-AA12-26DC676D3584}"/>
              </a:ext>
            </a:extLst>
          </p:cNvPr>
          <p:cNvSpPr>
            <a:spLocks noGrp="1"/>
          </p:cNvSpPr>
          <p:nvPr>
            <p:ph idx="1"/>
          </p:nvPr>
        </p:nvSpPr>
        <p:spPr/>
        <p:txBody>
          <a:bodyPr>
            <a:normAutofit/>
          </a:bodyPr>
          <a:lstStyle/>
          <a:p>
            <a:endParaRPr lang="en-US" sz="2000" dirty="0"/>
          </a:p>
          <a:p>
            <a:r>
              <a:rPr lang="en-US" sz="2000" dirty="0"/>
              <a:t>We  use Natural Language Processing (NLP) techniques to extract the relevant information from the resume to save time and effort. Also, a Machine Learning (ML) model is trained to check whether a candidate’s skills, experiences, and other aspects are suitable for that particular role and recommends skills required.</a:t>
            </a:r>
          </a:p>
          <a:p>
            <a:endParaRPr lang="en-US" sz="2000" dirty="0"/>
          </a:p>
          <a:p>
            <a:endParaRPr lang="en-US" sz="2000" dirty="0"/>
          </a:p>
          <a:p>
            <a:r>
              <a:rPr lang="en-US" sz="2000" dirty="0"/>
              <a:t> In addition to that, our system will also predict  what is the probability of getting shortlisted based on candidate’s skillset.</a:t>
            </a:r>
            <a:endParaRPr lang="en-IN" sz="2000" dirty="0"/>
          </a:p>
          <a:p>
            <a:endParaRPr lang="en-IN" dirty="0"/>
          </a:p>
        </p:txBody>
      </p:sp>
    </p:spTree>
    <p:extLst>
      <p:ext uri="{BB962C8B-B14F-4D97-AF65-F5344CB8AC3E}">
        <p14:creationId xmlns:p14="http://schemas.microsoft.com/office/powerpoint/2010/main" val="183858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a:t>
            </a:r>
          </a:p>
        </p:txBody>
      </p:sp>
      <p:sp>
        <p:nvSpPr>
          <p:cNvPr id="3" name="Content Placeholder 2"/>
          <p:cNvSpPr>
            <a:spLocks noGrp="1"/>
          </p:cNvSpPr>
          <p:nvPr>
            <p:ph idx="1"/>
          </p:nvPr>
        </p:nvSpPr>
        <p:spPr/>
        <p:txBody>
          <a:bodyPr/>
          <a:lstStyle/>
          <a:p>
            <a:endPar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endParaRPr>
          </a:p>
          <a:p>
            <a:r>
              <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rPr>
              <a:t>The main objective of this project is to recommend skills for resume based on the job description provided by the recruiter. </a:t>
            </a:r>
          </a:p>
          <a:p>
            <a:endParaRPr lang="en-IN" sz="1800" dirty="0">
              <a:solidFill>
                <a:srgbClr val="24292F"/>
              </a:solidFill>
              <a:latin typeface="Segoe UI" panose="020B0502040204020203" pitchFamily="34" charset="0"/>
              <a:ea typeface="Calibri" panose="020F0502020204030204" pitchFamily="34" charset="0"/>
              <a:cs typeface="Mangal" panose="02040503050203030202" pitchFamily="18" charset="0"/>
            </a:endParaRPr>
          </a:p>
          <a:p>
            <a:pPr marL="0" indent="0">
              <a:buNone/>
            </a:pPr>
            <a:endPar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endParaRPr>
          </a:p>
          <a:p>
            <a:r>
              <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rPr>
              <a:t>The model takes the features extracted from the candidate’s resume as input and finds their categories, further based on the required job description the categorized resume mapped and recommend the most suitable candidate’s profile to HR.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D175-0EF8-48BE-897C-78A4881FBA9F}"/>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76B5BECC-2A0F-4688-9E1E-EDDE3C11AD1D}"/>
              </a:ext>
            </a:extLst>
          </p:cNvPr>
          <p:cNvSpPr>
            <a:spLocks noGrp="1"/>
          </p:cNvSpPr>
          <p:nvPr>
            <p:ph idx="1"/>
          </p:nvPr>
        </p:nvSpPr>
        <p:spPr/>
        <p:txBody>
          <a:bodyPr>
            <a:normAutofit/>
          </a:bodyPr>
          <a:lstStyle/>
          <a:p>
            <a:r>
              <a:rPr lang="en-US" sz="2000" dirty="0"/>
              <a:t>Our system extracts the necessary information such as experience, skills, education present in the resume by using certain Natural Language Processing (NLP) techniques. </a:t>
            </a:r>
          </a:p>
          <a:p>
            <a:endParaRPr lang="en-US" sz="2000" dirty="0"/>
          </a:p>
          <a:p>
            <a:r>
              <a:rPr lang="en-US" sz="2000" dirty="0"/>
              <a:t>The extracted information is used to train the machine learning models. The trained model specifies whether the particular candidate has specific skills and recommends skills  </a:t>
            </a:r>
          </a:p>
          <a:p>
            <a:endParaRPr lang="en-US" sz="2000" dirty="0"/>
          </a:p>
          <a:p>
            <a:r>
              <a:rPr lang="en-US" sz="2000" dirty="0"/>
              <a:t> Also tells If he/she will be qualified or not in percentage, then the system will recommend other suitable roles for that candidate</a:t>
            </a:r>
            <a:endParaRPr lang="en-IN" sz="2000" dirty="0"/>
          </a:p>
        </p:txBody>
      </p:sp>
    </p:spTree>
    <p:extLst>
      <p:ext uri="{BB962C8B-B14F-4D97-AF65-F5344CB8AC3E}">
        <p14:creationId xmlns:p14="http://schemas.microsoft.com/office/powerpoint/2010/main" val="5164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F539-92E9-4FC4-9696-1D32B83AD98B}"/>
              </a:ext>
            </a:extLst>
          </p:cNvPr>
          <p:cNvSpPr>
            <a:spLocks noGrp="1"/>
          </p:cNvSpPr>
          <p:nvPr>
            <p:ph type="title"/>
          </p:nvPr>
        </p:nvSpPr>
        <p:spPr>
          <a:xfrm>
            <a:off x="486696" y="224334"/>
            <a:ext cx="8657304" cy="763526"/>
          </a:xfrm>
        </p:spPr>
        <p:txBody>
          <a:bodyPr>
            <a:normAutofit/>
          </a:bodyPr>
          <a:lstStyle/>
          <a:p>
            <a:r>
              <a:rPr lang="en-IN" sz="2800" dirty="0"/>
              <a:t>Work Flow of the Proposed System</a:t>
            </a:r>
          </a:p>
        </p:txBody>
      </p:sp>
      <p:pic>
        <p:nvPicPr>
          <p:cNvPr id="5" name="Content Placeholder 4">
            <a:extLst>
              <a:ext uri="{FF2B5EF4-FFF2-40B4-BE49-F238E27FC236}">
                <a16:creationId xmlns:a16="http://schemas.microsoft.com/office/drawing/2014/main" id="{4FD70393-80D7-4F6F-B7B4-E99C36CE2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60" y="1177924"/>
            <a:ext cx="6972300" cy="3741241"/>
          </a:xfrm>
        </p:spPr>
      </p:pic>
    </p:spTree>
    <p:extLst>
      <p:ext uri="{BB962C8B-B14F-4D97-AF65-F5344CB8AC3E}">
        <p14:creationId xmlns:p14="http://schemas.microsoft.com/office/powerpoint/2010/main" val="51984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Modules</a:t>
            </a:r>
          </a:p>
        </p:txBody>
      </p:sp>
      <p:sp>
        <p:nvSpPr>
          <p:cNvPr id="5" name="Content Placeholder 4"/>
          <p:cNvSpPr>
            <a:spLocks noGrp="1"/>
          </p:cNvSpPr>
          <p:nvPr>
            <p:ph idx="1"/>
          </p:nvPr>
        </p:nvSpPr>
        <p:spPr/>
        <p:txBody>
          <a:bodyPr>
            <a:normAutofit lnSpcReduction="10000"/>
          </a:bodyPr>
          <a:lstStyle/>
          <a:p>
            <a:r>
              <a:rPr lang="en-US" dirty="0"/>
              <a:t>Resume Module – functionalities of resume</a:t>
            </a:r>
          </a:p>
          <a:p>
            <a:r>
              <a:rPr lang="en-US" dirty="0"/>
              <a:t>Skills Module – Set of all the skills required </a:t>
            </a:r>
          </a:p>
          <a:p>
            <a:r>
              <a:rPr lang="en-US" dirty="0"/>
              <a:t>Job Module – List of Jobs available and management </a:t>
            </a:r>
          </a:p>
          <a:p>
            <a:r>
              <a:rPr lang="en-US" dirty="0"/>
              <a:t>User Module – Operations related to User</a:t>
            </a:r>
          </a:p>
          <a:p>
            <a:endParaRPr lang="en-US" dirty="0"/>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90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charter</vt:lpstr>
      <vt:lpstr>Segoe UI</vt:lpstr>
      <vt:lpstr>sohne</vt:lpstr>
      <vt:lpstr>Office Theme</vt:lpstr>
      <vt:lpstr>RESUME SKILLS RECOMMENDER </vt:lpstr>
      <vt:lpstr>Problem Statement</vt:lpstr>
      <vt:lpstr>Problem Statement</vt:lpstr>
      <vt:lpstr>Abstract</vt:lpstr>
      <vt:lpstr>Abstract</vt:lpstr>
      <vt:lpstr>Objective</vt:lpstr>
      <vt:lpstr>Proposed System</vt:lpstr>
      <vt:lpstr>Work Flow of the Proposed System</vt:lpstr>
      <vt:lpstr>Modules</vt:lpstr>
      <vt:lpstr>Technologies </vt:lpstr>
      <vt:lpstr>Design Approach</vt:lpstr>
      <vt:lpstr>Design Approach</vt:lpstr>
      <vt:lpstr>Design Approach</vt:lpstr>
      <vt:lpstr>Design Approach</vt:lpstr>
      <vt:lpstr>Design Approach</vt:lpstr>
      <vt:lpstr>Flow Diagram</vt:lpstr>
      <vt:lpstr>PowerPoint Presentation</vt:lpstr>
      <vt:lpstr>PowerPoint Presentation</vt:lpstr>
      <vt:lpstr>Screenshots</vt:lpstr>
      <vt:lpstr>Screenshots</vt:lpstr>
      <vt:lpstr>Screenshots</vt:lpstr>
      <vt:lpstr>Screenshots</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2022-05-21T04:50:22Z</dcterms:modified>
</cp:coreProperties>
</file>