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Amatic SC"/>
      <p:regular r:id="rId32"/>
      <p:bold r:id="rId33"/>
    </p:embeddedFont>
    <p:embeddedFont>
      <p:font typeface="Source Code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98f90b5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98f90b5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 over to Priyanka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398f90b5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398f90b5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98f90b5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98f90b5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398f90b5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398f90b5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98f90b5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98f90b5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398f90b5a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398f90b5a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98f90b5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98f90b5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398f90b5a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98f90b5a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98f90b5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98f90b5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98f90b5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98f90b5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98f90b5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98f90b5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98f90b5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98f90b5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98f90b5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98f90b5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98f90b5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98f90b5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398f90b5a_3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98f90b5a_3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98f90b5a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98f90b5a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2019 witnessed the birth of the current pandemic, CoronaVirus (COVID-19). It started from China, but has rapidly spread ever since then it has been multiplying rapidly with space and time. Almost 220 countries have been affected and don't seem to stop anytime soon. By the looks of it, it might look like a medical problem, but as a Data Scientist, what is the best that can be done? Overcoming this pandemic is the need of the hour, for which important decisions need to be made after understanding the underlying data.  The aim of this project is to provide some insights, visualizations and predictions that can allow the government to take appropriate measures in dealing with this situation. The results show the sequential increase in infected numbers of people and deaths. However, the expectation is to find a way to flatten the curve.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398f90b5a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98f90b5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398f90b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398f90b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98f90b5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98f90b5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98f90b5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398f90b5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98f90b5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98f90b5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www.kaggle.com/sudalairajkumar/novel-corona-virus-2019-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 6220 - Covid 19 </a:t>
            </a:r>
            <a:endParaRPr/>
          </a:p>
          <a:p>
            <a:pPr indent="0" lvl="0" marL="0" rtl="0" algn="ctr">
              <a:spcBef>
                <a:spcPts val="0"/>
              </a:spcBef>
              <a:spcAft>
                <a:spcPts val="0"/>
              </a:spcAft>
              <a:buNone/>
            </a:pPr>
            <a:r>
              <a:rPr lang="en" sz="6000"/>
              <a:t>world wide visualizations and predictions</a:t>
            </a:r>
            <a:endParaRPr sz="6000"/>
          </a:p>
        </p:txBody>
      </p:sp>
      <p:sp>
        <p:nvSpPr>
          <p:cNvPr id="57" name="Google Shape;57;p13"/>
          <p:cNvSpPr txBox="1"/>
          <p:nvPr>
            <p:ph idx="1" type="subTitle"/>
          </p:nvPr>
        </p:nvSpPr>
        <p:spPr>
          <a:xfrm>
            <a:off x="-262025" y="3880575"/>
            <a:ext cx="9563100" cy="706200"/>
          </a:xfrm>
          <a:prstGeom prst="rect">
            <a:avLst/>
          </a:prstGeom>
        </p:spPr>
        <p:txBody>
          <a:bodyPr anchorCtr="0" anchor="ctr" bIns="91425" lIns="91425" spcFirstLastPara="1" rIns="91425" wrap="square" tIns="91425">
            <a:noAutofit/>
          </a:bodyPr>
          <a:lstStyle/>
          <a:p>
            <a:pPr indent="-361950" lvl="0" marL="457200" rtl="0" algn="ctr">
              <a:spcBef>
                <a:spcPts val="0"/>
              </a:spcBef>
              <a:spcAft>
                <a:spcPts val="0"/>
              </a:spcAft>
              <a:buSzPts val="2100"/>
              <a:buChar char="-"/>
            </a:pPr>
            <a:r>
              <a:rPr lang="en"/>
              <a:t>Aakanksha Duggal, Harshal Savla and Priyanka Debnath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99625" y="465950"/>
            <a:ext cx="2969700" cy="10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wise Analysis - </a:t>
            </a:r>
            <a:r>
              <a:rPr lang="en" sz="2400"/>
              <a:t>confirmed cases </a:t>
            </a:r>
            <a:r>
              <a:rPr lang="en" sz="1800"/>
              <a:t>vs</a:t>
            </a:r>
            <a:r>
              <a:rPr lang="en" sz="2400"/>
              <a:t> deaths</a:t>
            </a:r>
            <a:endParaRPr/>
          </a:p>
        </p:txBody>
      </p:sp>
      <p:sp>
        <p:nvSpPr>
          <p:cNvPr id="130" name="Google Shape;130;p22"/>
          <p:cNvSpPr txBox="1"/>
          <p:nvPr>
            <p:ph idx="1" type="body"/>
          </p:nvPr>
        </p:nvSpPr>
        <p:spPr>
          <a:xfrm>
            <a:off x="352350" y="2056675"/>
            <a:ext cx="2556300" cy="300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Exponential increase in number of confirmed cases and deaths is observed.</a:t>
            </a:r>
            <a:endParaRPr/>
          </a:p>
          <a:p>
            <a:pPr indent="-304800" lvl="0" marL="457200" rtl="0" algn="l">
              <a:spcBef>
                <a:spcPts val="0"/>
              </a:spcBef>
              <a:spcAft>
                <a:spcPts val="0"/>
              </a:spcAft>
              <a:buSzPts val="1200"/>
              <a:buChar char="●"/>
            </a:pPr>
            <a:r>
              <a:rPr lang="en"/>
              <a:t>For Confirmed cases the increase is seen from the week 7.</a:t>
            </a:r>
            <a:endParaRPr/>
          </a:p>
          <a:p>
            <a:pPr indent="-304800" lvl="0" marL="457200" rtl="0" algn="l">
              <a:spcBef>
                <a:spcPts val="0"/>
              </a:spcBef>
              <a:spcAft>
                <a:spcPts val="0"/>
              </a:spcAft>
              <a:buSzPts val="1200"/>
              <a:buChar char="●"/>
            </a:pPr>
            <a:r>
              <a:rPr lang="en"/>
              <a:t>For deaths the increase is seen from week 8.</a:t>
            </a:r>
            <a:endParaRPr/>
          </a:p>
        </p:txBody>
      </p:sp>
      <p:pic>
        <p:nvPicPr>
          <p:cNvPr id="131" name="Google Shape;131;p22"/>
          <p:cNvPicPr preferRelativeResize="0"/>
          <p:nvPr/>
        </p:nvPicPr>
        <p:blipFill>
          <a:blip r:embed="rId3">
            <a:alphaModFix/>
          </a:blip>
          <a:stretch>
            <a:fillRect/>
          </a:stretch>
        </p:blipFill>
        <p:spPr>
          <a:xfrm>
            <a:off x="2971375" y="555600"/>
            <a:ext cx="6020228" cy="401342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66000" y="398700"/>
            <a:ext cx="2969700" cy="10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Growth rate of Confirmed,  Recovered and Death Cases </a:t>
            </a:r>
            <a:endParaRPr sz="2800"/>
          </a:p>
        </p:txBody>
      </p:sp>
      <p:sp>
        <p:nvSpPr>
          <p:cNvPr id="137" name="Google Shape;137;p23"/>
          <p:cNvSpPr txBox="1"/>
          <p:nvPr>
            <p:ph idx="1" type="body"/>
          </p:nvPr>
        </p:nvSpPr>
        <p:spPr>
          <a:xfrm>
            <a:off x="166000" y="1568825"/>
            <a:ext cx="2556300" cy="3000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Confirmed Cases all over the world increase rapidly after Mid March</a:t>
            </a:r>
            <a:endParaRPr/>
          </a:p>
          <a:p>
            <a:pPr indent="-304800" lvl="0" marL="457200" rtl="0" algn="l">
              <a:spcBef>
                <a:spcPts val="0"/>
              </a:spcBef>
              <a:spcAft>
                <a:spcPts val="0"/>
              </a:spcAft>
              <a:buSzPts val="1200"/>
              <a:buChar char="●"/>
            </a:pPr>
            <a:r>
              <a:rPr lang="en"/>
              <a:t>Growth Rate of Recovered Cases also take a hike end of March</a:t>
            </a:r>
            <a:endParaRPr/>
          </a:p>
          <a:p>
            <a:pPr indent="-304800" lvl="0" marL="457200" rtl="0" algn="l">
              <a:spcBef>
                <a:spcPts val="0"/>
              </a:spcBef>
              <a:spcAft>
                <a:spcPts val="0"/>
              </a:spcAft>
              <a:buSzPts val="1200"/>
              <a:buChar char="●"/>
            </a:pPr>
            <a:r>
              <a:rPr lang="en"/>
              <a:t>Deaths take a relatively less steeper curve towards the beginning of April</a:t>
            </a:r>
            <a:endParaRPr/>
          </a:p>
        </p:txBody>
      </p:sp>
      <p:pic>
        <p:nvPicPr>
          <p:cNvPr id="138" name="Google Shape;138;p23"/>
          <p:cNvPicPr preferRelativeResize="0"/>
          <p:nvPr/>
        </p:nvPicPr>
        <p:blipFill>
          <a:blip r:embed="rId3">
            <a:alphaModFix/>
          </a:blip>
          <a:stretch>
            <a:fillRect/>
          </a:stretch>
        </p:blipFill>
        <p:spPr>
          <a:xfrm>
            <a:off x="3076425" y="465950"/>
            <a:ext cx="5971199" cy="41031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66000" y="398700"/>
            <a:ext cx="2969700" cy="10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Mortality and Recovery Rate</a:t>
            </a:r>
            <a:endParaRPr/>
          </a:p>
        </p:txBody>
      </p:sp>
      <p:sp>
        <p:nvSpPr>
          <p:cNvPr id="144" name="Google Shape;144;p24"/>
          <p:cNvSpPr txBox="1"/>
          <p:nvPr>
            <p:ph idx="1" type="body"/>
          </p:nvPr>
        </p:nvSpPr>
        <p:spPr>
          <a:xfrm>
            <a:off x="166000" y="2208250"/>
            <a:ext cx="2556300" cy="1671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Mortality rates rise beginning of April</a:t>
            </a:r>
            <a:endParaRPr/>
          </a:p>
          <a:p>
            <a:pPr indent="-304800" lvl="0" marL="457200" rtl="0" algn="l">
              <a:spcBef>
                <a:spcPts val="0"/>
              </a:spcBef>
              <a:spcAft>
                <a:spcPts val="0"/>
              </a:spcAft>
              <a:buSzPts val="1200"/>
              <a:buChar char="●"/>
            </a:pPr>
            <a:r>
              <a:rPr lang="en"/>
              <a:t>Recovery rate looks like a bell curve with its peak around early March</a:t>
            </a:r>
            <a:endParaRPr/>
          </a:p>
          <a:p>
            <a:pPr indent="0" lvl="0" marL="0" rtl="0" algn="l">
              <a:spcBef>
                <a:spcPts val="1600"/>
              </a:spcBef>
              <a:spcAft>
                <a:spcPts val="1600"/>
              </a:spcAft>
              <a:buNone/>
            </a:pPr>
            <a:r>
              <a:t/>
            </a:r>
            <a:endParaRPr/>
          </a:p>
        </p:txBody>
      </p:sp>
      <p:pic>
        <p:nvPicPr>
          <p:cNvPr id="145" name="Google Shape;145;p24"/>
          <p:cNvPicPr preferRelativeResize="0"/>
          <p:nvPr/>
        </p:nvPicPr>
        <p:blipFill>
          <a:blip r:embed="rId3">
            <a:alphaModFix/>
          </a:blip>
          <a:stretch>
            <a:fillRect/>
          </a:stretch>
        </p:blipFill>
        <p:spPr>
          <a:xfrm>
            <a:off x="2935950" y="398700"/>
            <a:ext cx="6055652" cy="417042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96500" y="107200"/>
            <a:ext cx="2786700" cy="10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Daily increase in Confirmed, Recovered and Death Cases </a:t>
            </a:r>
            <a:endParaRPr sz="2400"/>
          </a:p>
        </p:txBody>
      </p:sp>
      <p:sp>
        <p:nvSpPr>
          <p:cNvPr id="151" name="Google Shape;151;p25"/>
          <p:cNvSpPr txBox="1"/>
          <p:nvPr>
            <p:ph idx="1" type="body"/>
          </p:nvPr>
        </p:nvSpPr>
        <p:spPr>
          <a:xfrm>
            <a:off x="196500" y="1396875"/>
            <a:ext cx="2556300" cy="2703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Daily increase in Confirmed Cases is more erratic and intense than daily increase in Recovered cases, which says how serious this pandemic is</a:t>
            </a:r>
            <a:endParaRPr/>
          </a:p>
          <a:p>
            <a:pPr indent="-304800" lvl="0" marL="457200" rtl="0" algn="l">
              <a:spcBef>
                <a:spcPts val="0"/>
              </a:spcBef>
              <a:spcAft>
                <a:spcPts val="0"/>
              </a:spcAft>
              <a:buSzPts val="1200"/>
              <a:buChar char="●"/>
            </a:pPr>
            <a:r>
              <a:rPr lang="en"/>
              <a:t>Death cases seems to have a comparatively more stable curve</a:t>
            </a:r>
            <a:endParaRPr/>
          </a:p>
        </p:txBody>
      </p:sp>
      <p:pic>
        <p:nvPicPr>
          <p:cNvPr id="152" name="Google Shape;152;p25"/>
          <p:cNvPicPr preferRelativeResize="0"/>
          <p:nvPr/>
        </p:nvPicPr>
        <p:blipFill>
          <a:blip r:embed="rId3">
            <a:alphaModFix/>
          </a:blip>
          <a:stretch>
            <a:fillRect/>
          </a:stretch>
        </p:blipFill>
        <p:spPr>
          <a:xfrm>
            <a:off x="3076825" y="304675"/>
            <a:ext cx="5805526" cy="42644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96500" y="107200"/>
            <a:ext cx="2786700" cy="10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Growth Factor for</a:t>
            </a:r>
            <a:r>
              <a:rPr lang="en" sz="2300"/>
              <a:t> Confirmed, Recovered and Death Cases </a:t>
            </a:r>
            <a:endParaRPr sz="2300"/>
          </a:p>
        </p:txBody>
      </p:sp>
      <p:sp>
        <p:nvSpPr>
          <p:cNvPr id="158" name="Google Shape;158;p26"/>
          <p:cNvSpPr txBox="1"/>
          <p:nvPr>
            <p:ph idx="1" type="body"/>
          </p:nvPr>
        </p:nvSpPr>
        <p:spPr>
          <a:xfrm>
            <a:off x="311700" y="1265300"/>
            <a:ext cx="2556300" cy="3303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Growth Factor for all the different kind of Cases were pretty high and unpredictable around the beginning of Feb which is when this spread had started to take its shape towards a global pandemic</a:t>
            </a:r>
            <a:endParaRPr/>
          </a:p>
          <a:p>
            <a:pPr indent="-304800" lvl="0" marL="457200" rtl="0" algn="l">
              <a:spcBef>
                <a:spcPts val="0"/>
              </a:spcBef>
              <a:spcAft>
                <a:spcPts val="0"/>
              </a:spcAft>
              <a:buSzPts val="1200"/>
              <a:buChar char="●"/>
            </a:pPr>
            <a:r>
              <a:rPr lang="en"/>
              <a:t>It has since stabilized for the past 2 months</a:t>
            </a:r>
            <a:endParaRPr/>
          </a:p>
        </p:txBody>
      </p:sp>
      <p:pic>
        <p:nvPicPr>
          <p:cNvPr id="159" name="Google Shape;159;p26"/>
          <p:cNvPicPr preferRelativeResize="0"/>
          <p:nvPr/>
        </p:nvPicPr>
        <p:blipFill>
          <a:blip r:embed="rId3">
            <a:alphaModFix/>
          </a:blip>
          <a:stretch>
            <a:fillRect/>
          </a:stretch>
        </p:blipFill>
        <p:spPr>
          <a:xfrm>
            <a:off x="2983200" y="334400"/>
            <a:ext cx="5971202" cy="42348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96500" y="498350"/>
            <a:ext cx="2786700" cy="7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Countrywide Analysis</a:t>
            </a:r>
            <a:endParaRPr/>
          </a:p>
        </p:txBody>
      </p:sp>
      <p:sp>
        <p:nvSpPr>
          <p:cNvPr id="165" name="Google Shape;165;p27"/>
          <p:cNvSpPr txBox="1"/>
          <p:nvPr>
            <p:ph idx="1" type="body"/>
          </p:nvPr>
        </p:nvSpPr>
        <p:spPr>
          <a:xfrm>
            <a:off x="196500" y="1401200"/>
            <a:ext cx="2556300" cy="316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US infections are by far the worst, as we see both the highest number of confirmed cases vs the deaths</a:t>
            </a:r>
            <a:endParaRPr/>
          </a:p>
          <a:p>
            <a:pPr indent="-304800" lvl="0" marL="457200" rtl="0" algn="l">
              <a:spcBef>
                <a:spcPts val="0"/>
              </a:spcBef>
              <a:spcAft>
                <a:spcPts val="0"/>
              </a:spcAft>
              <a:buSzPts val="1200"/>
              <a:buChar char="●"/>
            </a:pPr>
            <a:r>
              <a:rPr lang="en"/>
              <a:t>Fewer number of deaths compared to the number of confirmed cases, when compared to other countries vs the US</a:t>
            </a:r>
            <a:endParaRPr/>
          </a:p>
        </p:txBody>
      </p:sp>
      <p:pic>
        <p:nvPicPr>
          <p:cNvPr id="166" name="Google Shape;166;p27"/>
          <p:cNvPicPr preferRelativeResize="0"/>
          <p:nvPr/>
        </p:nvPicPr>
        <p:blipFill>
          <a:blip r:embed="rId3">
            <a:alphaModFix/>
          </a:blip>
          <a:stretch>
            <a:fillRect/>
          </a:stretch>
        </p:blipFill>
        <p:spPr>
          <a:xfrm>
            <a:off x="2983200" y="611200"/>
            <a:ext cx="5971201" cy="39580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196500" y="592400"/>
            <a:ext cx="2786700" cy="10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15 Countries - </a:t>
            </a:r>
            <a:r>
              <a:rPr lang="en" sz="2400"/>
              <a:t>Most Active and Closed Cases</a:t>
            </a:r>
            <a:endParaRPr sz="2400"/>
          </a:p>
        </p:txBody>
      </p:sp>
      <p:sp>
        <p:nvSpPr>
          <p:cNvPr id="172" name="Google Shape;172;p28"/>
          <p:cNvSpPr txBox="1"/>
          <p:nvPr>
            <p:ph idx="1" type="body"/>
          </p:nvPr>
        </p:nvSpPr>
        <p:spPr>
          <a:xfrm>
            <a:off x="196500" y="1707250"/>
            <a:ext cx="2556300" cy="277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Countries where community spread has occurred are seeing spikes in the number of cases.</a:t>
            </a:r>
            <a:endParaRPr/>
          </a:p>
          <a:p>
            <a:pPr indent="-304800" lvl="0" marL="457200" rtl="0" algn="l">
              <a:spcBef>
                <a:spcPts val="0"/>
              </a:spcBef>
              <a:spcAft>
                <a:spcPts val="0"/>
              </a:spcAft>
              <a:buSzPts val="1200"/>
              <a:buChar char="●"/>
            </a:pPr>
            <a:r>
              <a:rPr lang="en"/>
              <a:t>Whereas, countries like China where the spread has declined the number of closed cases has increased.</a:t>
            </a:r>
            <a:endParaRPr/>
          </a:p>
        </p:txBody>
      </p:sp>
      <p:pic>
        <p:nvPicPr>
          <p:cNvPr id="173" name="Google Shape;173;p28"/>
          <p:cNvPicPr preferRelativeResize="0"/>
          <p:nvPr/>
        </p:nvPicPr>
        <p:blipFill>
          <a:blip r:embed="rId3">
            <a:alphaModFix/>
          </a:blip>
          <a:stretch>
            <a:fillRect/>
          </a:stretch>
        </p:blipFill>
        <p:spPr>
          <a:xfrm>
            <a:off x="2983200" y="592400"/>
            <a:ext cx="5971202" cy="39765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196500" y="592400"/>
            <a:ext cx="2859600" cy="10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r>
              <a:rPr lang="en"/>
              <a:t> - </a:t>
            </a:r>
            <a:r>
              <a:rPr lang="en" sz="2400"/>
              <a:t>China, Italy, US and Rest of the world</a:t>
            </a:r>
            <a:endParaRPr sz="2400"/>
          </a:p>
        </p:txBody>
      </p:sp>
      <p:sp>
        <p:nvSpPr>
          <p:cNvPr id="179" name="Google Shape;179;p29"/>
          <p:cNvSpPr txBox="1"/>
          <p:nvPr>
            <p:ph idx="1" type="body"/>
          </p:nvPr>
        </p:nvSpPr>
        <p:spPr>
          <a:xfrm>
            <a:off x="311700" y="1791875"/>
            <a:ext cx="2556300" cy="27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China has managed to flatten the curve, however, the rest of the world is experiencing a spike in the total number of cases and number of deaths. </a:t>
            </a:r>
            <a:endParaRPr/>
          </a:p>
          <a:p>
            <a:pPr indent="0" lvl="0" marL="0" rtl="0" algn="l">
              <a:spcBef>
                <a:spcPts val="1600"/>
              </a:spcBef>
              <a:spcAft>
                <a:spcPts val="1600"/>
              </a:spcAft>
              <a:buNone/>
            </a:pPr>
            <a:r>
              <a:t/>
            </a:r>
            <a:endParaRPr/>
          </a:p>
        </p:txBody>
      </p:sp>
      <p:pic>
        <p:nvPicPr>
          <p:cNvPr id="180" name="Google Shape;180;p29"/>
          <p:cNvPicPr preferRelativeResize="0"/>
          <p:nvPr/>
        </p:nvPicPr>
        <p:blipFill>
          <a:blip r:embed="rId3">
            <a:alphaModFix/>
          </a:blip>
          <a:stretch>
            <a:fillRect/>
          </a:stretch>
        </p:blipFill>
        <p:spPr>
          <a:xfrm>
            <a:off x="3056100" y="592400"/>
            <a:ext cx="5971203" cy="3976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Predictions</a:t>
            </a:r>
            <a:endParaRPr/>
          </a:p>
          <a:p>
            <a:pPr indent="0" lvl="0" marL="0" rtl="0" algn="ctr">
              <a:spcBef>
                <a:spcPts val="0"/>
              </a:spcBef>
              <a:spcAft>
                <a:spcPts val="0"/>
              </a:spcAft>
              <a:buNone/>
            </a:pPr>
            <a:r>
              <a:rPr lang="en" sz="3000"/>
              <a:t>Using machine learning models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196500" y="592400"/>
            <a:ext cx="2859600" cy="10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Prediction Model</a:t>
            </a:r>
            <a:r>
              <a:rPr lang="en"/>
              <a:t> - </a:t>
            </a:r>
            <a:r>
              <a:rPr lang="en" sz="2400"/>
              <a:t>Confirmed Cases</a:t>
            </a:r>
            <a:endParaRPr sz="2400"/>
          </a:p>
        </p:txBody>
      </p:sp>
      <p:sp>
        <p:nvSpPr>
          <p:cNvPr id="191" name="Google Shape;191;p31"/>
          <p:cNvSpPr txBox="1"/>
          <p:nvPr>
            <p:ph idx="1" type="body"/>
          </p:nvPr>
        </p:nvSpPr>
        <p:spPr>
          <a:xfrm>
            <a:off x="348150" y="1791875"/>
            <a:ext cx="2556300" cy="277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highlight>
                  <a:srgbClr val="FFFFFF"/>
                </a:highlight>
              </a:rPr>
              <a:t>The predictions of the  Linear Regression model are completely off.</a:t>
            </a:r>
            <a:endParaRPr>
              <a:highlight>
                <a:srgbClr val="FFFFFF"/>
              </a:highlight>
            </a:endParaRPr>
          </a:p>
          <a:p>
            <a:pPr indent="-304800" lvl="0" marL="457200" rtl="0" algn="l">
              <a:spcBef>
                <a:spcPts val="0"/>
              </a:spcBef>
              <a:spcAft>
                <a:spcPts val="0"/>
              </a:spcAft>
              <a:buSzPts val="1200"/>
              <a:buChar char="●"/>
            </a:pPr>
            <a:r>
              <a:rPr lang="en">
                <a:highlight>
                  <a:srgbClr val="FFFFFF"/>
                </a:highlight>
              </a:rPr>
              <a:t>Root Mean Square Error for Linear Regression:  959965.38</a:t>
            </a:r>
            <a:endParaRPr/>
          </a:p>
        </p:txBody>
      </p:sp>
      <p:pic>
        <p:nvPicPr>
          <p:cNvPr id="192" name="Google Shape;192;p31"/>
          <p:cNvPicPr preferRelativeResize="0"/>
          <p:nvPr/>
        </p:nvPicPr>
        <p:blipFill>
          <a:blip r:embed="rId3">
            <a:alphaModFix/>
          </a:blip>
          <a:stretch>
            <a:fillRect/>
          </a:stretch>
        </p:blipFill>
        <p:spPr>
          <a:xfrm>
            <a:off x="3208500" y="592400"/>
            <a:ext cx="5783098" cy="3976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196500" y="535975"/>
            <a:ext cx="3012000" cy="11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 Machine</a:t>
            </a:r>
            <a:r>
              <a:rPr lang="en"/>
              <a:t>- </a:t>
            </a:r>
            <a:r>
              <a:rPr lang="en" sz="2400"/>
              <a:t>Confirmed Cases</a:t>
            </a:r>
            <a:endParaRPr sz="2400"/>
          </a:p>
        </p:txBody>
      </p:sp>
      <p:sp>
        <p:nvSpPr>
          <p:cNvPr id="198" name="Google Shape;198;p32"/>
          <p:cNvSpPr txBox="1"/>
          <p:nvPr>
            <p:ph idx="1" type="body"/>
          </p:nvPr>
        </p:nvSpPr>
        <p:spPr>
          <a:xfrm>
            <a:off x="311700" y="1791875"/>
            <a:ext cx="2556300" cy="277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highlight>
                  <a:srgbClr val="FFFFFF"/>
                </a:highlight>
              </a:rPr>
              <a:t>SVM handles non-linear data more efficiently and this is evident in the plot</a:t>
            </a:r>
            <a:endParaRPr>
              <a:highlight>
                <a:srgbClr val="FFFFFF"/>
              </a:highlight>
            </a:endParaRPr>
          </a:p>
          <a:p>
            <a:pPr indent="-304800" lvl="0" marL="457200" rtl="0" algn="l">
              <a:spcBef>
                <a:spcPts val="0"/>
              </a:spcBef>
              <a:spcAft>
                <a:spcPts val="0"/>
              </a:spcAft>
              <a:buSzPts val="1200"/>
              <a:buChar char="●"/>
            </a:pPr>
            <a:r>
              <a:rPr lang="en">
                <a:highlight>
                  <a:srgbClr val="FFFFFF"/>
                </a:highlight>
              </a:rPr>
              <a:t>Root Mean Square Error for Support Vector Machine:  161859.97552267514</a:t>
            </a:r>
            <a:endParaRPr/>
          </a:p>
        </p:txBody>
      </p:sp>
      <p:pic>
        <p:nvPicPr>
          <p:cNvPr id="199" name="Google Shape;199;p32"/>
          <p:cNvPicPr preferRelativeResize="0"/>
          <p:nvPr/>
        </p:nvPicPr>
        <p:blipFill>
          <a:blip r:embed="rId3">
            <a:alphaModFix/>
          </a:blip>
          <a:stretch>
            <a:fillRect/>
          </a:stretch>
        </p:blipFill>
        <p:spPr>
          <a:xfrm>
            <a:off x="3208500" y="535975"/>
            <a:ext cx="5630700" cy="40330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for </a:t>
            </a:r>
            <a:r>
              <a:rPr lang="en"/>
              <a:t>comparison</a:t>
            </a:r>
            <a:endParaRPr/>
          </a:p>
        </p:txBody>
      </p:sp>
      <p:sp>
        <p:nvSpPr>
          <p:cNvPr id="205" name="Google Shape;205;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is good when the relation between covariates and the response variables is linear.</a:t>
            </a:r>
            <a:endParaRPr/>
          </a:p>
          <a:p>
            <a:pPr indent="0" lvl="0" marL="0" rtl="0" algn="l">
              <a:spcBef>
                <a:spcPts val="1600"/>
              </a:spcBef>
              <a:spcAft>
                <a:spcPts val="1600"/>
              </a:spcAft>
              <a:buNone/>
            </a:pPr>
            <a:r>
              <a:rPr lang="en"/>
              <a:t>SVM on the other hand handles non-linear data efficiently. This is because it transforms non-linear data into linear data and then draws a hyperplane.</a:t>
            </a:r>
            <a:endParaRPr/>
          </a:p>
        </p:txBody>
      </p:sp>
      <p:pic>
        <p:nvPicPr>
          <p:cNvPr id="206" name="Google Shape;206;p33"/>
          <p:cNvPicPr preferRelativeResize="0"/>
          <p:nvPr/>
        </p:nvPicPr>
        <p:blipFill>
          <a:blip r:embed="rId3">
            <a:alphaModFix/>
          </a:blip>
          <a:stretch>
            <a:fillRect/>
          </a:stretch>
        </p:blipFill>
        <p:spPr>
          <a:xfrm>
            <a:off x="3272100" y="1389600"/>
            <a:ext cx="5719501" cy="20668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6" name="Shape 66"/>
        <p:cNvGrpSpPr/>
        <p:nvPr/>
      </p:nvGrpSpPr>
      <p:grpSpPr>
        <a:xfrm>
          <a:off x="0" y="0"/>
          <a:ext cx="0" cy="0"/>
          <a:chOff x="0" y="0"/>
          <a:chExt cx="0" cy="0"/>
        </a:xfrm>
      </p:grpSpPr>
      <p:grpSp>
        <p:nvGrpSpPr>
          <p:cNvPr id="67" name="Google Shape;67;p15"/>
          <p:cNvGrpSpPr/>
          <p:nvPr/>
        </p:nvGrpSpPr>
        <p:grpSpPr>
          <a:xfrm>
            <a:off x="2820225" y="891450"/>
            <a:ext cx="3175200" cy="3175200"/>
            <a:chOff x="2820225" y="891450"/>
            <a:chExt cx="3175200" cy="3175200"/>
          </a:xfrm>
        </p:grpSpPr>
        <p:sp>
          <p:nvSpPr>
            <p:cNvPr id="68" name="Google Shape;68;p15"/>
            <p:cNvSpPr/>
            <p:nvPr/>
          </p:nvSpPr>
          <p:spPr>
            <a:xfrm rot="10800000">
              <a:off x="2820225" y="891450"/>
              <a:ext cx="3175200" cy="3175200"/>
            </a:xfrm>
            <a:prstGeom prst="blockArc">
              <a:avLst>
                <a:gd fmla="val 5399801" name="adj1"/>
                <a:gd fmla="val 3012680" name="adj2"/>
                <a:gd fmla="val 6939" name="adj3"/>
              </a:avLst>
            </a:prstGeom>
            <a:solidFill>
              <a:srgbClr val="65F0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Amatic SC"/>
                <a:ea typeface="Amatic SC"/>
                <a:cs typeface="Amatic SC"/>
                <a:sym typeface="Amatic SC"/>
              </a:endParaRPr>
            </a:p>
          </p:txBody>
        </p:sp>
        <p:sp>
          <p:nvSpPr>
            <p:cNvPr id="69" name="Google Shape;69;p15"/>
            <p:cNvSpPr/>
            <p:nvPr/>
          </p:nvSpPr>
          <p:spPr>
            <a:xfrm rot="10800000">
              <a:off x="3175023" y="1179900"/>
              <a:ext cx="450600" cy="45060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Amatic SC"/>
                <a:ea typeface="Amatic SC"/>
                <a:cs typeface="Amatic SC"/>
                <a:sym typeface="Amatic SC"/>
              </a:endParaRPr>
            </a:p>
          </p:txBody>
        </p:sp>
      </p:grpSp>
      <p:sp>
        <p:nvSpPr>
          <p:cNvPr id="70" name="Google Shape;70;p15"/>
          <p:cNvSpPr/>
          <p:nvPr/>
        </p:nvSpPr>
        <p:spPr>
          <a:xfrm>
            <a:off x="5130375" y="2707675"/>
            <a:ext cx="1332300" cy="629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matic SC"/>
                <a:ea typeface="Amatic SC"/>
                <a:cs typeface="Amatic SC"/>
                <a:sym typeface="Amatic SC"/>
              </a:rPr>
              <a:t>Visualization</a:t>
            </a:r>
            <a:endParaRPr b="1" sz="1800">
              <a:solidFill>
                <a:srgbClr val="FFFFFF"/>
              </a:solidFill>
              <a:latin typeface="Amatic SC"/>
              <a:ea typeface="Amatic SC"/>
              <a:cs typeface="Amatic SC"/>
              <a:sym typeface="Amatic SC"/>
            </a:endParaRPr>
          </a:p>
        </p:txBody>
      </p:sp>
      <p:sp>
        <p:nvSpPr>
          <p:cNvPr id="71" name="Google Shape;71;p15"/>
          <p:cNvSpPr/>
          <p:nvPr/>
        </p:nvSpPr>
        <p:spPr>
          <a:xfrm>
            <a:off x="3798075" y="689450"/>
            <a:ext cx="1332300" cy="629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matic SC"/>
                <a:ea typeface="Amatic SC"/>
                <a:cs typeface="Amatic SC"/>
                <a:sym typeface="Amatic SC"/>
              </a:rPr>
              <a:t>Insights</a:t>
            </a:r>
            <a:endParaRPr b="1" sz="1800">
              <a:solidFill>
                <a:srgbClr val="FFFFFF"/>
              </a:solidFill>
              <a:latin typeface="Amatic SC"/>
              <a:ea typeface="Amatic SC"/>
              <a:cs typeface="Amatic SC"/>
              <a:sym typeface="Amatic SC"/>
            </a:endParaRPr>
          </a:p>
        </p:txBody>
      </p:sp>
      <p:sp>
        <p:nvSpPr>
          <p:cNvPr id="72" name="Google Shape;72;p15"/>
          <p:cNvSpPr/>
          <p:nvPr/>
        </p:nvSpPr>
        <p:spPr>
          <a:xfrm>
            <a:off x="2465775" y="2707675"/>
            <a:ext cx="1332300" cy="629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matic SC"/>
                <a:ea typeface="Amatic SC"/>
                <a:cs typeface="Amatic SC"/>
                <a:sym typeface="Amatic SC"/>
              </a:rPr>
              <a:t>predictions</a:t>
            </a:r>
            <a:endParaRPr b="1" sz="1800">
              <a:solidFill>
                <a:srgbClr val="FFFFFF"/>
              </a:solidFill>
              <a:latin typeface="Amatic SC"/>
              <a:ea typeface="Amatic SC"/>
              <a:cs typeface="Amatic SC"/>
              <a:sym typeface="Amatic SC"/>
            </a:endParaRPr>
          </a:p>
        </p:txBody>
      </p:sp>
      <p:sp>
        <p:nvSpPr>
          <p:cNvPr id="73" name="Google Shape;73;p15"/>
          <p:cNvSpPr txBox="1"/>
          <p:nvPr/>
        </p:nvSpPr>
        <p:spPr>
          <a:xfrm>
            <a:off x="4001750" y="1975650"/>
            <a:ext cx="961500" cy="5199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Amatic SC"/>
                <a:ea typeface="Amatic SC"/>
                <a:cs typeface="Amatic SC"/>
                <a:sym typeface="Amatic SC"/>
              </a:rPr>
              <a:t>Data</a:t>
            </a:r>
            <a:endParaRPr b="1" sz="24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p:nvPr/>
        </p:nvSpPr>
        <p:spPr>
          <a:xfrm>
            <a:off x="4224746" y="4225117"/>
            <a:ext cx="846900" cy="591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accent1"/>
              </a:solidFill>
              <a:latin typeface="Amatic SC"/>
              <a:ea typeface="Amatic SC"/>
              <a:cs typeface="Amatic SC"/>
              <a:sym typeface="Amatic SC"/>
            </a:endParaRPr>
          </a:p>
        </p:txBody>
      </p:sp>
      <p:sp>
        <p:nvSpPr>
          <p:cNvPr id="79" name="Google Shape;79;p16"/>
          <p:cNvSpPr txBox="1"/>
          <p:nvPr/>
        </p:nvSpPr>
        <p:spPr>
          <a:xfrm>
            <a:off x="5520775" y="3870094"/>
            <a:ext cx="2435400" cy="801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accent1"/>
                </a:solidFill>
                <a:latin typeface="Amatic SC"/>
                <a:ea typeface="Amatic SC"/>
                <a:cs typeface="Amatic SC"/>
                <a:sym typeface="Amatic SC"/>
              </a:rPr>
              <a:t>220 COuntries, with </a:t>
            </a:r>
            <a:r>
              <a:rPr b="1" lang="en" sz="1800">
                <a:solidFill>
                  <a:srgbClr val="202124"/>
                </a:solidFill>
                <a:highlight>
                  <a:srgbClr val="FFFFFF"/>
                </a:highlight>
                <a:latin typeface="Amatic SC"/>
                <a:ea typeface="Amatic SC"/>
                <a:cs typeface="Amatic SC"/>
                <a:sym typeface="Amatic SC"/>
              </a:rPr>
              <a:t>1,979,477 patients</a:t>
            </a:r>
            <a:endParaRPr b="1" sz="1800">
              <a:solidFill>
                <a:schemeClr val="accent1"/>
              </a:solidFill>
              <a:latin typeface="Amatic SC"/>
              <a:ea typeface="Amatic SC"/>
              <a:cs typeface="Amatic SC"/>
              <a:sym typeface="Amatic SC"/>
            </a:endParaRPr>
          </a:p>
        </p:txBody>
      </p:sp>
      <p:sp>
        <p:nvSpPr>
          <p:cNvPr id="80" name="Google Shape;80;p16"/>
          <p:cNvSpPr/>
          <p:nvPr/>
        </p:nvSpPr>
        <p:spPr>
          <a:xfrm rot="5395035">
            <a:off x="2388318" y="3463599"/>
            <a:ext cx="623101" cy="375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accent1"/>
              </a:solidFill>
              <a:latin typeface="Amatic SC"/>
              <a:ea typeface="Amatic SC"/>
              <a:cs typeface="Amatic SC"/>
              <a:sym typeface="Amatic SC"/>
            </a:endParaRPr>
          </a:p>
        </p:txBody>
      </p:sp>
      <p:sp>
        <p:nvSpPr>
          <p:cNvPr id="81" name="Google Shape;81;p16"/>
          <p:cNvSpPr/>
          <p:nvPr/>
        </p:nvSpPr>
        <p:spPr>
          <a:xfrm rot="5395035">
            <a:off x="6447193" y="3463599"/>
            <a:ext cx="623101" cy="37500"/>
          </a:xfrm>
          <a:prstGeom prst="roundRect">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accent1"/>
              </a:solidFill>
              <a:latin typeface="Amatic SC"/>
              <a:ea typeface="Amatic SC"/>
              <a:cs typeface="Amatic SC"/>
              <a:sym typeface="Amatic SC"/>
            </a:endParaRPr>
          </a:p>
        </p:txBody>
      </p:sp>
      <p:grpSp>
        <p:nvGrpSpPr>
          <p:cNvPr id="82" name="Google Shape;82;p16"/>
          <p:cNvGrpSpPr/>
          <p:nvPr/>
        </p:nvGrpSpPr>
        <p:grpSpPr>
          <a:xfrm>
            <a:off x="1404745" y="146721"/>
            <a:ext cx="2500875" cy="4814908"/>
            <a:chOff x="571531" y="1205032"/>
            <a:chExt cx="1755000" cy="3015537"/>
          </a:xfrm>
        </p:grpSpPr>
        <p:sp>
          <p:nvSpPr>
            <p:cNvPr id="83" name="Google Shape;83;p16"/>
            <p:cNvSpPr txBox="1"/>
            <p:nvPr/>
          </p:nvSpPr>
          <p:spPr>
            <a:xfrm>
              <a:off x="597575" y="1205032"/>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sz="1800">
                <a:solidFill>
                  <a:schemeClr val="accent1"/>
                </a:solidFill>
                <a:latin typeface="Amatic SC"/>
                <a:ea typeface="Amatic SC"/>
                <a:cs typeface="Amatic SC"/>
                <a:sym typeface="Amatic SC"/>
              </a:endParaRPr>
            </a:p>
            <a:p>
              <a:pPr indent="0" lvl="0" marL="0" rtl="0" algn="ctr">
                <a:lnSpc>
                  <a:spcPct val="115000"/>
                </a:lnSpc>
                <a:spcBef>
                  <a:spcPts val="0"/>
                </a:spcBef>
                <a:spcAft>
                  <a:spcPts val="0"/>
                </a:spcAft>
                <a:buNone/>
              </a:pPr>
              <a:r>
                <a:t/>
              </a:r>
              <a:endParaRPr b="1" sz="1800">
                <a:solidFill>
                  <a:schemeClr val="accent1"/>
                </a:solidFill>
                <a:latin typeface="Amatic SC"/>
                <a:ea typeface="Amatic SC"/>
                <a:cs typeface="Amatic SC"/>
                <a:sym typeface="Amatic SC"/>
              </a:endParaRPr>
            </a:p>
            <a:p>
              <a:pPr indent="0" lvl="0" marL="0" rtl="0" algn="ctr">
                <a:lnSpc>
                  <a:spcPct val="115000"/>
                </a:lnSpc>
                <a:spcBef>
                  <a:spcPts val="0"/>
                </a:spcBef>
                <a:spcAft>
                  <a:spcPts val="0"/>
                </a:spcAft>
                <a:buNone/>
              </a:pPr>
              <a:r>
                <a:rPr b="1" lang="en" sz="1800">
                  <a:solidFill>
                    <a:schemeClr val="accent1"/>
                  </a:solidFill>
                  <a:latin typeface="Amatic SC"/>
                  <a:ea typeface="Amatic SC"/>
                  <a:cs typeface="Amatic SC"/>
                  <a:sym typeface="Amatic SC"/>
                </a:rPr>
                <a:t>CoronaVirus</a:t>
              </a:r>
              <a:endParaRPr b="1" sz="1800">
                <a:solidFill>
                  <a:schemeClr val="accent1"/>
                </a:solidFill>
                <a:latin typeface="Amatic SC"/>
                <a:ea typeface="Amatic SC"/>
                <a:cs typeface="Amatic SC"/>
                <a:sym typeface="Amatic SC"/>
              </a:endParaRPr>
            </a:p>
            <a:p>
              <a:pPr indent="0" lvl="0" marL="0" rtl="0" algn="ctr">
                <a:lnSpc>
                  <a:spcPct val="115000"/>
                </a:lnSpc>
                <a:spcBef>
                  <a:spcPts val="0"/>
                </a:spcBef>
                <a:spcAft>
                  <a:spcPts val="0"/>
                </a:spcAft>
                <a:buNone/>
              </a:pPr>
              <a:r>
                <a:rPr b="1" lang="en" sz="1800">
                  <a:solidFill>
                    <a:schemeClr val="accent1"/>
                  </a:solidFill>
                  <a:latin typeface="Amatic SC"/>
                  <a:ea typeface="Amatic SC"/>
                  <a:cs typeface="Amatic SC"/>
                  <a:sym typeface="Amatic SC"/>
                </a:rPr>
                <a:t>(COVID-19)</a:t>
              </a:r>
              <a:endParaRPr b="1" sz="1800">
                <a:solidFill>
                  <a:schemeClr val="accent1"/>
                </a:solidFill>
                <a:latin typeface="Amatic SC"/>
                <a:ea typeface="Amatic SC"/>
                <a:cs typeface="Amatic SC"/>
                <a:sym typeface="Amatic SC"/>
              </a:endParaRPr>
            </a:p>
          </p:txBody>
        </p:sp>
        <p:sp>
          <p:nvSpPr>
            <p:cNvPr id="84" name="Google Shape;84;p16"/>
            <p:cNvSpPr txBox="1"/>
            <p:nvPr/>
          </p:nvSpPr>
          <p:spPr>
            <a:xfrm>
              <a:off x="571531" y="3483168"/>
              <a:ext cx="1755000" cy="7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Amatic SC"/>
                  <a:ea typeface="Amatic SC"/>
                  <a:cs typeface="Amatic SC"/>
                  <a:sym typeface="Amatic SC"/>
                </a:rPr>
                <a:t>Started from China, but has rapidly spread ever since then it has been multiplying rapidly with space and time</a:t>
              </a:r>
              <a:endParaRPr b="1" sz="1800">
                <a:solidFill>
                  <a:schemeClr val="accent1"/>
                </a:solidFill>
                <a:latin typeface="Amatic SC"/>
                <a:ea typeface="Amatic SC"/>
                <a:cs typeface="Amatic SC"/>
                <a:sym typeface="Amatic SC"/>
              </a:endParaRPr>
            </a:p>
          </p:txBody>
        </p:sp>
      </p:grpSp>
      <p:grpSp>
        <p:nvGrpSpPr>
          <p:cNvPr id="85" name="Google Shape;85;p16"/>
          <p:cNvGrpSpPr/>
          <p:nvPr/>
        </p:nvGrpSpPr>
        <p:grpSpPr>
          <a:xfrm>
            <a:off x="5605906" y="859478"/>
            <a:ext cx="2187078" cy="2100077"/>
            <a:chOff x="2820225" y="891450"/>
            <a:chExt cx="3175200" cy="3175200"/>
          </a:xfrm>
        </p:grpSpPr>
        <p:sp>
          <p:nvSpPr>
            <p:cNvPr id="86" name="Google Shape;86;p16"/>
            <p:cNvSpPr/>
            <p:nvPr/>
          </p:nvSpPr>
          <p:spPr>
            <a:xfrm rot="10800000">
              <a:off x="2820225" y="891450"/>
              <a:ext cx="3175200" cy="3175200"/>
            </a:xfrm>
            <a:prstGeom prst="blockArc">
              <a:avLst>
                <a:gd fmla="val 5399801" name="adj1"/>
                <a:gd fmla="val 3012680" name="adj2"/>
                <a:gd fmla="val 6939" name="adj3"/>
              </a:avLst>
            </a:prstGeom>
            <a:solidFill>
              <a:srgbClr val="65F0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Amatic SC"/>
                <a:ea typeface="Amatic SC"/>
                <a:cs typeface="Amatic SC"/>
                <a:sym typeface="Amatic SC"/>
              </a:endParaRPr>
            </a:p>
          </p:txBody>
        </p:sp>
        <p:sp>
          <p:nvSpPr>
            <p:cNvPr id="87" name="Google Shape;87;p16"/>
            <p:cNvSpPr/>
            <p:nvPr/>
          </p:nvSpPr>
          <p:spPr>
            <a:xfrm rot="10800000">
              <a:off x="3175023" y="1179900"/>
              <a:ext cx="450600" cy="450600"/>
            </a:xfrm>
            <a:prstGeom prst="rtTriangle">
              <a:avLst/>
            </a:prstGeom>
            <a:solidFill>
              <a:srgbClr val="65F0A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Amatic SC"/>
                <a:ea typeface="Amatic SC"/>
                <a:cs typeface="Amatic SC"/>
                <a:sym typeface="Amatic SC"/>
              </a:endParaRPr>
            </a:p>
          </p:txBody>
        </p:sp>
      </p:grpSp>
      <p:sp>
        <p:nvSpPr>
          <p:cNvPr id="88" name="Google Shape;88;p16"/>
          <p:cNvSpPr/>
          <p:nvPr/>
        </p:nvSpPr>
        <p:spPr>
          <a:xfrm>
            <a:off x="7197375" y="2060825"/>
            <a:ext cx="1325700" cy="4164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matic SC"/>
                <a:ea typeface="Amatic SC"/>
                <a:cs typeface="Amatic SC"/>
                <a:sym typeface="Amatic SC"/>
              </a:rPr>
              <a:t>Visualization</a:t>
            </a:r>
            <a:endParaRPr b="1" sz="1800">
              <a:solidFill>
                <a:srgbClr val="FFFFFF"/>
              </a:solidFill>
              <a:latin typeface="Amatic SC"/>
              <a:ea typeface="Amatic SC"/>
              <a:cs typeface="Amatic SC"/>
              <a:sym typeface="Amatic SC"/>
            </a:endParaRPr>
          </a:p>
        </p:txBody>
      </p:sp>
      <p:sp>
        <p:nvSpPr>
          <p:cNvPr id="89" name="Google Shape;89;p16"/>
          <p:cNvSpPr/>
          <p:nvPr/>
        </p:nvSpPr>
        <p:spPr>
          <a:xfrm>
            <a:off x="6203425" y="725900"/>
            <a:ext cx="917700" cy="4164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matic SC"/>
                <a:ea typeface="Amatic SC"/>
                <a:cs typeface="Amatic SC"/>
                <a:sym typeface="Amatic SC"/>
              </a:rPr>
              <a:t>Insights</a:t>
            </a:r>
            <a:endParaRPr b="1" sz="1800">
              <a:solidFill>
                <a:srgbClr val="FFFFFF"/>
              </a:solidFill>
              <a:latin typeface="Amatic SC"/>
              <a:ea typeface="Amatic SC"/>
              <a:cs typeface="Amatic SC"/>
              <a:sym typeface="Amatic SC"/>
            </a:endParaRPr>
          </a:p>
        </p:txBody>
      </p:sp>
      <p:sp>
        <p:nvSpPr>
          <p:cNvPr id="90" name="Google Shape;90;p16"/>
          <p:cNvSpPr/>
          <p:nvPr/>
        </p:nvSpPr>
        <p:spPr>
          <a:xfrm>
            <a:off x="5071650" y="2060825"/>
            <a:ext cx="1207800" cy="4164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Amatic SC"/>
                <a:ea typeface="Amatic SC"/>
                <a:cs typeface="Amatic SC"/>
                <a:sym typeface="Amatic SC"/>
              </a:rPr>
              <a:t>predictions</a:t>
            </a:r>
            <a:endParaRPr b="1" sz="1800">
              <a:solidFill>
                <a:srgbClr val="FFFFFF"/>
              </a:solidFill>
              <a:latin typeface="Amatic SC"/>
              <a:ea typeface="Amatic SC"/>
              <a:cs typeface="Amatic SC"/>
              <a:sym typeface="Amatic SC"/>
            </a:endParaRPr>
          </a:p>
        </p:txBody>
      </p:sp>
      <p:sp>
        <p:nvSpPr>
          <p:cNvPr id="91" name="Google Shape;91;p16"/>
          <p:cNvSpPr txBox="1"/>
          <p:nvPr/>
        </p:nvSpPr>
        <p:spPr>
          <a:xfrm>
            <a:off x="6419926" y="1576638"/>
            <a:ext cx="662400" cy="3438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Amatic SC"/>
                <a:ea typeface="Amatic SC"/>
                <a:cs typeface="Amatic SC"/>
                <a:sym typeface="Amatic SC"/>
              </a:rPr>
              <a:t>Data</a:t>
            </a:r>
            <a:endParaRPr b="1" sz="2400">
              <a:latin typeface="Amatic SC"/>
              <a:ea typeface="Amatic SC"/>
              <a:cs typeface="Amatic SC"/>
              <a:sym typeface="Amatic SC"/>
            </a:endParaRPr>
          </a:p>
        </p:txBody>
      </p:sp>
      <p:pic>
        <p:nvPicPr>
          <p:cNvPr id="92" name="Google Shape;92;p16"/>
          <p:cNvPicPr preferRelativeResize="0"/>
          <p:nvPr/>
        </p:nvPicPr>
        <p:blipFill rotWithShape="1">
          <a:blip r:embed="rId3">
            <a:alphaModFix/>
          </a:blip>
          <a:srcRect b="8278" l="0" r="0" t="5484"/>
          <a:stretch/>
        </p:blipFill>
        <p:spPr>
          <a:xfrm>
            <a:off x="1480950" y="859475"/>
            <a:ext cx="2435400" cy="2100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4650"/>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reference</a:t>
            </a:r>
            <a:endParaRPr/>
          </a:p>
        </p:txBody>
      </p:sp>
      <p:sp>
        <p:nvSpPr>
          <p:cNvPr id="98" name="Google Shape;98;p17"/>
          <p:cNvSpPr txBox="1"/>
          <p:nvPr>
            <p:ph idx="1" type="body"/>
          </p:nvPr>
        </p:nvSpPr>
        <p:spPr>
          <a:xfrm>
            <a:off x="0" y="3304625"/>
            <a:ext cx="91440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u="sng">
                <a:solidFill>
                  <a:schemeClr val="hlink"/>
                </a:solidFill>
                <a:hlinkClick r:id="rId3"/>
              </a:rPr>
              <a:t>https://www.kaggle.com/sudalairajkumar/novel-corona-virus-2019-dataset</a:t>
            </a:r>
            <a:endParaRPr sz="1600" u="sng">
              <a:solidFill>
                <a:schemeClr val="hlink"/>
              </a:solidFill>
              <a:highlight>
                <a:srgbClr val="FFFFFF"/>
              </a:highlight>
              <a:latin typeface="Roboto"/>
              <a:ea typeface="Roboto"/>
              <a:cs typeface="Roboto"/>
              <a:sym typeface="Roboto"/>
            </a:endParaRPr>
          </a:p>
          <a:p>
            <a:pPr indent="0" lvl="0" marL="0" rtl="0" algn="ctr">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Active Cases over Date</a:t>
            </a:r>
            <a:endParaRPr/>
          </a:p>
        </p:txBody>
      </p:sp>
      <p:sp>
        <p:nvSpPr>
          <p:cNvPr id="109" name="Google Shape;109;p19"/>
          <p:cNvSpPr txBox="1"/>
          <p:nvPr>
            <p:ph idx="1" type="body"/>
          </p:nvPr>
        </p:nvSpPr>
        <p:spPr>
          <a:xfrm>
            <a:off x="311700" y="2253625"/>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Stating from China in November 2019.</a:t>
            </a:r>
            <a:endParaRPr/>
          </a:p>
          <a:p>
            <a:pPr indent="-304800" lvl="0" marL="457200" rtl="0" algn="l">
              <a:spcBef>
                <a:spcPts val="0"/>
              </a:spcBef>
              <a:spcAft>
                <a:spcPts val="0"/>
              </a:spcAft>
              <a:buSzPts val="1200"/>
              <a:buChar char="●"/>
            </a:pPr>
            <a:r>
              <a:rPr lang="en"/>
              <a:t>The spread of the disease however has not been limited to China.</a:t>
            </a:r>
            <a:endParaRPr/>
          </a:p>
          <a:p>
            <a:pPr indent="-304800" lvl="0" marL="457200" rtl="0" algn="l">
              <a:spcBef>
                <a:spcPts val="0"/>
              </a:spcBef>
              <a:spcAft>
                <a:spcPts val="0"/>
              </a:spcAft>
              <a:buSzPts val="1200"/>
              <a:buChar char="●"/>
            </a:pPr>
            <a:r>
              <a:rPr lang="en"/>
              <a:t>With major negligence and ignorance, this disease has reached about 220 countries. </a:t>
            </a:r>
            <a:endParaRPr/>
          </a:p>
        </p:txBody>
      </p:sp>
      <p:pic>
        <p:nvPicPr>
          <p:cNvPr id="110" name="Google Shape;110;p19"/>
          <p:cNvPicPr preferRelativeResize="0"/>
          <p:nvPr/>
        </p:nvPicPr>
        <p:blipFill>
          <a:blip r:embed="rId3">
            <a:alphaModFix/>
          </a:blip>
          <a:stretch>
            <a:fillRect/>
          </a:stretch>
        </p:blipFill>
        <p:spPr>
          <a:xfrm>
            <a:off x="3249675" y="555600"/>
            <a:ext cx="5719499" cy="40134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Closed</a:t>
            </a:r>
            <a:r>
              <a:rPr lang="en"/>
              <a:t> Cases over Date</a:t>
            </a:r>
            <a:endParaRPr/>
          </a:p>
        </p:txBody>
      </p:sp>
      <p:sp>
        <p:nvSpPr>
          <p:cNvPr id="116" name="Google Shape;116;p20"/>
          <p:cNvSpPr txBox="1"/>
          <p:nvPr>
            <p:ph idx="1" type="body"/>
          </p:nvPr>
        </p:nvSpPr>
        <p:spPr>
          <a:xfrm>
            <a:off x="311700" y="2104825"/>
            <a:ext cx="2808000" cy="246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However, on a positive note, there has been a significant increase in closed cases.</a:t>
            </a:r>
            <a:endParaRPr/>
          </a:p>
          <a:p>
            <a:pPr indent="0" lvl="0" marL="457200" rtl="0" algn="l">
              <a:spcBef>
                <a:spcPts val="1600"/>
              </a:spcBef>
              <a:spcAft>
                <a:spcPts val="1600"/>
              </a:spcAft>
              <a:buNone/>
            </a:pPr>
            <a:r>
              <a:t/>
            </a:r>
            <a:endParaRPr/>
          </a:p>
        </p:txBody>
      </p:sp>
      <p:pic>
        <p:nvPicPr>
          <p:cNvPr id="117" name="Google Shape;117;p20"/>
          <p:cNvPicPr preferRelativeResize="0"/>
          <p:nvPr/>
        </p:nvPicPr>
        <p:blipFill>
          <a:blip r:embed="rId3">
            <a:alphaModFix/>
          </a:blip>
          <a:stretch>
            <a:fillRect/>
          </a:stretch>
        </p:blipFill>
        <p:spPr>
          <a:xfrm>
            <a:off x="3281500" y="555600"/>
            <a:ext cx="5719498" cy="401339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555600"/>
            <a:ext cx="2969700" cy="105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wise Analysis - </a:t>
            </a:r>
            <a:r>
              <a:rPr lang="en" sz="2400"/>
              <a:t>Increase in Cases</a:t>
            </a:r>
            <a:r>
              <a:rPr lang="en"/>
              <a:t> </a:t>
            </a:r>
            <a:endParaRPr/>
          </a:p>
        </p:txBody>
      </p:sp>
      <p:sp>
        <p:nvSpPr>
          <p:cNvPr id="123" name="Google Shape;123;p21"/>
          <p:cNvSpPr txBox="1"/>
          <p:nvPr>
            <p:ph idx="1" type="body"/>
          </p:nvPr>
        </p:nvSpPr>
        <p:spPr>
          <a:xfrm>
            <a:off x="311700" y="1660225"/>
            <a:ext cx="2808000" cy="2908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Confirmed cases increase rapidly after Week 5.</a:t>
            </a:r>
            <a:endParaRPr/>
          </a:p>
          <a:p>
            <a:pPr indent="-304800" lvl="0" marL="457200" rtl="0" algn="l">
              <a:spcBef>
                <a:spcPts val="0"/>
              </a:spcBef>
              <a:spcAft>
                <a:spcPts val="0"/>
              </a:spcAft>
              <a:buSzPts val="1200"/>
              <a:buChar char="●"/>
            </a:pPr>
            <a:r>
              <a:rPr lang="en"/>
              <a:t>Increase in Recovered cases is also visible after Week 6.</a:t>
            </a:r>
            <a:endParaRPr/>
          </a:p>
          <a:p>
            <a:pPr indent="-304800" lvl="0" marL="457200" rtl="0" algn="l">
              <a:spcBef>
                <a:spcPts val="0"/>
              </a:spcBef>
              <a:spcAft>
                <a:spcPts val="0"/>
              </a:spcAft>
              <a:buSzPts val="1200"/>
              <a:buChar char="●"/>
            </a:pPr>
            <a:r>
              <a:rPr lang="en"/>
              <a:t>Deaths have seen a reasonable increase after Week 10.</a:t>
            </a:r>
            <a:endParaRPr/>
          </a:p>
        </p:txBody>
      </p:sp>
      <p:pic>
        <p:nvPicPr>
          <p:cNvPr id="124" name="Google Shape;124;p21"/>
          <p:cNvPicPr preferRelativeResize="0"/>
          <p:nvPr/>
        </p:nvPicPr>
        <p:blipFill>
          <a:blip r:embed="rId3">
            <a:alphaModFix/>
          </a:blip>
          <a:stretch>
            <a:fillRect/>
          </a:stretch>
        </p:blipFill>
        <p:spPr>
          <a:xfrm>
            <a:off x="3433800" y="555600"/>
            <a:ext cx="5557799" cy="4013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