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n/T3Eeqjfm7S0DuMsiu691s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87209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47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9323cd76eb_3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9323cd76eb_3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9323cd76eb_3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extLst>
      <p:ext uri="{BB962C8B-B14F-4D97-AF65-F5344CB8AC3E}">
        <p14:creationId xmlns:p14="http://schemas.microsoft.com/office/powerpoint/2010/main" val="40298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323cd76e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323cd76e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9323cd76e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extLst>
      <p:ext uri="{BB962C8B-B14F-4D97-AF65-F5344CB8AC3E}">
        <p14:creationId xmlns:p14="http://schemas.microsoft.com/office/powerpoint/2010/main" val="322566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478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54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52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929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09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21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60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229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805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9323cd76eb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9323cd76eb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19323cd76eb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extLst>
      <p:ext uri="{BB962C8B-B14F-4D97-AF65-F5344CB8AC3E}">
        <p14:creationId xmlns:p14="http://schemas.microsoft.com/office/powerpoint/2010/main" val="300519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14"/>
          <p:cNvSpPr txBox="1">
            <a:spLocks noGrp="1"/>
          </p:cNvSpPr>
          <p:nvPr>
            <p:ph type="ctrTitle"/>
          </p:nvPr>
        </p:nvSpPr>
        <p:spPr>
          <a:xfrm>
            <a:off x="907080" y="1808225"/>
            <a:ext cx="7940660" cy="137434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4"/>
          <p:cNvSpPr txBox="1">
            <a:spLocks noGrp="1"/>
          </p:cNvSpPr>
          <p:nvPr>
            <p:ph type="subTitle" idx="1"/>
          </p:nvPr>
        </p:nvSpPr>
        <p:spPr>
          <a:xfrm>
            <a:off x="907080" y="3793390"/>
            <a:ext cx="7940481" cy="61082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FF0000"/>
              </a:buClr>
              <a:buSzPts val="2800"/>
              <a:buNone/>
              <a:defRPr sz="2800" b="0" i="0">
                <a:solidFill>
                  <a:srgbClr val="FF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a:spLocks noGrp="1"/>
          </p:cNvSpPr>
          <p:nvPr>
            <p:ph type="pic" idx="2"/>
          </p:nvPr>
        </p:nvSpPr>
        <p:spPr>
          <a:xfrm>
            <a:off x="1792288" y="459581"/>
            <a:ext cx="5486400" cy="3086100"/>
          </a:xfrm>
          <a:prstGeom prst="rect">
            <a:avLst/>
          </a:prstGeom>
          <a:noFill/>
          <a:ln>
            <a:noFill/>
          </a:ln>
        </p:spPr>
      </p:sp>
      <p:sp>
        <p:nvSpPr>
          <p:cNvPr id="75" name="Google Shape;75;p2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1" name="Google Shape;91;p25"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448965" y="281175"/>
            <a:ext cx="8246070" cy="91623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5"/>
          <p:cNvSpPr txBox="1">
            <a:spLocks noGrp="1"/>
          </p:cNvSpPr>
          <p:nvPr>
            <p:ph type="body" idx="1"/>
          </p:nvPr>
        </p:nvSpPr>
        <p:spPr>
          <a:xfrm>
            <a:off x="448966" y="1350110"/>
            <a:ext cx="8246070" cy="351221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2281425" y="433880"/>
            <a:ext cx="6566315" cy="57264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2281425" y="1044700"/>
            <a:ext cx="6566315" cy="351106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defRPr>
            </a:lvl1pPr>
            <a:lvl2pPr marL="914400" lvl="1" indent="-406400" algn="l">
              <a:spcBef>
                <a:spcPts val="560"/>
              </a:spcBef>
              <a:spcAft>
                <a:spcPts val="0"/>
              </a:spcAft>
              <a:buClr>
                <a:schemeClr val="dk1"/>
              </a:buClr>
              <a:buSzPts val="2800"/>
              <a:buChar char="–"/>
              <a:defRPr>
                <a:solidFill>
                  <a:schemeClr val="dk1"/>
                </a:solidFill>
              </a:defRPr>
            </a:lvl2pPr>
            <a:lvl3pPr marL="1371600" lvl="2" indent="-381000" algn="l">
              <a:spcBef>
                <a:spcPts val="480"/>
              </a:spcBef>
              <a:spcAft>
                <a:spcPts val="0"/>
              </a:spcAft>
              <a:buClr>
                <a:schemeClr val="dk1"/>
              </a:buClr>
              <a:buSzPts val="2400"/>
              <a:buChar char="•"/>
              <a:defRPr>
                <a:solidFill>
                  <a:schemeClr val="dk1"/>
                </a:solidFill>
              </a:defRPr>
            </a:lvl3pPr>
            <a:lvl4pPr marL="1828800" lvl="3" indent="-355600" algn="l">
              <a:spcBef>
                <a:spcPts val="400"/>
              </a:spcBef>
              <a:spcAft>
                <a:spcPts val="0"/>
              </a:spcAft>
              <a:buClr>
                <a:schemeClr val="dk1"/>
              </a:buClr>
              <a:buSzPts val="2000"/>
              <a:buChar char="–"/>
              <a:defRPr>
                <a:solidFill>
                  <a:schemeClr val="dk1"/>
                </a:solidFill>
              </a:defRPr>
            </a:lvl4pPr>
            <a:lvl5pPr marL="2286000" lvl="4" indent="-355600" algn="l">
              <a:spcBef>
                <a:spcPts val="400"/>
              </a:spcBef>
              <a:spcAft>
                <a:spcPts val="0"/>
              </a:spcAft>
              <a:buClr>
                <a:schemeClr val="dk1"/>
              </a:buClr>
              <a:buSzPts val="20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601670" y="281175"/>
            <a:ext cx="7940659" cy="7635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536879" y="1808225"/>
            <a:ext cx="4040188"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18"/>
          <p:cNvSpPr txBox="1">
            <a:spLocks noGrp="1"/>
          </p:cNvSpPr>
          <p:nvPr>
            <p:ph type="body" idx="2"/>
          </p:nvPr>
        </p:nvSpPr>
        <p:spPr>
          <a:xfrm>
            <a:off x="536879" y="2288046"/>
            <a:ext cx="4040188" cy="2137871"/>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18"/>
          <p:cNvSpPr txBox="1">
            <a:spLocks noGrp="1"/>
          </p:cNvSpPr>
          <p:nvPr>
            <p:ph type="body" idx="3"/>
          </p:nvPr>
        </p:nvSpPr>
        <p:spPr>
          <a:xfrm>
            <a:off x="4572000" y="1808225"/>
            <a:ext cx="4041775"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lt1"/>
              </a:buClr>
              <a:buSzPts val="2400"/>
              <a:buNone/>
              <a:defRPr sz="2400" b="1">
                <a:solidFill>
                  <a:schemeClr val="lt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18"/>
          <p:cNvSpPr txBox="1">
            <a:spLocks noGrp="1"/>
          </p:cNvSpPr>
          <p:nvPr>
            <p:ph type="body" idx="4"/>
          </p:nvPr>
        </p:nvSpPr>
        <p:spPr>
          <a:xfrm>
            <a:off x="4572000" y="2288046"/>
            <a:ext cx="4041775" cy="2137871"/>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lt1"/>
              </a:buClr>
              <a:buSzPts val="2400"/>
              <a:buChar char="•"/>
              <a:defRPr sz="2400">
                <a:solidFill>
                  <a:schemeClr val="lt1"/>
                </a:solidFill>
              </a:defRPr>
            </a:lvl1pPr>
            <a:lvl2pPr marL="914400" lvl="1" indent="-355600" algn="ctr">
              <a:spcBef>
                <a:spcPts val="400"/>
              </a:spcBef>
              <a:spcAft>
                <a:spcPts val="0"/>
              </a:spcAft>
              <a:buClr>
                <a:schemeClr val="lt1"/>
              </a:buClr>
              <a:buSzPts val="2000"/>
              <a:buChar char="–"/>
              <a:defRPr sz="2000">
                <a:solidFill>
                  <a:schemeClr val="lt1"/>
                </a:solidFill>
              </a:defRPr>
            </a:lvl2pPr>
            <a:lvl3pPr marL="1371600" lvl="2" indent="-342900" algn="ctr">
              <a:spcBef>
                <a:spcPts val="360"/>
              </a:spcBef>
              <a:spcAft>
                <a:spcPts val="0"/>
              </a:spcAft>
              <a:buClr>
                <a:schemeClr val="lt1"/>
              </a:buClr>
              <a:buSzPts val="1800"/>
              <a:buChar char="•"/>
              <a:defRPr sz="1800">
                <a:solidFill>
                  <a:schemeClr val="lt1"/>
                </a:solidFill>
              </a:defRPr>
            </a:lvl3pPr>
            <a:lvl4pPr marL="1828800" lvl="3" indent="-330200" algn="ctr">
              <a:spcBef>
                <a:spcPts val="320"/>
              </a:spcBef>
              <a:spcAft>
                <a:spcPts val="0"/>
              </a:spcAft>
              <a:buClr>
                <a:schemeClr val="lt1"/>
              </a:buClr>
              <a:buSzPts val="1600"/>
              <a:buChar char="–"/>
              <a:defRPr sz="1600">
                <a:solidFill>
                  <a:schemeClr val="lt1"/>
                </a:solidFill>
              </a:defRPr>
            </a:lvl4pPr>
            <a:lvl5pPr marL="2286000" lvl="4" indent="-330200" algn="ctr">
              <a:spcBef>
                <a:spcPts val="320"/>
              </a:spcBef>
              <a:spcAft>
                <a:spcPts val="0"/>
              </a:spcAft>
              <a:buClr>
                <a:schemeClr val="lt1"/>
              </a:buClr>
              <a:buSzPts val="1600"/>
              <a:buChar char="»"/>
              <a:defRPr sz="1600">
                <a:solidFill>
                  <a:schemeClr val="lt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9"/>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9"/>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3" name="Google Shape;53;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13"/>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IN"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907080" y="1808225"/>
            <a:ext cx="7940660" cy="137434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rgbClr val="F2F2F2"/>
              </a:buClr>
              <a:buSzPts val="3800"/>
              <a:buFont typeface="Calibri"/>
              <a:buNone/>
            </a:pPr>
            <a:r>
              <a:rPr lang="en-IN" sz="3800" b="1">
                <a:solidFill>
                  <a:srgbClr val="F2F2F2"/>
                </a:solidFill>
              </a:rPr>
              <a:t>STOCK PRICE PREDICTION </a:t>
            </a:r>
            <a:endParaRPr/>
          </a:p>
        </p:txBody>
      </p:sp>
      <p:sp>
        <p:nvSpPr>
          <p:cNvPr id="97" name="Google Shape;97;p1"/>
          <p:cNvSpPr txBox="1">
            <a:spLocks noGrp="1"/>
          </p:cNvSpPr>
          <p:nvPr>
            <p:ph type="subTitle" idx="1"/>
          </p:nvPr>
        </p:nvSpPr>
        <p:spPr>
          <a:xfrm>
            <a:off x="907218" y="3554090"/>
            <a:ext cx="7940400" cy="6108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366092"/>
              </a:buClr>
              <a:buSzPts val="2800"/>
              <a:buNone/>
            </a:pPr>
            <a:r>
              <a:rPr lang="en-IN" b="1" dirty="0">
                <a:ln>
                  <a:solidFill>
                    <a:schemeClr val="bg1"/>
                  </a:solidFill>
                </a:ln>
                <a:solidFill>
                  <a:srgbClr val="366092"/>
                </a:solidFill>
              </a:rPr>
              <a:t>-TEAM DATABOTS</a:t>
            </a:r>
            <a:endParaRPr dirty="0">
              <a:ln>
                <a:solidFill>
                  <a:schemeClr val="bg1"/>
                </a:solidFill>
              </a:ln>
            </a:endParaRPr>
          </a:p>
        </p:txBody>
      </p:sp>
      <p:sp>
        <p:nvSpPr>
          <p:cNvPr id="98" name="Google Shape;98;p1"/>
          <p:cNvSpPr txBox="1"/>
          <p:nvPr/>
        </p:nvSpPr>
        <p:spPr>
          <a:xfrm>
            <a:off x="5640935" y="1808225"/>
            <a:ext cx="45872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MLDS PROJECT</a:t>
            </a:r>
            <a:endParaRPr sz="1800">
              <a:solidFill>
                <a:schemeClr val="dk1"/>
              </a:solidFill>
              <a:latin typeface="Calibri"/>
              <a:ea typeface="Calibri"/>
              <a:cs typeface="Calibri"/>
              <a:sym typeface="Calibri"/>
            </a:endParaRPr>
          </a:p>
        </p:txBody>
      </p:sp>
      <p:sp>
        <p:nvSpPr>
          <p:cNvPr id="99" name="Google Shape;99;p1"/>
          <p:cNvSpPr txBox="1">
            <a:spLocks noGrp="1"/>
          </p:cNvSpPr>
          <p:nvPr>
            <p:ph type="subTitle" idx="1"/>
          </p:nvPr>
        </p:nvSpPr>
        <p:spPr>
          <a:xfrm>
            <a:off x="766925" y="4045680"/>
            <a:ext cx="7940400" cy="887700"/>
          </a:xfrm>
          <a:prstGeom prst="rect">
            <a:avLst/>
          </a:prstGeom>
          <a:noFill/>
          <a:ln>
            <a:noFill/>
          </a:ln>
        </p:spPr>
        <p:txBody>
          <a:bodyPr spcFirstLastPara="1" wrap="square" lIns="91425" tIns="45700" rIns="91425" bIns="45700" anchor="t" anchorCtr="0">
            <a:normAutofit fontScale="92500" lnSpcReduction="20000"/>
          </a:bodyPr>
          <a:lstStyle/>
          <a:p>
            <a:pPr marL="0" lvl="0" indent="0" algn="r" rtl="0">
              <a:spcBef>
                <a:spcPts val="0"/>
              </a:spcBef>
              <a:spcAft>
                <a:spcPts val="0"/>
              </a:spcAft>
              <a:buClr>
                <a:srgbClr val="FF0000"/>
              </a:buClr>
              <a:buSzPct val="64912"/>
              <a:buNone/>
            </a:pPr>
            <a:r>
              <a:rPr lang="en-IN" sz="1540"/>
              <a:t>Greeshma</a:t>
            </a:r>
            <a:endParaRPr sz="3340"/>
          </a:p>
          <a:p>
            <a:pPr marL="0" lvl="0" indent="0" algn="r" rtl="0">
              <a:spcBef>
                <a:spcPts val="155"/>
              </a:spcBef>
              <a:spcAft>
                <a:spcPts val="0"/>
              </a:spcAft>
              <a:buClr>
                <a:srgbClr val="FF0000"/>
              </a:buClr>
              <a:buSzPct val="64912"/>
              <a:buNone/>
            </a:pPr>
            <a:r>
              <a:rPr lang="en-IN" sz="1540"/>
              <a:t>Priyanka</a:t>
            </a:r>
            <a:endParaRPr sz="3340"/>
          </a:p>
          <a:p>
            <a:pPr marL="0" lvl="0" indent="0" algn="r" rtl="0">
              <a:spcBef>
                <a:spcPts val="155"/>
              </a:spcBef>
              <a:spcAft>
                <a:spcPts val="0"/>
              </a:spcAft>
              <a:buClr>
                <a:srgbClr val="FF0000"/>
              </a:buClr>
              <a:buSzPct val="64912"/>
              <a:buNone/>
            </a:pPr>
            <a:r>
              <a:rPr lang="en-IN" sz="1540"/>
              <a:t>Shivani</a:t>
            </a:r>
            <a:endParaRPr sz="3340"/>
          </a:p>
          <a:p>
            <a:pPr marL="0" lvl="0" indent="0" algn="r" rtl="0">
              <a:spcBef>
                <a:spcPts val="155"/>
              </a:spcBef>
              <a:spcAft>
                <a:spcPts val="0"/>
              </a:spcAft>
              <a:buClr>
                <a:srgbClr val="FF0000"/>
              </a:buClr>
              <a:buSzPct val="64912"/>
              <a:buNone/>
            </a:pPr>
            <a:r>
              <a:rPr lang="en-IN" sz="1540"/>
              <a:t>Gayathri</a:t>
            </a:r>
            <a:endParaRPr sz="3340"/>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9323cd76eb_3_8"/>
          <p:cNvSpPr txBox="1">
            <a:spLocks noGrp="1"/>
          </p:cNvSpPr>
          <p:nvPr>
            <p:ph type="title"/>
          </p:nvPr>
        </p:nvSpPr>
        <p:spPr>
          <a:xfrm>
            <a:off x="2281425" y="433875"/>
            <a:ext cx="7100400" cy="572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SzPts val="990"/>
              <a:buNone/>
            </a:pPr>
            <a:r>
              <a:rPr lang="en-IN" sz="2740"/>
              <a:t>Augmented Dickey–Fuller test (ADF Test)</a:t>
            </a:r>
            <a:endParaRPr sz="2740"/>
          </a:p>
        </p:txBody>
      </p:sp>
      <p:sp>
        <p:nvSpPr>
          <p:cNvPr id="163" name="Google Shape;163;g19323cd76eb_3_8"/>
          <p:cNvSpPr txBox="1">
            <a:spLocks noGrp="1"/>
          </p:cNvSpPr>
          <p:nvPr>
            <p:ph type="body" idx="1"/>
          </p:nvPr>
        </p:nvSpPr>
        <p:spPr>
          <a:xfrm>
            <a:off x="2281425" y="1044700"/>
            <a:ext cx="6566400" cy="351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r>
              <a:rPr lang="en-IN"/>
              <a:t> </a:t>
            </a:r>
            <a:endParaRPr/>
          </a:p>
        </p:txBody>
      </p:sp>
      <p:pic>
        <p:nvPicPr>
          <p:cNvPr id="164" name="Google Shape;164;g19323cd76eb_3_8"/>
          <p:cNvPicPr preferRelativeResize="0"/>
          <p:nvPr/>
        </p:nvPicPr>
        <p:blipFill>
          <a:blip r:embed="rId3">
            <a:alphaModFix/>
          </a:blip>
          <a:stretch>
            <a:fillRect/>
          </a:stretch>
        </p:blipFill>
        <p:spPr>
          <a:xfrm>
            <a:off x="2281425" y="1129050"/>
            <a:ext cx="6647576" cy="3901500"/>
          </a:xfrm>
          <a:prstGeom prst="rect">
            <a:avLst/>
          </a:prstGeom>
          <a:noFill/>
          <a:ln>
            <a:noFill/>
          </a:ln>
        </p:spPr>
      </p:pic>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9323cd76eb_0_0"/>
          <p:cNvSpPr txBox="1">
            <a:spLocks noGrp="1"/>
          </p:cNvSpPr>
          <p:nvPr>
            <p:ph type="body" idx="1"/>
          </p:nvPr>
        </p:nvSpPr>
        <p:spPr>
          <a:xfrm>
            <a:off x="2281425" y="1044700"/>
            <a:ext cx="6566400" cy="3511200"/>
          </a:xfrm>
          <a:prstGeom prst="rect">
            <a:avLst/>
          </a:prstGeom>
        </p:spPr>
        <p:txBody>
          <a:bodyPr spcFirstLastPara="1" wrap="square" lIns="91425" tIns="45700" rIns="91425" bIns="45700" anchor="t" anchorCtr="0">
            <a:normAutofit/>
          </a:bodyPr>
          <a:lstStyle/>
          <a:p>
            <a:pPr marL="0" lvl="0" indent="0" algn="l" rtl="0">
              <a:spcBef>
                <a:spcPts val="560"/>
              </a:spcBef>
              <a:spcAft>
                <a:spcPts val="0"/>
              </a:spcAft>
              <a:buNone/>
            </a:pPr>
            <a:endParaRPr/>
          </a:p>
        </p:txBody>
      </p:sp>
      <p:pic>
        <p:nvPicPr>
          <p:cNvPr id="171" name="Google Shape;171;g19323cd76eb_0_0"/>
          <p:cNvPicPr preferRelativeResize="0"/>
          <p:nvPr/>
        </p:nvPicPr>
        <p:blipFill>
          <a:blip r:embed="rId3">
            <a:alphaModFix/>
          </a:blip>
          <a:stretch>
            <a:fillRect/>
          </a:stretch>
        </p:blipFill>
        <p:spPr>
          <a:xfrm>
            <a:off x="2057175" y="0"/>
            <a:ext cx="5919701" cy="3111324"/>
          </a:xfrm>
          <a:prstGeom prst="rect">
            <a:avLst/>
          </a:prstGeom>
          <a:noFill/>
          <a:ln>
            <a:noFill/>
          </a:ln>
        </p:spPr>
      </p:pic>
      <p:pic>
        <p:nvPicPr>
          <p:cNvPr id="172" name="Google Shape;172;g19323cd76eb_0_0"/>
          <p:cNvPicPr preferRelativeResize="0"/>
          <p:nvPr/>
        </p:nvPicPr>
        <p:blipFill>
          <a:blip r:embed="rId4">
            <a:alphaModFix/>
          </a:blip>
          <a:stretch>
            <a:fillRect/>
          </a:stretch>
        </p:blipFill>
        <p:spPr>
          <a:xfrm>
            <a:off x="5255625" y="3221550"/>
            <a:ext cx="3958127" cy="1921951"/>
          </a:xfrm>
          <a:prstGeom prst="rect">
            <a:avLst/>
          </a:prstGeom>
          <a:noFill/>
          <a:ln>
            <a:noFill/>
          </a:ln>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448965" y="281175"/>
            <a:ext cx="8246070" cy="91623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IN"/>
              <a:t>Accuracy Matrix</a:t>
            </a:r>
            <a:endParaRPr/>
          </a:p>
        </p:txBody>
      </p:sp>
      <p:sp>
        <p:nvSpPr>
          <p:cNvPr id="178" name="Google Shape;178;p9"/>
          <p:cNvSpPr txBox="1">
            <a:spLocks noGrp="1"/>
          </p:cNvSpPr>
          <p:nvPr>
            <p:ph type="body" idx="1"/>
          </p:nvPr>
        </p:nvSpPr>
        <p:spPr>
          <a:xfrm>
            <a:off x="448966" y="1350110"/>
            <a:ext cx="8246070" cy="3512212"/>
          </a:xfrm>
          <a:prstGeom prst="rect">
            <a:avLst/>
          </a:prstGeom>
          <a:noFill/>
          <a:ln>
            <a:noFill/>
          </a:ln>
        </p:spPr>
        <p:txBody>
          <a:bodyPr spcFirstLastPara="1" wrap="square" lIns="91425" tIns="45700" rIns="91425" bIns="45700" anchor="t" anchorCtr="0">
            <a:normAutofit/>
          </a:bodyPr>
          <a:lstStyle/>
          <a:p>
            <a:pPr marL="342900" lvl="0" indent="-304800" algn="l" rtl="0">
              <a:spcBef>
                <a:spcPts val="0"/>
              </a:spcBef>
              <a:spcAft>
                <a:spcPts val="0"/>
              </a:spcAft>
              <a:buClr>
                <a:schemeClr val="lt1"/>
              </a:buClr>
              <a:buSzPts val="2200"/>
              <a:buChar char="•"/>
            </a:pPr>
            <a:r>
              <a:rPr lang="en-IN" sz="2200"/>
              <a:t>R2, RMSE and MSE matrix is used in this project.</a:t>
            </a:r>
            <a:endParaRPr sz="2200"/>
          </a:p>
          <a:p>
            <a:pPr marL="342900" lvl="0" indent="-304800" algn="l" rtl="0">
              <a:spcBef>
                <a:spcPts val="0"/>
              </a:spcBef>
              <a:spcAft>
                <a:spcPts val="0"/>
              </a:spcAft>
              <a:buSzPts val="2200"/>
              <a:buChar char="•"/>
            </a:pPr>
            <a:r>
              <a:rPr lang="en-IN" sz="2200"/>
              <a:t>R2:The residual sum of squares is calculated by the summation of squares of perpendicular distance between data points and the best-fitted line</a:t>
            </a:r>
            <a:endParaRPr sz="2200"/>
          </a:p>
          <a:p>
            <a:pPr marL="342900" lvl="0" indent="-304800" algn="l" rtl="0">
              <a:spcBef>
                <a:spcPts val="0"/>
              </a:spcBef>
              <a:spcAft>
                <a:spcPts val="0"/>
              </a:spcAft>
              <a:buSzPts val="2200"/>
              <a:buChar char="•"/>
            </a:pPr>
            <a:r>
              <a:rPr lang="en-IN" sz="2200"/>
              <a:t>Mean square error (MSE) :It is the average of the square of the errors.</a:t>
            </a:r>
            <a:endParaRPr sz="2200"/>
          </a:p>
          <a:p>
            <a:pPr marL="342900" lvl="0" indent="-304800" algn="l" rtl="0">
              <a:spcBef>
                <a:spcPts val="0"/>
              </a:spcBef>
              <a:spcAft>
                <a:spcPts val="0"/>
              </a:spcAft>
              <a:buSzPts val="2200"/>
              <a:buChar char="•"/>
            </a:pPr>
            <a:r>
              <a:rPr lang="en-IN" sz="2200"/>
              <a:t>Root Mean Square Error(RMSE): It is the root of the Mse Value.</a:t>
            </a:r>
            <a:endParaRPr sz="2200"/>
          </a:p>
          <a:p>
            <a:pPr marL="342900" lvl="0" indent="0" algn="l" rtl="0">
              <a:spcBef>
                <a:spcPts val="0"/>
              </a:spcBef>
              <a:spcAft>
                <a:spcPts val="0"/>
              </a:spcAft>
              <a:buNone/>
            </a:pPr>
            <a:endParaRPr sz="2000"/>
          </a:p>
        </p:txBody>
      </p:sp>
      <p:pic>
        <p:nvPicPr>
          <p:cNvPr id="179" name="Google Shape;179;p9"/>
          <p:cNvPicPr preferRelativeResize="0"/>
          <p:nvPr/>
        </p:nvPicPr>
        <p:blipFill>
          <a:blip r:embed="rId3">
            <a:alphaModFix/>
          </a:blip>
          <a:stretch>
            <a:fillRect/>
          </a:stretch>
        </p:blipFill>
        <p:spPr>
          <a:xfrm>
            <a:off x="690650" y="3748050"/>
            <a:ext cx="3449150" cy="916225"/>
          </a:xfrm>
          <a:prstGeom prst="rect">
            <a:avLst/>
          </a:prstGeom>
          <a:noFill/>
          <a:ln>
            <a:noFill/>
          </a:ln>
        </p:spPr>
      </p:pic>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2281425" y="433880"/>
            <a:ext cx="6566315" cy="57264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IN"/>
              <a:t>FINAL RESULT</a:t>
            </a:r>
            <a:endParaRPr/>
          </a:p>
        </p:txBody>
      </p:sp>
      <p:sp>
        <p:nvSpPr>
          <p:cNvPr id="185" name="Google Shape;185;p10"/>
          <p:cNvSpPr txBox="1">
            <a:spLocks noGrp="1"/>
          </p:cNvSpPr>
          <p:nvPr>
            <p:ph type="body" idx="1"/>
          </p:nvPr>
        </p:nvSpPr>
        <p:spPr>
          <a:xfrm>
            <a:off x="2281425" y="1044700"/>
            <a:ext cx="6566315" cy="351106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IN" sz="2000" dirty="0"/>
              <a:t>Following shows the </a:t>
            </a:r>
            <a:r>
              <a:rPr lang="en-IN" sz="2000" dirty="0" smtClean="0"/>
              <a:t>relation</a:t>
            </a:r>
          </a:p>
          <a:p>
            <a:pPr marL="0" lvl="0" indent="0" algn="l" rtl="0">
              <a:spcBef>
                <a:spcPts val="0"/>
              </a:spcBef>
              <a:spcAft>
                <a:spcPts val="0"/>
              </a:spcAft>
              <a:buClr>
                <a:schemeClr val="dk1"/>
              </a:buClr>
              <a:buSzPts val="2800"/>
              <a:buNone/>
            </a:pPr>
            <a:r>
              <a:rPr lang="en-IN" sz="2000" dirty="0" smtClean="0"/>
              <a:t> </a:t>
            </a:r>
            <a:r>
              <a:rPr lang="en-IN" sz="2000" dirty="0"/>
              <a:t>between model prediction </a:t>
            </a:r>
            <a:endParaRPr lang="en-IN" sz="2000" dirty="0" smtClean="0"/>
          </a:p>
          <a:p>
            <a:pPr marL="0" lvl="0" indent="0" algn="l" rtl="0">
              <a:spcBef>
                <a:spcPts val="0"/>
              </a:spcBef>
              <a:spcAft>
                <a:spcPts val="0"/>
              </a:spcAft>
              <a:buClr>
                <a:schemeClr val="dk1"/>
              </a:buClr>
              <a:buSzPts val="2800"/>
              <a:buNone/>
            </a:pPr>
            <a:r>
              <a:rPr lang="en-IN" sz="2000" dirty="0" smtClean="0"/>
              <a:t>and </a:t>
            </a:r>
            <a:r>
              <a:rPr lang="en-IN" sz="2000" dirty="0"/>
              <a:t>the actual values of the </a:t>
            </a:r>
            <a:r>
              <a:rPr lang="en-IN" sz="2000" dirty="0" smtClean="0"/>
              <a:t>stock</a:t>
            </a:r>
          </a:p>
          <a:p>
            <a:pPr marL="0" lvl="0" indent="0" algn="l" rtl="0">
              <a:spcBef>
                <a:spcPts val="0"/>
              </a:spcBef>
              <a:spcAft>
                <a:spcPts val="0"/>
              </a:spcAft>
              <a:buClr>
                <a:schemeClr val="dk1"/>
              </a:buClr>
              <a:buSzPts val="2800"/>
              <a:buNone/>
            </a:pPr>
            <a:r>
              <a:rPr lang="en-IN" sz="2000" dirty="0" smtClean="0"/>
              <a:t> </a:t>
            </a:r>
            <a:r>
              <a:rPr lang="en-IN" sz="2000" dirty="0"/>
              <a:t>prices.</a:t>
            </a:r>
            <a:endParaRPr sz="2000" dirty="0"/>
          </a:p>
          <a:p>
            <a:pPr marL="0" lvl="0" indent="0" algn="l" rtl="0">
              <a:spcBef>
                <a:spcPts val="560"/>
              </a:spcBef>
              <a:spcAft>
                <a:spcPts val="0"/>
              </a:spcAft>
              <a:buClr>
                <a:schemeClr val="dk1"/>
              </a:buClr>
              <a:buSzPts val="2800"/>
              <a:buNone/>
            </a:pPr>
            <a:endParaRPr dirty="0"/>
          </a:p>
        </p:txBody>
      </p:sp>
      <p:pic>
        <p:nvPicPr>
          <p:cNvPr id="186" name="Google Shape;186;p10"/>
          <p:cNvPicPr preferRelativeResize="0"/>
          <p:nvPr/>
        </p:nvPicPr>
        <p:blipFill>
          <a:blip r:embed="rId3">
            <a:alphaModFix/>
          </a:blip>
          <a:stretch>
            <a:fillRect/>
          </a:stretch>
        </p:blipFill>
        <p:spPr>
          <a:xfrm>
            <a:off x="2233174" y="2476073"/>
            <a:ext cx="3222403" cy="2667428"/>
          </a:xfrm>
          <a:prstGeom prst="rect">
            <a:avLst/>
          </a:prstGeom>
          <a:noFill/>
          <a:ln>
            <a:noFill/>
          </a:ln>
        </p:spPr>
      </p:pic>
      <p:pic>
        <p:nvPicPr>
          <p:cNvPr id="2" name="Picture 1"/>
          <p:cNvPicPr>
            <a:picLocks noChangeAspect="1"/>
          </p:cNvPicPr>
          <p:nvPr/>
        </p:nvPicPr>
        <p:blipFill>
          <a:blip r:embed="rId4"/>
          <a:stretch>
            <a:fillRect/>
          </a:stretch>
        </p:blipFill>
        <p:spPr>
          <a:xfrm>
            <a:off x="5948737" y="433880"/>
            <a:ext cx="3195263" cy="4642945"/>
          </a:xfrm>
          <a:prstGeom prst="rect">
            <a:avLst/>
          </a:prstGeom>
        </p:spPr>
      </p:pic>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ctrTitle"/>
          </p:nvPr>
        </p:nvSpPr>
        <p:spPr>
          <a:xfrm>
            <a:off x="907080" y="1808225"/>
            <a:ext cx="7940660" cy="137434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r" rtl="0">
              <a:spcBef>
                <a:spcPts val="0"/>
              </a:spcBef>
              <a:spcAft>
                <a:spcPts val="0"/>
              </a:spcAft>
              <a:buClr>
                <a:srgbClr val="F2F2F2"/>
              </a:buClr>
              <a:buSzPts val="6600"/>
              <a:buFont typeface="Calibri"/>
              <a:buNone/>
            </a:pPr>
            <a:r>
              <a:rPr lang="en-IN" sz="6600" b="1">
                <a:solidFill>
                  <a:srgbClr val="F2F2F2"/>
                </a:solidFill>
              </a:rPr>
              <a:t>THANK YOU</a:t>
            </a:r>
            <a:endParaRPr/>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48965" y="281175"/>
            <a:ext cx="8246070" cy="91623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17365D"/>
              </a:buClr>
              <a:buSzPts val="3600"/>
              <a:buFont typeface="Calibri"/>
              <a:buNone/>
            </a:pPr>
            <a:r>
              <a:rPr lang="en-IN">
                <a:solidFill>
                  <a:srgbClr val="17365D"/>
                </a:solidFill>
              </a:rPr>
              <a:t>Stock Market</a:t>
            </a:r>
            <a:endParaRPr/>
          </a:p>
        </p:txBody>
      </p:sp>
      <p:sp>
        <p:nvSpPr>
          <p:cNvPr id="105" name="Google Shape;105;p2"/>
          <p:cNvSpPr txBox="1">
            <a:spLocks noGrp="1"/>
          </p:cNvSpPr>
          <p:nvPr>
            <p:ph type="body" idx="1"/>
          </p:nvPr>
        </p:nvSpPr>
        <p:spPr>
          <a:xfrm>
            <a:off x="448966" y="1350110"/>
            <a:ext cx="8246070" cy="35122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1800"/>
              <a:buNone/>
            </a:pPr>
            <a:endParaRPr sz="1800">
              <a:solidFill>
                <a:schemeClr val="dk1"/>
              </a:solidFill>
            </a:endParaRPr>
          </a:p>
          <a:p>
            <a:pPr marL="0" lvl="0" indent="0" algn="l" rtl="0">
              <a:spcBef>
                <a:spcPts val="360"/>
              </a:spcBef>
              <a:spcAft>
                <a:spcPts val="0"/>
              </a:spcAft>
              <a:buClr>
                <a:schemeClr val="lt1"/>
              </a:buClr>
              <a:buSzPts val="1800"/>
              <a:buNone/>
            </a:pPr>
            <a:endParaRPr sz="1800">
              <a:solidFill>
                <a:schemeClr val="dk1"/>
              </a:solidFill>
            </a:endParaRPr>
          </a:p>
          <a:p>
            <a:pPr marL="0" lvl="0" indent="0" algn="l" rtl="0">
              <a:spcBef>
                <a:spcPts val="360"/>
              </a:spcBef>
              <a:spcAft>
                <a:spcPts val="0"/>
              </a:spcAft>
              <a:buClr>
                <a:schemeClr val="lt1"/>
              </a:buClr>
              <a:buSzPts val="1800"/>
              <a:buNone/>
            </a:pPr>
            <a:endParaRPr sz="1800">
              <a:solidFill>
                <a:schemeClr val="dk1"/>
              </a:solidFill>
            </a:endParaRPr>
          </a:p>
          <a:p>
            <a:pPr marL="0" lvl="0" indent="0" algn="l" rtl="0">
              <a:spcBef>
                <a:spcPts val="360"/>
              </a:spcBef>
              <a:spcAft>
                <a:spcPts val="0"/>
              </a:spcAft>
              <a:buClr>
                <a:schemeClr val="dk1"/>
              </a:buClr>
              <a:buSzPts val="1800"/>
              <a:buNone/>
            </a:pPr>
            <a:r>
              <a:rPr lang="en-IN" sz="1800">
                <a:solidFill>
                  <a:schemeClr val="dk1"/>
                </a:solidFill>
              </a:rPr>
              <a:t>Stock Market also known as share market or equity market is the aggregation of buyers and sellers which represent ownership claims on businesses. </a:t>
            </a:r>
            <a:endParaRPr/>
          </a:p>
          <a:p>
            <a:pPr marL="0" lvl="0" indent="0" algn="l" rtl="0">
              <a:spcBef>
                <a:spcPts val="360"/>
              </a:spcBef>
              <a:spcAft>
                <a:spcPts val="0"/>
              </a:spcAft>
              <a:buClr>
                <a:schemeClr val="dk1"/>
              </a:buClr>
              <a:buSzPts val="1800"/>
              <a:buNone/>
            </a:pPr>
            <a:r>
              <a:rPr lang="en-IN" sz="1800">
                <a:solidFill>
                  <a:schemeClr val="dk1"/>
                </a:solidFill>
              </a:rPr>
              <a:t>These may include securities listed on a public stock exchange, as well as stock that is only traded privately.</a:t>
            </a:r>
            <a:endParaRPr sz="1800">
              <a:solidFill>
                <a:schemeClr val="dk1"/>
              </a:solidFill>
            </a:endParaRP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2281425" y="433880"/>
            <a:ext cx="6566315" cy="572644"/>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17365D"/>
              </a:buClr>
              <a:buSzPct val="100000"/>
              <a:buFont typeface="Calibri"/>
              <a:buNone/>
            </a:pPr>
            <a:r>
              <a:rPr lang="en-IN">
                <a:solidFill>
                  <a:srgbClr val="17365D"/>
                </a:solidFill>
              </a:rPr>
              <a:t>PROBLEM STATEMENT</a:t>
            </a:r>
            <a:endParaRPr/>
          </a:p>
        </p:txBody>
      </p:sp>
      <p:sp>
        <p:nvSpPr>
          <p:cNvPr id="111" name="Google Shape;111;p3"/>
          <p:cNvSpPr txBox="1">
            <a:spLocks noGrp="1"/>
          </p:cNvSpPr>
          <p:nvPr>
            <p:ph type="body" idx="1"/>
          </p:nvPr>
        </p:nvSpPr>
        <p:spPr>
          <a:xfrm>
            <a:off x="2281425" y="1044700"/>
            <a:ext cx="6566315" cy="351106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sz="3200" b="1">
              <a:solidFill>
                <a:srgbClr val="244061"/>
              </a:solidFill>
            </a:endParaRPr>
          </a:p>
          <a:p>
            <a:pPr marL="0" lvl="0" indent="0" algn="ctr" rtl="0">
              <a:spcBef>
                <a:spcPts val="640"/>
              </a:spcBef>
              <a:spcAft>
                <a:spcPts val="0"/>
              </a:spcAft>
              <a:buClr>
                <a:srgbClr val="244061"/>
              </a:buClr>
              <a:buSzPts val="3200"/>
              <a:buNone/>
            </a:pPr>
            <a:r>
              <a:rPr lang="en-IN" sz="3200" b="1">
                <a:solidFill>
                  <a:srgbClr val="244061"/>
                </a:solidFill>
                <a:latin typeface="Calibri"/>
                <a:ea typeface="Calibri"/>
                <a:cs typeface="Calibri"/>
                <a:sym typeface="Calibri"/>
              </a:rPr>
              <a:t>PREDICTION OF VALUE OF A  COMPANY’S STOCK PRICES</a:t>
            </a:r>
            <a:r>
              <a:rPr lang="en-IN" sz="3200" b="1">
                <a:solidFill>
                  <a:srgbClr val="244061"/>
                </a:solidFill>
              </a:rPr>
              <a:t> FOR A MONTH.</a:t>
            </a:r>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448965" y="281175"/>
            <a:ext cx="8246070" cy="91623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IN"/>
              <a:t>ABOUT PROJECT</a:t>
            </a:r>
            <a:endParaRPr/>
          </a:p>
        </p:txBody>
      </p:sp>
      <p:sp>
        <p:nvSpPr>
          <p:cNvPr id="117" name="Google Shape;117;p4"/>
          <p:cNvSpPr txBox="1">
            <a:spLocks noGrp="1"/>
          </p:cNvSpPr>
          <p:nvPr>
            <p:ph type="body" idx="1"/>
          </p:nvPr>
        </p:nvSpPr>
        <p:spPr>
          <a:xfrm>
            <a:off x="448966" y="1350110"/>
            <a:ext cx="8246070" cy="35122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2F2F2"/>
              </a:buClr>
              <a:buSzPts val="2800"/>
              <a:buNone/>
            </a:pPr>
            <a:r>
              <a:rPr lang="en-IN">
                <a:solidFill>
                  <a:srgbClr val="F2F2F2"/>
                </a:solidFill>
              </a:rPr>
              <a:t>Discovering the future worth of business stock and other financial assets traded of an exchange is made possible with the aid of stock price prediction utilising machine learning. Gaining significant profits is the whole point of making stock price predictions. It's challenging to forecast how the stock market will fare. </a:t>
            </a:r>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IN" b="1">
                <a:solidFill>
                  <a:schemeClr val="lt1"/>
                </a:solidFill>
              </a:rPr>
              <a:t>DATA SET</a:t>
            </a:r>
            <a:endParaRPr/>
          </a:p>
        </p:txBody>
      </p:sp>
      <p:sp>
        <p:nvSpPr>
          <p:cNvPr id="123" name="Google Shape;123;p5"/>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Clr>
                <a:schemeClr val="dk1"/>
              </a:buClr>
              <a:buSzPts val="1600"/>
              <a:buNone/>
            </a:pPr>
            <a:endParaRPr sz="1600" b="0" i="0">
              <a:latin typeface="arial"/>
              <a:ea typeface="arial"/>
              <a:cs typeface="arial"/>
              <a:sym typeface="arial"/>
            </a:endParaRPr>
          </a:p>
          <a:p>
            <a:pPr marL="342900" lvl="0" indent="-342900" algn="l" rtl="0">
              <a:spcBef>
                <a:spcPts val="320"/>
              </a:spcBef>
              <a:spcAft>
                <a:spcPts val="0"/>
              </a:spcAft>
              <a:buClr>
                <a:schemeClr val="dk1"/>
              </a:buClr>
              <a:buSzPts val="1600"/>
              <a:buChar char="•"/>
            </a:pPr>
            <a:r>
              <a:rPr lang="en-IN" sz="1600" b="0" i="0">
                <a:latin typeface="arial"/>
                <a:ea typeface="arial"/>
                <a:cs typeface="arial"/>
                <a:sym typeface="arial"/>
              </a:rPr>
              <a:t>A data set is </a:t>
            </a:r>
            <a:r>
              <a:rPr lang="en-IN" sz="1600" b="1" i="0">
                <a:latin typeface="arial"/>
                <a:ea typeface="arial"/>
                <a:cs typeface="arial"/>
                <a:sym typeface="arial"/>
              </a:rPr>
              <a:t>a collection of related, discrete items of related data that may be accessed individually or in combination or managed as a whole entity</a:t>
            </a:r>
            <a:r>
              <a:rPr lang="en-IN" sz="1600" b="0" i="0">
                <a:latin typeface="arial"/>
                <a:ea typeface="arial"/>
                <a:cs typeface="arial"/>
                <a:sym typeface="arial"/>
              </a:rPr>
              <a:t>. A data set is organized into some type of data structure.</a:t>
            </a:r>
            <a:endParaRPr/>
          </a:p>
          <a:p>
            <a:pPr marL="342900" lvl="0" indent="-241300" algn="l" rtl="0">
              <a:spcBef>
                <a:spcPts val="320"/>
              </a:spcBef>
              <a:spcAft>
                <a:spcPts val="0"/>
              </a:spcAft>
              <a:buClr>
                <a:schemeClr val="dk1"/>
              </a:buClr>
              <a:buSzPts val="1600"/>
              <a:buNone/>
            </a:pPr>
            <a:endParaRPr sz="1600">
              <a:latin typeface="arial"/>
              <a:ea typeface="arial"/>
              <a:cs typeface="arial"/>
              <a:sym typeface="arial"/>
            </a:endParaRPr>
          </a:p>
          <a:p>
            <a:pPr marL="342900" lvl="0" indent="-342900" algn="l" rtl="0">
              <a:spcBef>
                <a:spcPts val="320"/>
              </a:spcBef>
              <a:spcAft>
                <a:spcPts val="0"/>
              </a:spcAft>
              <a:buClr>
                <a:schemeClr val="dk1"/>
              </a:buClr>
              <a:buSzPts val="1600"/>
              <a:buChar char="•"/>
            </a:pPr>
            <a:r>
              <a:rPr lang="en-IN" sz="1600">
                <a:latin typeface="arial"/>
                <a:ea typeface="arial"/>
                <a:cs typeface="arial"/>
                <a:sym typeface="arial"/>
              </a:rPr>
              <a:t>Our team has chosen a sample data set of </a:t>
            </a:r>
            <a:r>
              <a:rPr lang="en-IN" sz="1600" b="1">
                <a:latin typeface="arial"/>
                <a:ea typeface="arial"/>
                <a:cs typeface="arial"/>
                <a:sym typeface="arial"/>
              </a:rPr>
              <a:t>TATA MOTORS STOCKS.</a:t>
            </a:r>
            <a:endParaRPr/>
          </a:p>
          <a:p>
            <a:pPr marL="0" lvl="0" indent="0" algn="l" rtl="0">
              <a:spcBef>
                <a:spcPts val="320"/>
              </a:spcBef>
              <a:spcAft>
                <a:spcPts val="0"/>
              </a:spcAft>
              <a:buClr>
                <a:schemeClr val="dk1"/>
              </a:buClr>
              <a:buSzPts val="1600"/>
              <a:buNone/>
            </a:pPr>
            <a:r>
              <a:rPr lang="en-IN" sz="1600">
                <a:latin typeface="arial"/>
                <a:ea typeface="arial"/>
                <a:cs typeface="arial"/>
                <a:sym typeface="arial"/>
              </a:rPr>
              <a:t>(website: </a:t>
            </a:r>
            <a:r>
              <a:rPr lang="en-IN" sz="1600" u="sng">
                <a:solidFill>
                  <a:schemeClr val="hlink"/>
                </a:solidFill>
                <a:latin typeface="arial"/>
                <a:ea typeface="arial"/>
                <a:cs typeface="arial"/>
                <a:sym typeface="arial"/>
                <a:hlinkClick r:id="rId3"/>
              </a:rPr>
              <a:t>www.Kaggle.com</a:t>
            </a:r>
            <a:r>
              <a:rPr lang="en-IN" sz="1600">
                <a:latin typeface="arial"/>
                <a:ea typeface="arial"/>
                <a:cs typeface="arial"/>
                <a:sym typeface="arial"/>
              </a:rPr>
              <a:t>)</a:t>
            </a:r>
            <a:endParaRPr/>
          </a:p>
          <a:p>
            <a:pPr marL="0" lvl="0" indent="0" algn="l" rtl="0">
              <a:spcBef>
                <a:spcPts val="320"/>
              </a:spcBef>
              <a:spcAft>
                <a:spcPts val="0"/>
              </a:spcAft>
              <a:buClr>
                <a:schemeClr val="dk1"/>
              </a:buClr>
              <a:buSzPts val="1600"/>
              <a:buNone/>
            </a:pPr>
            <a:endParaRPr sz="1600"/>
          </a:p>
        </p:txBody>
      </p:sp>
      <p:pic>
        <p:nvPicPr>
          <p:cNvPr id="124" name="Google Shape;124;p5"/>
          <p:cNvPicPr preferRelativeResize="0">
            <a:picLocks noGrp="1"/>
          </p:cNvPicPr>
          <p:nvPr>
            <p:ph type="body" idx="2"/>
          </p:nvPr>
        </p:nvPicPr>
        <p:blipFill rotWithShape="1">
          <a:blip r:embed="rId4">
            <a:alphaModFix/>
          </a:blip>
          <a:srcRect/>
          <a:stretch/>
        </p:blipFill>
        <p:spPr>
          <a:xfrm>
            <a:off x="4495800" y="1200151"/>
            <a:ext cx="4191000" cy="3814879"/>
          </a:xfrm>
          <a:prstGeom prst="rect">
            <a:avLst/>
          </a:prstGeom>
          <a:noFill/>
          <a:ln>
            <a:noFill/>
          </a:ln>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601670" y="281175"/>
            <a:ext cx="7940659" cy="7635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IN"/>
              <a:t>DATA CLEANING </a:t>
            </a:r>
            <a:endParaRPr/>
          </a:p>
        </p:txBody>
      </p:sp>
      <p:sp>
        <p:nvSpPr>
          <p:cNvPr id="130" name="Google Shape;130;p6"/>
          <p:cNvSpPr txBox="1">
            <a:spLocks noGrp="1"/>
          </p:cNvSpPr>
          <p:nvPr>
            <p:ph type="body" idx="1"/>
          </p:nvPr>
        </p:nvSpPr>
        <p:spPr>
          <a:xfrm>
            <a:off x="536879" y="1808225"/>
            <a:ext cx="4040188" cy="47982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400"/>
              <a:buNone/>
            </a:pPr>
            <a:r>
              <a:rPr lang="en-IN"/>
              <a:t>Process:-</a:t>
            </a:r>
            <a:endParaRPr/>
          </a:p>
        </p:txBody>
      </p:sp>
      <p:sp>
        <p:nvSpPr>
          <p:cNvPr id="131" name="Google Shape;131;p6"/>
          <p:cNvSpPr txBox="1">
            <a:spLocks noGrp="1"/>
          </p:cNvSpPr>
          <p:nvPr>
            <p:ph type="body" idx="2"/>
          </p:nvPr>
        </p:nvSpPr>
        <p:spPr>
          <a:xfrm>
            <a:off x="536879" y="2288046"/>
            <a:ext cx="4040188" cy="2137871"/>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lt1"/>
              </a:buClr>
              <a:buSzPts val="2400"/>
              <a:buChar char="•"/>
            </a:pPr>
            <a:r>
              <a:rPr lang="en-IN"/>
              <a:t>Detect unwanted data i.e incorrect, inconsistent data</a:t>
            </a:r>
            <a:endParaRPr/>
          </a:p>
          <a:p>
            <a:pPr marL="342900" lvl="0" indent="-342900" algn="ctr" rtl="0">
              <a:spcBef>
                <a:spcPts val="480"/>
              </a:spcBef>
              <a:spcAft>
                <a:spcPts val="0"/>
              </a:spcAft>
              <a:buClr>
                <a:schemeClr val="lt1"/>
              </a:buClr>
              <a:buSzPts val="2400"/>
              <a:buChar char="•"/>
            </a:pPr>
            <a:r>
              <a:rPr lang="en-IN"/>
              <a:t>Remove,correct the data</a:t>
            </a:r>
            <a:endParaRPr/>
          </a:p>
          <a:p>
            <a:pPr marL="342900" lvl="0" indent="-342900" algn="ctr" rtl="0">
              <a:spcBef>
                <a:spcPts val="480"/>
              </a:spcBef>
              <a:spcAft>
                <a:spcPts val="0"/>
              </a:spcAft>
              <a:buClr>
                <a:schemeClr val="lt1"/>
              </a:buClr>
              <a:buSzPts val="2400"/>
              <a:buChar char="•"/>
            </a:pPr>
            <a:r>
              <a:rPr lang="en-IN"/>
              <a:t>Verify the correctness</a:t>
            </a:r>
            <a:endParaRPr/>
          </a:p>
          <a:p>
            <a:pPr marL="342900" lvl="0" indent="-190500" algn="ctr" rtl="0">
              <a:spcBef>
                <a:spcPts val="480"/>
              </a:spcBef>
              <a:spcAft>
                <a:spcPts val="0"/>
              </a:spcAft>
              <a:buClr>
                <a:schemeClr val="lt1"/>
              </a:buClr>
              <a:buSzPts val="2400"/>
              <a:buNone/>
            </a:pPr>
            <a:endParaRPr/>
          </a:p>
        </p:txBody>
      </p:sp>
      <p:sp>
        <p:nvSpPr>
          <p:cNvPr id="132" name="Google Shape;132;p6"/>
          <p:cNvSpPr txBox="1">
            <a:spLocks noGrp="1"/>
          </p:cNvSpPr>
          <p:nvPr>
            <p:ph type="body" idx="3"/>
          </p:nvPr>
        </p:nvSpPr>
        <p:spPr>
          <a:xfrm>
            <a:off x="4572000" y="1808225"/>
            <a:ext cx="4041775" cy="47982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400"/>
              <a:buNone/>
            </a:pPr>
            <a:r>
              <a:rPr lang="en-IN"/>
              <a:t>Libraries Used:-</a:t>
            </a:r>
            <a:endParaRPr/>
          </a:p>
        </p:txBody>
      </p:sp>
      <p:sp>
        <p:nvSpPr>
          <p:cNvPr id="133" name="Google Shape;133;p6"/>
          <p:cNvSpPr txBox="1">
            <a:spLocks noGrp="1"/>
          </p:cNvSpPr>
          <p:nvPr>
            <p:ph type="body" idx="4"/>
          </p:nvPr>
        </p:nvSpPr>
        <p:spPr>
          <a:xfrm>
            <a:off x="4572000" y="2288046"/>
            <a:ext cx="4041775" cy="2137871"/>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lt1"/>
              </a:buClr>
              <a:buSzPts val="2400"/>
              <a:buChar char="•"/>
            </a:pPr>
            <a:r>
              <a:rPr lang="en-IN"/>
              <a:t>Pandas</a:t>
            </a:r>
            <a:endParaRPr/>
          </a:p>
          <a:p>
            <a:pPr marL="342900" lvl="0" indent="-342900" algn="ctr" rtl="0">
              <a:spcBef>
                <a:spcPts val="480"/>
              </a:spcBef>
              <a:spcAft>
                <a:spcPts val="0"/>
              </a:spcAft>
              <a:buClr>
                <a:schemeClr val="lt1"/>
              </a:buClr>
              <a:buSzPts val="2400"/>
              <a:buChar char="•"/>
            </a:pPr>
            <a:r>
              <a:rPr lang="en-IN"/>
              <a:t>Numpy</a:t>
            </a:r>
            <a:endParaRPr/>
          </a:p>
          <a:p>
            <a:pPr marL="342900" lvl="0" indent="-342900" algn="ctr" rtl="0">
              <a:spcBef>
                <a:spcPts val="480"/>
              </a:spcBef>
              <a:spcAft>
                <a:spcPts val="0"/>
              </a:spcAft>
              <a:buClr>
                <a:schemeClr val="lt1"/>
              </a:buClr>
              <a:buSzPts val="2400"/>
              <a:buChar char="•"/>
            </a:pPr>
            <a:r>
              <a:rPr lang="en-IN"/>
              <a:t>Matplotlib </a:t>
            </a:r>
            <a:endParaRPr/>
          </a:p>
          <a:p>
            <a:pPr marL="342900" lvl="0" indent="-342900" algn="ctr" rtl="0">
              <a:spcBef>
                <a:spcPts val="480"/>
              </a:spcBef>
              <a:spcAft>
                <a:spcPts val="0"/>
              </a:spcAft>
              <a:buClr>
                <a:schemeClr val="lt1"/>
              </a:buClr>
              <a:buSzPts val="2400"/>
              <a:buChar char="•"/>
            </a:pPr>
            <a:r>
              <a:rPr lang="en-IN"/>
              <a:t>Seaborn</a:t>
            </a:r>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448965" y="281175"/>
            <a:ext cx="8246070" cy="91623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0000"/>
              </a:buClr>
              <a:buSzPts val="3600"/>
              <a:buFont typeface="Calibri"/>
              <a:buNone/>
            </a:pPr>
            <a:r>
              <a:rPr lang="en-IN"/>
              <a:t>Visualization Of Data</a:t>
            </a:r>
            <a:endParaRPr/>
          </a:p>
        </p:txBody>
      </p:sp>
      <p:sp>
        <p:nvSpPr>
          <p:cNvPr id="139" name="Google Shape;139;p7"/>
          <p:cNvSpPr txBox="1">
            <a:spLocks noGrp="1"/>
          </p:cNvSpPr>
          <p:nvPr>
            <p:ph type="body" idx="1"/>
          </p:nvPr>
        </p:nvSpPr>
        <p:spPr>
          <a:xfrm>
            <a:off x="448966" y="1350110"/>
            <a:ext cx="8246070" cy="35122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IN" sz="2000" b="0" i="0">
                <a:solidFill>
                  <a:schemeClr val="dk1"/>
                </a:solidFill>
                <a:latin typeface="arial"/>
                <a:ea typeface="arial"/>
                <a:cs typeface="arial"/>
                <a:sym typeface="arial"/>
              </a:rPr>
              <a:t>Data visualization is </a:t>
            </a:r>
            <a:r>
              <a:rPr lang="en-IN" sz="2000" b="1" i="0">
                <a:solidFill>
                  <a:schemeClr val="dk1"/>
                </a:solidFill>
                <a:latin typeface="arial"/>
                <a:ea typeface="arial"/>
                <a:cs typeface="arial"/>
                <a:sym typeface="arial"/>
              </a:rPr>
              <a:t>the graphical representation of information and data</a:t>
            </a:r>
            <a:r>
              <a:rPr lang="en-IN" sz="2000" b="0" i="0">
                <a:solidFill>
                  <a:schemeClr val="dk1"/>
                </a:solidFill>
                <a:latin typeface="arial"/>
                <a:ea typeface="arial"/>
                <a:cs typeface="arial"/>
                <a:sym typeface="arial"/>
              </a:rPr>
              <a:t>. By using visual elements like charts, provide an accessible way to see and understand trends, outliers, and patterns in data. </a:t>
            </a:r>
            <a:endParaRPr/>
          </a:p>
          <a:p>
            <a:pPr marL="0" lvl="0" indent="0" algn="l" rtl="0">
              <a:spcBef>
                <a:spcPts val="400"/>
              </a:spcBef>
              <a:spcAft>
                <a:spcPts val="0"/>
              </a:spcAft>
              <a:buClr>
                <a:schemeClr val="dk1"/>
              </a:buClr>
              <a:buSzPts val="2000"/>
              <a:buNone/>
            </a:pPr>
            <a:r>
              <a:rPr lang="en-IN" sz="2000" b="0" i="0">
                <a:solidFill>
                  <a:schemeClr val="dk1"/>
                </a:solidFill>
                <a:latin typeface="arial"/>
                <a:ea typeface="arial"/>
                <a:cs typeface="arial"/>
                <a:sym typeface="arial"/>
              </a:rPr>
              <a:t>We </a:t>
            </a:r>
            <a:r>
              <a:rPr lang="en-IN" sz="2000">
                <a:solidFill>
                  <a:schemeClr val="dk1"/>
                </a:solidFill>
                <a:latin typeface="arial"/>
                <a:ea typeface="arial"/>
                <a:cs typeface="arial"/>
                <a:sym typeface="arial"/>
              </a:rPr>
              <a:t>have visualised data of open-close stock prices prices.</a:t>
            </a:r>
            <a:endParaRPr sz="2000" b="0" i="0">
              <a:solidFill>
                <a:schemeClr val="dk1"/>
              </a:solidFill>
              <a:latin typeface="arial"/>
              <a:ea typeface="arial"/>
              <a:cs typeface="arial"/>
              <a:sym typeface="arial"/>
            </a:endParaRPr>
          </a:p>
          <a:p>
            <a:pPr marL="0" lvl="0" indent="0" algn="l" rtl="0">
              <a:spcBef>
                <a:spcPts val="400"/>
              </a:spcBef>
              <a:spcAft>
                <a:spcPts val="0"/>
              </a:spcAft>
              <a:buClr>
                <a:schemeClr val="dk1"/>
              </a:buClr>
              <a:buSzPts val="2000"/>
              <a:buNone/>
            </a:pPr>
            <a:endParaRPr sz="2000">
              <a:solidFill>
                <a:schemeClr val="dk1"/>
              </a:solidFill>
            </a:endParaRPr>
          </a:p>
        </p:txBody>
      </p:sp>
      <p:pic>
        <p:nvPicPr>
          <p:cNvPr id="140" name="Google Shape;140;p7"/>
          <p:cNvPicPr preferRelativeResize="0"/>
          <p:nvPr/>
        </p:nvPicPr>
        <p:blipFill>
          <a:blip r:embed="rId3">
            <a:alphaModFix/>
          </a:blip>
          <a:stretch>
            <a:fillRect/>
          </a:stretch>
        </p:blipFill>
        <p:spPr>
          <a:xfrm>
            <a:off x="4758850" y="2753375"/>
            <a:ext cx="4104174" cy="2239900"/>
          </a:xfrm>
          <a:prstGeom prst="rect">
            <a:avLst/>
          </a:prstGeom>
          <a:noFill/>
          <a:ln>
            <a:noFill/>
          </a:ln>
        </p:spPr>
      </p:pic>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2281388" y="387955"/>
            <a:ext cx="6566400" cy="5727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366092"/>
              </a:buClr>
              <a:buSzPct val="100000"/>
              <a:buFont typeface="Calibri"/>
              <a:buNone/>
            </a:pPr>
            <a:r>
              <a:rPr lang="en-IN" b="1">
                <a:solidFill>
                  <a:srgbClr val="366092"/>
                </a:solidFill>
              </a:rPr>
              <a:t>ARIMA MODEL</a:t>
            </a:r>
            <a:endParaRPr/>
          </a:p>
        </p:txBody>
      </p:sp>
      <p:sp>
        <p:nvSpPr>
          <p:cNvPr id="146" name="Google Shape;146;p8"/>
          <p:cNvSpPr txBox="1">
            <a:spLocks noGrp="1"/>
          </p:cNvSpPr>
          <p:nvPr>
            <p:ph type="body" idx="1"/>
          </p:nvPr>
        </p:nvSpPr>
        <p:spPr>
          <a:xfrm>
            <a:off x="2281425" y="1044700"/>
            <a:ext cx="6566315" cy="351106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70C0"/>
              </a:buClr>
              <a:buSzPts val="2800"/>
              <a:buNone/>
            </a:pPr>
            <a:r>
              <a:rPr lang="en-IN">
                <a:solidFill>
                  <a:srgbClr val="0070C0"/>
                </a:solidFill>
                <a:latin typeface="arial"/>
                <a:ea typeface="arial"/>
                <a:cs typeface="arial"/>
                <a:sym typeface="arial"/>
              </a:rPr>
              <a:t>“</a:t>
            </a:r>
            <a:r>
              <a:rPr lang="en-IN" b="0" i="0">
                <a:solidFill>
                  <a:srgbClr val="0070C0"/>
                </a:solidFill>
                <a:latin typeface="arial"/>
                <a:ea typeface="arial"/>
                <a:cs typeface="arial"/>
                <a:sym typeface="arial"/>
              </a:rPr>
              <a:t>A</a:t>
            </a:r>
            <a:r>
              <a:rPr lang="en-IN" b="0" i="0">
                <a:solidFill>
                  <a:srgbClr val="A5A5A5"/>
                </a:solidFill>
                <a:latin typeface="arial"/>
                <a:ea typeface="arial"/>
                <a:cs typeface="arial"/>
                <a:sym typeface="arial"/>
              </a:rPr>
              <a:t>uto</a:t>
            </a:r>
            <a:r>
              <a:rPr lang="en-IN" b="0" i="0">
                <a:solidFill>
                  <a:srgbClr val="0070C0"/>
                </a:solidFill>
                <a:latin typeface="arial"/>
                <a:ea typeface="arial"/>
                <a:cs typeface="arial"/>
                <a:sym typeface="arial"/>
              </a:rPr>
              <a:t>R</a:t>
            </a:r>
            <a:r>
              <a:rPr lang="en-IN" b="0" i="0">
                <a:solidFill>
                  <a:srgbClr val="A5A5A5"/>
                </a:solidFill>
                <a:latin typeface="arial"/>
                <a:ea typeface="arial"/>
                <a:cs typeface="arial"/>
                <a:sym typeface="arial"/>
              </a:rPr>
              <a:t>egressive </a:t>
            </a:r>
            <a:r>
              <a:rPr lang="en-IN" b="0" i="0">
                <a:solidFill>
                  <a:srgbClr val="0070C0"/>
                </a:solidFill>
                <a:latin typeface="arial"/>
                <a:ea typeface="arial"/>
                <a:cs typeface="arial"/>
                <a:sym typeface="arial"/>
              </a:rPr>
              <a:t>I</a:t>
            </a:r>
            <a:r>
              <a:rPr lang="en-IN" b="0" i="0">
                <a:solidFill>
                  <a:srgbClr val="A5A5A5"/>
                </a:solidFill>
                <a:latin typeface="arial"/>
                <a:ea typeface="arial"/>
                <a:cs typeface="arial"/>
                <a:sym typeface="arial"/>
              </a:rPr>
              <a:t>ntegrated</a:t>
            </a:r>
            <a:r>
              <a:rPr lang="en-IN" b="0" i="0">
                <a:solidFill>
                  <a:srgbClr val="BDC1C6"/>
                </a:solidFill>
                <a:latin typeface="arial"/>
                <a:ea typeface="arial"/>
                <a:cs typeface="arial"/>
                <a:sym typeface="arial"/>
              </a:rPr>
              <a:t> </a:t>
            </a:r>
            <a:r>
              <a:rPr lang="en-IN">
                <a:solidFill>
                  <a:srgbClr val="0070C0"/>
                </a:solidFill>
                <a:latin typeface="arial"/>
                <a:ea typeface="arial"/>
                <a:cs typeface="arial"/>
                <a:sym typeface="arial"/>
              </a:rPr>
              <a:t>M</a:t>
            </a:r>
            <a:r>
              <a:rPr lang="en-IN" b="0" i="0">
                <a:solidFill>
                  <a:srgbClr val="A5A5A5"/>
                </a:solidFill>
                <a:latin typeface="arial"/>
                <a:ea typeface="arial"/>
                <a:cs typeface="arial"/>
                <a:sym typeface="arial"/>
              </a:rPr>
              <a:t>oving</a:t>
            </a:r>
            <a:r>
              <a:rPr lang="en-IN" b="0" i="0">
                <a:solidFill>
                  <a:srgbClr val="BDC1C6"/>
                </a:solidFill>
                <a:latin typeface="arial"/>
                <a:ea typeface="arial"/>
                <a:cs typeface="arial"/>
                <a:sym typeface="arial"/>
              </a:rPr>
              <a:t> </a:t>
            </a:r>
            <a:r>
              <a:rPr lang="en-IN" b="0" i="0">
                <a:solidFill>
                  <a:srgbClr val="0070C0"/>
                </a:solidFill>
                <a:latin typeface="arial"/>
                <a:ea typeface="arial"/>
                <a:cs typeface="arial"/>
                <a:sym typeface="arial"/>
              </a:rPr>
              <a:t>A</a:t>
            </a:r>
            <a:r>
              <a:rPr lang="en-IN" b="0" i="0">
                <a:solidFill>
                  <a:srgbClr val="A5A5A5"/>
                </a:solidFill>
                <a:latin typeface="arial"/>
                <a:ea typeface="arial"/>
                <a:cs typeface="arial"/>
                <a:sym typeface="arial"/>
              </a:rPr>
              <a:t>verage</a:t>
            </a:r>
            <a:r>
              <a:rPr lang="en-IN" b="0" i="0">
                <a:solidFill>
                  <a:srgbClr val="BDC1C6"/>
                </a:solidFill>
                <a:latin typeface="arial"/>
                <a:ea typeface="arial"/>
                <a:cs typeface="arial"/>
                <a:sym typeface="arial"/>
              </a:rPr>
              <a:t>.</a:t>
            </a:r>
            <a:r>
              <a:rPr lang="en-IN" b="0" i="0">
                <a:solidFill>
                  <a:srgbClr val="0070C0"/>
                </a:solidFill>
                <a:latin typeface="arial"/>
                <a:ea typeface="arial"/>
                <a:cs typeface="arial"/>
                <a:sym typeface="arial"/>
              </a:rPr>
              <a:t>”</a:t>
            </a:r>
            <a:endParaRPr b="0" i="0">
              <a:solidFill>
                <a:srgbClr val="BDC1C6"/>
              </a:solidFill>
              <a:latin typeface="arial"/>
              <a:ea typeface="arial"/>
              <a:cs typeface="arial"/>
              <a:sym typeface="arial"/>
            </a:endParaRPr>
          </a:p>
          <a:p>
            <a:pPr marL="0" lvl="0" indent="0" algn="l" rtl="0">
              <a:spcBef>
                <a:spcPts val="400"/>
              </a:spcBef>
              <a:spcAft>
                <a:spcPts val="0"/>
              </a:spcAft>
              <a:buClr>
                <a:schemeClr val="dk1"/>
              </a:buClr>
              <a:buSzPts val="2000"/>
              <a:buNone/>
            </a:pPr>
            <a:endParaRPr sz="2000" i="0">
              <a:latin typeface="arial"/>
              <a:ea typeface="arial"/>
              <a:cs typeface="arial"/>
              <a:sym typeface="arial"/>
            </a:endParaRPr>
          </a:p>
          <a:p>
            <a:pPr marL="0" lvl="0" indent="0" algn="l" rtl="0">
              <a:spcBef>
                <a:spcPts val="400"/>
              </a:spcBef>
              <a:spcAft>
                <a:spcPts val="0"/>
              </a:spcAft>
              <a:buClr>
                <a:schemeClr val="dk1"/>
              </a:buClr>
              <a:buSzPts val="2000"/>
              <a:buNone/>
            </a:pPr>
            <a:r>
              <a:rPr lang="en-IN" sz="2000" i="0">
                <a:latin typeface="arial"/>
                <a:ea typeface="arial"/>
                <a:cs typeface="arial"/>
                <a:sym typeface="arial"/>
              </a:rPr>
              <a:t>It's a model used in statistics and econometrics to measure events that happen over a period of time. The model is used to understand past data or predict future data in a series.</a:t>
            </a:r>
            <a:endParaRPr/>
          </a:p>
          <a:p>
            <a:pPr marL="0" lvl="0" indent="0" algn="l" rtl="0">
              <a:spcBef>
                <a:spcPts val="560"/>
              </a:spcBef>
              <a:spcAft>
                <a:spcPts val="0"/>
              </a:spcAft>
              <a:buClr>
                <a:schemeClr val="dk1"/>
              </a:buClr>
              <a:buSzPts val="2800"/>
              <a:buNone/>
            </a:pPr>
            <a:endParaRPr/>
          </a:p>
        </p:txBody>
      </p: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9323cd76eb_1_0"/>
          <p:cNvSpPr txBox="1">
            <a:spLocks noGrp="1"/>
          </p:cNvSpPr>
          <p:nvPr>
            <p:ph type="title"/>
          </p:nvPr>
        </p:nvSpPr>
        <p:spPr>
          <a:xfrm>
            <a:off x="2281425" y="433880"/>
            <a:ext cx="6566400" cy="572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rgbClr val="366092"/>
              </a:buClr>
              <a:buSzPct val="100000"/>
              <a:buFont typeface="Calibri"/>
              <a:buNone/>
            </a:pPr>
            <a:r>
              <a:rPr lang="en-IN" b="1">
                <a:solidFill>
                  <a:srgbClr val="366092"/>
                </a:solidFill>
              </a:rPr>
              <a:t>ARIMA MODEL</a:t>
            </a:r>
            <a:endParaRPr/>
          </a:p>
        </p:txBody>
      </p:sp>
      <p:sp>
        <p:nvSpPr>
          <p:cNvPr id="153" name="Google Shape;153;g19323cd76eb_1_0"/>
          <p:cNvSpPr txBox="1">
            <a:spLocks noGrp="1"/>
          </p:cNvSpPr>
          <p:nvPr>
            <p:ph type="body" idx="1"/>
          </p:nvPr>
        </p:nvSpPr>
        <p:spPr>
          <a:xfrm>
            <a:off x="2281425" y="1044700"/>
            <a:ext cx="6566400" cy="3511200"/>
          </a:xfrm>
          <a:prstGeom prst="rect">
            <a:avLst/>
          </a:prstGeom>
        </p:spPr>
        <p:txBody>
          <a:bodyPr spcFirstLastPara="1" wrap="square" lIns="91425" tIns="45700" rIns="91425" bIns="45700" anchor="t" anchorCtr="0">
            <a:normAutofit/>
          </a:bodyPr>
          <a:lstStyle/>
          <a:p>
            <a:pPr marL="0" lvl="0" indent="0" algn="l" rtl="0">
              <a:lnSpc>
                <a:spcPct val="115000"/>
              </a:lnSpc>
              <a:spcBef>
                <a:spcPts val="500"/>
              </a:spcBef>
              <a:spcAft>
                <a:spcPts val="0"/>
              </a:spcAft>
              <a:buClr>
                <a:schemeClr val="dk1"/>
              </a:buClr>
              <a:buSzPct val="55000"/>
              <a:buFont typeface="Arial"/>
              <a:buNone/>
            </a:pPr>
            <a:r>
              <a:rPr lang="en-IN" sz="2000"/>
              <a:t>ARIMA model is classified as an “ARIMA (p,d,q)” where:</a:t>
            </a:r>
            <a:endParaRPr sz="2000"/>
          </a:p>
          <a:p>
            <a:pPr marL="0" lvl="0" indent="0" algn="l" rtl="0">
              <a:lnSpc>
                <a:spcPct val="115000"/>
              </a:lnSpc>
              <a:spcBef>
                <a:spcPts val="500"/>
              </a:spcBef>
              <a:spcAft>
                <a:spcPts val="0"/>
              </a:spcAft>
              <a:buClr>
                <a:schemeClr val="dk1"/>
              </a:buClr>
              <a:buSzPct val="55000"/>
              <a:buFont typeface="Arial"/>
              <a:buNone/>
            </a:pPr>
            <a:r>
              <a:rPr lang="en-IN" sz="2000"/>
              <a:t>p is the no. of autoregressive terms (AR)(number of time lags), d is the no. of non seasonal differences needed for stationary (I), and q is the no. if lagged forecast errors in the prediction equation (MA).</a:t>
            </a:r>
            <a:endParaRPr sz="2000"/>
          </a:p>
          <a:p>
            <a:pPr marL="0" lvl="0" indent="0" algn="l" rtl="0">
              <a:lnSpc>
                <a:spcPct val="115000"/>
              </a:lnSpc>
              <a:spcBef>
                <a:spcPts val="500"/>
              </a:spcBef>
              <a:spcAft>
                <a:spcPts val="0"/>
              </a:spcAft>
              <a:buNone/>
            </a:pPr>
            <a:endParaRPr sz="2000"/>
          </a:p>
          <a:p>
            <a:pPr marL="0" lvl="0" indent="0" algn="l" rtl="0">
              <a:lnSpc>
                <a:spcPct val="115000"/>
              </a:lnSpc>
              <a:spcBef>
                <a:spcPts val="500"/>
              </a:spcBef>
              <a:spcAft>
                <a:spcPts val="0"/>
              </a:spcAft>
              <a:buNone/>
            </a:pPr>
            <a:r>
              <a:rPr lang="en-IN" sz="2000"/>
              <a:t>ARIMA formula:-</a:t>
            </a:r>
            <a:endParaRPr sz="2000"/>
          </a:p>
          <a:p>
            <a:pPr marL="0" lvl="0" indent="0" algn="l" rtl="0">
              <a:lnSpc>
                <a:spcPct val="115000"/>
              </a:lnSpc>
              <a:spcBef>
                <a:spcPts val="500"/>
              </a:spcBef>
              <a:spcAft>
                <a:spcPts val="0"/>
              </a:spcAft>
              <a:buNone/>
            </a:pPr>
            <a:r>
              <a:rPr lang="en-IN" sz="2000"/>
              <a:t>y’</a:t>
            </a:r>
            <a:r>
              <a:rPr lang="en-IN" sz="2000" baseline="-25000"/>
              <a:t>t</a:t>
            </a:r>
            <a:r>
              <a:rPr lang="en-IN" sz="2000"/>
              <a:t>=c  +  ɸ</a:t>
            </a:r>
            <a:r>
              <a:rPr lang="en-IN" sz="2000" baseline="-25000"/>
              <a:t>1</a:t>
            </a:r>
            <a:r>
              <a:rPr lang="en-IN" sz="2000"/>
              <a:t>y’t</a:t>
            </a:r>
            <a:r>
              <a:rPr lang="en-IN" sz="2000" baseline="-25000"/>
              <a:t>-1</a:t>
            </a:r>
            <a:r>
              <a:rPr lang="en-IN" sz="2000"/>
              <a:t>+.......+ɸ</a:t>
            </a:r>
            <a:r>
              <a:rPr lang="en-IN" sz="2000" baseline="-25000"/>
              <a:t>p</a:t>
            </a:r>
            <a:r>
              <a:rPr lang="en-IN" sz="2000"/>
              <a:t>y’</a:t>
            </a:r>
            <a:r>
              <a:rPr lang="en-IN" sz="2000" baseline="-25000"/>
              <a:t>t-p</a:t>
            </a:r>
            <a:r>
              <a:rPr lang="en-IN" sz="2000"/>
              <a:t>+  𝛉</a:t>
            </a:r>
            <a:r>
              <a:rPr lang="en-IN" sz="2000" baseline="-25000"/>
              <a:t>1</a:t>
            </a:r>
            <a:r>
              <a:rPr lang="en-IN" sz="2000"/>
              <a:t>ε</a:t>
            </a:r>
            <a:r>
              <a:rPr lang="en-IN" sz="2000" baseline="-25000"/>
              <a:t>t-1</a:t>
            </a:r>
            <a:r>
              <a:rPr lang="en-IN" sz="2000"/>
              <a:t>+.....+𝛉</a:t>
            </a:r>
            <a:r>
              <a:rPr lang="en-IN" sz="2000" baseline="-25000"/>
              <a:t>q</a:t>
            </a:r>
            <a:r>
              <a:rPr lang="en-IN" sz="2000"/>
              <a:t>ε</a:t>
            </a:r>
            <a:r>
              <a:rPr lang="en-IN" sz="2000" baseline="-25000"/>
              <a:t>t-q</a:t>
            </a:r>
            <a:r>
              <a:rPr lang="en-IN" sz="2000"/>
              <a:t>+ε</a:t>
            </a:r>
            <a:r>
              <a:rPr lang="en-IN" sz="2000" baseline="-25000"/>
              <a:t>t</a:t>
            </a:r>
            <a:endParaRPr sz="2000" baseline="-25000"/>
          </a:p>
          <a:p>
            <a:pPr marL="0" lvl="0" indent="0" algn="l" rtl="0">
              <a:lnSpc>
                <a:spcPct val="115000"/>
              </a:lnSpc>
              <a:spcBef>
                <a:spcPts val="500"/>
              </a:spcBef>
              <a:spcAft>
                <a:spcPts val="0"/>
              </a:spcAft>
              <a:buNone/>
            </a:pPr>
            <a:r>
              <a:rPr lang="en-IN" sz="2000" baseline="-25000"/>
              <a:t>   </a:t>
            </a:r>
            <a:endParaRPr sz="2000" baseline="-25000"/>
          </a:p>
          <a:p>
            <a:pPr marL="0" lvl="0" indent="0" algn="l" rtl="0">
              <a:lnSpc>
                <a:spcPct val="115000"/>
              </a:lnSpc>
              <a:spcBef>
                <a:spcPts val="500"/>
              </a:spcBef>
              <a:spcAft>
                <a:spcPts val="0"/>
              </a:spcAft>
              <a:buClr>
                <a:schemeClr val="dk1"/>
              </a:buClr>
              <a:buSzPct val="55000"/>
              <a:buFont typeface="Arial"/>
              <a:buNone/>
            </a:pPr>
            <a:endParaRPr sz="2000" baseline="-25000"/>
          </a:p>
          <a:p>
            <a:pPr marL="0" lvl="0" indent="0" algn="l" rtl="0">
              <a:spcBef>
                <a:spcPts val="560"/>
              </a:spcBef>
              <a:spcAft>
                <a:spcPts val="0"/>
              </a:spcAft>
              <a:buNone/>
            </a:pPr>
            <a:endParaRPr/>
          </a:p>
        </p:txBody>
      </p:sp>
      <p:sp>
        <p:nvSpPr>
          <p:cNvPr id="154" name="Google Shape;154;g19323cd76eb_1_0"/>
          <p:cNvSpPr txBox="1"/>
          <p:nvPr/>
        </p:nvSpPr>
        <p:spPr>
          <a:xfrm>
            <a:off x="2424650" y="3405650"/>
            <a:ext cx="88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Calibri"/>
                <a:ea typeface="Calibri"/>
                <a:cs typeface="Calibri"/>
                <a:sym typeface="Calibri"/>
              </a:rPr>
              <a:t>intercept</a:t>
            </a:r>
            <a:endParaRPr>
              <a:latin typeface="Calibri"/>
              <a:ea typeface="Calibri"/>
              <a:cs typeface="Calibri"/>
              <a:sym typeface="Calibri"/>
            </a:endParaRPr>
          </a:p>
        </p:txBody>
      </p:sp>
      <p:sp>
        <p:nvSpPr>
          <p:cNvPr id="155" name="Google Shape;155;g19323cd76eb_1_0"/>
          <p:cNvSpPr txBox="1"/>
          <p:nvPr/>
        </p:nvSpPr>
        <p:spPr>
          <a:xfrm>
            <a:off x="3756025" y="3475725"/>
            <a:ext cx="113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Calibri"/>
                <a:ea typeface="Calibri"/>
                <a:cs typeface="Calibri"/>
                <a:sym typeface="Calibri"/>
              </a:rPr>
              <a:t>Lags (AR)</a:t>
            </a:r>
            <a:endParaRPr>
              <a:latin typeface="Calibri"/>
              <a:ea typeface="Calibri"/>
              <a:cs typeface="Calibri"/>
              <a:sym typeface="Calibri"/>
            </a:endParaRPr>
          </a:p>
        </p:txBody>
      </p:sp>
      <p:sp>
        <p:nvSpPr>
          <p:cNvPr id="156" name="Google Shape;156;g19323cd76eb_1_0"/>
          <p:cNvSpPr txBox="1"/>
          <p:nvPr/>
        </p:nvSpPr>
        <p:spPr>
          <a:xfrm>
            <a:off x="5591975" y="3517750"/>
            <a:ext cx="126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Calibri"/>
                <a:ea typeface="Calibri"/>
                <a:cs typeface="Calibri"/>
                <a:sym typeface="Calibri"/>
              </a:rPr>
              <a:t>Errors (MA)</a:t>
            </a:r>
            <a:endParaRPr>
              <a:latin typeface="Calibri"/>
              <a:ea typeface="Calibri"/>
              <a:cs typeface="Calibri"/>
              <a:sym typeface="Calibri"/>
            </a:endParaRPr>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369</Words>
  <Application>Microsoft Office PowerPoint</Application>
  <PresentationFormat>On-screen Show (16:9)</PresentationFormat>
  <Paragraphs>67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vt:lpstr>
      <vt:lpstr>Calibri</vt:lpstr>
      <vt:lpstr>Office Theme</vt:lpstr>
      <vt:lpstr>STOCK PRICE PREDICTION </vt:lpstr>
      <vt:lpstr>Stock Market</vt:lpstr>
      <vt:lpstr>PROBLEM STATEMENT</vt:lpstr>
      <vt:lpstr>ABOUT PROJECT</vt:lpstr>
      <vt:lpstr>DATA SET</vt:lpstr>
      <vt:lpstr>DATA CLEANING </vt:lpstr>
      <vt:lpstr>Visualization Of Data</vt:lpstr>
      <vt:lpstr>ARIMA MODEL</vt:lpstr>
      <vt:lpstr>ARIMA MODEL</vt:lpstr>
      <vt:lpstr>Augmented Dickey–Fuller test (ADF Test)</vt:lpstr>
      <vt:lpstr>PowerPoint Presentation</vt:lpstr>
      <vt:lpstr>Accuracy Matrix</vt:lpstr>
      <vt:lpstr>FINAL RESULT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Julian</dc:creator>
  <cp:lastModifiedBy>Windows</cp:lastModifiedBy>
  <cp:revision>2</cp:revision>
  <dcterms:created xsi:type="dcterms:W3CDTF">2013-08-21T19:17:07Z</dcterms:created>
  <dcterms:modified xsi:type="dcterms:W3CDTF">2022-11-19T04:11:57Z</dcterms:modified>
</cp:coreProperties>
</file>