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261" r:id="rId3"/>
    <p:sldId id="263" r:id="rId4"/>
    <p:sldId id="258" r:id="rId5"/>
    <p:sldId id="288" r:id="rId6"/>
    <p:sldId id="269" r:id="rId7"/>
    <p:sldId id="274" r:id="rId8"/>
    <p:sldId id="289" r:id="rId9"/>
    <p:sldId id="280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CC1B9-7538-8846-A47D-223BDCADE236}" v="73" dt="2019-03-08T19:26:12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6"/>
    <p:restoredTop sz="94694"/>
  </p:normalViewPr>
  <p:slideViewPr>
    <p:cSldViewPr snapToGrid="0" snapToObjects="1">
      <p:cViewPr varScale="1">
        <p:scale>
          <a:sx n="127" d="100"/>
          <a:sy n="127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110CC1B9-7538-8846-A47D-223BDCADE236}"/>
    <pc:docChg chg="custSel addSld modSld">
      <pc:chgData name="Akash Levy" userId="0f662538-7453-45f3-952a-fc9f1a7c515e" providerId="ADAL" clId="{110CC1B9-7538-8846-A47D-223BDCADE236}" dt="2019-03-08T19:26:12.800" v="74" actId="20577"/>
      <pc:docMkLst>
        <pc:docMk/>
      </pc:docMkLst>
      <pc:sldChg chg="modSp modAnim">
        <pc:chgData name="Akash Levy" userId="0f662538-7453-45f3-952a-fc9f1a7c515e" providerId="ADAL" clId="{110CC1B9-7538-8846-A47D-223BDCADE236}" dt="2019-03-08T19:17:42.401" v="7" actId="20577"/>
        <pc:sldMkLst>
          <pc:docMk/>
          <pc:sldMk cId="830352150" sldId="261"/>
        </pc:sldMkLst>
        <pc:spChg chg="mod">
          <ac:chgData name="Akash Levy" userId="0f662538-7453-45f3-952a-fc9f1a7c515e" providerId="ADAL" clId="{110CC1B9-7538-8846-A47D-223BDCADE236}" dt="2019-03-08T19:17:42.401" v="7" actId="20577"/>
          <ac:spMkLst>
            <pc:docMk/>
            <pc:sldMk cId="830352150" sldId="261"/>
            <ac:spMk id="3" creationId="{2C04E702-C9C8-794C-A42D-40D51EC08B25}"/>
          </ac:spMkLst>
        </pc:spChg>
      </pc:sldChg>
      <pc:sldChg chg="modSp add modAnim">
        <pc:chgData name="Akash Levy" userId="0f662538-7453-45f3-952a-fc9f1a7c515e" providerId="ADAL" clId="{110CC1B9-7538-8846-A47D-223BDCADE236}" dt="2019-03-08T19:19:06.653" v="10" actId="20577"/>
        <pc:sldMkLst>
          <pc:docMk/>
          <pc:sldMk cId="4145141725" sldId="274"/>
        </pc:sldMkLst>
        <pc:spChg chg="mod">
          <ac:chgData name="Akash Levy" userId="0f662538-7453-45f3-952a-fc9f1a7c515e" providerId="ADAL" clId="{110CC1B9-7538-8846-A47D-223BDCADE236}" dt="2019-03-08T19:19:06.653" v="10" actId="20577"/>
          <ac:spMkLst>
            <pc:docMk/>
            <pc:sldMk cId="4145141725" sldId="274"/>
            <ac:spMk id="3" creationId="{E8078D07-F534-C14C-8962-52AB08CB069F}"/>
          </ac:spMkLst>
        </pc:spChg>
      </pc:sldChg>
      <pc:sldChg chg="modSp modAnim">
        <pc:chgData name="Akash Levy" userId="0f662538-7453-45f3-952a-fc9f1a7c515e" providerId="ADAL" clId="{110CC1B9-7538-8846-A47D-223BDCADE236}" dt="2019-03-08T19:26:12.800" v="74" actId="20577"/>
        <pc:sldMkLst>
          <pc:docMk/>
          <pc:sldMk cId="1896621736" sldId="278"/>
        </pc:sldMkLst>
        <pc:spChg chg="mod">
          <ac:chgData name="Akash Levy" userId="0f662538-7453-45f3-952a-fc9f1a7c515e" providerId="ADAL" clId="{110CC1B9-7538-8846-A47D-223BDCADE236}" dt="2019-03-08T19:26:12.800" v="74" actId="20577"/>
          <ac:spMkLst>
            <pc:docMk/>
            <pc:sldMk cId="1896621736" sldId="278"/>
            <ac:spMk id="3" creationId="{916F2A8D-CCBB-344C-B360-5AE7C4A7C4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119A5-110F-A743-B5BC-7B10F6905913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138AA-E57C-684E-8208-1F38CE29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7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Flexibility = agility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Cool… assuming above is true, is that it?</a:t>
            </a:r>
          </a:p>
          <a:p>
            <a:r>
              <a:rPr lang="en-US" dirty="0"/>
              <a:t>What else can we do? Well basically we want to find a way to reduce reconfigurability overhead.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BCE1B-0358-064B-A696-3D0408AA6E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  <a:p>
            <a:r>
              <a:rPr lang="en-US" dirty="0"/>
              <a:t>CGRAs become competitive with ASICs in terms of performance</a:t>
            </a:r>
          </a:p>
          <a:p>
            <a:r>
              <a:rPr lang="en-US" dirty="0"/>
              <a:t>CGRAs become competitive with ASICs for “normally off, instantly 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BCE1B-0358-064B-A696-3D0408AA6E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9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BCE1B-0358-064B-A696-3D0408AA6E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9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just a draft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Laterally actuated version would have Src/Beam in L7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BCE1B-0358-064B-A696-3D0408AA6E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8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BCE1B-0358-064B-A696-3D0408AA6E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D599-8C63-CA4B-96DB-977C31CAE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CB6AB-578A-6449-B8EE-9E673B6E8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01EB-4E3F-6142-B5EF-19ABD95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2B80-1C94-6C4B-A653-2393720A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B0F59-465B-0C40-ADDA-1388A230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F71C-8D73-294B-A57E-66A3785E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CB2B8-423F-CD44-8488-954247E02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DE43-F839-0342-A5D6-20847CD4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C1795-16DC-A342-A56C-CCF66E61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D699E-1833-CF4D-BAD0-C421010D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61A92-30FC-C746-9B2B-566CD1424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F313D-F424-0F4B-9087-CA6E0635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B0BA5-5B0B-6246-B4FD-6A3AF394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FFAF-5F95-334E-BF4E-05644260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4F20A-7D8E-A245-8047-88D00F9E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1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5209-FC1E-734B-9C91-10DEFE11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87555-98FC-AF4C-B41D-BAF51440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FF250-FEF4-8E40-BC90-11FE6C2C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D5870-A67C-A94F-BA51-B4879A5C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3674-F91D-B34B-9EE5-0D5FB282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7990-5BCF-3D42-8E8E-166796C0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B99D0-9CE7-084A-9879-5C2DD70F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4951-E7F1-F342-80F9-B2F6F2E4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F17A-6173-274C-B740-734B7F54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C2C7B-9A01-9747-B097-9C3BFC3F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8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4B33-CE40-1642-BE39-3DE0FE16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2D37-8B19-414F-A317-0C8FA0039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DEC97-1925-274E-ADBB-0CE6DC20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5C095-E708-1A45-8DBD-22470D1D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2AA2A-BC9E-A94B-B31C-C44D82D5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5D4A-00D8-BF4E-9DEC-B218A45B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1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DBDA-47A8-D64C-A54F-D7AB770B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6AC22-ACAA-5844-A6B1-730A94BCF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0C3E4-0883-2441-86F0-3807D3E21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6C7FC-09B9-8E42-B4DB-1E2E159C1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225A0-6882-1D41-A5B1-90B2F0FA6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7C238-90AD-9746-A525-831DB594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C3CA2-6282-F84E-83B9-8C1FCA29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35DBF-1490-9A49-8DFB-18C73F36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67A9-9EB4-DF47-AB37-D9CCA1D9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4F40C-CE2D-CD4C-8BE5-EC011263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DE602-07CA-6C4C-A454-00F13952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27132-9EFF-6A44-B498-2D896160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B856F-1B15-634E-8A6F-6054260C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36D14-0BEB-7046-824F-C80EE6F1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6528A-FA1C-E949-B2D2-F18FAFF0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D8FD-8042-0B4F-BA1E-94B1609C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763B-151D-3441-97BF-735AACFB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3761-5648-9144-BA0F-02A6FAB4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DB14-9BD6-8340-B9E3-E5FB5853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09D01-37EB-1744-AE06-ECC4F529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321A-739B-BD44-8400-CB5CF7A1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2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86DC-4968-904A-A3CD-1A0255CC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8A0A2-B4F8-FE44-A57B-4885789FF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4A4F7-8E6E-7F45-9E11-37D683F29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5F7BE-4C93-2E41-A4B5-55E82B6C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DC477-B64E-5244-B681-650E1D62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C8EDB-71C5-D14C-BDEC-802A7C46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7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2D5B6-E560-5544-97CF-6EDCF1CF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34395-6926-DA48-AAE0-4195EFAE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87F1-6261-4F4E-9711-6E63B6E05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A90D5-F1CE-9E4C-B7C1-DF5849DDD3E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B773-F54B-0A4D-B768-E2E774D88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3F646-5113-9D44-AAA3-32DEFFCAB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5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5CC34E-8749-7C4D-A49E-D1E75FCFD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Hybrid RRAM-NEMS Design for Nonvolatile 3D Routing in CGRAs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8334ED-CB08-7D40-BD62-09AC93750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Akash Levy</a:t>
            </a:r>
          </a:p>
        </p:txBody>
      </p:sp>
    </p:spTree>
    <p:extLst>
      <p:ext uri="{BB962C8B-B14F-4D97-AF65-F5344CB8AC3E}">
        <p14:creationId xmlns:p14="http://schemas.microsoft.com/office/powerpoint/2010/main" val="4888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5EFE-4608-8244-87A2-7EF2C4B8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2A8D-CCBB-344C-B360-5AE7C4A7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Array-level SPICE simulations</a:t>
            </a:r>
          </a:p>
          <a:p>
            <a:r>
              <a:rPr lang="en-US" dirty="0"/>
              <a:t>GDS layout for single device, different bit widths</a:t>
            </a:r>
          </a:p>
          <a:p>
            <a:r>
              <a:rPr lang="en-US" dirty="0"/>
              <a:t>Parametrizable layout generator for switch box</a:t>
            </a:r>
          </a:p>
          <a:p>
            <a:r>
              <a:rPr lang="en-US" dirty="0"/>
              <a:t>Parametrizable layout generator for connection box</a:t>
            </a:r>
          </a:p>
          <a:p>
            <a:r>
              <a:rPr lang="en-US" dirty="0"/>
              <a:t>Evaluate performance improvements using circuit/arch models</a:t>
            </a:r>
          </a:p>
        </p:txBody>
      </p:sp>
    </p:spTree>
    <p:extLst>
      <p:ext uri="{BB962C8B-B14F-4D97-AF65-F5344CB8AC3E}">
        <p14:creationId xmlns:p14="http://schemas.microsoft.com/office/powerpoint/2010/main" val="18966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77D9-0466-B949-B1DA-A689F774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problem with FPGAs/CGRAs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E702-C9C8-794C-A42D-40D51EC0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Gap between power/area/performance of FPGAs</a:t>
            </a:r>
          </a:p>
          <a:p>
            <a:r>
              <a:rPr lang="en-US" dirty="0"/>
              <a:t>LUTs are less efficient than standard cells</a:t>
            </a:r>
          </a:p>
          <a:p>
            <a:pPr lvl="1"/>
            <a:r>
              <a:rPr lang="en-US" dirty="0"/>
              <a:t>Increase area, power, and delay</a:t>
            </a:r>
          </a:p>
          <a:p>
            <a:pPr lvl="1"/>
            <a:r>
              <a:rPr lang="en-US" dirty="0"/>
              <a:t>Less of a problem for CGRAs: fewer LUTs</a:t>
            </a:r>
          </a:p>
          <a:p>
            <a:r>
              <a:rPr lang="en-US" dirty="0"/>
              <a:t>Unutilized logic components</a:t>
            </a:r>
          </a:p>
          <a:p>
            <a:pPr lvl="1"/>
            <a:r>
              <a:rPr lang="en-US" dirty="0"/>
              <a:t>Increase area</a:t>
            </a:r>
          </a:p>
          <a:p>
            <a:pPr lvl="1"/>
            <a:r>
              <a:rPr lang="en-US" dirty="0"/>
              <a:t>Less of a problem for FPGAs: homogeneity within CLBs</a:t>
            </a:r>
          </a:p>
          <a:p>
            <a:r>
              <a:rPr lang="en-US" b="1" dirty="0"/>
              <a:t>Reconfigurable Routing</a:t>
            </a:r>
          </a:p>
          <a:p>
            <a:pPr lvl="1"/>
            <a:r>
              <a:rPr lang="en-US" b="1" dirty="0"/>
              <a:t>Increases area (80-90% of FPGA area is routing!!!)</a:t>
            </a:r>
          </a:p>
          <a:p>
            <a:pPr lvl="1"/>
            <a:r>
              <a:rPr lang="en-US" b="1" dirty="0"/>
              <a:t>Increases power (5-12x)</a:t>
            </a:r>
          </a:p>
          <a:p>
            <a:pPr lvl="1"/>
            <a:r>
              <a:rPr lang="en-US" b="1" dirty="0"/>
              <a:t>Increases delay (3-4x)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5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813-EB06-9242-8158-E8E31593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reconfigurable routing overhead using emerging nanotechnologies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98E7-1B8A-1C4B-B9A7-B0810938D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NEM relays:</a:t>
            </a:r>
          </a:p>
          <a:p>
            <a:pPr lvl="1"/>
            <a:r>
              <a:rPr lang="en-US" dirty="0"/>
              <a:t>Reconfigurable switches monolithically integrated in 3D</a:t>
            </a:r>
          </a:p>
          <a:p>
            <a:pPr lvl="1"/>
            <a:r>
              <a:rPr lang="en-US" dirty="0"/>
              <a:t>Reduce area/power/delay overhead from reconfigurable interconnects</a:t>
            </a:r>
          </a:p>
          <a:p>
            <a:r>
              <a:rPr lang="en-US" b="1" dirty="0"/>
              <a:t>RRAM:</a:t>
            </a:r>
          </a:p>
          <a:p>
            <a:pPr lvl="1"/>
            <a:r>
              <a:rPr lang="en-US" dirty="0"/>
              <a:t>Non-volatile memory monolithically integrated in 3D</a:t>
            </a:r>
          </a:p>
          <a:p>
            <a:pPr lvl="1"/>
            <a:r>
              <a:rPr lang="en-US" dirty="0"/>
              <a:t>Reduce area/power/delay overhead from startup configuration</a:t>
            </a:r>
          </a:p>
          <a:p>
            <a:r>
              <a:rPr lang="en-US" b="1" dirty="0"/>
              <a:t>Result:</a:t>
            </a:r>
          </a:p>
          <a:p>
            <a:pPr lvl="1"/>
            <a:r>
              <a:rPr lang="en-US" dirty="0"/>
              <a:t>Lower routing overhead</a:t>
            </a:r>
          </a:p>
          <a:p>
            <a:pPr lvl="1"/>
            <a:r>
              <a:rPr lang="en-US" dirty="0"/>
              <a:t>No startup reconfiguration cost</a:t>
            </a:r>
          </a:p>
        </p:txBody>
      </p:sp>
    </p:spTree>
    <p:extLst>
      <p:ext uri="{BB962C8B-B14F-4D97-AF65-F5344CB8AC3E}">
        <p14:creationId xmlns:p14="http://schemas.microsoft.com/office/powerpoint/2010/main" val="265566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CB35C45-BFDB-1C42-8CC8-E5EDB7FE4145}"/>
              </a:ext>
            </a:extLst>
          </p:cNvPr>
          <p:cNvGrpSpPr/>
          <p:nvPr/>
        </p:nvGrpSpPr>
        <p:grpSpPr>
          <a:xfrm>
            <a:off x="746126" y="876714"/>
            <a:ext cx="10699748" cy="1917700"/>
            <a:chOff x="977901" y="1384301"/>
            <a:chExt cx="10699748" cy="19177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BB5A263-BFB5-FC47-9793-5D8C0D91607E}"/>
                </a:ext>
              </a:extLst>
            </p:cNvPr>
            <p:cNvGrpSpPr/>
            <p:nvPr/>
          </p:nvGrpSpPr>
          <p:grpSpPr>
            <a:xfrm>
              <a:off x="977901" y="1384301"/>
              <a:ext cx="4699000" cy="1917700"/>
              <a:chOff x="977901" y="1384301"/>
              <a:chExt cx="4699000" cy="19177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409473D-0CF7-CA49-AC5B-4D371344C491}"/>
                  </a:ext>
                </a:extLst>
              </p:cNvPr>
              <p:cNvSpPr/>
              <p:nvPr/>
            </p:nvSpPr>
            <p:spPr>
              <a:xfrm>
                <a:off x="1816101" y="1676401"/>
                <a:ext cx="3302000" cy="2159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Beam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A946579-AC2E-2F46-B0B3-D8FD3643974C}"/>
                  </a:ext>
                </a:extLst>
              </p:cNvPr>
              <p:cNvSpPr/>
              <p:nvPr/>
            </p:nvSpPr>
            <p:spPr>
              <a:xfrm>
                <a:off x="977901" y="1384301"/>
                <a:ext cx="838200" cy="8001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Source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322728-EC3D-A242-AAEB-7600A5482548}"/>
                  </a:ext>
                </a:extLst>
              </p:cNvPr>
              <p:cNvSpPr/>
              <p:nvPr/>
            </p:nvSpPr>
            <p:spPr>
              <a:xfrm>
                <a:off x="4756151" y="2184401"/>
                <a:ext cx="920750" cy="4953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Drain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81A241D-8777-0940-A0F1-3FAD6BBC74D2}"/>
                  </a:ext>
                </a:extLst>
              </p:cNvPr>
              <p:cNvSpPr/>
              <p:nvPr/>
            </p:nvSpPr>
            <p:spPr>
              <a:xfrm>
                <a:off x="2254251" y="2184401"/>
                <a:ext cx="2057400" cy="1117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Gate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BA9A2E7-3F56-E643-BBE1-D821D499D0D9}"/>
                </a:ext>
              </a:extLst>
            </p:cNvPr>
            <p:cNvGrpSpPr/>
            <p:nvPr/>
          </p:nvGrpSpPr>
          <p:grpSpPr>
            <a:xfrm>
              <a:off x="4464049" y="1384301"/>
              <a:ext cx="7213600" cy="1917700"/>
              <a:chOff x="4464049" y="1384301"/>
              <a:chExt cx="7213600" cy="1917700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9039077A-CBE2-7B4E-B722-005D53DA21D4}"/>
                  </a:ext>
                </a:extLst>
              </p:cNvPr>
              <p:cNvSpPr/>
              <p:nvPr/>
            </p:nvSpPr>
            <p:spPr>
              <a:xfrm>
                <a:off x="4464049" y="1784351"/>
                <a:ext cx="6750050" cy="793749"/>
              </a:xfrm>
              <a:prstGeom prst="arc">
                <a:avLst>
                  <a:gd name="adj1" fmla="val 15872099"/>
                  <a:gd name="adj2" fmla="val 21511140"/>
                </a:avLst>
              </a:prstGeom>
              <a:ln w="203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F9B1696-B38D-4A4F-8CB5-0C6ECF8260AE}"/>
                  </a:ext>
                </a:extLst>
              </p:cNvPr>
              <p:cNvSpPr/>
              <p:nvPr/>
            </p:nvSpPr>
            <p:spPr>
              <a:xfrm>
                <a:off x="6978649" y="1384301"/>
                <a:ext cx="838200" cy="8001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Source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5090AEC-0FEE-AC45-895C-7B89AF7432DA}"/>
                  </a:ext>
                </a:extLst>
              </p:cNvPr>
              <p:cNvSpPr/>
              <p:nvPr/>
            </p:nvSpPr>
            <p:spPr>
              <a:xfrm>
                <a:off x="10756899" y="2184401"/>
                <a:ext cx="920750" cy="4953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Drain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28EA84-FED2-C647-8346-B429E1E0F79D}"/>
                  </a:ext>
                </a:extLst>
              </p:cNvPr>
              <p:cNvSpPr/>
              <p:nvPr/>
            </p:nvSpPr>
            <p:spPr>
              <a:xfrm>
                <a:off x="8254999" y="2184401"/>
                <a:ext cx="2057400" cy="1117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Gate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255961-AE04-1643-9875-036DDDDB7AD9}"/>
                  </a:ext>
                </a:extLst>
              </p:cNvPr>
              <p:cNvSpPr txBox="1"/>
              <p:nvPr/>
            </p:nvSpPr>
            <p:spPr>
              <a:xfrm>
                <a:off x="9117339" y="1638301"/>
                <a:ext cx="731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Beam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6856DCD-8294-4647-BF2A-CB985AFFF865}"/>
                  </a:ext>
                </a:extLst>
              </p:cNvPr>
              <p:cNvCxnSpPr/>
              <p:nvPr/>
            </p:nvCxnSpPr>
            <p:spPr>
              <a:xfrm>
                <a:off x="8801100" y="1905001"/>
                <a:ext cx="0" cy="29210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B4E315-4D44-7346-AF7C-F8B61638BFDE}"/>
                  </a:ext>
                </a:extLst>
              </p:cNvPr>
              <p:cNvSpPr txBox="1"/>
              <p:nvPr/>
            </p:nvSpPr>
            <p:spPr>
              <a:xfrm>
                <a:off x="6652985" y="2198470"/>
                <a:ext cx="13579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Electrostatic</a:t>
                </a:r>
              </a:p>
              <a:p>
                <a:pPr algn="ctr"/>
                <a:r>
                  <a:rPr lang="en-US" b="1" dirty="0"/>
                  <a:t>force</a:t>
                </a:r>
              </a:p>
            </p:txBody>
          </p:sp>
          <p:cxnSp>
            <p:nvCxnSpPr>
              <p:cNvPr id="33" name="Curved Connector 32">
                <a:extLst>
                  <a:ext uri="{FF2B5EF4-FFF2-40B4-BE49-F238E27FC236}">
                    <a16:creationId xmlns:a16="http://schemas.microsoft.com/office/drawing/2014/main" id="{25CAC6C2-EE70-4444-BCE3-17586E39AC91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 flipV="1">
                <a:off x="8010921" y="2021702"/>
                <a:ext cx="661918" cy="499934"/>
              </a:xfrm>
              <a:prstGeom prst="curvedConnector3">
                <a:avLst>
                  <a:gd name="adj1" fmla="val 1162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BCDAC9C-60F5-324D-B524-2D86CD1F6F30}"/>
                  </a:ext>
                </a:extLst>
              </p:cNvPr>
              <p:cNvCxnSpPr/>
              <p:nvPr/>
            </p:nvCxnSpPr>
            <p:spPr>
              <a:xfrm>
                <a:off x="8953500" y="1905001"/>
                <a:ext cx="0" cy="29210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4C1E0B4-333B-B54C-A2EA-C0B3E2E2A6B1}"/>
                  </a:ext>
                </a:extLst>
              </p:cNvPr>
              <p:cNvCxnSpPr/>
              <p:nvPr/>
            </p:nvCxnSpPr>
            <p:spPr>
              <a:xfrm>
                <a:off x="8877300" y="1905001"/>
                <a:ext cx="0" cy="29210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1C42C85-BC91-F941-A8B4-3775BBC2D991}"/>
                  </a:ext>
                </a:extLst>
              </p:cNvPr>
              <p:cNvCxnSpPr/>
              <p:nvPr/>
            </p:nvCxnSpPr>
            <p:spPr>
              <a:xfrm>
                <a:off x="9029700" y="1905001"/>
                <a:ext cx="0" cy="29210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886FF59-5864-4840-93E5-5E53C675ECF6}"/>
                  </a:ext>
                </a:extLst>
              </p:cNvPr>
              <p:cNvCxnSpPr/>
              <p:nvPr/>
            </p:nvCxnSpPr>
            <p:spPr>
              <a:xfrm>
                <a:off x="9105900" y="1905001"/>
                <a:ext cx="0" cy="29210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2316A37-DCC1-5B45-A540-718C94031702}"/>
                  </a:ext>
                </a:extLst>
              </p:cNvPr>
              <p:cNvCxnSpPr/>
              <p:nvPr/>
            </p:nvCxnSpPr>
            <p:spPr>
              <a:xfrm>
                <a:off x="9258300" y="1905001"/>
                <a:ext cx="0" cy="29210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A2169B0-3E1E-9240-85F7-CDBCC92B7A43}"/>
                  </a:ext>
                </a:extLst>
              </p:cNvPr>
              <p:cNvCxnSpPr/>
              <p:nvPr/>
            </p:nvCxnSpPr>
            <p:spPr>
              <a:xfrm>
                <a:off x="9182100" y="1905001"/>
                <a:ext cx="0" cy="29210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A09C738-2DC9-8040-97B4-070ECDD86AB7}"/>
                  </a:ext>
                </a:extLst>
              </p:cNvPr>
              <p:cNvCxnSpPr/>
              <p:nvPr/>
            </p:nvCxnSpPr>
            <p:spPr>
              <a:xfrm>
                <a:off x="9334500" y="1905001"/>
                <a:ext cx="0" cy="29210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AC1CDD2-3F0C-5F43-AB9A-F6FABED4B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0700" y="1905001"/>
                <a:ext cx="0" cy="29210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9B2538-FDFB-0341-9A61-CFB3BA15E0FF}"/>
              </a:ext>
            </a:extLst>
          </p:cNvPr>
          <p:cNvGrpSpPr/>
          <p:nvPr/>
        </p:nvGrpSpPr>
        <p:grpSpPr>
          <a:xfrm>
            <a:off x="5659213" y="3590788"/>
            <a:ext cx="6277424" cy="3126484"/>
            <a:chOff x="3917689" y="3439570"/>
            <a:chExt cx="6277424" cy="3126484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FA55AF1-1322-1743-9DA8-F9202E0C4F81}"/>
                </a:ext>
              </a:extLst>
            </p:cNvPr>
            <p:cNvGrpSpPr/>
            <p:nvPr/>
          </p:nvGrpSpPr>
          <p:grpSpPr>
            <a:xfrm>
              <a:off x="3917689" y="3775878"/>
              <a:ext cx="4356622" cy="2790176"/>
              <a:chOff x="1068103" y="3830804"/>
              <a:chExt cx="4356622" cy="2790176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5C621A2-7E29-8A41-8647-4C866A7EA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84325" y="3923414"/>
                <a:ext cx="1" cy="22647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5538B549-6137-8E42-8EA6-31B60FFA4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4326" y="6188149"/>
                <a:ext cx="3302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Elbow Connector 99">
                <a:extLst>
                  <a:ext uri="{FF2B5EF4-FFF2-40B4-BE49-F238E27FC236}">
                    <a16:creationId xmlns:a16="http://schemas.microsoft.com/office/drawing/2014/main" id="{19EC01BA-78F4-CE42-8D13-42B450BADF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84326" y="4167667"/>
                <a:ext cx="3094000" cy="2020482"/>
              </a:xfrm>
              <a:prstGeom prst="bentConnector3">
                <a:avLst>
                  <a:gd name="adj1" fmla="val 71650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Elbow Connector 100">
                <a:extLst>
                  <a:ext uri="{FF2B5EF4-FFF2-40B4-BE49-F238E27FC236}">
                    <a16:creationId xmlns:a16="http://schemas.microsoft.com/office/drawing/2014/main" id="{EE040CAA-B8AD-5145-8F91-184D40EADE9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584326" y="4167667"/>
                <a:ext cx="2940050" cy="2020482"/>
              </a:xfrm>
              <a:prstGeom prst="bentConnector3">
                <a:avLst>
                  <a:gd name="adj1" fmla="val 68082"/>
                </a:avLst>
              </a:prstGeom>
              <a:ln w="3810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riangle 101">
                <a:extLst>
                  <a:ext uri="{FF2B5EF4-FFF2-40B4-BE49-F238E27FC236}">
                    <a16:creationId xmlns:a16="http://schemas.microsoft.com/office/drawing/2014/main" id="{EF24A832-CBE2-D648-8863-9FF1573306CE}"/>
                  </a:ext>
                </a:extLst>
              </p:cNvPr>
              <p:cNvSpPr/>
              <p:nvPr/>
            </p:nvSpPr>
            <p:spPr>
              <a:xfrm>
                <a:off x="3693041" y="5082215"/>
                <a:ext cx="234341" cy="202018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riangle 102">
                <a:extLst>
                  <a:ext uri="{FF2B5EF4-FFF2-40B4-BE49-F238E27FC236}">
                    <a16:creationId xmlns:a16="http://schemas.microsoft.com/office/drawing/2014/main" id="{CCA6EB50-309F-DD45-BBCB-4FF8F099322C}"/>
                  </a:ext>
                </a:extLst>
              </p:cNvPr>
              <p:cNvSpPr/>
              <p:nvPr/>
            </p:nvSpPr>
            <p:spPr>
              <a:xfrm rot="10800000">
                <a:off x="2404342" y="5131098"/>
                <a:ext cx="234341" cy="202018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A080E3-B686-DA40-BD89-E6ECC8F347A3}"/>
                  </a:ext>
                </a:extLst>
              </p:cNvPr>
              <p:cNvSpPr txBox="1"/>
              <p:nvPr/>
            </p:nvSpPr>
            <p:spPr>
              <a:xfrm>
                <a:off x="2280965" y="6251648"/>
                <a:ext cx="481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V</a:t>
                </a:r>
                <a:r>
                  <a:rPr lang="en-US" b="1" baseline="-25000" dirty="0"/>
                  <a:t>po</a:t>
                </a:r>
                <a:endParaRPr lang="en-US" b="1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3C6AC39-0EDB-1A46-AA64-3922002BEB42}"/>
                  </a:ext>
                </a:extLst>
              </p:cNvPr>
              <p:cNvSpPr txBox="1"/>
              <p:nvPr/>
            </p:nvSpPr>
            <p:spPr>
              <a:xfrm>
                <a:off x="3592106" y="6230531"/>
                <a:ext cx="436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V</a:t>
                </a:r>
                <a:r>
                  <a:rPr lang="en-US" b="1" baseline="-25000" dirty="0"/>
                  <a:t>pi</a:t>
                </a:r>
                <a:endParaRPr lang="en-US" b="1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F9428BB-DC35-D04B-A3BA-42F4518C24E8}"/>
                  </a:ext>
                </a:extLst>
              </p:cNvPr>
              <p:cNvSpPr txBox="1"/>
              <p:nvPr/>
            </p:nvSpPr>
            <p:spPr>
              <a:xfrm>
                <a:off x="2910278" y="625164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V</a:t>
                </a:r>
                <a:r>
                  <a:rPr lang="en-US" b="1" baseline="-25000" dirty="0"/>
                  <a:t>hold</a:t>
                </a:r>
                <a:endParaRPr lang="en-US" b="1" dirty="0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0318575-827F-5C43-8BA9-52611E284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082" y="4061637"/>
                <a:ext cx="0" cy="212651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92F3289-77E9-3A43-AA78-02EB326936CB}"/>
                  </a:ext>
                </a:extLst>
              </p:cNvPr>
              <p:cNvSpPr txBox="1"/>
              <p:nvPr/>
            </p:nvSpPr>
            <p:spPr>
              <a:xfrm>
                <a:off x="4833345" y="5953532"/>
                <a:ext cx="591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V</a:t>
                </a:r>
                <a:r>
                  <a:rPr lang="en-US" sz="2400" b="1" baseline="-25000" dirty="0"/>
                  <a:t>GS</a:t>
                </a:r>
                <a:endParaRPr lang="en-US" sz="2400" b="1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6FF70ED-2188-CA42-8980-592EBCABF08F}"/>
                  </a:ext>
                </a:extLst>
              </p:cNvPr>
              <p:cNvSpPr txBox="1"/>
              <p:nvPr/>
            </p:nvSpPr>
            <p:spPr>
              <a:xfrm>
                <a:off x="1068103" y="3830804"/>
                <a:ext cx="494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</a:t>
                </a:r>
                <a:r>
                  <a:rPr lang="en-US" sz="2400" b="1" baseline="-25000" dirty="0"/>
                  <a:t>DS</a:t>
                </a:r>
                <a:endParaRPr lang="en-US" sz="2400" b="1" dirty="0"/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56A3E75-E281-0B49-9D41-116398E81DF9}"/>
                </a:ext>
              </a:extLst>
            </p:cNvPr>
            <p:cNvCxnSpPr>
              <a:cxnSpLocks/>
            </p:cNvCxnSpPr>
            <p:nvPr/>
          </p:nvCxnSpPr>
          <p:spPr>
            <a:xfrm>
              <a:off x="5351499" y="3868488"/>
              <a:ext cx="13078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80EEF5-54D6-8F4E-949F-AF5840EA53ED}"/>
                </a:ext>
              </a:extLst>
            </p:cNvPr>
            <p:cNvSpPr txBox="1"/>
            <p:nvPr/>
          </p:nvSpPr>
          <p:spPr>
            <a:xfrm>
              <a:off x="5019950" y="3439570"/>
              <a:ext cx="2013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Hysteresis Window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DA5F73-10FF-A14B-A233-703CEAD6F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76969" y="4922875"/>
              <a:ext cx="1246255" cy="3064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3CE827-7BE8-AB47-A9F4-AC0A33F90EDB}"/>
                </a:ext>
              </a:extLst>
            </p:cNvPr>
            <p:cNvSpPr txBox="1"/>
            <p:nvPr/>
          </p:nvSpPr>
          <p:spPr>
            <a:xfrm>
              <a:off x="7947286" y="5027289"/>
              <a:ext cx="2247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Infinite subthreshold slope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C06A486-A1CE-1045-8B93-47A9CEE7131A}"/>
              </a:ext>
            </a:extLst>
          </p:cNvPr>
          <p:cNvSpPr txBox="1"/>
          <p:nvPr/>
        </p:nvSpPr>
        <p:spPr>
          <a:xfrm>
            <a:off x="1095590" y="4781705"/>
            <a:ext cx="3487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3-terminal (3T) NEM relay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9D1602-CC7F-0948-8309-2EF426E6B1DF}"/>
              </a:ext>
            </a:extLst>
          </p:cNvPr>
          <p:cNvSpPr txBox="1"/>
          <p:nvPr/>
        </p:nvSpPr>
        <p:spPr>
          <a:xfrm>
            <a:off x="2249129" y="309231"/>
            <a:ext cx="1604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OFF-state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6F7ABA-F550-694A-B58E-EC5FAFA30135}"/>
              </a:ext>
            </a:extLst>
          </p:cNvPr>
          <p:cNvSpPr txBox="1"/>
          <p:nvPr/>
        </p:nvSpPr>
        <p:spPr>
          <a:xfrm>
            <a:off x="8301155" y="309231"/>
            <a:ext cx="1511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ON-state</a:t>
            </a:r>
          </a:p>
        </p:txBody>
      </p:sp>
    </p:spTree>
    <p:extLst>
      <p:ext uri="{BB962C8B-B14F-4D97-AF65-F5344CB8AC3E}">
        <p14:creationId xmlns:p14="http://schemas.microsoft.com/office/powerpoint/2010/main" val="90173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48DA-89DE-3B41-8E62-5F35E2EA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3T &amp; 4T Devices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F10EAB-EB1F-8348-952D-ABC9E31A9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232" y="1825625"/>
            <a:ext cx="7851535" cy="4351338"/>
          </a:xfrm>
        </p:spPr>
      </p:pic>
    </p:spTree>
    <p:extLst>
      <p:ext uri="{BB962C8B-B14F-4D97-AF65-F5344CB8AC3E}">
        <p14:creationId xmlns:p14="http://schemas.microsoft.com/office/powerpoint/2010/main" val="348160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A0C21A3-9997-7C45-80E4-F6D690099C4D}"/>
              </a:ext>
            </a:extLst>
          </p:cNvPr>
          <p:cNvGrpSpPr/>
          <p:nvPr/>
        </p:nvGrpSpPr>
        <p:grpSpPr>
          <a:xfrm>
            <a:off x="1248865" y="504110"/>
            <a:ext cx="4060135" cy="2247849"/>
            <a:chOff x="3009416" y="856526"/>
            <a:chExt cx="4060135" cy="224784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6446B2E-7979-3546-8920-00F7D95537B6}"/>
                </a:ext>
              </a:extLst>
            </p:cNvPr>
            <p:cNvGrpSpPr/>
            <p:nvPr/>
          </p:nvGrpSpPr>
          <p:grpSpPr>
            <a:xfrm>
              <a:off x="3009416" y="856526"/>
              <a:ext cx="2453834" cy="2247849"/>
              <a:chOff x="3009416" y="856526"/>
              <a:chExt cx="2453834" cy="2247849"/>
            </a:xfrm>
          </p:grpSpPr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BB0E874B-B255-C84B-AC5B-6C17EF4D6622}"/>
                  </a:ext>
                </a:extLst>
              </p:cNvPr>
              <p:cNvSpPr/>
              <p:nvPr/>
            </p:nvSpPr>
            <p:spPr>
              <a:xfrm>
                <a:off x="3009416" y="1878956"/>
                <a:ext cx="2453833" cy="902826"/>
              </a:xfrm>
              <a:prstGeom prst="cube">
                <a:avLst>
                  <a:gd name="adj" fmla="val 58883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Bottom Electrode</a:t>
                </a:r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6C40D212-ABEA-7B44-A0B9-CFA7E05041F1}"/>
                  </a:ext>
                </a:extLst>
              </p:cNvPr>
              <p:cNvSpPr/>
              <p:nvPr/>
            </p:nvSpPr>
            <p:spPr>
              <a:xfrm>
                <a:off x="3009416" y="1518212"/>
                <a:ext cx="2453833" cy="902826"/>
              </a:xfrm>
              <a:prstGeom prst="cube">
                <a:avLst>
                  <a:gd name="adj" fmla="val 58883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Resistive Switching Film</a:t>
                </a:r>
              </a:p>
            </p:txBody>
          </p:sp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08F1833B-432F-2A42-87D9-0793F6927990}"/>
                  </a:ext>
                </a:extLst>
              </p:cNvPr>
              <p:cNvSpPr/>
              <p:nvPr/>
            </p:nvSpPr>
            <p:spPr>
              <a:xfrm>
                <a:off x="3009417" y="1157468"/>
                <a:ext cx="2453833" cy="902826"/>
              </a:xfrm>
              <a:prstGeom prst="cube">
                <a:avLst>
                  <a:gd name="adj" fmla="val 58883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Top Electrode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BD76198-5856-E845-BE8C-10D7B417F6F9}"/>
                  </a:ext>
                </a:extLst>
              </p:cNvPr>
              <p:cNvCxnSpPr/>
              <p:nvPr/>
            </p:nvCxnSpPr>
            <p:spPr>
              <a:xfrm>
                <a:off x="4236330" y="856526"/>
                <a:ext cx="0" cy="5555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5921D06-81A2-6A45-87F2-C1BAAFA61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6330" y="2779301"/>
                <a:ext cx="0" cy="3120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E0AAB2-8ACE-854A-A823-7639E73F362A}"/>
                  </a:ext>
                </a:extLst>
              </p:cNvPr>
              <p:cNvSpPr/>
              <p:nvPr/>
            </p:nvSpPr>
            <p:spPr>
              <a:xfrm>
                <a:off x="4157311" y="856526"/>
                <a:ext cx="158038" cy="1580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2E2015B-FD37-544F-9FA0-C6B8CB73D141}"/>
                  </a:ext>
                </a:extLst>
              </p:cNvPr>
              <p:cNvSpPr/>
              <p:nvPr/>
            </p:nvSpPr>
            <p:spPr>
              <a:xfrm>
                <a:off x="4157311" y="2946337"/>
                <a:ext cx="158038" cy="1580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619054B8-01C1-DD4A-866B-1A6B365C0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t="48398" r="81981" b="17498"/>
            <a:stretch/>
          </p:blipFill>
          <p:spPr>
            <a:xfrm>
              <a:off x="6310773" y="1261387"/>
              <a:ext cx="758778" cy="14164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534D35-1992-9942-AEED-1EB5FE1D2946}"/>
                </a:ext>
              </a:extLst>
            </p:cNvPr>
            <p:cNvSpPr txBox="1"/>
            <p:nvPr/>
          </p:nvSpPr>
          <p:spPr>
            <a:xfrm>
              <a:off x="5714859" y="1637156"/>
              <a:ext cx="389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=</a:t>
              </a:r>
              <a:endParaRPr lang="en-US" b="1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52024D46-58F1-7641-B47C-87C89374BE04}"/>
              </a:ext>
            </a:extLst>
          </p:cNvPr>
          <p:cNvSpPr txBox="1"/>
          <p:nvPr/>
        </p:nvSpPr>
        <p:spPr>
          <a:xfrm>
            <a:off x="1327864" y="3058398"/>
            <a:ext cx="348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Bipolar RRAM Cell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784197-848F-6249-A7FD-982276A5EC8E}"/>
              </a:ext>
            </a:extLst>
          </p:cNvPr>
          <p:cNvSpPr txBox="1"/>
          <p:nvPr/>
        </p:nvSpPr>
        <p:spPr>
          <a:xfrm>
            <a:off x="6644640" y="4030379"/>
            <a:ext cx="52373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possible materials for resistive switching film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possible R/W circuit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properties: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Endurance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 DC current/voltage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LRS, HRS, resistance ratio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DC peak voltage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50EE386-C989-024E-AA67-4F0DB9DE38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9964" y="3940855"/>
          <a:ext cx="6105584" cy="2645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277">
                  <a:extLst>
                    <a:ext uri="{9D8B030D-6E8A-4147-A177-3AD203B41FA5}">
                      <a16:colId xmlns:a16="http://schemas.microsoft.com/office/drawing/2014/main" val="3636909660"/>
                    </a:ext>
                  </a:extLst>
                </a:gridCol>
                <a:gridCol w="848277">
                  <a:extLst>
                    <a:ext uri="{9D8B030D-6E8A-4147-A177-3AD203B41FA5}">
                      <a16:colId xmlns:a16="http://schemas.microsoft.com/office/drawing/2014/main" val="3008552074"/>
                    </a:ext>
                  </a:extLst>
                </a:gridCol>
                <a:gridCol w="848277">
                  <a:extLst>
                    <a:ext uri="{9D8B030D-6E8A-4147-A177-3AD203B41FA5}">
                      <a16:colId xmlns:a16="http://schemas.microsoft.com/office/drawing/2014/main" val="1933651011"/>
                    </a:ext>
                  </a:extLst>
                </a:gridCol>
                <a:gridCol w="848277">
                  <a:extLst>
                    <a:ext uri="{9D8B030D-6E8A-4147-A177-3AD203B41FA5}">
                      <a16:colId xmlns:a16="http://schemas.microsoft.com/office/drawing/2014/main" val="2163179658"/>
                    </a:ext>
                  </a:extLst>
                </a:gridCol>
                <a:gridCol w="848277">
                  <a:extLst>
                    <a:ext uri="{9D8B030D-6E8A-4147-A177-3AD203B41FA5}">
                      <a16:colId xmlns:a16="http://schemas.microsoft.com/office/drawing/2014/main" val="1635097685"/>
                    </a:ext>
                  </a:extLst>
                </a:gridCol>
                <a:gridCol w="920303">
                  <a:extLst>
                    <a:ext uri="{9D8B030D-6E8A-4147-A177-3AD203B41FA5}">
                      <a16:colId xmlns:a16="http://schemas.microsoft.com/office/drawing/2014/main" val="1791814204"/>
                    </a:ext>
                  </a:extLst>
                </a:gridCol>
                <a:gridCol w="943896">
                  <a:extLst>
                    <a:ext uri="{9D8B030D-6E8A-4147-A177-3AD203B41FA5}">
                      <a16:colId xmlns:a16="http://schemas.microsoft.com/office/drawing/2014/main" val="2795041257"/>
                    </a:ext>
                  </a:extLst>
                </a:gridCol>
              </a:tblGrid>
              <a:tr h="1502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Publication &amp; Year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VLSI 2014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VLSI 2014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IEDM 2014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5" marR="8315" marT="831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IEDM 2014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VLSI 2015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VLSI 2015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67428594"/>
                  </a:ext>
                </a:extLst>
              </a:tr>
              <a:tr h="15021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2D/3D Geometry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2D Planar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3D Vertical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2D Planar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5" marR="8315" marT="831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3D Vertical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2D Planar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2D Planar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00487347"/>
                  </a:ext>
                </a:extLst>
              </a:tr>
              <a:tr h="15021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Switch Type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5" marR="8315" marT="831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59237777"/>
                  </a:ext>
                </a:extLst>
              </a:tr>
              <a:tr h="15021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Structure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1T-1R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1R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1T-1R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5" marR="8315" marT="831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1R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1T-1R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1R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36052693"/>
                  </a:ext>
                </a:extLst>
              </a:tr>
              <a:tr h="14816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TE/material/BE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Al/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AlOx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WOx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/W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TiN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HfOx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TiN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TiN/Ti/HfO2/TiN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5" marR="8315" marT="831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Pt/</a:t>
                      </a:r>
                      <a:r>
                        <a:rPr 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HfOx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TiN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Ir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/Ta</a:t>
                      </a:r>
                      <a:r>
                        <a:rPr lang="en-US" sz="9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  <a:r>
                        <a:rPr lang="en-US" sz="9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TaO</a:t>
                      </a:r>
                      <a:r>
                        <a:rPr lang="en-US" sz="900" b="0" i="0" u="none" strike="noStrike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TaN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TiN/TiO2/a-Si/TiN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1618835"/>
                  </a:ext>
                </a:extLst>
              </a:tr>
              <a:tr h="15021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Cell Area (</a:t>
                      </a:r>
                      <a:r>
                        <a:rPr lang="el-GR" sz="9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μ</a:t>
                      </a: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  <a:r>
                        <a:rPr lang="en-US" sz="900" b="1" i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0.0324 (.18um)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0.000003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 (100nm)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5" marR="8315" marT="831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(15nm)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0.0016(40nm)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0.0013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8204134"/>
                  </a:ext>
                </a:extLst>
              </a:tr>
              <a:tr h="15021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Speed [ns]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~1000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5" marR="8315" marT="831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6517793"/>
                  </a:ext>
                </a:extLst>
              </a:tr>
              <a:tr h="15021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DC Peak Voltage [V]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&lt;3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5" marR="8315" marT="831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&lt;2.5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31415507"/>
                  </a:ext>
                </a:extLst>
              </a:tr>
              <a:tr h="15021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DC Peak Current [uA]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~500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~60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5" marR="8315" marT="831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~100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874967"/>
                  </a:ext>
                </a:extLst>
              </a:tr>
              <a:tr h="15021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HRS/LRS Ratio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&gt;180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&gt;10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5" marR="8315" marT="831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37813052"/>
                  </a:ext>
                </a:extLst>
              </a:tr>
              <a:tr h="15021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 high [</a:t>
                      </a:r>
                      <a:r>
                        <a:rPr lang="el-GR" sz="9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Ω]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3x10</a:t>
                      </a:r>
                      <a:r>
                        <a:rPr lang="en-US" sz="900" b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900" b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2x10</a:t>
                      </a:r>
                      <a:r>
                        <a:rPr lang="en-US" sz="900" b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5" marR="8315" marT="831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3x10</a:t>
                      </a:r>
                      <a:r>
                        <a:rPr lang="en-US" sz="9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5x10</a:t>
                      </a:r>
                      <a:r>
                        <a:rPr lang="en-US" sz="9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9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42311164"/>
                  </a:ext>
                </a:extLst>
              </a:tr>
              <a:tr h="15021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 low [</a:t>
                      </a:r>
                      <a:r>
                        <a:rPr lang="el-GR" sz="9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Ω]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3x10</a:t>
                      </a:r>
                      <a:r>
                        <a:rPr lang="en-US" sz="900" b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900" b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2x10</a:t>
                      </a:r>
                      <a:r>
                        <a:rPr lang="en-US" sz="900" b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5" marR="8315" marT="831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3x10</a:t>
                      </a:r>
                      <a:r>
                        <a:rPr lang="en-US" sz="9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4x10</a:t>
                      </a:r>
                      <a:r>
                        <a:rPr lang="en-US" sz="9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9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96578240"/>
                  </a:ext>
                </a:extLst>
              </a:tr>
              <a:tr h="16023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Endurance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900" b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900" b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900" b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5" marR="8315" marT="831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9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&gt;10</a:t>
                      </a:r>
                      <a:r>
                        <a:rPr lang="en-US" sz="9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9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3207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Retention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10y@</a:t>
                      </a:r>
                      <a:b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85℃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20000h@</a:t>
                      </a:r>
                      <a:b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250℃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1" marR="7511" marT="7511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10y@</a:t>
                      </a:r>
                      <a:b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70℃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5" marR="8315" marT="831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10y@</a:t>
                      </a:r>
                      <a:b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RT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10y @</a:t>
                      </a:r>
                      <a:b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85℃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3y @</a:t>
                      </a:r>
                      <a:b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55℃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61874591"/>
                  </a:ext>
                </a:extLst>
              </a:tr>
            </a:tbl>
          </a:graphicData>
        </a:graphic>
      </p:graphicFrame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92AB0F4-CF16-D84D-8725-59E3E6F4D17F}"/>
              </a:ext>
            </a:extLst>
          </p:cNvPr>
          <p:cNvGrpSpPr/>
          <p:nvPr/>
        </p:nvGrpSpPr>
        <p:grpSpPr>
          <a:xfrm>
            <a:off x="6992058" y="348508"/>
            <a:ext cx="4542559" cy="2858572"/>
            <a:chOff x="7125733" y="570427"/>
            <a:chExt cx="4542559" cy="2858572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DA41F9F-AA57-E147-B969-56B797C549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4268" y="690181"/>
              <a:ext cx="0" cy="27388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33BB816-0A1F-0344-84C3-79AB838E3E1C}"/>
                </a:ext>
              </a:extLst>
            </p:cNvPr>
            <p:cNvCxnSpPr>
              <a:cxnSpLocks/>
            </p:cNvCxnSpPr>
            <p:nvPr/>
          </p:nvCxnSpPr>
          <p:spPr>
            <a:xfrm>
              <a:off x="7125733" y="2177098"/>
              <a:ext cx="41751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B13ADE1-DE14-5541-918D-9B13B938E2A0}"/>
                </a:ext>
              </a:extLst>
            </p:cNvPr>
            <p:cNvSpPr txBox="1"/>
            <p:nvPr/>
          </p:nvSpPr>
          <p:spPr>
            <a:xfrm>
              <a:off x="7780384" y="1782867"/>
              <a:ext cx="705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</a:t>
              </a:r>
              <a:r>
                <a:rPr lang="en-US" b="1" baseline="-25000" dirty="0"/>
                <a:t>RESET</a:t>
              </a:r>
              <a:endParaRPr lang="en-US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637F7A0-D2B7-A343-B0A8-EB5054AFC47A}"/>
                </a:ext>
              </a:extLst>
            </p:cNvPr>
            <p:cNvSpPr txBox="1"/>
            <p:nvPr/>
          </p:nvSpPr>
          <p:spPr>
            <a:xfrm>
              <a:off x="10676672" y="2177097"/>
              <a:ext cx="543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</a:t>
              </a:r>
              <a:r>
                <a:rPr lang="en-US" b="1" baseline="-25000" dirty="0"/>
                <a:t>SET</a:t>
              </a:r>
              <a:endParaRPr lang="en-US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DFBDAB3-046C-F44E-B773-5EB613A14BE0}"/>
                </a:ext>
              </a:extLst>
            </p:cNvPr>
            <p:cNvSpPr txBox="1"/>
            <p:nvPr/>
          </p:nvSpPr>
          <p:spPr>
            <a:xfrm>
              <a:off x="11300884" y="1946265"/>
              <a:ext cx="36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V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0FA275-451A-D84A-9109-22E4C6A7C13F}"/>
                </a:ext>
              </a:extLst>
            </p:cNvPr>
            <p:cNvSpPr txBox="1"/>
            <p:nvPr/>
          </p:nvSpPr>
          <p:spPr>
            <a:xfrm>
              <a:off x="8947175" y="570427"/>
              <a:ext cx="266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I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6E29EA-2B2D-4D40-8B0D-2E9F6738E51F}"/>
                </a:ext>
              </a:extLst>
            </p:cNvPr>
            <p:cNvCxnSpPr/>
            <p:nvPr/>
          </p:nvCxnSpPr>
          <p:spPr>
            <a:xfrm>
              <a:off x="9254268" y="1074075"/>
              <a:ext cx="189234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C855672-4140-D54E-9A7B-DEF500489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8229" y="1801976"/>
              <a:ext cx="3391474" cy="72978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E80CF82-AA51-034A-9308-C743F3381E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8446" y="1074075"/>
              <a:ext cx="0" cy="7279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AE296CE-F69D-C545-930D-A48E36CFA2AD}"/>
                </a:ext>
              </a:extLst>
            </p:cNvPr>
            <p:cNvSpPr txBox="1"/>
            <p:nvPr/>
          </p:nvSpPr>
          <p:spPr>
            <a:xfrm>
              <a:off x="10950654" y="1345321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SET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0C93CFB-8BEC-8449-A03A-E8A001D8FFAF}"/>
                </a:ext>
              </a:extLst>
            </p:cNvPr>
            <p:cNvSpPr txBox="1"/>
            <p:nvPr/>
          </p:nvSpPr>
          <p:spPr>
            <a:xfrm>
              <a:off x="9844306" y="1593128"/>
              <a:ext cx="567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HRS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2974969-20F9-9943-90D8-0732133C3BEB}"/>
                </a:ext>
              </a:extLst>
            </p:cNvPr>
            <p:cNvSpPr txBox="1"/>
            <p:nvPr/>
          </p:nvSpPr>
          <p:spPr>
            <a:xfrm>
              <a:off x="8608301" y="2722216"/>
              <a:ext cx="519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LRS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DA072C5-E106-9845-9C74-D959AB1871D5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>
              <a:off x="10948446" y="1799081"/>
              <a:ext cx="0" cy="37801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B553AF6-696A-BF4A-B957-86F46E7CC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513" y="2408712"/>
              <a:ext cx="0" cy="85942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C045BA3-6346-2B4A-9ECF-C52908F9D329}"/>
                </a:ext>
              </a:extLst>
            </p:cNvPr>
            <p:cNvCxnSpPr>
              <a:cxnSpLocks/>
            </p:cNvCxnSpPr>
            <p:nvPr/>
          </p:nvCxnSpPr>
          <p:spPr>
            <a:xfrm>
              <a:off x="8138559" y="2166868"/>
              <a:ext cx="0" cy="24106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8EE0D81-B8A2-134A-B7DE-A86DC69EDF39}"/>
                </a:ext>
              </a:extLst>
            </p:cNvPr>
            <p:cNvCxnSpPr/>
            <p:nvPr/>
          </p:nvCxnSpPr>
          <p:spPr>
            <a:xfrm flipV="1">
              <a:off x="8133269" y="1074075"/>
              <a:ext cx="2278180" cy="21940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0569D94-19BF-5D47-A490-1617E3617777}"/>
                </a:ext>
              </a:extLst>
            </p:cNvPr>
            <p:cNvCxnSpPr/>
            <p:nvPr/>
          </p:nvCxnSpPr>
          <p:spPr>
            <a:xfrm>
              <a:off x="10411449" y="1074075"/>
              <a:ext cx="536996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7E26DA8-1373-194E-9423-DD13274AC579}"/>
                </a:ext>
              </a:extLst>
            </p:cNvPr>
            <p:cNvSpPr txBox="1"/>
            <p:nvPr/>
          </p:nvSpPr>
          <p:spPr>
            <a:xfrm>
              <a:off x="7369461" y="2715280"/>
              <a:ext cx="759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RESET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06736F3-91B6-7E44-9E45-346D779ECA81}"/>
                </a:ext>
              </a:extLst>
            </p:cNvPr>
            <p:cNvSpPr txBox="1"/>
            <p:nvPr/>
          </p:nvSpPr>
          <p:spPr>
            <a:xfrm>
              <a:off x="8179789" y="932809"/>
              <a:ext cx="104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Compliance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45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5E0C-02BA-2840-A0EC-C1CF74E3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synergize RRAM &amp; NEM relays?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8D07-F534-C14C-8962-52AB08CB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IDEA:</a:t>
            </a:r>
            <a:r>
              <a:rPr lang="en-US" dirty="0"/>
              <a:t> </a:t>
            </a:r>
            <a:r>
              <a:rPr lang="en-US" b="1" dirty="0"/>
              <a:t>use RRAM to control gate voltage of NEM relays for actuation</a:t>
            </a:r>
          </a:p>
          <a:p>
            <a:r>
              <a:rPr lang="en-US" dirty="0"/>
              <a:t>NEM relays have better electrical characteristics than pass transistors</a:t>
            </a:r>
          </a:p>
        </p:txBody>
      </p:sp>
    </p:spTree>
    <p:extLst>
      <p:ext uri="{BB962C8B-B14F-4D97-AF65-F5344CB8AC3E}">
        <p14:creationId xmlns:p14="http://schemas.microsoft.com/office/powerpoint/2010/main" val="414514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41AA725-B465-C54A-9BB0-D91738ACF08A}"/>
              </a:ext>
            </a:extLst>
          </p:cNvPr>
          <p:cNvGrpSpPr/>
          <p:nvPr/>
        </p:nvGrpSpPr>
        <p:grpSpPr>
          <a:xfrm>
            <a:off x="2626751" y="821129"/>
            <a:ext cx="5885890" cy="4768554"/>
            <a:chOff x="134760" y="1102483"/>
            <a:chExt cx="5885890" cy="47685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A3FCD9-C116-DB41-93B1-057BE76BE3E0}"/>
                </a:ext>
              </a:extLst>
            </p:cNvPr>
            <p:cNvSpPr/>
            <p:nvPr/>
          </p:nvSpPr>
          <p:spPr>
            <a:xfrm>
              <a:off x="2615438" y="4401113"/>
              <a:ext cx="500519" cy="65530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43DDA3-33BF-5F40-AB28-37ED4AAF0161}"/>
                </a:ext>
              </a:extLst>
            </p:cNvPr>
            <p:cNvSpPr txBox="1"/>
            <p:nvPr/>
          </p:nvSpPr>
          <p:spPr>
            <a:xfrm>
              <a:off x="5265247" y="4991958"/>
              <a:ext cx="724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out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83AB58-34E7-AF48-9723-A21E818C1698}"/>
                </a:ext>
              </a:extLst>
            </p:cNvPr>
            <p:cNvSpPr txBox="1"/>
            <p:nvPr/>
          </p:nvSpPr>
          <p:spPr>
            <a:xfrm>
              <a:off x="4781600" y="4695842"/>
              <a:ext cx="360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V</a:t>
              </a:r>
              <a:r>
                <a:rPr lang="en-US" sz="1600" b="1" baseline="-25000" dirty="0"/>
                <a:t>g</a:t>
              </a:r>
              <a:endParaRPr lang="en-US" sz="1600" b="1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E177300-A1A0-CA4A-AB7B-475426198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t="48398" r="81981" b="17498"/>
            <a:stretch/>
          </p:blipFill>
          <p:spPr>
            <a:xfrm>
              <a:off x="3510614" y="3968495"/>
              <a:ext cx="543796" cy="10151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FA9FAE-CF85-CE42-993C-E40CDD743644}"/>
                </a:ext>
              </a:extLst>
            </p:cNvPr>
            <p:cNvSpPr/>
            <p:nvPr/>
          </p:nvSpPr>
          <p:spPr>
            <a:xfrm>
              <a:off x="3529271" y="4148417"/>
              <a:ext cx="500519" cy="65530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7F446B6-74A4-8A40-B9D6-D7D4B0EBF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017" y="1422450"/>
              <a:ext cx="5207000" cy="4073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1165BB-9B72-7240-92C1-CB8C039859FE}"/>
                </a:ext>
              </a:extLst>
            </p:cNvPr>
            <p:cNvSpPr txBox="1"/>
            <p:nvPr/>
          </p:nvSpPr>
          <p:spPr>
            <a:xfrm>
              <a:off x="2899674" y="1133065"/>
              <a:ext cx="900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V</a:t>
              </a:r>
              <a:r>
                <a:rPr lang="en-US" sz="1600" b="1" baseline="-25000" dirty="0"/>
                <a:t>col,1</a:t>
              </a:r>
              <a:endParaRPr lang="en-US" sz="1600" b="1" dirty="0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5F1A3319-5CC8-4F47-850C-526196FA8856}"/>
                </a:ext>
              </a:extLst>
            </p:cNvPr>
            <p:cNvSpPr/>
            <p:nvPr/>
          </p:nvSpPr>
          <p:spPr>
            <a:xfrm>
              <a:off x="3087652" y="1459072"/>
              <a:ext cx="196528" cy="1651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9EB48F-CC30-274D-8E37-9A8E8AF6776E}"/>
                </a:ext>
              </a:extLst>
            </p:cNvPr>
            <p:cNvSpPr txBox="1"/>
            <p:nvPr/>
          </p:nvSpPr>
          <p:spPr>
            <a:xfrm>
              <a:off x="5120358" y="1102483"/>
              <a:ext cx="900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V</a:t>
              </a:r>
              <a:r>
                <a:rPr lang="en-US" sz="1600" b="1" baseline="-25000" dirty="0"/>
                <a:t>col,2</a:t>
              </a:r>
              <a:endParaRPr lang="en-US" sz="1600" b="1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01D247B5-7501-D349-B778-E8D1F24AB6CD}"/>
                </a:ext>
              </a:extLst>
            </p:cNvPr>
            <p:cNvSpPr/>
            <p:nvPr/>
          </p:nvSpPr>
          <p:spPr>
            <a:xfrm>
              <a:off x="5314139" y="1423919"/>
              <a:ext cx="196528" cy="1651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F9D49E-9277-2A4D-A220-DA5450386B32}"/>
                </a:ext>
              </a:extLst>
            </p:cNvPr>
            <p:cNvSpPr txBox="1"/>
            <p:nvPr/>
          </p:nvSpPr>
          <p:spPr>
            <a:xfrm>
              <a:off x="993674" y="1459193"/>
              <a:ext cx="684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in</a:t>
              </a:r>
              <a:r>
                <a:rPr lang="en-US" sz="1600" b="1" baseline="-25000" dirty="0"/>
                <a:t>1,1</a:t>
              </a:r>
              <a:endParaRPr lang="en-US" sz="16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D867F3-6441-224D-99E3-646E930F530F}"/>
                </a:ext>
              </a:extLst>
            </p:cNvPr>
            <p:cNvSpPr txBox="1"/>
            <p:nvPr/>
          </p:nvSpPr>
          <p:spPr>
            <a:xfrm>
              <a:off x="3209444" y="1498537"/>
              <a:ext cx="684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in</a:t>
              </a:r>
              <a:r>
                <a:rPr lang="en-US" sz="1600" b="1" baseline="-25000" dirty="0"/>
                <a:t>1,2</a:t>
              </a:r>
              <a:endParaRPr lang="en-US" sz="16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26072A-E176-A243-9A79-4BC68980CE12}"/>
                </a:ext>
              </a:extLst>
            </p:cNvPr>
            <p:cNvSpPr txBox="1"/>
            <p:nvPr/>
          </p:nvSpPr>
          <p:spPr>
            <a:xfrm>
              <a:off x="992186" y="3436138"/>
              <a:ext cx="684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in</a:t>
              </a:r>
              <a:r>
                <a:rPr lang="en-US" sz="1600" b="1" baseline="-25000" dirty="0"/>
                <a:t>2,1</a:t>
              </a:r>
              <a:endParaRPr lang="en-US" sz="1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F90D34-6927-5A4C-B8FD-143A8BADE8FF}"/>
                </a:ext>
              </a:extLst>
            </p:cNvPr>
            <p:cNvSpPr txBox="1"/>
            <p:nvPr/>
          </p:nvSpPr>
          <p:spPr>
            <a:xfrm>
              <a:off x="3217741" y="3450018"/>
              <a:ext cx="684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in</a:t>
              </a:r>
              <a:r>
                <a:rPr lang="en-US" sz="1600" b="1" baseline="-25000" dirty="0"/>
                <a:t>2,2</a:t>
              </a:r>
              <a:endParaRPr lang="en-US" sz="16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2DFDEB-C4DD-1747-B6F9-D305EDED64AF}"/>
                </a:ext>
              </a:extLst>
            </p:cNvPr>
            <p:cNvSpPr txBox="1"/>
            <p:nvPr/>
          </p:nvSpPr>
          <p:spPr>
            <a:xfrm>
              <a:off x="158839" y="2940213"/>
              <a:ext cx="900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V</a:t>
              </a:r>
              <a:r>
                <a:rPr lang="en-US" sz="1600" b="1" baseline="-25000" dirty="0"/>
                <a:t>row,1</a:t>
              </a:r>
              <a:endParaRPr lang="en-US" sz="16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3D85E7-CD96-6449-B373-236A3FB9ADB4}"/>
                </a:ext>
              </a:extLst>
            </p:cNvPr>
            <p:cNvSpPr txBox="1"/>
            <p:nvPr/>
          </p:nvSpPr>
          <p:spPr>
            <a:xfrm>
              <a:off x="134760" y="4910255"/>
              <a:ext cx="900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V</a:t>
              </a:r>
              <a:r>
                <a:rPr lang="en-US" sz="1600" b="1" baseline="-25000" dirty="0"/>
                <a:t>row,2</a:t>
              </a:r>
              <a:endParaRPr lang="en-US" sz="1600" b="1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53033FFB-7665-3A4E-9FDA-6756E04330B4}"/>
                </a:ext>
              </a:extLst>
            </p:cNvPr>
            <p:cNvSpPr/>
            <p:nvPr/>
          </p:nvSpPr>
          <p:spPr>
            <a:xfrm rot="16200000">
              <a:off x="674534" y="5054996"/>
              <a:ext cx="196528" cy="1651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4A0B7208-7785-4149-8E89-37B998EF014D}"/>
                </a:ext>
              </a:extLst>
            </p:cNvPr>
            <p:cNvSpPr/>
            <p:nvPr/>
          </p:nvSpPr>
          <p:spPr>
            <a:xfrm rot="16200000">
              <a:off x="674534" y="3073849"/>
              <a:ext cx="196528" cy="1651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7260CB-BCD6-E645-914A-AF8A83DDC399}"/>
                </a:ext>
              </a:extLst>
            </p:cNvPr>
            <p:cNvSpPr txBox="1"/>
            <p:nvPr/>
          </p:nvSpPr>
          <p:spPr>
            <a:xfrm>
              <a:off x="2242518" y="1772632"/>
              <a:ext cx="684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out</a:t>
              </a:r>
              <a:r>
                <a:rPr lang="en-US" sz="1600" b="1" baseline="-25000" dirty="0"/>
                <a:t>1,1</a:t>
              </a:r>
              <a:endParaRPr lang="en-US" sz="16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F16395-6E4B-7D4C-9D5C-F9A4A87BEBE0}"/>
                </a:ext>
              </a:extLst>
            </p:cNvPr>
            <p:cNvSpPr txBox="1"/>
            <p:nvPr/>
          </p:nvSpPr>
          <p:spPr>
            <a:xfrm>
              <a:off x="4477983" y="1782112"/>
              <a:ext cx="684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out</a:t>
              </a:r>
              <a:r>
                <a:rPr lang="en-US" sz="1600" b="1" baseline="-25000" dirty="0"/>
                <a:t>1,2</a:t>
              </a:r>
              <a:endParaRPr lang="en-US" sz="16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309228-453D-5945-9826-267FC3DB56C7}"/>
                </a:ext>
              </a:extLst>
            </p:cNvPr>
            <p:cNvSpPr txBox="1"/>
            <p:nvPr/>
          </p:nvSpPr>
          <p:spPr>
            <a:xfrm>
              <a:off x="2232634" y="3753204"/>
              <a:ext cx="684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out</a:t>
              </a:r>
              <a:r>
                <a:rPr lang="en-US" sz="1600" b="1" baseline="-25000" dirty="0"/>
                <a:t>2,1</a:t>
              </a:r>
              <a:endParaRPr lang="en-US" sz="16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927933-4D1A-234C-A9EE-89954705C6AA}"/>
                </a:ext>
              </a:extLst>
            </p:cNvPr>
            <p:cNvSpPr txBox="1"/>
            <p:nvPr/>
          </p:nvSpPr>
          <p:spPr>
            <a:xfrm>
              <a:off x="4486458" y="3729325"/>
              <a:ext cx="684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out</a:t>
              </a:r>
              <a:r>
                <a:rPr lang="en-US" sz="1600" b="1" baseline="-25000" dirty="0"/>
                <a:t>2,2</a:t>
              </a:r>
              <a:endParaRPr lang="en-US" sz="1600" b="1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6EE1146-03BE-014C-97A3-8E955B329A19}"/>
                </a:ext>
              </a:extLst>
            </p:cNvPr>
            <p:cNvSpPr/>
            <p:nvPr/>
          </p:nvSpPr>
          <p:spPr>
            <a:xfrm>
              <a:off x="3692063" y="1584228"/>
              <a:ext cx="794395" cy="76287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16CAA5-B2D3-E447-8652-3FBBD2CECA2E}"/>
                </a:ext>
              </a:extLst>
            </p:cNvPr>
            <p:cNvSpPr/>
            <p:nvPr/>
          </p:nvSpPr>
          <p:spPr>
            <a:xfrm>
              <a:off x="1477137" y="1584228"/>
              <a:ext cx="794395" cy="76287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43FCB17-AD10-FC43-A99A-65880422D643}"/>
                </a:ext>
              </a:extLst>
            </p:cNvPr>
            <p:cNvSpPr/>
            <p:nvPr/>
          </p:nvSpPr>
          <p:spPr>
            <a:xfrm>
              <a:off x="3695386" y="3507426"/>
              <a:ext cx="794395" cy="76287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8324BC-6548-7D49-AD06-659A9B40FD82}"/>
                </a:ext>
              </a:extLst>
            </p:cNvPr>
            <p:cNvSpPr/>
            <p:nvPr/>
          </p:nvSpPr>
          <p:spPr>
            <a:xfrm>
              <a:off x="1483740" y="3517164"/>
              <a:ext cx="794395" cy="76287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1635B13-CFFC-5A46-B4DA-4889298CA58A}"/>
                </a:ext>
              </a:extLst>
            </p:cNvPr>
            <p:cNvSpPr/>
            <p:nvPr/>
          </p:nvSpPr>
          <p:spPr>
            <a:xfrm>
              <a:off x="2456036" y="2761636"/>
              <a:ext cx="448056" cy="2743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C167B37-5529-0F49-B9FE-AD1CD54C9C7D}"/>
                </a:ext>
              </a:extLst>
            </p:cNvPr>
            <p:cNvSpPr/>
            <p:nvPr/>
          </p:nvSpPr>
          <p:spPr>
            <a:xfrm>
              <a:off x="1093640" y="5564089"/>
              <a:ext cx="444838" cy="27168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54643A-FCE8-C542-98D7-FBA177A579B5}"/>
                </a:ext>
              </a:extLst>
            </p:cNvPr>
            <p:cNvSpPr/>
            <p:nvPr/>
          </p:nvSpPr>
          <p:spPr>
            <a:xfrm>
              <a:off x="4125947" y="5566421"/>
              <a:ext cx="448056" cy="2743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0EAF54-940E-9A46-A1CB-EBDA869D0BEF}"/>
                </a:ext>
              </a:extLst>
            </p:cNvPr>
            <p:cNvSpPr txBox="1"/>
            <p:nvPr/>
          </p:nvSpPr>
          <p:spPr>
            <a:xfrm>
              <a:off x="1527512" y="5532483"/>
              <a:ext cx="2752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Hysteretic 3T NEM Router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24E8C-8A52-3D4F-800A-EF577E5B86D3}"/>
                </a:ext>
              </a:extLst>
            </p:cNvPr>
            <p:cNvSpPr txBox="1"/>
            <p:nvPr/>
          </p:nvSpPr>
          <p:spPr>
            <a:xfrm>
              <a:off x="4577938" y="5519153"/>
              <a:ext cx="13451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RRAM Cell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801D0A-93F9-AF4A-B6B4-F827C0F36043}"/>
                </a:ext>
              </a:extLst>
            </p:cNvPr>
            <p:cNvSpPr txBox="1"/>
            <p:nvPr/>
          </p:nvSpPr>
          <p:spPr>
            <a:xfrm>
              <a:off x="1640725" y="2304251"/>
              <a:ext cx="360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V</a:t>
              </a:r>
              <a:r>
                <a:rPr lang="en-US" sz="1600" b="1" baseline="-25000" dirty="0"/>
                <a:t>g</a:t>
              </a:r>
              <a:endParaRPr lang="en-US" sz="1600" b="1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374E57-E931-0B4A-B683-FE264FD8D166}"/>
                </a:ext>
              </a:extLst>
            </p:cNvPr>
            <p:cNvSpPr/>
            <p:nvPr/>
          </p:nvSpPr>
          <p:spPr>
            <a:xfrm>
              <a:off x="1482758" y="2772099"/>
              <a:ext cx="448056" cy="2743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71A53F-4347-C44C-A0D9-59B93949B5C3}"/>
                </a:ext>
              </a:extLst>
            </p:cNvPr>
            <p:cNvSpPr txBox="1"/>
            <p:nvPr/>
          </p:nvSpPr>
          <p:spPr>
            <a:xfrm>
              <a:off x="1200951" y="2546937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B347C8B-2996-9047-B999-21192645A472}"/>
                </a:ext>
              </a:extLst>
            </p:cNvPr>
            <p:cNvSpPr txBox="1"/>
            <p:nvPr/>
          </p:nvSpPr>
          <p:spPr>
            <a:xfrm>
              <a:off x="1850558" y="257088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917127-6F6C-754D-B781-B990BB8C5C01}"/>
                </a:ext>
              </a:extLst>
            </p:cNvPr>
            <p:cNvSpPr txBox="1"/>
            <p:nvPr/>
          </p:nvSpPr>
          <p:spPr>
            <a:xfrm>
              <a:off x="2155954" y="257088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B99EFE-844D-4F48-B10A-76A4034A37D6}"/>
                </a:ext>
              </a:extLst>
            </p:cNvPr>
            <p:cNvSpPr txBox="1"/>
            <p:nvPr/>
          </p:nvSpPr>
          <p:spPr>
            <a:xfrm>
              <a:off x="2899674" y="2558654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CFD58F1-2166-A640-B8D4-CDB6452D40AA}"/>
                </a:ext>
              </a:extLst>
            </p:cNvPr>
            <p:cNvSpPr/>
            <p:nvPr/>
          </p:nvSpPr>
          <p:spPr>
            <a:xfrm>
              <a:off x="2436352" y="4742191"/>
              <a:ext cx="448056" cy="2743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FB16B59-C2B2-6847-82D9-A885883367E6}"/>
                </a:ext>
              </a:extLst>
            </p:cNvPr>
            <p:cNvSpPr/>
            <p:nvPr/>
          </p:nvSpPr>
          <p:spPr>
            <a:xfrm>
              <a:off x="1463074" y="4752654"/>
              <a:ext cx="448056" cy="2743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22A2DDD-883A-7B4B-9F3A-064863DA1B4F}"/>
                </a:ext>
              </a:extLst>
            </p:cNvPr>
            <p:cNvSpPr/>
            <p:nvPr/>
          </p:nvSpPr>
          <p:spPr>
            <a:xfrm>
              <a:off x="4684874" y="2761289"/>
              <a:ext cx="448056" cy="2743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6EB7BF6-550F-9540-9961-664C81E3BCFF}"/>
                </a:ext>
              </a:extLst>
            </p:cNvPr>
            <p:cNvSpPr/>
            <p:nvPr/>
          </p:nvSpPr>
          <p:spPr>
            <a:xfrm>
              <a:off x="3711596" y="2771752"/>
              <a:ext cx="448056" cy="2743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837CA2D-A7F2-C544-9ECE-55DD2C792037}"/>
                </a:ext>
              </a:extLst>
            </p:cNvPr>
            <p:cNvSpPr/>
            <p:nvPr/>
          </p:nvSpPr>
          <p:spPr>
            <a:xfrm>
              <a:off x="4658565" y="4731371"/>
              <a:ext cx="448056" cy="2743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6B02B9E-4F07-8B49-8DC5-916BA11E2C63}"/>
                </a:ext>
              </a:extLst>
            </p:cNvPr>
            <p:cNvSpPr/>
            <p:nvPr/>
          </p:nvSpPr>
          <p:spPr>
            <a:xfrm>
              <a:off x="3685287" y="4741834"/>
              <a:ext cx="448056" cy="2743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3029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A5AE-F7CC-AE43-B132-E9AF5E36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RRAM/NEMS switch BEOL standard cell layout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A9075E-E594-E041-BC40-763BCEFF9381}"/>
              </a:ext>
            </a:extLst>
          </p:cNvPr>
          <p:cNvGrpSpPr/>
          <p:nvPr/>
        </p:nvGrpSpPr>
        <p:grpSpPr>
          <a:xfrm>
            <a:off x="2025921" y="1730946"/>
            <a:ext cx="10156290" cy="4647486"/>
            <a:chOff x="1425787" y="1445109"/>
            <a:chExt cx="10156290" cy="464748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81D392C-868B-5040-96BD-7EA099BE5B57}"/>
                </a:ext>
              </a:extLst>
            </p:cNvPr>
            <p:cNvGrpSpPr/>
            <p:nvPr/>
          </p:nvGrpSpPr>
          <p:grpSpPr>
            <a:xfrm>
              <a:off x="1425787" y="2951221"/>
              <a:ext cx="9340426" cy="3141374"/>
              <a:chOff x="1439641" y="2546565"/>
              <a:chExt cx="9340426" cy="3141374"/>
            </a:xfrm>
          </p:grpSpPr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E6A83F3C-0E5F-1440-9809-AAC140E7BB01}"/>
                  </a:ext>
                </a:extLst>
              </p:cNvPr>
              <p:cNvSpPr/>
              <p:nvPr/>
            </p:nvSpPr>
            <p:spPr>
              <a:xfrm>
                <a:off x="5564047" y="2951156"/>
                <a:ext cx="4251960" cy="2736783"/>
              </a:xfrm>
              <a:prstGeom prst="cube">
                <a:avLst>
                  <a:gd name="adj" fmla="val 85573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  <a:r>
                  <a:rPr lang="en-US" baseline="-25000" dirty="0"/>
                  <a:t>col</a:t>
                </a:r>
                <a:r>
                  <a:rPr lang="en-US" dirty="0"/>
                  <a:t> wire (L1)</a:t>
                </a:r>
              </a:p>
            </p:txBody>
          </p:sp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CD36F6C7-493C-7A45-9B8C-B74839D9DEB5}"/>
                  </a:ext>
                </a:extLst>
              </p:cNvPr>
              <p:cNvSpPr/>
              <p:nvPr/>
            </p:nvSpPr>
            <p:spPr>
              <a:xfrm>
                <a:off x="7758936" y="3689848"/>
                <a:ext cx="3021131" cy="866245"/>
              </a:xfrm>
              <a:prstGeom prst="cube">
                <a:avLst>
                  <a:gd name="adj" fmla="val 58883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  <a:r>
                  <a:rPr lang="en-US" baseline="-25000" dirty="0"/>
                  <a:t>row</a:t>
                </a:r>
                <a:r>
                  <a:rPr lang="en-US" dirty="0"/>
                  <a:t> wire (L2)</a:t>
                </a:r>
              </a:p>
            </p:txBody>
          </p:sp>
          <p:sp>
            <p:nvSpPr>
              <p:cNvPr id="57" name="Cube 56">
                <a:extLst>
                  <a:ext uri="{FF2B5EF4-FFF2-40B4-BE49-F238E27FC236}">
                    <a16:creationId xmlns:a16="http://schemas.microsoft.com/office/drawing/2014/main" id="{021BFFC1-D598-CA4B-B66D-E4CDD50C279A}"/>
                  </a:ext>
                </a:extLst>
              </p:cNvPr>
              <p:cNvSpPr/>
              <p:nvPr/>
            </p:nvSpPr>
            <p:spPr>
              <a:xfrm>
                <a:off x="5564047" y="4386070"/>
                <a:ext cx="2441448" cy="902826"/>
              </a:xfrm>
              <a:prstGeom prst="cube">
                <a:avLst>
                  <a:gd name="adj" fmla="val 58883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Via (L2)</a:t>
                </a:r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2F5ED33F-0B87-5A4E-9F78-1E513BDA89EE}"/>
                  </a:ext>
                </a:extLst>
              </p:cNvPr>
              <p:cNvSpPr/>
              <p:nvPr/>
            </p:nvSpPr>
            <p:spPr>
              <a:xfrm>
                <a:off x="1439641" y="3660553"/>
                <a:ext cx="5017543" cy="902826"/>
              </a:xfrm>
              <a:prstGeom prst="cube">
                <a:avLst>
                  <a:gd name="adj" fmla="val 58883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  <a:r>
                  <a:rPr lang="en-US" baseline="-25000" dirty="0"/>
                  <a:t>row</a:t>
                </a:r>
                <a:r>
                  <a:rPr lang="en-US" dirty="0"/>
                  <a:t> wire (L2)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0E5067-92B6-4F44-8C1E-9A452B8F76E6}"/>
                  </a:ext>
                </a:extLst>
              </p:cNvPr>
              <p:cNvGrpSpPr/>
              <p:nvPr/>
            </p:nvGrpSpPr>
            <p:grpSpPr>
              <a:xfrm>
                <a:off x="3794242" y="2563858"/>
                <a:ext cx="2453834" cy="1624314"/>
                <a:chOff x="3009416" y="1157468"/>
                <a:chExt cx="2453834" cy="1624314"/>
              </a:xfrm>
            </p:grpSpPr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6DF58B96-5EFF-6645-9CEB-C7F048380AEA}"/>
                    </a:ext>
                  </a:extLst>
                </p:cNvPr>
                <p:cNvSpPr/>
                <p:nvPr/>
              </p:nvSpPr>
              <p:spPr>
                <a:xfrm>
                  <a:off x="3009416" y="1878956"/>
                  <a:ext cx="2453833" cy="902826"/>
                </a:xfrm>
                <a:prstGeom prst="cube">
                  <a:avLst>
                    <a:gd name="adj" fmla="val 58883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+ Electrode (L3)</a:t>
                  </a:r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949BF5F4-3E91-B847-9478-183EE4F9D88E}"/>
                    </a:ext>
                  </a:extLst>
                </p:cNvPr>
                <p:cNvSpPr/>
                <p:nvPr/>
              </p:nvSpPr>
              <p:spPr>
                <a:xfrm>
                  <a:off x="3009416" y="1518212"/>
                  <a:ext cx="2453833" cy="902826"/>
                </a:xfrm>
                <a:prstGeom prst="cube">
                  <a:avLst>
                    <a:gd name="adj" fmla="val 58883"/>
                  </a:avLst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Resistive Switching Film (L4)</a:t>
                  </a:r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95CD4C69-3E71-4148-BDC4-C8BC72BF7A1A}"/>
                    </a:ext>
                  </a:extLst>
                </p:cNvPr>
                <p:cNvSpPr/>
                <p:nvPr/>
              </p:nvSpPr>
              <p:spPr>
                <a:xfrm>
                  <a:off x="3009417" y="1157468"/>
                  <a:ext cx="2453833" cy="902826"/>
                </a:xfrm>
                <a:prstGeom prst="cube">
                  <a:avLst>
                    <a:gd name="adj" fmla="val 58883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- Electrode (L5)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8AF71DF-57BC-5E47-BA59-CAA32C828699}"/>
                  </a:ext>
                </a:extLst>
              </p:cNvPr>
              <p:cNvGrpSpPr/>
              <p:nvPr/>
            </p:nvGrpSpPr>
            <p:grpSpPr>
              <a:xfrm>
                <a:off x="5564048" y="2546565"/>
                <a:ext cx="3137863" cy="2372405"/>
                <a:chOff x="2325387" y="1157468"/>
                <a:chExt cx="3137863" cy="2372405"/>
              </a:xfrm>
            </p:grpSpPr>
            <p:sp>
              <p:nvSpPr>
                <p:cNvPr id="8" name="Cube 7">
                  <a:extLst>
                    <a:ext uri="{FF2B5EF4-FFF2-40B4-BE49-F238E27FC236}">
                      <a16:creationId xmlns:a16="http://schemas.microsoft.com/office/drawing/2014/main" id="{83427004-0A55-024F-B4BA-A93ED4E39C02}"/>
                    </a:ext>
                  </a:extLst>
                </p:cNvPr>
                <p:cNvSpPr/>
                <p:nvPr/>
              </p:nvSpPr>
              <p:spPr>
                <a:xfrm>
                  <a:off x="2325387" y="1892528"/>
                  <a:ext cx="3137861" cy="1637345"/>
                </a:xfrm>
                <a:prstGeom prst="cube">
                  <a:avLst>
                    <a:gd name="adj" fmla="val 74533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- Electrode (L3)</a:t>
                  </a:r>
                </a:p>
              </p:txBody>
            </p:sp>
            <p:sp>
              <p:nvSpPr>
                <p:cNvPr id="9" name="Cube 8">
                  <a:extLst>
                    <a:ext uri="{FF2B5EF4-FFF2-40B4-BE49-F238E27FC236}">
                      <a16:creationId xmlns:a16="http://schemas.microsoft.com/office/drawing/2014/main" id="{2A35FE01-635F-8F41-ADBB-CF8F4DD69B7F}"/>
                    </a:ext>
                  </a:extLst>
                </p:cNvPr>
                <p:cNvSpPr/>
                <p:nvPr/>
              </p:nvSpPr>
              <p:spPr>
                <a:xfrm>
                  <a:off x="3009416" y="1518212"/>
                  <a:ext cx="2453833" cy="902826"/>
                </a:xfrm>
                <a:prstGeom prst="cube">
                  <a:avLst>
                    <a:gd name="adj" fmla="val 58883"/>
                  </a:avLst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Resistive Switching Film (L4)</a:t>
                  </a:r>
                </a:p>
              </p:txBody>
            </p:sp>
            <p:sp>
              <p:nvSpPr>
                <p:cNvPr id="10" name="Cube 9">
                  <a:extLst>
                    <a:ext uri="{FF2B5EF4-FFF2-40B4-BE49-F238E27FC236}">
                      <a16:creationId xmlns:a16="http://schemas.microsoft.com/office/drawing/2014/main" id="{CFD2A4BE-FA39-3E4D-A271-9907C7ACAFE4}"/>
                    </a:ext>
                  </a:extLst>
                </p:cNvPr>
                <p:cNvSpPr/>
                <p:nvPr/>
              </p:nvSpPr>
              <p:spPr>
                <a:xfrm>
                  <a:off x="3009417" y="1157468"/>
                  <a:ext cx="2453833" cy="902826"/>
                </a:xfrm>
                <a:prstGeom prst="cube">
                  <a:avLst>
                    <a:gd name="adj" fmla="val 58883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+ Electrode (L5)</a:t>
                  </a:r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2FC9F1-5AA4-CC4D-A395-77F27E767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6449" y="3463885"/>
                <a:ext cx="531625" cy="279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2689CA8-6A53-E344-B4DC-AA4A3DA3E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6449" y="3827428"/>
                <a:ext cx="53162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A4247330-6020-9B4E-AE29-D12AC74C51EC}"/>
                </a:ext>
              </a:extLst>
            </p:cNvPr>
            <p:cNvSpPr/>
            <p:nvPr/>
          </p:nvSpPr>
          <p:spPr>
            <a:xfrm>
              <a:off x="3775426" y="2593968"/>
              <a:ext cx="2453833" cy="902826"/>
            </a:xfrm>
            <a:prstGeom prst="cube">
              <a:avLst>
                <a:gd name="adj" fmla="val 57633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Via (L6)</a:t>
              </a:r>
            </a:p>
          </p:txBody>
        </p:sp>
        <p:sp>
          <p:nvSpPr>
            <p:cNvPr id="68" name="Cube 67">
              <a:extLst>
                <a:ext uri="{FF2B5EF4-FFF2-40B4-BE49-F238E27FC236}">
                  <a16:creationId xmlns:a16="http://schemas.microsoft.com/office/drawing/2014/main" id="{6BC96FF6-88B4-2E49-8E93-4F83FAB63A71}"/>
                </a:ext>
              </a:extLst>
            </p:cNvPr>
            <p:cNvSpPr/>
            <p:nvPr/>
          </p:nvSpPr>
          <p:spPr>
            <a:xfrm>
              <a:off x="6238585" y="2591879"/>
              <a:ext cx="2453833" cy="902826"/>
            </a:xfrm>
            <a:prstGeom prst="cube">
              <a:avLst>
                <a:gd name="adj" fmla="val 58883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Via (L6)</a:t>
              </a:r>
            </a:p>
          </p:txBody>
        </p: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87D6ECBC-60C9-0D48-AE75-45192347B46A}"/>
                </a:ext>
              </a:extLst>
            </p:cNvPr>
            <p:cNvSpPr/>
            <p:nvPr/>
          </p:nvSpPr>
          <p:spPr>
            <a:xfrm>
              <a:off x="1702230" y="3564166"/>
              <a:ext cx="8083261" cy="535141"/>
            </a:xfrm>
            <a:prstGeom prst="cube">
              <a:avLst>
                <a:gd name="adj" fmla="val 27304"/>
              </a:avLst>
            </a:prstGeom>
            <a:solidFill>
              <a:schemeClr val="bg2">
                <a:lumMod val="5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F38058C2-CAD7-2449-95F4-EBB4DFF0D530}"/>
                </a:ext>
              </a:extLst>
            </p:cNvPr>
            <p:cNvSpPr/>
            <p:nvPr/>
          </p:nvSpPr>
          <p:spPr>
            <a:xfrm>
              <a:off x="8594331" y="1445109"/>
              <a:ext cx="2987746" cy="1643552"/>
            </a:xfrm>
            <a:prstGeom prst="cube">
              <a:avLst>
                <a:gd name="adj" fmla="val 77735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Drain/col wire (L7)</a:t>
              </a: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F2CD99E5-1FCD-E04F-8EB5-B958C17AB943}"/>
                </a:ext>
              </a:extLst>
            </p:cNvPr>
            <p:cNvSpPr/>
            <p:nvPr/>
          </p:nvSpPr>
          <p:spPr>
            <a:xfrm>
              <a:off x="3782953" y="2216080"/>
              <a:ext cx="4907668" cy="902826"/>
            </a:xfrm>
            <a:prstGeom prst="cube">
              <a:avLst>
                <a:gd name="adj" fmla="val 58883"/>
              </a:avLst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NEM Relay Gate (L7)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285CD7-438C-7545-8F6B-DB4A4708798D}"/>
                </a:ext>
              </a:extLst>
            </p:cNvPr>
            <p:cNvCxnSpPr/>
            <p:nvPr/>
          </p:nvCxnSpPr>
          <p:spPr>
            <a:xfrm>
              <a:off x="8179658" y="2728663"/>
              <a:ext cx="414673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D21B945-C8BC-1C4F-8A0C-B41F65BD2F7C}"/>
                </a:ext>
              </a:extLst>
            </p:cNvPr>
            <p:cNvCxnSpPr/>
            <p:nvPr/>
          </p:nvCxnSpPr>
          <p:spPr>
            <a:xfrm>
              <a:off x="8179658" y="3092206"/>
              <a:ext cx="414673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9E8980F-6BD3-9040-986E-017D02F0EF73}"/>
                </a:ext>
              </a:extLst>
            </p:cNvPr>
            <p:cNvCxnSpPr>
              <a:cxnSpLocks/>
            </p:cNvCxnSpPr>
            <p:nvPr/>
          </p:nvCxnSpPr>
          <p:spPr>
            <a:xfrm>
              <a:off x="3065398" y="3088661"/>
              <a:ext cx="739476" cy="766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4ECCE66C-861A-8D48-94D9-835FAEB5DA2E}"/>
                </a:ext>
              </a:extLst>
            </p:cNvPr>
            <p:cNvSpPr/>
            <p:nvPr/>
          </p:nvSpPr>
          <p:spPr>
            <a:xfrm>
              <a:off x="1702230" y="2170128"/>
              <a:ext cx="1895308" cy="1562186"/>
            </a:xfrm>
            <a:prstGeom prst="cube">
              <a:avLst>
                <a:gd name="adj" fmla="val 74343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Src/row wire (L7)</a:t>
              </a:r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D9E9FB48-E562-DD4C-94EA-7C7F679E2141}"/>
                </a:ext>
              </a:extLst>
            </p:cNvPr>
            <p:cNvSpPr/>
            <p:nvPr/>
          </p:nvSpPr>
          <p:spPr>
            <a:xfrm>
              <a:off x="2309855" y="1720533"/>
              <a:ext cx="1333871" cy="976231"/>
            </a:xfrm>
            <a:prstGeom prst="cube">
              <a:avLst>
                <a:gd name="adj" fmla="val 58883"/>
              </a:avLst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Src</a:t>
              </a:r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B9C6B6D5-550A-F840-9A71-7DB55098B503}"/>
                </a:ext>
              </a:extLst>
            </p:cNvPr>
            <p:cNvSpPr/>
            <p:nvPr/>
          </p:nvSpPr>
          <p:spPr>
            <a:xfrm>
              <a:off x="3274501" y="1934018"/>
              <a:ext cx="6149166" cy="423529"/>
            </a:xfrm>
            <a:prstGeom prst="cube">
              <a:avLst>
                <a:gd name="adj" fmla="val 3217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Beam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F33C103-D6AF-7445-9C4F-BA9E4C18703C}"/>
                </a:ext>
              </a:extLst>
            </p:cNvPr>
            <p:cNvCxnSpPr>
              <a:cxnSpLocks/>
            </p:cNvCxnSpPr>
            <p:nvPr/>
          </p:nvCxnSpPr>
          <p:spPr>
            <a:xfrm>
              <a:off x="3040988" y="2720996"/>
              <a:ext cx="739476" cy="766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1B4F7C0-5C3C-304A-B408-E18FD09D036A}"/>
              </a:ext>
            </a:extLst>
          </p:cNvPr>
          <p:cNvSpPr txBox="1"/>
          <p:nvPr/>
        </p:nvSpPr>
        <p:spPr>
          <a:xfrm>
            <a:off x="1850587" y="5567122"/>
            <a:ext cx="4202144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/>
              <a:t>L1: V</a:t>
            </a:r>
            <a:r>
              <a:rPr lang="en-US" baseline="-25000" dirty="0"/>
              <a:t>col</a:t>
            </a:r>
            <a:r>
              <a:rPr lang="en-US" dirty="0"/>
              <a:t> routing layer</a:t>
            </a:r>
          </a:p>
          <a:p>
            <a:r>
              <a:rPr lang="en-US" dirty="0"/>
              <a:t>L2: V</a:t>
            </a:r>
            <a:r>
              <a:rPr lang="en-US" baseline="-25000" dirty="0"/>
              <a:t>row</a:t>
            </a:r>
            <a:r>
              <a:rPr lang="en-US" dirty="0"/>
              <a:t> routing layer</a:t>
            </a:r>
          </a:p>
          <a:p>
            <a:r>
              <a:rPr lang="en-US" dirty="0"/>
              <a:t>L3: electrode layer 1</a:t>
            </a:r>
          </a:p>
          <a:p>
            <a:r>
              <a:rPr lang="en-US" dirty="0"/>
              <a:t>L4: thin film layer</a:t>
            </a:r>
          </a:p>
          <a:p>
            <a:r>
              <a:rPr lang="en-US" dirty="0"/>
              <a:t>L5: electrode layer 2</a:t>
            </a:r>
          </a:p>
          <a:p>
            <a:r>
              <a:rPr lang="en-US" dirty="0"/>
              <a:t>L6: row conn. layer</a:t>
            </a:r>
          </a:p>
          <a:p>
            <a:r>
              <a:rPr lang="en-US" dirty="0"/>
              <a:t>L7: col conn. Layer</a:t>
            </a:r>
          </a:p>
          <a:p>
            <a:r>
              <a:rPr lang="en-US" dirty="0"/>
              <a:t>Top: vert. NEM relay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D3113D-907B-3241-8241-F42CCCCB7540}"/>
              </a:ext>
            </a:extLst>
          </p:cNvPr>
          <p:cNvSpPr txBox="1"/>
          <p:nvPr/>
        </p:nvSpPr>
        <p:spPr>
          <a:xfrm rot="5400000">
            <a:off x="7003472" y="6339411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7EB13-6550-C947-AD28-994846EA7055}"/>
              </a:ext>
            </a:extLst>
          </p:cNvPr>
          <p:cNvSpPr txBox="1"/>
          <p:nvPr/>
        </p:nvSpPr>
        <p:spPr>
          <a:xfrm>
            <a:off x="7357908" y="6402120"/>
            <a:ext cx="318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(Logic circuitry only below here)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F5856C-4BCB-AC42-936E-D9541377AB55}"/>
              </a:ext>
            </a:extLst>
          </p:cNvPr>
          <p:cNvSpPr txBox="1"/>
          <p:nvPr/>
        </p:nvSpPr>
        <p:spPr>
          <a:xfrm>
            <a:off x="6502222" y="60231"/>
            <a:ext cx="5063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Fixup:</a:t>
            </a:r>
            <a:r>
              <a:rPr lang="en-US" dirty="0"/>
              <a:t> may be able to route row/col rows together…</a:t>
            </a:r>
          </a:p>
          <a:p>
            <a:r>
              <a:rPr lang="en-US" dirty="0"/>
              <a:t>Also row wire is touching both electrodes!!!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AD30748-8999-5842-90FB-D9679A36005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881089" y="2643384"/>
            <a:ext cx="0" cy="1174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D951ED0-46CA-DB44-BBAF-D665C41B8B3C}"/>
              </a:ext>
            </a:extLst>
          </p:cNvPr>
          <p:cNvSpPr txBox="1"/>
          <p:nvPr/>
        </p:nvSpPr>
        <p:spPr>
          <a:xfrm>
            <a:off x="2302364" y="4059360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Src/row wire (L6)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2C33E4CE-4C77-C043-9F13-436C9FB296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32"/>
          <a:stretch/>
        </p:blipFill>
        <p:spPr>
          <a:xfrm>
            <a:off x="38633" y="1142551"/>
            <a:ext cx="2554226" cy="25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2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790</Words>
  <Application>Microsoft Macintosh PowerPoint</Application>
  <PresentationFormat>Widescreen</PresentationFormat>
  <Paragraphs>239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Hybrid RRAM-NEMS Design for Nonvolatile 3D Routing in CGRAs</vt:lpstr>
      <vt:lpstr>Biggest problem with FPGAs/CGRAs today?</vt:lpstr>
      <vt:lpstr>Reducing reconfigurable routing overhead using emerging nanotechnologies</vt:lpstr>
      <vt:lpstr>PowerPoint Presentation</vt:lpstr>
      <vt:lpstr>3T &amp; 4T Devices</vt:lpstr>
      <vt:lpstr>PowerPoint Presentation</vt:lpstr>
      <vt:lpstr>How can we synergize RRAM &amp; NEM relays?</vt:lpstr>
      <vt:lpstr>PowerPoint Presentation</vt:lpstr>
      <vt:lpstr>RRAM/NEMS switch BEOL standard cell layout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RRAM-NEMS Design for Nonvolatile 3D Routing in CGRAs</dc:title>
  <dc:creator>Akash Levy</dc:creator>
  <cp:lastModifiedBy>Akash Levy</cp:lastModifiedBy>
  <cp:revision>2</cp:revision>
  <dcterms:created xsi:type="dcterms:W3CDTF">2019-03-08T19:04:23Z</dcterms:created>
  <dcterms:modified xsi:type="dcterms:W3CDTF">2019-03-08T19:26:17Z</dcterms:modified>
</cp:coreProperties>
</file>