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9" r:id="rId2"/>
    <p:sldId id="260" r:id="rId3"/>
    <p:sldId id="261" r:id="rId4"/>
    <p:sldId id="273" r:id="rId5"/>
    <p:sldId id="262" r:id="rId6"/>
    <p:sldId id="263" r:id="rId7"/>
    <p:sldId id="267" r:id="rId8"/>
    <p:sldId id="258" r:id="rId9"/>
    <p:sldId id="288" r:id="rId10"/>
    <p:sldId id="284" r:id="rId11"/>
    <p:sldId id="286" r:id="rId12"/>
    <p:sldId id="270" r:id="rId13"/>
    <p:sldId id="268" r:id="rId14"/>
    <p:sldId id="269" r:id="rId15"/>
    <p:sldId id="285" r:id="rId16"/>
    <p:sldId id="287" r:id="rId17"/>
    <p:sldId id="264" r:id="rId18"/>
    <p:sldId id="274" r:id="rId19"/>
    <p:sldId id="256" r:id="rId20"/>
    <p:sldId id="290" r:id="rId21"/>
    <p:sldId id="281" r:id="rId22"/>
    <p:sldId id="272" r:id="rId23"/>
    <p:sldId id="265" r:id="rId24"/>
    <p:sldId id="277" r:id="rId25"/>
    <p:sldId id="280" r:id="rId26"/>
    <p:sldId id="276" r:id="rId27"/>
    <p:sldId id="279" r:id="rId28"/>
    <p:sldId id="289" r:id="rId29"/>
    <p:sldId id="278" r:id="rId30"/>
    <p:sldId id="275" r:id="rId31"/>
    <p:sldId id="257" r:id="rId32"/>
    <p:sldId id="282"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E72786-995C-2D47-B5A2-410AB5F135E0}">
          <p14:sldIdLst>
            <p14:sldId id="259"/>
            <p14:sldId id="260"/>
            <p14:sldId id="261"/>
            <p14:sldId id="273"/>
            <p14:sldId id="262"/>
            <p14:sldId id="263"/>
            <p14:sldId id="267"/>
            <p14:sldId id="258"/>
            <p14:sldId id="288"/>
            <p14:sldId id="284"/>
            <p14:sldId id="286"/>
            <p14:sldId id="270"/>
            <p14:sldId id="268"/>
            <p14:sldId id="269"/>
            <p14:sldId id="285"/>
            <p14:sldId id="287"/>
            <p14:sldId id="264"/>
            <p14:sldId id="274"/>
            <p14:sldId id="256"/>
            <p14:sldId id="290"/>
            <p14:sldId id="281"/>
            <p14:sldId id="272"/>
            <p14:sldId id="265"/>
            <p14:sldId id="277"/>
            <p14:sldId id="280"/>
            <p14:sldId id="276"/>
            <p14:sldId id="279"/>
            <p14:sldId id="289"/>
            <p14:sldId id="278"/>
            <p14:sldId id="275"/>
            <p14:sldId id="257"/>
            <p14:sldId id="282"/>
          </p14:sldIdLst>
        </p14:section>
        <p14:section name="Figures" id="{06D9E843-55B3-7443-8CBD-882BA956D924}">
          <p14:sldIdLst>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15580-7123-9E48-A552-9F128259161C}" v="52" dt="2019-02-26T23:58:39.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87037"/>
  </p:normalViewPr>
  <p:slideViewPr>
    <p:cSldViewPr snapToGrid="0" snapToObjects="1">
      <p:cViewPr varScale="1">
        <p:scale>
          <a:sx n="110" d="100"/>
          <a:sy n="110" d="100"/>
        </p:scale>
        <p:origin x="1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Levy" userId="0f662538-7453-45f3-952a-fc9f1a7c515e" providerId="ADAL" clId="{FFE15580-7123-9E48-A552-9F128259161C}"/>
    <pc:docChg chg="undo redo custSel addSld modSld">
      <pc:chgData name="Akash Levy" userId="0f662538-7453-45f3-952a-fc9f1a7c515e" providerId="ADAL" clId="{FFE15580-7123-9E48-A552-9F128259161C}" dt="2019-02-26T23:59:43.736" v="387" actId="478"/>
      <pc:docMkLst>
        <pc:docMk/>
      </pc:docMkLst>
      <pc:sldChg chg="modSp">
        <pc:chgData name="Akash Levy" userId="0f662538-7453-45f3-952a-fc9f1a7c515e" providerId="ADAL" clId="{FFE15580-7123-9E48-A552-9F128259161C}" dt="2019-02-12T23:50:16.747" v="0" actId="20577"/>
        <pc:sldMkLst>
          <pc:docMk/>
          <pc:sldMk cId="1020114271" sldId="284"/>
        </pc:sldMkLst>
        <pc:spChg chg="mod">
          <ac:chgData name="Akash Levy" userId="0f662538-7453-45f3-952a-fc9f1a7c515e" providerId="ADAL" clId="{FFE15580-7123-9E48-A552-9F128259161C}" dt="2019-02-12T23:50:16.747" v="0" actId="20577"/>
          <ac:spMkLst>
            <pc:docMk/>
            <pc:sldMk cId="1020114271" sldId="284"/>
            <ac:spMk id="3" creationId="{BB54F9F5-4F6B-B243-841A-8CE76D8DB79D}"/>
          </ac:spMkLst>
        </pc:spChg>
      </pc:sldChg>
      <pc:sldChg chg="addSp delSp modSp add">
        <pc:chgData name="Akash Levy" userId="0f662538-7453-45f3-952a-fc9f1a7c515e" providerId="ADAL" clId="{FFE15580-7123-9E48-A552-9F128259161C}" dt="2019-02-15T00:44:37.415" v="286" actId="1076"/>
        <pc:sldMkLst>
          <pc:docMk/>
          <pc:sldMk cId="2831727574" sldId="289"/>
        </pc:sldMkLst>
        <pc:spChg chg="mod">
          <ac:chgData name="Akash Levy" userId="0f662538-7453-45f3-952a-fc9f1a7c515e" providerId="ADAL" clId="{FFE15580-7123-9E48-A552-9F128259161C}" dt="2019-02-14T23:45:20.626" v="21" actId="20577"/>
          <ac:spMkLst>
            <pc:docMk/>
            <pc:sldMk cId="2831727574" sldId="289"/>
            <ac:spMk id="2" creationId="{97A887B0-ABB6-B947-9183-A734CF1169F0}"/>
          </ac:spMkLst>
        </pc:spChg>
        <pc:spChg chg="del">
          <ac:chgData name="Akash Levy" userId="0f662538-7453-45f3-952a-fc9f1a7c515e" providerId="ADAL" clId="{FFE15580-7123-9E48-A552-9F128259161C}" dt="2019-02-14T23:45:25.327" v="22" actId="478"/>
          <ac:spMkLst>
            <pc:docMk/>
            <pc:sldMk cId="2831727574" sldId="289"/>
            <ac:spMk id="3" creationId="{792EF17C-26F6-1149-B3FF-D083E22EF3CB}"/>
          </ac:spMkLst>
        </pc:spChg>
        <pc:spChg chg="add mod">
          <ac:chgData name="Akash Levy" userId="0f662538-7453-45f3-952a-fc9f1a7c515e" providerId="ADAL" clId="{FFE15580-7123-9E48-A552-9F128259161C}" dt="2019-02-15T00:43:46.339" v="284" actId="164"/>
          <ac:spMkLst>
            <pc:docMk/>
            <pc:sldMk cId="2831727574" sldId="289"/>
            <ac:spMk id="8" creationId="{FFF0E8F7-633F-9A47-B3EF-DCC5412EC749}"/>
          </ac:spMkLst>
        </pc:spChg>
        <pc:spChg chg="add mod">
          <ac:chgData name="Akash Levy" userId="0f662538-7453-45f3-952a-fc9f1a7c515e" providerId="ADAL" clId="{FFE15580-7123-9E48-A552-9F128259161C}" dt="2019-02-14T23:56:56.244" v="198" actId="164"/>
          <ac:spMkLst>
            <pc:docMk/>
            <pc:sldMk cId="2831727574" sldId="289"/>
            <ac:spMk id="10" creationId="{AA500A3F-ACD0-E946-B5F3-F40C2A9AB2AF}"/>
          </ac:spMkLst>
        </pc:spChg>
        <pc:spChg chg="add del mod">
          <ac:chgData name="Akash Levy" userId="0f662538-7453-45f3-952a-fc9f1a7c515e" providerId="ADAL" clId="{FFE15580-7123-9E48-A552-9F128259161C}" dt="2019-02-14T23:47:29.372" v="48"/>
          <ac:spMkLst>
            <pc:docMk/>
            <pc:sldMk cId="2831727574" sldId="289"/>
            <ac:spMk id="12" creationId="{F19CEE95-8E26-8F40-8B06-0C4533B0BD94}"/>
          </ac:spMkLst>
        </pc:spChg>
        <pc:spChg chg="add del">
          <ac:chgData name="Akash Levy" userId="0f662538-7453-45f3-952a-fc9f1a7c515e" providerId="ADAL" clId="{FFE15580-7123-9E48-A552-9F128259161C}" dt="2019-02-14T23:47:29.023" v="47"/>
          <ac:spMkLst>
            <pc:docMk/>
            <pc:sldMk cId="2831727574" sldId="289"/>
            <ac:spMk id="14" creationId="{BED5343C-BDAB-AE48-87F0-6F729F598466}"/>
          </ac:spMkLst>
        </pc:spChg>
        <pc:spChg chg="add del mod">
          <ac:chgData name="Akash Levy" userId="0f662538-7453-45f3-952a-fc9f1a7c515e" providerId="ADAL" clId="{FFE15580-7123-9E48-A552-9F128259161C}" dt="2019-02-14T23:49:13.466" v="82" actId="478"/>
          <ac:spMkLst>
            <pc:docMk/>
            <pc:sldMk cId="2831727574" sldId="289"/>
            <ac:spMk id="16" creationId="{658B5464-D807-344A-B8AB-1A0BBE63A02E}"/>
          </ac:spMkLst>
        </pc:spChg>
        <pc:spChg chg="add mod">
          <ac:chgData name="Akash Levy" userId="0f662538-7453-45f3-952a-fc9f1a7c515e" providerId="ADAL" clId="{FFE15580-7123-9E48-A552-9F128259161C}" dt="2019-02-14T23:56:56.244" v="198" actId="164"/>
          <ac:spMkLst>
            <pc:docMk/>
            <pc:sldMk cId="2831727574" sldId="289"/>
            <ac:spMk id="18" creationId="{814A1A10-D56E-7543-90C0-03F2521525AD}"/>
          </ac:spMkLst>
        </pc:spChg>
        <pc:spChg chg="add mod">
          <ac:chgData name="Akash Levy" userId="0f662538-7453-45f3-952a-fc9f1a7c515e" providerId="ADAL" clId="{FFE15580-7123-9E48-A552-9F128259161C}" dt="2019-02-14T23:56:56.244" v="198" actId="164"/>
          <ac:spMkLst>
            <pc:docMk/>
            <pc:sldMk cId="2831727574" sldId="289"/>
            <ac:spMk id="20" creationId="{304EA04F-0654-8847-9553-416000BDE35B}"/>
          </ac:spMkLst>
        </pc:spChg>
        <pc:spChg chg="add mod">
          <ac:chgData name="Akash Levy" userId="0f662538-7453-45f3-952a-fc9f1a7c515e" providerId="ADAL" clId="{FFE15580-7123-9E48-A552-9F128259161C}" dt="2019-02-14T23:56:56.244" v="198" actId="164"/>
          <ac:spMkLst>
            <pc:docMk/>
            <pc:sldMk cId="2831727574" sldId="289"/>
            <ac:spMk id="22" creationId="{5BA7E892-C390-2942-8357-05D66C0A054F}"/>
          </ac:spMkLst>
        </pc:spChg>
        <pc:spChg chg="add mod">
          <ac:chgData name="Akash Levy" userId="0f662538-7453-45f3-952a-fc9f1a7c515e" providerId="ADAL" clId="{FFE15580-7123-9E48-A552-9F128259161C}" dt="2019-02-14T23:56:56.244" v="198" actId="164"/>
          <ac:spMkLst>
            <pc:docMk/>
            <pc:sldMk cId="2831727574" sldId="289"/>
            <ac:spMk id="24" creationId="{32C7124C-9222-D742-A3F3-C09EAC373A33}"/>
          </ac:spMkLst>
        </pc:spChg>
        <pc:spChg chg="add mod">
          <ac:chgData name="Akash Levy" userId="0f662538-7453-45f3-952a-fc9f1a7c515e" providerId="ADAL" clId="{FFE15580-7123-9E48-A552-9F128259161C}" dt="2019-02-14T23:56:56.244" v="198" actId="164"/>
          <ac:spMkLst>
            <pc:docMk/>
            <pc:sldMk cId="2831727574" sldId="289"/>
            <ac:spMk id="26" creationId="{B414A427-079B-F14C-B7B2-A7A6320E7088}"/>
          </ac:spMkLst>
        </pc:spChg>
        <pc:spChg chg="add del mod">
          <ac:chgData name="Akash Levy" userId="0f662538-7453-45f3-952a-fc9f1a7c515e" providerId="ADAL" clId="{FFE15580-7123-9E48-A552-9F128259161C}" dt="2019-02-14T23:50:22.589" v="104" actId="478"/>
          <ac:spMkLst>
            <pc:docMk/>
            <pc:sldMk cId="2831727574" sldId="289"/>
            <ac:spMk id="27" creationId="{9DA36F18-E602-3545-8C4D-25BD63B7DED9}"/>
          </ac:spMkLst>
        </pc:spChg>
        <pc:spChg chg="add mod">
          <ac:chgData name="Akash Levy" userId="0f662538-7453-45f3-952a-fc9f1a7c515e" providerId="ADAL" clId="{FFE15580-7123-9E48-A552-9F128259161C}" dt="2019-02-15T00:44:37.415" v="286" actId="1076"/>
          <ac:spMkLst>
            <pc:docMk/>
            <pc:sldMk cId="2831727574" sldId="289"/>
            <ac:spMk id="32" creationId="{2AE25F35-FA23-8E42-98D6-56E30258BA41}"/>
          </ac:spMkLst>
        </pc:spChg>
        <pc:spChg chg="add mod">
          <ac:chgData name="Akash Levy" userId="0f662538-7453-45f3-952a-fc9f1a7c515e" providerId="ADAL" clId="{FFE15580-7123-9E48-A552-9F128259161C}" dt="2019-02-14T23:56:56.244" v="198" actId="164"/>
          <ac:spMkLst>
            <pc:docMk/>
            <pc:sldMk cId="2831727574" sldId="289"/>
            <ac:spMk id="34" creationId="{47C50BC5-2A0A-CE45-B770-7F9E1C0B71CE}"/>
          </ac:spMkLst>
        </pc:spChg>
        <pc:spChg chg="add mod">
          <ac:chgData name="Akash Levy" userId="0f662538-7453-45f3-952a-fc9f1a7c515e" providerId="ADAL" clId="{FFE15580-7123-9E48-A552-9F128259161C}" dt="2019-02-14T23:56:56.244" v="198" actId="164"/>
          <ac:spMkLst>
            <pc:docMk/>
            <pc:sldMk cId="2831727574" sldId="289"/>
            <ac:spMk id="36" creationId="{9BB7B4F3-4011-3040-A00C-634D790961BE}"/>
          </ac:spMkLst>
        </pc:spChg>
        <pc:spChg chg="add del mod">
          <ac:chgData name="Akash Levy" userId="0f662538-7453-45f3-952a-fc9f1a7c515e" providerId="ADAL" clId="{FFE15580-7123-9E48-A552-9F128259161C}" dt="2019-02-14T23:52:35.084" v="149"/>
          <ac:spMkLst>
            <pc:docMk/>
            <pc:sldMk cId="2831727574" sldId="289"/>
            <ac:spMk id="37" creationId="{AF73D201-FB4C-FD46-A0A2-689517F0165B}"/>
          </ac:spMkLst>
        </pc:spChg>
        <pc:spChg chg="add mod">
          <ac:chgData name="Akash Levy" userId="0f662538-7453-45f3-952a-fc9f1a7c515e" providerId="ADAL" clId="{FFE15580-7123-9E48-A552-9F128259161C}" dt="2019-02-14T23:56:56.244" v="198" actId="164"/>
          <ac:spMkLst>
            <pc:docMk/>
            <pc:sldMk cId="2831727574" sldId="289"/>
            <ac:spMk id="39" creationId="{9CAA9D13-3157-2D40-811E-D73C4C5C2C19}"/>
          </ac:spMkLst>
        </pc:spChg>
        <pc:spChg chg="add del mod">
          <ac:chgData name="Akash Levy" userId="0f662538-7453-45f3-952a-fc9f1a7c515e" providerId="ADAL" clId="{FFE15580-7123-9E48-A552-9F128259161C}" dt="2019-02-14T23:52:34.607" v="147" actId="478"/>
          <ac:spMkLst>
            <pc:docMk/>
            <pc:sldMk cId="2831727574" sldId="289"/>
            <ac:spMk id="41" creationId="{B874790C-4973-054F-9DD0-0E492F1754BB}"/>
          </ac:spMkLst>
        </pc:spChg>
        <pc:spChg chg="add del mod">
          <ac:chgData name="Akash Levy" userId="0f662538-7453-45f3-952a-fc9f1a7c515e" providerId="ADAL" clId="{FFE15580-7123-9E48-A552-9F128259161C}" dt="2019-02-14T23:55:25.946" v="188" actId="478"/>
          <ac:spMkLst>
            <pc:docMk/>
            <pc:sldMk cId="2831727574" sldId="289"/>
            <ac:spMk id="42" creationId="{46E94CF6-CE21-C145-9202-022EC837289D}"/>
          </ac:spMkLst>
        </pc:spChg>
        <pc:spChg chg="add del mod">
          <ac:chgData name="Akash Levy" userId="0f662538-7453-45f3-952a-fc9f1a7c515e" providerId="ADAL" clId="{FFE15580-7123-9E48-A552-9F128259161C}" dt="2019-02-14T23:55:23.306" v="187" actId="478"/>
          <ac:spMkLst>
            <pc:docMk/>
            <pc:sldMk cId="2831727574" sldId="289"/>
            <ac:spMk id="43" creationId="{2F0BC7A5-A5B1-704C-9334-6E347F8F7874}"/>
          </ac:spMkLst>
        </pc:spChg>
        <pc:spChg chg="add del mod">
          <ac:chgData name="Akash Levy" userId="0f662538-7453-45f3-952a-fc9f1a7c515e" providerId="ADAL" clId="{FFE15580-7123-9E48-A552-9F128259161C}" dt="2019-02-14T23:55:20.935" v="186" actId="478"/>
          <ac:spMkLst>
            <pc:docMk/>
            <pc:sldMk cId="2831727574" sldId="289"/>
            <ac:spMk id="44" creationId="{9A77DA6C-FB2A-DE44-B0F6-5AEF9ECEB9B8}"/>
          </ac:spMkLst>
        </pc:spChg>
        <pc:spChg chg="add del mod">
          <ac:chgData name="Akash Levy" userId="0f662538-7453-45f3-952a-fc9f1a7c515e" providerId="ADAL" clId="{FFE15580-7123-9E48-A552-9F128259161C}" dt="2019-02-14T23:55:46.271" v="194" actId="478"/>
          <ac:spMkLst>
            <pc:docMk/>
            <pc:sldMk cId="2831727574" sldId="289"/>
            <ac:spMk id="46" creationId="{230309CB-968E-2F4A-BD40-6A716756418D}"/>
          </ac:spMkLst>
        </pc:spChg>
        <pc:spChg chg="add mod">
          <ac:chgData name="Akash Levy" userId="0f662538-7453-45f3-952a-fc9f1a7c515e" providerId="ADAL" clId="{FFE15580-7123-9E48-A552-9F128259161C}" dt="2019-02-14T23:56:56.244" v="198" actId="164"/>
          <ac:spMkLst>
            <pc:docMk/>
            <pc:sldMk cId="2831727574" sldId="289"/>
            <ac:spMk id="48" creationId="{9E7EA9EE-4B19-6845-BB3E-2D2D1257E5AC}"/>
          </ac:spMkLst>
        </pc:spChg>
        <pc:spChg chg="del mod topLvl">
          <ac:chgData name="Akash Levy" userId="0f662538-7453-45f3-952a-fc9f1a7c515e" providerId="ADAL" clId="{FFE15580-7123-9E48-A552-9F128259161C}" dt="2019-02-15T00:40:13.595" v="233" actId="478"/>
          <ac:spMkLst>
            <pc:docMk/>
            <pc:sldMk cId="2831727574" sldId="289"/>
            <ac:spMk id="52" creationId="{3F170E34-A488-5E46-9D04-0C747EB0CDDB}"/>
          </ac:spMkLst>
        </pc:spChg>
        <pc:spChg chg="del mod topLvl">
          <ac:chgData name="Akash Levy" userId="0f662538-7453-45f3-952a-fc9f1a7c515e" providerId="ADAL" clId="{FFE15580-7123-9E48-A552-9F128259161C}" dt="2019-02-15T00:40:13.595" v="233" actId="478"/>
          <ac:spMkLst>
            <pc:docMk/>
            <pc:sldMk cId="2831727574" sldId="289"/>
            <ac:spMk id="54" creationId="{38706833-86E2-BF41-B491-EDFAF620BEFC}"/>
          </ac:spMkLst>
        </pc:spChg>
        <pc:spChg chg="del mod topLvl">
          <ac:chgData name="Akash Levy" userId="0f662538-7453-45f3-952a-fc9f1a7c515e" providerId="ADAL" clId="{FFE15580-7123-9E48-A552-9F128259161C}" dt="2019-02-15T00:40:13.595" v="233" actId="478"/>
          <ac:spMkLst>
            <pc:docMk/>
            <pc:sldMk cId="2831727574" sldId="289"/>
            <ac:spMk id="56" creationId="{1B12B5B7-E02C-B94B-81B6-239B79A17F0C}"/>
          </ac:spMkLst>
        </pc:spChg>
        <pc:spChg chg="del mod topLvl">
          <ac:chgData name="Akash Levy" userId="0f662538-7453-45f3-952a-fc9f1a7c515e" providerId="ADAL" clId="{FFE15580-7123-9E48-A552-9F128259161C}" dt="2019-02-15T00:40:13.595" v="233" actId="478"/>
          <ac:spMkLst>
            <pc:docMk/>
            <pc:sldMk cId="2831727574" sldId="289"/>
            <ac:spMk id="58" creationId="{7E592B3D-4382-6E49-B716-6A86DE93621F}"/>
          </ac:spMkLst>
        </pc:spChg>
        <pc:spChg chg="del mod topLvl">
          <ac:chgData name="Akash Levy" userId="0f662538-7453-45f3-952a-fc9f1a7c515e" providerId="ADAL" clId="{FFE15580-7123-9E48-A552-9F128259161C}" dt="2019-02-15T00:40:15.569" v="234" actId="478"/>
          <ac:spMkLst>
            <pc:docMk/>
            <pc:sldMk cId="2831727574" sldId="289"/>
            <ac:spMk id="60" creationId="{3A59783D-3E17-A04E-8542-7F13E469D9F9}"/>
          </ac:spMkLst>
        </pc:spChg>
        <pc:spChg chg="mod topLvl">
          <ac:chgData name="Akash Levy" userId="0f662538-7453-45f3-952a-fc9f1a7c515e" providerId="ADAL" clId="{FFE15580-7123-9E48-A552-9F128259161C}" dt="2019-02-15T00:43:46.339" v="284" actId="164"/>
          <ac:spMkLst>
            <pc:docMk/>
            <pc:sldMk cId="2831727574" sldId="289"/>
            <ac:spMk id="62" creationId="{153C753F-E050-9848-89D5-C097451EEBC4}"/>
          </ac:spMkLst>
        </pc:spChg>
        <pc:spChg chg="mod topLvl">
          <ac:chgData name="Akash Levy" userId="0f662538-7453-45f3-952a-fc9f1a7c515e" providerId="ADAL" clId="{FFE15580-7123-9E48-A552-9F128259161C}" dt="2019-02-15T00:43:46.339" v="284" actId="164"/>
          <ac:spMkLst>
            <pc:docMk/>
            <pc:sldMk cId="2831727574" sldId="289"/>
            <ac:spMk id="64" creationId="{CC4A1455-B18D-294F-AC7C-B6F3797AE072}"/>
          </ac:spMkLst>
        </pc:spChg>
        <pc:spChg chg="add del mod topLvl">
          <ac:chgData name="Akash Levy" userId="0f662538-7453-45f3-952a-fc9f1a7c515e" providerId="ADAL" clId="{FFE15580-7123-9E48-A552-9F128259161C}" dt="2019-02-15T00:43:46.339" v="284" actId="164"/>
          <ac:spMkLst>
            <pc:docMk/>
            <pc:sldMk cId="2831727574" sldId="289"/>
            <ac:spMk id="66" creationId="{D6F06455-C459-5340-B699-9A58A6319D13}"/>
          </ac:spMkLst>
        </pc:spChg>
        <pc:spChg chg="mod topLvl">
          <ac:chgData name="Akash Levy" userId="0f662538-7453-45f3-952a-fc9f1a7c515e" providerId="ADAL" clId="{FFE15580-7123-9E48-A552-9F128259161C}" dt="2019-02-15T00:43:46.339" v="284" actId="164"/>
          <ac:spMkLst>
            <pc:docMk/>
            <pc:sldMk cId="2831727574" sldId="289"/>
            <ac:spMk id="68" creationId="{43C08A5C-B5FD-F541-8229-4075CB008B11}"/>
          </ac:spMkLst>
        </pc:spChg>
        <pc:spChg chg="del mod topLvl">
          <ac:chgData name="Akash Levy" userId="0f662538-7453-45f3-952a-fc9f1a7c515e" providerId="ADAL" clId="{FFE15580-7123-9E48-A552-9F128259161C}" dt="2019-02-15T00:40:13.595" v="233" actId="478"/>
          <ac:spMkLst>
            <pc:docMk/>
            <pc:sldMk cId="2831727574" sldId="289"/>
            <ac:spMk id="70" creationId="{8137DA9C-0DF3-874F-B8FA-39E961CA89E7}"/>
          </ac:spMkLst>
        </pc:spChg>
        <pc:spChg chg="add mod">
          <ac:chgData name="Akash Levy" userId="0f662538-7453-45f3-952a-fc9f1a7c515e" providerId="ADAL" clId="{FFE15580-7123-9E48-A552-9F128259161C}" dt="2019-02-15T00:43:46.339" v="284" actId="164"/>
          <ac:spMkLst>
            <pc:docMk/>
            <pc:sldMk cId="2831727574" sldId="289"/>
            <ac:spMk id="72" creationId="{B4D11FD7-0B19-B14F-A20E-723A57E22882}"/>
          </ac:spMkLst>
        </pc:spChg>
        <pc:spChg chg="add mod">
          <ac:chgData name="Akash Levy" userId="0f662538-7453-45f3-952a-fc9f1a7c515e" providerId="ADAL" clId="{FFE15580-7123-9E48-A552-9F128259161C}" dt="2019-02-15T00:43:46.339" v="284" actId="164"/>
          <ac:spMkLst>
            <pc:docMk/>
            <pc:sldMk cId="2831727574" sldId="289"/>
            <ac:spMk id="76" creationId="{653A7BFF-5833-654F-9335-89296F6A84B5}"/>
          </ac:spMkLst>
        </pc:spChg>
        <pc:grpChg chg="add mod">
          <ac:chgData name="Akash Levy" userId="0f662538-7453-45f3-952a-fc9f1a7c515e" providerId="ADAL" clId="{FFE15580-7123-9E48-A552-9F128259161C}" dt="2019-02-15T00:43:46.339" v="284" actId="164"/>
          <ac:grpSpMkLst>
            <pc:docMk/>
            <pc:sldMk cId="2831727574" sldId="289"/>
            <ac:grpSpMk id="49" creationId="{1E3F9F37-2462-AC4F-8F0C-758984B60E41}"/>
          </ac:grpSpMkLst>
        </pc:grpChg>
        <pc:grpChg chg="add del mod">
          <ac:chgData name="Akash Levy" userId="0f662538-7453-45f3-952a-fc9f1a7c515e" providerId="ADAL" clId="{FFE15580-7123-9E48-A552-9F128259161C}" dt="2019-02-15T00:40:03.145" v="232" actId="165"/>
          <ac:grpSpMkLst>
            <pc:docMk/>
            <pc:sldMk cId="2831727574" sldId="289"/>
            <ac:grpSpMk id="50" creationId="{32063C5C-0B46-174E-B267-8E896DA646A5}"/>
          </ac:grpSpMkLst>
        </pc:grpChg>
        <pc:grpChg chg="add mod">
          <ac:chgData name="Akash Levy" userId="0f662538-7453-45f3-952a-fc9f1a7c515e" providerId="ADAL" clId="{FFE15580-7123-9E48-A552-9F128259161C}" dt="2019-02-15T00:43:46.339" v="284" actId="164"/>
          <ac:grpSpMkLst>
            <pc:docMk/>
            <pc:sldMk cId="2831727574" sldId="289"/>
            <ac:grpSpMk id="78" creationId="{3EC00252-94B0-E145-B3F3-6B4A893BE0C3}"/>
          </ac:grpSpMkLst>
        </pc:grpChg>
        <pc:cxnChg chg="add mod">
          <ac:chgData name="Akash Levy" userId="0f662538-7453-45f3-952a-fc9f1a7c515e" providerId="ADAL" clId="{FFE15580-7123-9E48-A552-9F128259161C}" dt="2019-02-15T00:43:46.339" v="284" actId="164"/>
          <ac:cxnSpMkLst>
            <pc:docMk/>
            <pc:sldMk cId="2831727574" sldId="289"/>
            <ac:cxnSpMk id="5" creationId="{98F11417-7DD6-EB48-A76B-0DD01EDB807D}"/>
          </ac:cxnSpMkLst>
        </pc:cxnChg>
        <pc:cxnChg chg="add mod">
          <ac:chgData name="Akash Levy" userId="0f662538-7453-45f3-952a-fc9f1a7c515e" providerId="ADAL" clId="{FFE15580-7123-9E48-A552-9F128259161C}" dt="2019-02-15T00:43:46.339" v="284" actId="164"/>
          <ac:cxnSpMkLst>
            <pc:docMk/>
            <pc:sldMk cId="2831727574" sldId="289"/>
            <ac:cxnSpMk id="7" creationId="{604C8FA0-EC2E-934B-9BDA-5ED11F49A5FF}"/>
          </ac:cxnSpMkLst>
        </pc:cxnChg>
        <pc:cxnChg chg="add mod">
          <ac:chgData name="Akash Levy" userId="0f662538-7453-45f3-952a-fc9f1a7c515e" providerId="ADAL" clId="{FFE15580-7123-9E48-A552-9F128259161C}" dt="2019-02-14T23:56:56.244" v="198" actId="164"/>
          <ac:cxnSpMkLst>
            <pc:docMk/>
            <pc:sldMk cId="2831727574" sldId="289"/>
            <ac:cxnSpMk id="9" creationId="{BCD091E9-33A0-A248-A3B5-164B5FA589CD}"/>
          </ac:cxnSpMkLst>
        </pc:cxnChg>
        <pc:cxnChg chg="add del mod">
          <ac:chgData name="Akash Levy" userId="0f662538-7453-45f3-952a-fc9f1a7c515e" providerId="ADAL" clId="{FFE15580-7123-9E48-A552-9F128259161C}" dt="2019-02-14T23:47:29.372" v="48"/>
          <ac:cxnSpMkLst>
            <pc:docMk/>
            <pc:sldMk cId="2831727574" sldId="289"/>
            <ac:cxnSpMk id="11" creationId="{8E832C33-FF5E-1641-B7B1-98CD2662FED9}"/>
          </ac:cxnSpMkLst>
        </pc:cxnChg>
        <pc:cxnChg chg="add del">
          <ac:chgData name="Akash Levy" userId="0f662538-7453-45f3-952a-fc9f1a7c515e" providerId="ADAL" clId="{FFE15580-7123-9E48-A552-9F128259161C}" dt="2019-02-14T23:47:29.023" v="47"/>
          <ac:cxnSpMkLst>
            <pc:docMk/>
            <pc:sldMk cId="2831727574" sldId="289"/>
            <ac:cxnSpMk id="13" creationId="{772367C3-4782-0944-A3DD-A8E704BE22EE}"/>
          </ac:cxnSpMkLst>
        </pc:cxnChg>
        <pc:cxnChg chg="add del mod">
          <ac:chgData name="Akash Levy" userId="0f662538-7453-45f3-952a-fc9f1a7c515e" providerId="ADAL" clId="{FFE15580-7123-9E48-A552-9F128259161C}" dt="2019-02-14T23:49:11.285" v="81" actId="478"/>
          <ac:cxnSpMkLst>
            <pc:docMk/>
            <pc:sldMk cId="2831727574" sldId="289"/>
            <ac:cxnSpMk id="15" creationId="{BB129192-D7CB-134C-B2C6-95B5AA610BD4}"/>
          </ac:cxnSpMkLst>
        </pc:cxnChg>
        <pc:cxnChg chg="add mod">
          <ac:chgData name="Akash Levy" userId="0f662538-7453-45f3-952a-fc9f1a7c515e" providerId="ADAL" clId="{FFE15580-7123-9E48-A552-9F128259161C}" dt="2019-02-14T23:56:56.244" v="198" actId="164"/>
          <ac:cxnSpMkLst>
            <pc:docMk/>
            <pc:sldMk cId="2831727574" sldId="289"/>
            <ac:cxnSpMk id="17" creationId="{C5114576-03D7-9645-8B9D-EF3F1C270972}"/>
          </ac:cxnSpMkLst>
        </pc:cxnChg>
        <pc:cxnChg chg="add mod">
          <ac:chgData name="Akash Levy" userId="0f662538-7453-45f3-952a-fc9f1a7c515e" providerId="ADAL" clId="{FFE15580-7123-9E48-A552-9F128259161C}" dt="2019-02-14T23:56:56.244" v="198" actId="164"/>
          <ac:cxnSpMkLst>
            <pc:docMk/>
            <pc:sldMk cId="2831727574" sldId="289"/>
            <ac:cxnSpMk id="19" creationId="{94B6F1D8-E121-DC43-B65B-B499FFD98041}"/>
          </ac:cxnSpMkLst>
        </pc:cxnChg>
        <pc:cxnChg chg="add mod">
          <ac:chgData name="Akash Levy" userId="0f662538-7453-45f3-952a-fc9f1a7c515e" providerId="ADAL" clId="{FFE15580-7123-9E48-A552-9F128259161C}" dt="2019-02-14T23:56:56.244" v="198" actId="164"/>
          <ac:cxnSpMkLst>
            <pc:docMk/>
            <pc:sldMk cId="2831727574" sldId="289"/>
            <ac:cxnSpMk id="21" creationId="{48650E99-2EEF-DF46-A9A2-AC7C902EFC1C}"/>
          </ac:cxnSpMkLst>
        </pc:cxnChg>
        <pc:cxnChg chg="add mod">
          <ac:chgData name="Akash Levy" userId="0f662538-7453-45f3-952a-fc9f1a7c515e" providerId="ADAL" clId="{FFE15580-7123-9E48-A552-9F128259161C}" dt="2019-02-14T23:56:56.244" v="198" actId="164"/>
          <ac:cxnSpMkLst>
            <pc:docMk/>
            <pc:sldMk cId="2831727574" sldId="289"/>
            <ac:cxnSpMk id="23" creationId="{E1343AA0-C43A-BE49-A3A3-A8ECB06A4E14}"/>
          </ac:cxnSpMkLst>
        </pc:cxnChg>
        <pc:cxnChg chg="add mod">
          <ac:chgData name="Akash Levy" userId="0f662538-7453-45f3-952a-fc9f1a7c515e" providerId="ADAL" clId="{FFE15580-7123-9E48-A552-9F128259161C}" dt="2019-02-14T23:56:56.244" v="198" actId="164"/>
          <ac:cxnSpMkLst>
            <pc:docMk/>
            <pc:sldMk cId="2831727574" sldId="289"/>
            <ac:cxnSpMk id="25" creationId="{0312C2CA-79B9-EB42-B3AB-2D896B4F8752}"/>
          </ac:cxnSpMkLst>
        </pc:cxnChg>
        <pc:cxnChg chg="add mod">
          <ac:chgData name="Akash Levy" userId="0f662538-7453-45f3-952a-fc9f1a7c515e" providerId="ADAL" clId="{FFE15580-7123-9E48-A552-9F128259161C}" dt="2019-02-15T00:43:46.339" v="284" actId="164"/>
          <ac:cxnSpMkLst>
            <pc:docMk/>
            <pc:sldMk cId="2831727574" sldId="289"/>
            <ac:cxnSpMk id="30" creationId="{D8825824-B2B5-2349-899B-ECF6DB5B026E}"/>
          </ac:cxnSpMkLst>
        </pc:cxnChg>
        <pc:cxnChg chg="add mod">
          <ac:chgData name="Akash Levy" userId="0f662538-7453-45f3-952a-fc9f1a7c515e" providerId="ADAL" clId="{FFE15580-7123-9E48-A552-9F128259161C}" dt="2019-02-14T23:56:56.244" v="198" actId="164"/>
          <ac:cxnSpMkLst>
            <pc:docMk/>
            <pc:sldMk cId="2831727574" sldId="289"/>
            <ac:cxnSpMk id="33" creationId="{F67E5BC4-4585-E340-9415-A77DEB3A04E3}"/>
          </ac:cxnSpMkLst>
        </pc:cxnChg>
        <pc:cxnChg chg="add mod">
          <ac:chgData name="Akash Levy" userId="0f662538-7453-45f3-952a-fc9f1a7c515e" providerId="ADAL" clId="{FFE15580-7123-9E48-A552-9F128259161C}" dt="2019-02-14T23:56:56.244" v="198" actId="164"/>
          <ac:cxnSpMkLst>
            <pc:docMk/>
            <pc:sldMk cId="2831727574" sldId="289"/>
            <ac:cxnSpMk id="35" creationId="{269F71F7-636A-2E44-B8F4-81A31BD498E8}"/>
          </ac:cxnSpMkLst>
        </pc:cxnChg>
        <pc:cxnChg chg="add mod">
          <ac:chgData name="Akash Levy" userId="0f662538-7453-45f3-952a-fc9f1a7c515e" providerId="ADAL" clId="{FFE15580-7123-9E48-A552-9F128259161C}" dt="2019-02-14T23:56:56.244" v="198" actId="164"/>
          <ac:cxnSpMkLst>
            <pc:docMk/>
            <pc:sldMk cId="2831727574" sldId="289"/>
            <ac:cxnSpMk id="38" creationId="{565A93A2-FD5C-4E45-9786-FD0A0088F6E7}"/>
          </ac:cxnSpMkLst>
        </pc:cxnChg>
        <pc:cxnChg chg="add del mod">
          <ac:chgData name="Akash Levy" userId="0f662538-7453-45f3-952a-fc9f1a7c515e" providerId="ADAL" clId="{FFE15580-7123-9E48-A552-9F128259161C}" dt="2019-02-14T23:52:35.348" v="150" actId="478"/>
          <ac:cxnSpMkLst>
            <pc:docMk/>
            <pc:sldMk cId="2831727574" sldId="289"/>
            <ac:cxnSpMk id="40" creationId="{384FAF25-07D7-E94A-8C56-0C06D4F17656}"/>
          </ac:cxnSpMkLst>
        </pc:cxnChg>
        <pc:cxnChg chg="add del mod">
          <ac:chgData name="Akash Levy" userId="0f662538-7453-45f3-952a-fc9f1a7c515e" providerId="ADAL" clId="{FFE15580-7123-9E48-A552-9F128259161C}" dt="2019-02-14T23:55:44.169" v="193" actId="478"/>
          <ac:cxnSpMkLst>
            <pc:docMk/>
            <pc:sldMk cId="2831727574" sldId="289"/>
            <ac:cxnSpMk id="45" creationId="{BAE36BE3-3B0E-2D46-91A2-233AD9A51221}"/>
          </ac:cxnSpMkLst>
        </pc:cxnChg>
        <pc:cxnChg chg="add mod">
          <ac:chgData name="Akash Levy" userId="0f662538-7453-45f3-952a-fc9f1a7c515e" providerId="ADAL" clId="{FFE15580-7123-9E48-A552-9F128259161C}" dt="2019-02-14T23:56:56.244" v="198" actId="164"/>
          <ac:cxnSpMkLst>
            <pc:docMk/>
            <pc:sldMk cId="2831727574" sldId="289"/>
            <ac:cxnSpMk id="47" creationId="{1209C9D3-09D5-8442-A408-4E72606818F8}"/>
          </ac:cxnSpMkLst>
        </pc:cxnChg>
        <pc:cxnChg chg="del mod topLvl">
          <ac:chgData name="Akash Levy" userId="0f662538-7453-45f3-952a-fc9f1a7c515e" providerId="ADAL" clId="{FFE15580-7123-9E48-A552-9F128259161C}" dt="2019-02-15T00:40:13.595" v="233" actId="478"/>
          <ac:cxnSpMkLst>
            <pc:docMk/>
            <pc:sldMk cId="2831727574" sldId="289"/>
            <ac:cxnSpMk id="51" creationId="{8B065402-9142-D740-ACE8-DED9AE2212B6}"/>
          </ac:cxnSpMkLst>
        </pc:cxnChg>
        <pc:cxnChg chg="del mod topLvl">
          <ac:chgData name="Akash Levy" userId="0f662538-7453-45f3-952a-fc9f1a7c515e" providerId="ADAL" clId="{FFE15580-7123-9E48-A552-9F128259161C}" dt="2019-02-15T00:40:13.595" v="233" actId="478"/>
          <ac:cxnSpMkLst>
            <pc:docMk/>
            <pc:sldMk cId="2831727574" sldId="289"/>
            <ac:cxnSpMk id="53" creationId="{4E922029-CDCE-0841-BC03-49E9D8538F8E}"/>
          </ac:cxnSpMkLst>
        </pc:cxnChg>
        <pc:cxnChg chg="del mod topLvl">
          <ac:chgData name="Akash Levy" userId="0f662538-7453-45f3-952a-fc9f1a7c515e" providerId="ADAL" clId="{FFE15580-7123-9E48-A552-9F128259161C}" dt="2019-02-15T00:40:13.595" v="233" actId="478"/>
          <ac:cxnSpMkLst>
            <pc:docMk/>
            <pc:sldMk cId="2831727574" sldId="289"/>
            <ac:cxnSpMk id="55" creationId="{018A476A-BAB2-9F4C-B037-89604A7289DE}"/>
          </ac:cxnSpMkLst>
        </pc:cxnChg>
        <pc:cxnChg chg="del mod topLvl">
          <ac:chgData name="Akash Levy" userId="0f662538-7453-45f3-952a-fc9f1a7c515e" providerId="ADAL" clId="{FFE15580-7123-9E48-A552-9F128259161C}" dt="2019-02-15T00:40:13.595" v="233" actId="478"/>
          <ac:cxnSpMkLst>
            <pc:docMk/>
            <pc:sldMk cId="2831727574" sldId="289"/>
            <ac:cxnSpMk id="57" creationId="{6B92CC5B-EE58-5440-8C35-02245B92BBFC}"/>
          </ac:cxnSpMkLst>
        </pc:cxnChg>
        <pc:cxnChg chg="del mod topLvl">
          <ac:chgData name="Akash Levy" userId="0f662538-7453-45f3-952a-fc9f1a7c515e" providerId="ADAL" clId="{FFE15580-7123-9E48-A552-9F128259161C}" dt="2019-02-15T00:40:13.595" v="233" actId="478"/>
          <ac:cxnSpMkLst>
            <pc:docMk/>
            <pc:sldMk cId="2831727574" sldId="289"/>
            <ac:cxnSpMk id="59" creationId="{700CCB7F-C38E-8946-905C-F5181BC83DD1}"/>
          </ac:cxnSpMkLst>
        </pc:cxnChg>
        <pc:cxnChg chg="mod topLvl">
          <ac:chgData name="Akash Levy" userId="0f662538-7453-45f3-952a-fc9f1a7c515e" providerId="ADAL" clId="{FFE15580-7123-9E48-A552-9F128259161C}" dt="2019-02-15T00:43:46.339" v="284" actId="164"/>
          <ac:cxnSpMkLst>
            <pc:docMk/>
            <pc:sldMk cId="2831727574" sldId="289"/>
            <ac:cxnSpMk id="61" creationId="{B937770F-90A4-E248-BA7A-26192AB7026E}"/>
          </ac:cxnSpMkLst>
        </pc:cxnChg>
        <pc:cxnChg chg="mod topLvl">
          <ac:chgData name="Akash Levy" userId="0f662538-7453-45f3-952a-fc9f1a7c515e" providerId="ADAL" clId="{FFE15580-7123-9E48-A552-9F128259161C}" dt="2019-02-15T00:43:46.339" v="284" actId="164"/>
          <ac:cxnSpMkLst>
            <pc:docMk/>
            <pc:sldMk cId="2831727574" sldId="289"/>
            <ac:cxnSpMk id="63" creationId="{0C94B8C2-E2A9-1D47-B9B6-7DA450386B7B}"/>
          </ac:cxnSpMkLst>
        </pc:cxnChg>
        <pc:cxnChg chg="mod topLvl">
          <ac:chgData name="Akash Levy" userId="0f662538-7453-45f3-952a-fc9f1a7c515e" providerId="ADAL" clId="{FFE15580-7123-9E48-A552-9F128259161C}" dt="2019-02-15T00:43:46.339" v="284" actId="164"/>
          <ac:cxnSpMkLst>
            <pc:docMk/>
            <pc:sldMk cId="2831727574" sldId="289"/>
            <ac:cxnSpMk id="65" creationId="{4F1B0EBB-2BB1-4540-B0CB-2738797AAD63}"/>
          </ac:cxnSpMkLst>
        </pc:cxnChg>
        <pc:cxnChg chg="mod topLvl">
          <ac:chgData name="Akash Levy" userId="0f662538-7453-45f3-952a-fc9f1a7c515e" providerId="ADAL" clId="{FFE15580-7123-9E48-A552-9F128259161C}" dt="2019-02-15T00:43:46.339" v="284" actId="164"/>
          <ac:cxnSpMkLst>
            <pc:docMk/>
            <pc:sldMk cId="2831727574" sldId="289"/>
            <ac:cxnSpMk id="67" creationId="{CD690FC4-DB19-FB4F-AED9-09834F4F09F6}"/>
          </ac:cxnSpMkLst>
        </pc:cxnChg>
        <pc:cxnChg chg="del mod topLvl">
          <ac:chgData name="Akash Levy" userId="0f662538-7453-45f3-952a-fc9f1a7c515e" providerId="ADAL" clId="{FFE15580-7123-9E48-A552-9F128259161C}" dt="2019-02-15T00:40:13.595" v="233" actId="478"/>
          <ac:cxnSpMkLst>
            <pc:docMk/>
            <pc:sldMk cId="2831727574" sldId="289"/>
            <ac:cxnSpMk id="69" creationId="{44929FB6-D2BD-2B4B-9A44-83345CA7E637}"/>
          </ac:cxnSpMkLst>
        </pc:cxnChg>
        <pc:cxnChg chg="add mod">
          <ac:chgData name="Akash Levy" userId="0f662538-7453-45f3-952a-fc9f1a7c515e" providerId="ADAL" clId="{FFE15580-7123-9E48-A552-9F128259161C}" dt="2019-02-15T00:43:46.339" v="284" actId="164"/>
          <ac:cxnSpMkLst>
            <pc:docMk/>
            <pc:sldMk cId="2831727574" sldId="289"/>
            <ac:cxnSpMk id="75" creationId="{2F5779CD-CCA5-0F4C-82AD-160D75574FA2}"/>
          </ac:cxnSpMkLst>
        </pc:cxnChg>
      </pc:sldChg>
      <pc:sldChg chg="addSp delSp modSp add setBg">
        <pc:chgData name="Akash Levy" userId="0f662538-7453-45f3-952a-fc9f1a7c515e" providerId="ADAL" clId="{FFE15580-7123-9E48-A552-9F128259161C}" dt="2019-02-26T23:59:43.736" v="387" actId="478"/>
        <pc:sldMkLst>
          <pc:docMk/>
          <pc:sldMk cId="1040422343" sldId="290"/>
        </pc:sldMkLst>
        <pc:spChg chg="del mod">
          <ac:chgData name="Akash Levy" userId="0f662538-7453-45f3-952a-fc9f1a7c515e" providerId="ADAL" clId="{FFE15580-7123-9E48-A552-9F128259161C}" dt="2019-02-26T23:52:40.782" v="308" actId="478"/>
          <ac:spMkLst>
            <pc:docMk/>
            <pc:sldMk cId="1040422343" sldId="290"/>
            <ac:spMk id="2" creationId="{44D8CD21-F3A2-2E43-A5B5-4D555C27AFEE}"/>
          </ac:spMkLst>
        </pc:spChg>
        <pc:spChg chg="del">
          <ac:chgData name="Akash Levy" userId="0f662538-7453-45f3-952a-fc9f1a7c515e" providerId="ADAL" clId="{FFE15580-7123-9E48-A552-9F128259161C}" dt="2019-02-26T23:52:13.880" v="303"/>
          <ac:spMkLst>
            <pc:docMk/>
            <pc:sldMk cId="1040422343" sldId="290"/>
            <ac:spMk id="3" creationId="{C0A06BCF-FF91-3B4B-AA85-2B624290C353}"/>
          </ac:spMkLst>
        </pc:spChg>
        <pc:spChg chg="add del mod">
          <ac:chgData name="Akash Levy" userId="0f662538-7453-45f3-952a-fc9f1a7c515e" providerId="ADAL" clId="{FFE15580-7123-9E48-A552-9F128259161C}" dt="2019-02-26T23:53:10.354" v="313" actId="478"/>
          <ac:spMkLst>
            <pc:docMk/>
            <pc:sldMk cId="1040422343" sldId="290"/>
            <ac:spMk id="6" creationId="{A0D40142-4653-1645-A55F-235A61940C87}"/>
          </ac:spMkLst>
        </pc:spChg>
        <pc:spChg chg="add mod">
          <ac:chgData name="Akash Levy" userId="0f662538-7453-45f3-952a-fc9f1a7c515e" providerId="ADAL" clId="{FFE15580-7123-9E48-A552-9F128259161C}" dt="2019-02-26T23:56:32.121" v="349" actId="1076"/>
          <ac:spMkLst>
            <pc:docMk/>
            <pc:sldMk cId="1040422343" sldId="290"/>
            <ac:spMk id="22" creationId="{23313A35-286C-A548-89E8-30918527EC06}"/>
          </ac:spMkLst>
        </pc:spChg>
        <pc:spChg chg="add mod">
          <ac:chgData name="Akash Levy" userId="0f662538-7453-45f3-952a-fc9f1a7c515e" providerId="ADAL" clId="{FFE15580-7123-9E48-A552-9F128259161C}" dt="2019-02-26T23:56:50.137" v="357" actId="1076"/>
          <ac:spMkLst>
            <pc:docMk/>
            <pc:sldMk cId="1040422343" sldId="290"/>
            <ac:spMk id="25" creationId="{37C66D03-3622-F043-9010-30D72E0EE2F0}"/>
          </ac:spMkLst>
        </pc:spChg>
        <pc:spChg chg="add mod">
          <ac:chgData name="Akash Levy" userId="0f662538-7453-45f3-952a-fc9f1a7c515e" providerId="ADAL" clId="{FFE15580-7123-9E48-A552-9F128259161C}" dt="2019-02-26T23:57:02.828" v="362" actId="20577"/>
          <ac:spMkLst>
            <pc:docMk/>
            <pc:sldMk cId="1040422343" sldId="290"/>
            <ac:spMk id="26" creationId="{2DA43112-CC90-304B-8E9B-9F754D60C033}"/>
          </ac:spMkLst>
        </pc:spChg>
        <pc:spChg chg="add mod">
          <ac:chgData name="Akash Levy" userId="0f662538-7453-45f3-952a-fc9f1a7c515e" providerId="ADAL" clId="{FFE15580-7123-9E48-A552-9F128259161C}" dt="2019-02-26T23:57:26.803" v="368" actId="1076"/>
          <ac:spMkLst>
            <pc:docMk/>
            <pc:sldMk cId="1040422343" sldId="290"/>
            <ac:spMk id="27" creationId="{E6A0B4F5-11CA-294B-B5AA-AB8E293BFCDA}"/>
          </ac:spMkLst>
        </pc:spChg>
        <pc:spChg chg="add mod">
          <ac:chgData name="Akash Levy" userId="0f662538-7453-45f3-952a-fc9f1a7c515e" providerId="ADAL" clId="{FFE15580-7123-9E48-A552-9F128259161C}" dt="2019-02-26T23:58:02.941" v="379" actId="1076"/>
          <ac:spMkLst>
            <pc:docMk/>
            <pc:sldMk cId="1040422343" sldId="290"/>
            <ac:spMk id="28" creationId="{9202DF3F-FCA6-6D4C-ADF8-7970747E2AF9}"/>
          </ac:spMkLst>
        </pc:spChg>
        <pc:spChg chg="add mod">
          <ac:chgData name="Akash Levy" userId="0f662538-7453-45f3-952a-fc9f1a7c515e" providerId="ADAL" clId="{FFE15580-7123-9E48-A552-9F128259161C}" dt="2019-02-26T23:58:25.029" v="381" actId="1076"/>
          <ac:spMkLst>
            <pc:docMk/>
            <pc:sldMk cId="1040422343" sldId="290"/>
            <ac:spMk id="29" creationId="{4727F084-6D69-FD45-BDEB-58A6A5FE1E96}"/>
          </ac:spMkLst>
        </pc:spChg>
        <pc:spChg chg="add mod">
          <ac:chgData name="Akash Levy" userId="0f662538-7453-45f3-952a-fc9f1a7c515e" providerId="ADAL" clId="{FFE15580-7123-9E48-A552-9F128259161C}" dt="2019-02-26T23:58:25.029" v="381" actId="1076"/>
          <ac:spMkLst>
            <pc:docMk/>
            <pc:sldMk cId="1040422343" sldId="290"/>
            <ac:spMk id="30" creationId="{20D7FEFA-0691-4347-9FE7-EB7C0FD81C34}"/>
          </ac:spMkLst>
        </pc:spChg>
        <pc:spChg chg="add mod">
          <ac:chgData name="Akash Levy" userId="0f662538-7453-45f3-952a-fc9f1a7c515e" providerId="ADAL" clId="{FFE15580-7123-9E48-A552-9F128259161C}" dt="2019-02-26T23:58:25.029" v="381" actId="1076"/>
          <ac:spMkLst>
            <pc:docMk/>
            <pc:sldMk cId="1040422343" sldId="290"/>
            <ac:spMk id="31" creationId="{4E82259F-9581-B149-9E1B-83EBE1CE2749}"/>
          </ac:spMkLst>
        </pc:spChg>
        <pc:spChg chg="add mod">
          <ac:chgData name="Akash Levy" userId="0f662538-7453-45f3-952a-fc9f1a7c515e" providerId="ADAL" clId="{FFE15580-7123-9E48-A552-9F128259161C}" dt="2019-02-26T23:58:33.530" v="384" actId="1076"/>
          <ac:spMkLst>
            <pc:docMk/>
            <pc:sldMk cId="1040422343" sldId="290"/>
            <ac:spMk id="32" creationId="{849E87E6-017A-3B4B-9F31-95E4AC4B8F44}"/>
          </ac:spMkLst>
        </pc:spChg>
        <pc:spChg chg="add mod">
          <ac:chgData name="Akash Levy" userId="0f662538-7453-45f3-952a-fc9f1a7c515e" providerId="ADAL" clId="{FFE15580-7123-9E48-A552-9F128259161C}" dt="2019-02-26T23:58:25.029" v="381" actId="1076"/>
          <ac:spMkLst>
            <pc:docMk/>
            <pc:sldMk cId="1040422343" sldId="290"/>
            <ac:spMk id="33" creationId="{AFAEFBE2-88BD-1D47-A189-F66D0314D499}"/>
          </ac:spMkLst>
        </pc:spChg>
        <pc:spChg chg="add mod">
          <ac:chgData name="Akash Levy" userId="0f662538-7453-45f3-952a-fc9f1a7c515e" providerId="ADAL" clId="{FFE15580-7123-9E48-A552-9F128259161C}" dt="2019-02-26T23:58:45.681" v="386" actId="1076"/>
          <ac:spMkLst>
            <pc:docMk/>
            <pc:sldMk cId="1040422343" sldId="290"/>
            <ac:spMk id="34" creationId="{961DEA5A-8F55-C14E-A84F-AED8534ED3C4}"/>
          </ac:spMkLst>
        </pc:spChg>
        <pc:spChg chg="add mod">
          <ac:chgData name="Akash Levy" userId="0f662538-7453-45f3-952a-fc9f1a7c515e" providerId="ADAL" clId="{FFE15580-7123-9E48-A552-9F128259161C}" dt="2019-02-26T23:58:45.681" v="386" actId="1076"/>
          <ac:spMkLst>
            <pc:docMk/>
            <pc:sldMk cId="1040422343" sldId="290"/>
            <ac:spMk id="35" creationId="{596480BB-2457-694B-85B7-C4AA71A8D199}"/>
          </ac:spMkLst>
        </pc:spChg>
        <pc:picChg chg="add mod">
          <ac:chgData name="Akash Levy" userId="0f662538-7453-45f3-952a-fc9f1a7c515e" providerId="ADAL" clId="{FFE15580-7123-9E48-A552-9F128259161C}" dt="2019-02-26T23:56:08.945" v="344" actId="1076"/>
          <ac:picMkLst>
            <pc:docMk/>
            <pc:sldMk cId="1040422343" sldId="290"/>
            <ac:picMk id="4" creationId="{C13039E9-16C7-D044-9482-516FA3C42EB9}"/>
          </ac:picMkLst>
        </pc:picChg>
        <pc:cxnChg chg="add mod">
          <ac:chgData name="Akash Levy" userId="0f662538-7453-45f3-952a-fc9f1a7c515e" providerId="ADAL" clId="{FFE15580-7123-9E48-A552-9F128259161C}" dt="2019-02-26T23:54:38.355" v="320" actId="693"/>
          <ac:cxnSpMkLst>
            <pc:docMk/>
            <pc:sldMk cId="1040422343" sldId="290"/>
            <ac:cxnSpMk id="8" creationId="{D34929EF-5A25-274E-A6AB-36F96D31D12F}"/>
          </ac:cxnSpMkLst>
        </pc:cxnChg>
        <pc:cxnChg chg="add mod">
          <ac:chgData name="Akash Levy" userId="0f662538-7453-45f3-952a-fc9f1a7c515e" providerId="ADAL" clId="{FFE15580-7123-9E48-A552-9F128259161C}" dt="2019-02-26T23:54:50.469" v="322" actId="1076"/>
          <ac:cxnSpMkLst>
            <pc:docMk/>
            <pc:sldMk cId="1040422343" sldId="290"/>
            <ac:cxnSpMk id="11" creationId="{54C469AB-CBEE-6C49-9160-1E75F784C30D}"/>
          </ac:cxnSpMkLst>
        </pc:cxnChg>
        <pc:cxnChg chg="add mod">
          <ac:chgData name="Akash Levy" userId="0f662538-7453-45f3-952a-fc9f1a7c515e" providerId="ADAL" clId="{FFE15580-7123-9E48-A552-9F128259161C}" dt="2019-02-26T23:55:01.481" v="324" actId="1076"/>
          <ac:cxnSpMkLst>
            <pc:docMk/>
            <pc:sldMk cId="1040422343" sldId="290"/>
            <ac:cxnSpMk id="12" creationId="{6ED8E4F2-CF8A-4E43-A173-8C3D473E40B2}"/>
          </ac:cxnSpMkLst>
        </pc:cxnChg>
        <pc:cxnChg chg="add mod">
          <ac:chgData name="Akash Levy" userId="0f662538-7453-45f3-952a-fc9f1a7c515e" providerId="ADAL" clId="{FFE15580-7123-9E48-A552-9F128259161C}" dt="2019-02-26T23:55:01.481" v="324" actId="1076"/>
          <ac:cxnSpMkLst>
            <pc:docMk/>
            <pc:sldMk cId="1040422343" sldId="290"/>
            <ac:cxnSpMk id="13" creationId="{5D93A1D7-B0D6-8C49-96F9-FEE337CCB4D6}"/>
          </ac:cxnSpMkLst>
        </pc:cxnChg>
        <pc:cxnChg chg="add mod">
          <ac:chgData name="Akash Levy" userId="0f662538-7453-45f3-952a-fc9f1a7c515e" providerId="ADAL" clId="{FFE15580-7123-9E48-A552-9F128259161C}" dt="2019-02-26T23:55:15.785" v="326" actId="1076"/>
          <ac:cxnSpMkLst>
            <pc:docMk/>
            <pc:sldMk cId="1040422343" sldId="290"/>
            <ac:cxnSpMk id="14" creationId="{6BF8F629-04C2-BF40-A724-12C9408C9672}"/>
          </ac:cxnSpMkLst>
        </pc:cxnChg>
        <pc:cxnChg chg="add mod">
          <ac:chgData name="Akash Levy" userId="0f662538-7453-45f3-952a-fc9f1a7c515e" providerId="ADAL" clId="{FFE15580-7123-9E48-A552-9F128259161C}" dt="2019-02-26T23:55:15.785" v="326" actId="1076"/>
          <ac:cxnSpMkLst>
            <pc:docMk/>
            <pc:sldMk cId="1040422343" sldId="290"/>
            <ac:cxnSpMk id="15" creationId="{019BD2AE-4436-DF4B-99A1-AC991B194451}"/>
          </ac:cxnSpMkLst>
        </pc:cxnChg>
        <pc:cxnChg chg="add mod">
          <ac:chgData name="Akash Levy" userId="0f662538-7453-45f3-952a-fc9f1a7c515e" providerId="ADAL" clId="{FFE15580-7123-9E48-A552-9F128259161C}" dt="2019-02-26T23:55:22.933" v="328" actId="1076"/>
          <ac:cxnSpMkLst>
            <pc:docMk/>
            <pc:sldMk cId="1040422343" sldId="290"/>
            <ac:cxnSpMk id="16" creationId="{E8BC7D6F-50D6-4842-97DC-5B3A5C4CDE81}"/>
          </ac:cxnSpMkLst>
        </pc:cxnChg>
        <pc:cxnChg chg="add mod">
          <ac:chgData name="Akash Levy" userId="0f662538-7453-45f3-952a-fc9f1a7c515e" providerId="ADAL" clId="{FFE15580-7123-9E48-A552-9F128259161C}" dt="2019-02-26T23:55:22.933" v="328" actId="1076"/>
          <ac:cxnSpMkLst>
            <pc:docMk/>
            <pc:sldMk cId="1040422343" sldId="290"/>
            <ac:cxnSpMk id="17" creationId="{C5CBD1B2-5B2A-DB4F-BBE2-BC93F4C583FE}"/>
          </ac:cxnSpMkLst>
        </pc:cxnChg>
        <pc:cxnChg chg="add mod">
          <ac:chgData name="Akash Levy" userId="0f662538-7453-45f3-952a-fc9f1a7c515e" providerId="ADAL" clId="{FFE15580-7123-9E48-A552-9F128259161C}" dt="2019-02-26T23:55:31.178" v="330" actId="1076"/>
          <ac:cxnSpMkLst>
            <pc:docMk/>
            <pc:sldMk cId="1040422343" sldId="290"/>
            <ac:cxnSpMk id="18" creationId="{71780B0B-50CE-DB4C-8D75-7D81D56AAA6D}"/>
          </ac:cxnSpMkLst>
        </pc:cxnChg>
        <pc:cxnChg chg="add mod">
          <ac:chgData name="Akash Levy" userId="0f662538-7453-45f3-952a-fc9f1a7c515e" providerId="ADAL" clId="{FFE15580-7123-9E48-A552-9F128259161C}" dt="2019-02-26T23:55:31.178" v="330" actId="1076"/>
          <ac:cxnSpMkLst>
            <pc:docMk/>
            <pc:sldMk cId="1040422343" sldId="290"/>
            <ac:cxnSpMk id="19" creationId="{DC5A56E4-F5BE-CB47-B3B0-284976138166}"/>
          </ac:cxnSpMkLst>
        </pc:cxnChg>
        <pc:cxnChg chg="add mod">
          <ac:chgData name="Akash Levy" userId="0f662538-7453-45f3-952a-fc9f1a7c515e" providerId="ADAL" clId="{FFE15580-7123-9E48-A552-9F128259161C}" dt="2019-02-26T23:55:38.131" v="332" actId="1076"/>
          <ac:cxnSpMkLst>
            <pc:docMk/>
            <pc:sldMk cId="1040422343" sldId="290"/>
            <ac:cxnSpMk id="20" creationId="{996C650D-385D-2944-AB43-597A11423053}"/>
          </ac:cxnSpMkLst>
        </pc:cxnChg>
        <pc:cxnChg chg="add del mod">
          <ac:chgData name="Akash Levy" userId="0f662538-7453-45f3-952a-fc9f1a7c515e" providerId="ADAL" clId="{FFE15580-7123-9E48-A552-9F128259161C}" dt="2019-02-26T23:59:43.736" v="387" actId="478"/>
          <ac:cxnSpMkLst>
            <pc:docMk/>
            <pc:sldMk cId="1040422343" sldId="290"/>
            <ac:cxnSpMk id="21" creationId="{73F2751F-C0B8-7D4B-969C-54D07DBA47FD}"/>
          </ac:cxnSpMkLst>
        </pc:cxnChg>
        <pc:cxnChg chg="add del">
          <ac:chgData name="Akash Levy" userId="0f662538-7453-45f3-952a-fc9f1a7c515e" providerId="ADAL" clId="{FFE15580-7123-9E48-A552-9F128259161C}" dt="2019-02-26T23:56:26.179" v="347"/>
          <ac:cxnSpMkLst>
            <pc:docMk/>
            <pc:sldMk cId="1040422343" sldId="290"/>
            <ac:cxnSpMk id="23" creationId="{6AA119C8-D4B5-0F4B-9FCF-B61B928FF489}"/>
          </ac:cxnSpMkLst>
        </pc:cxnChg>
        <pc:cxnChg chg="add del">
          <ac:chgData name="Akash Levy" userId="0f662538-7453-45f3-952a-fc9f1a7c515e" providerId="ADAL" clId="{FFE15580-7123-9E48-A552-9F128259161C}" dt="2019-02-26T23:56:26.179" v="347"/>
          <ac:cxnSpMkLst>
            <pc:docMk/>
            <pc:sldMk cId="1040422343" sldId="290"/>
            <ac:cxnSpMk id="24" creationId="{1FE536B5-AE60-F34D-B74E-1E0C333D1AD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C8DF4-F026-A24A-993C-C95A7E287F4A}" type="datetimeFigureOut">
              <a:rPr lang="en-US" smtClean="0"/>
              <a:t>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2BCE1B-0358-064B-A696-3D0408AA6E41}" type="slidenum">
              <a:rPr lang="en-US" smtClean="0"/>
              <a:t>‹#›</a:t>
            </a:fld>
            <a:endParaRPr lang="en-US"/>
          </a:p>
        </p:txBody>
      </p:sp>
    </p:spTree>
    <p:extLst>
      <p:ext uri="{BB962C8B-B14F-4D97-AF65-F5344CB8AC3E}">
        <p14:creationId xmlns:p14="http://schemas.microsoft.com/office/powerpoint/2010/main" val="4001872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have many options for designing an application. Here’s a diagram showing the supposed tradeoffs between different application design flows.</a:t>
            </a:r>
          </a:p>
          <a:p>
            <a:endParaRPr lang="en-US" dirty="0"/>
          </a:p>
          <a:p>
            <a:r>
              <a:rPr lang="en-US" dirty="0"/>
              <a:t>Flexibility = What applications can be run on it</a:t>
            </a:r>
          </a:p>
          <a:p>
            <a:r>
              <a:rPr lang="en-US" dirty="0"/>
              <a:t>Efficiency = EDP</a:t>
            </a:r>
          </a:p>
          <a:p>
            <a:r>
              <a:rPr lang="en-US" dirty="0"/>
              <a:t>Cost per unit = NRE cost</a:t>
            </a:r>
          </a:p>
          <a:p>
            <a:endParaRPr lang="en-US" dirty="0"/>
          </a:p>
          <a:p>
            <a:r>
              <a:rPr lang="en-US" dirty="0"/>
              <a:t>We have CPUs which you run software on, GPUs which you run CUDA software on, FPGAs which you compile RTL to (or use HLS), and ASICs which have the most complex design flow.</a:t>
            </a:r>
          </a:p>
          <a:p>
            <a:endParaRPr lang="en-US" dirty="0"/>
          </a:p>
          <a:p>
            <a:r>
              <a:rPr lang="en-US" dirty="0"/>
              <a:t>More recently, we also have CGRAs, which are coarse-grained FPGAs, meaning they replace some LUTs with common logic structures. These have a somewhat interesting profile on this scale.</a:t>
            </a:r>
          </a:p>
          <a:p>
            <a:endParaRPr lang="en-US" dirty="0"/>
          </a:p>
          <a:p>
            <a:r>
              <a:rPr lang="en-US" dirty="0"/>
              <a:t>CGRAs are FPGAs that tradeoff a small amount of flexibility for a decent amount of efficiency (depending on workload though)</a:t>
            </a:r>
          </a:p>
          <a:p>
            <a:r>
              <a:rPr lang="en-US" dirty="0"/>
              <a:t>Same design flow should mean same cost per unit</a:t>
            </a:r>
          </a:p>
        </p:txBody>
      </p:sp>
      <p:sp>
        <p:nvSpPr>
          <p:cNvPr id="4" name="Slide Number Placeholder 3"/>
          <p:cNvSpPr>
            <a:spLocks noGrp="1"/>
          </p:cNvSpPr>
          <p:nvPr>
            <p:ph type="sldNum" sz="quarter" idx="5"/>
          </p:nvPr>
        </p:nvSpPr>
        <p:spPr/>
        <p:txBody>
          <a:bodyPr/>
          <a:lstStyle/>
          <a:p>
            <a:fld id="{C02BCE1B-0358-064B-A696-3D0408AA6E41}" type="slidenum">
              <a:rPr lang="en-US" smtClean="0"/>
              <a:t>2</a:t>
            </a:fld>
            <a:endParaRPr lang="en-US"/>
          </a:p>
        </p:txBody>
      </p:sp>
    </p:spTree>
    <p:extLst>
      <p:ext uri="{BB962C8B-B14F-4D97-AF65-F5344CB8AC3E}">
        <p14:creationId xmlns:p14="http://schemas.microsoft.com/office/powerpoint/2010/main" val="3051264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stream for reduced I/O pin requirement)</a:t>
            </a:r>
          </a:p>
          <a:p>
            <a:r>
              <a:rPr lang="en-US" dirty="0"/>
              <a:t>Probably want to do this on-chip to reduce pin requirement</a:t>
            </a:r>
          </a:p>
          <a:p>
            <a:r>
              <a:rPr lang="en-US" dirty="0"/>
              <a:t>Column controller is similar</a:t>
            </a:r>
          </a:p>
        </p:txBody>
      </p:sp>
      <p:sp>
        <p:nvSpPr>
          <p:cNvPr id="4" name="Slide Number Placeholder 3"/>
          <p:cNvSpPr>
            <a:spLocks noGrp="1"/>
          </p:cNvSpPr>
          <p:nvPr>
            <p:ph type="sldNum" sz="quarter" idx="5"/>
          </p:nvPr>
        </p:nvSpPr>
        <p:spPr/>
        <p:txBody>
          <a:bodyPr/>
          <a:lstStyle/>
          <a:p>
            <a:fld id="{C02BCE1B-0358-064B-A696-3D0408AA6E41}" type="slidenum">
              <a:rPr lang="en-US" smtClean="0"/>
              <a:t>21</a:t>
            </a:fld>
            <a:endParaRPr lang="en-US"/>
          </a:p>
        </p:txBody>
      </p:sp>
    </p:spTree>
    <p:extLst>
      <p:ext uri="{BB962C8B-B14F-4D97-AF65-F5344CB8AC3E}">
        <p14:creationId xmlns:p14="http://schemas.microsoft.com/office/powerpoint/2010/main" val="424220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CLB: configurable logic block</a:t>
            </a:r>
          </a:p>
          <a:p>
            <a:r>
              <a:rPr lang="en-US" dirty="0"/>
              <a:t>CB: connection box</a:t>
            </a:r>
          </a:p>
          <a:p>
            <a:r>
              <a:rPr lang="en-US" dirty="0"/>
              <a:t>SB: switch box</a:t>
            </a:r>
          </a:p>
        </p:txBody>
      </p:sp>
      <p:sp>
        <p:nvSpPr>
          <p:cNvPr id="4" name="Slide Number Placeholder 3"/>
          <p:cNvSpPr>
            <a:spLocks noGrp="1"/>
          </p:cNvSpPr>
          <p:nvPr>
            <p:ph type="sldNum" sz="quarter" idx="5"/>
          </p:nvPr>
        </p:nvSpPr>
        <p:spPr/>
        <p:txBody>
          <a:bodyPr/>
          <a:lstStyle/>
          <a:p>
            <a:fld id="{C02BCE1B-0358-064B-A696-3D0408AA6E41}" type="slidenum">
              <a:rPr lang="en-US" smtClean="0"/>
              <a:t>23</a:t>
            </a:fld>
            <a:endParaRPr lang="en-US"/>
          </a:p>
        </p:txBody>
      </p:sp>
    </p:spTree>
    <p:extLst>
      <p:ext uri="{BB962C8B-B14F-4D97-AF65-F5344CB8AC3E}">
        <p14:creationId xmlns:p14="http://schemas.microsoft.com/office/powerpoint/2010/main" val="66663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just a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Laterally actuated version would have Src/Beam in L7</a:t>
            </a:r>
          </a:p>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25</a:t>
            </a:fld>
            <a:endParaRPr lang="en-US"/>
          </a:p>
        </p:txBody>
      </p:sp>
    </p:spTree>
    <p:extLst>
      <p:ext uri="{BB962C8B-B14F-4D97-AF65-F5344CB8AC3E}">
        <p14:creationId xmlns:p14="http://schemas.microsoft.com/office/powerpoint/2010/main" val="4202138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to 1/3 area for full utilization</a:t>
            </a:r>
          </a:p>
        </p:txBody>
      </p:sp>
      <p:sp>
        <p:nvSpPr>
          <p:cNvPr id="4" name="Slide Number Placeholder 3"/>
          <p:cNvSpPr>
            <a:spLocks noGrp="1"/>
          </p:cNvSpPr>
          <p:nvPr>
            <p:ph type="sldNum" sz="quarter" idx="5"/>
          </p:nvPr>
        </p:nvSpPr>
        <p:spPr/>
        <p:txBody>
          <a:bodyPr/>
          <a:lstStyle/>
          <a:p>
            <a:fld id="{C02BCE1B-0358-064B-A696-3D0408AA6E41}" type="slidenum">
              <a:rPr lang="en-US" smtClean="0"/>
              <a:t>27</a:t>
            </a:fld>
            <a:endParaRPr lang="en-US"/>
          </a:p>
        </p:txBody>
      </p:sp>
    </p:spTree>
    <p:extLst>
      <p:ext uri="{BB962C8B-B14F-4D97-AF65-F5344CB8AC3E}">
        <p14:creationId xmlns:p14="http://schemas.microsoft.com/office/powerpoint/2010/main" val="542709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28</a:t>
            </a:fld>
            <a:endParaRPr lang="en-US"/>
          </a:p>
        </p:txBody>
      </p:sp>
    </p:spTree>
    <p:extLst>
      <p:ext uri="{BB962C8B-B14F-4D97-AF65-F5344CB8AC3E}">
        <p14:creationId xmlns:p14="http://schemas.microsoft.com/office/powerpoint/2010/main" val="299649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29</a:t>
            </a:fld>
            <a:endParaRPr lang="en-US"/>
          </a:p>
        </p:txBody>
      </p:sp>
    </p:spTree>
    <p:extLst>
      <p:ext uri="{BB962C8B-B14F-4D97-AF65-F5344CB8AC3E}">
        <p14:creationId xmlns:p14="http://schemas.microsoft.com/office/powerpoint/2010/main" val="400429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you want all static configuration to use this architecture</a:t>
            </a:r>
          </a:p>
        </p:txBody>
      </p:sp>
      <p:sp>
        <p:nvSpPr>
          <p:cNvPr id="4" name="Slide Number Placeholder 3"/>
          <p:cNvSpPr>
            <a:spLocks noGrp="1"/>
          </p:cNvSpPr>
          <p:nvPr>
            <p:ph type="sldNum" sz="quarter" idx="5"/>
          </p:nvPr>
        </p:nvSpPr>
        <p:spPr/>
        <p:txBody>
          <a:bodyPr/>
          <a:lstStyle/>
          <a:p>
            <a:fld id="{C02BCE1B-0358-064B-A696-3D0408AA6E41}" type="slidenum">
              <a:rPr lang="en-US" smtClean="0"/>
              <a:t>30</a:t>
            </a:fld>
            <a:endParaRPr lang="en-US"/>
          </a:p>
        </p:txBody>
      </p:sp>
    </p:spTree>
    <p:extLst>
      <p:ext uri="{BB962C8B-B14F-4D97-AF65-F5344CB8AC3E}">
        <p14:creationId xmlns:p14="http://schemas.microsoft.com/office/powerpoint/2010/main" val="721577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31</a:t>
            </a:fld>
            <a:endParaRPr lang="en-US"/>
          </a:p>
        </p:txBody>
      </p:sp>
    </p:spTree>
    <p:extLst>
      <p:ext uri="{BB962C8B-B14F-4D97-AF65-F5344CB8AC3E}">
        <p14:creationId xmlns:p14="http://schemas.microsoft.com/office/powerpoint/2010/main" val="1683809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32</a:t>
            </a:fld>
            <a:endParaRPr lang="en-US"/>
          </a:p>
        </p:txBody>
      </p:sp>
    </p:spTree>
    <p:extLst>
      <p:ext uri="{BB962C8B-B14F-4D97-AF65-F5344CB8AC3E}">
        <p14:creationId xmlns:p14="http://schemas.microsoft.com/office/powerpoint/2010/main" val="79610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 = agility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Cool… assuming above is true, is that it?</a:t>
            </a:r>
          </a:p>
          <a:p>
            <a:r>
              <a:rPr lang="en-US" dirty="0"/>
              <a:t>What else can we do? Well basically we want to find a way to reduce reconfigurability overhead.</a:t>
            </a:r>
          </a:p>
        </p:txBody>
      </p:sp>
      <p:sp>
        <p:nvSpPr>
          <p:cNvPr id="4" name="Slide Number Placeholder 3"/>
          <p:cNvSpPr>
            <a:spLocks noGrp="1"/>
          </p:cNvSpPr>
          <p:nvPr>
            <p:ph type="sldNum" sz="quarter" idx="5"/>
          </p:nvPr>
        </p:nvSpPr>
        <p:spPr/>
        <p:txBody>
          <a:bodyPr/>
          <a:lstStyle/>
          <a:p>
            <a:fld id="{C02BCE1B-0358-064B-A696-3D0408AA6E41}" type="slidenum">
              <a:rPr lang="en-US" smtClean="0"/>
              <a:t>3</a:t>
            </a:fld>
            <a:endParaRPr lang="en-US"/>
          </a:p>
        </p:txBody>
      </p:sp>
    </p:spTree>
    <p:extLst>
      <p:ext uri="{BB962C8B-B14F-4D97-AF65-F5344CB8AC3E}">
        <p14:creationId xmlns:p14="http://schemas.microsoft.com/office/powerpoint/2010/main" val="2160268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need to think about what causes this overhead. There are three main causes.</a:t>
            </a:r>
          </a:p>
        </p:txBody>
      </p:sp>
      <p:sp>
        <p:nvSpPr>
          <p:cNvPr id="4" name="Slide Number Placeholder 3"/>
          <p:cNvSpPr>
            <a:spLocks noGrp="1"/>
          </p:cNvSpPr>
          <p:nvPr>
            <p:ph type="sldNum" sz="quarter" idx="5"/>
          </p:nvPr>
        </p:nvSpPr>
        <p:spPr/>
        <p:txBody>
          <a:bodyPr/>
          <a:lstStyle/>
          <a:p>
            <a:fld id="{C02BCE1B-0358-064B-A696-3D0408AA6E41}" type="slidenum">
              <a:rPr lang="en-US" smtClean="0"/>
              <a:t>4</a:t>
            </a:fld>
            <a:endParaRPr lang="en-US"/>
          </a:p>
        </p:txBody>
      </p:sp>
    </p:spTree>
    <p:extLst>
      <p:ext uri="{BB962C8B-B14F-4D97-AF65-F5344CB8AC3E}">
        <p14:creationId xmlns:p14="http://schemas.microsoft.com/office/powerpoint/2010/main" val="4803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p>
          <a:p>
            <a:r>
              <a:rPr lang="en-US" dirty="0"/>
              <a:t>CGRAs become competitive with ASICs in terms of performance</a:t>
            </a:r>
          </a:p>
          <a:p>
            <a:r>
              <a:rPr lang="en-US" dirty="0"/>
              <a:t>CGRAs become competitive with ASICs for “normally off, instantly on”</a:t>
            </a:r>
          </a:p>
        </p:txBody>
      </p:sp>
      <p:sp>
        <p:nvSpPr>
          <p:cNvPr id="4" name="Slide Number Placeholder 3"/>
          <p:cNvSpPr>
            <a:spLocks noGrp="1"/>
          </p:cNvSpPr>
          <p:nvPr>
            <p:ph type="sldNum" sz="quarter" idx="5"/>
          </p:nvPr>
        </p:nvSpPr>
        <p:spPr/>
        <p:txBody>
          <a:bodyPr/>
          <a:lstStyle/>
          <a:p>
            <a:fld id="{C02BCE1B-0358-064B-A696-3D0408AA6E41}" type="slidenum">
              <a:rPr lang="en-US" smtClean="0"/>
              <a:t>5</a:t>
            </a:fld>
            <a:endParaRPr lang="en-US"/>
          </a:p>
        </p:txBody>
      </p:sp>
    </p:spTree>
    <p:extLst>
      <p:ext uri="{BB962C8B-B14F-4D97-AF65-F5344CB8AC3E}">
        <p14:creationId xmlns:p14="http://schemas.microsoft.com/office/powerpoint/2010/main" val="105267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6</a:t>
            </a:fld>
            <a:endParaRPr lang="en-US"/>
          </a:p>
        </p:txBody>
      </p:sp>
    </p:spTree>
    <p:extLst>
      <p:ext uri="{BB962C8B-B14F-4D97-AF65-F5344CB8AC3E}">
        <p14:creationId xmlns:p14="http://schemas.microsoft.com/office/powerpoint/2010/main" val="53705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8</a:t>
            </a:fld>
            <a:endParaRPr lang="en-US"/>
          </a:p>
        </p:txBody>
      </p:sp>
    </p:spTree>
    <p:extLst>
      <p:ext uri="{BB962C8B-B14F-4D97-AF65-F5344CB8AC3E}">
        <p14:creationId xmlns:p14="http://schemas.microsoft.com/office/powerpoint/2010/main" val="201489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13</a:t>
            </a:fld>
            <a:endParaRPr lang="en-US"/>
          </a:p>
        </p:txBody>
      </p:sp>
    </p:spTree>
    <p:extLst>
      <p:ext uri="{BB962C8B-B14F-4D97-AF65-F5344CB8AC3E}">
        <p14:creationId xmlns:p14="http://schemas.microsoft.com/office/powerpoint/2010/main" val="2506086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use RRAM to actuate the NEM relays</a:t>
            </a:r>
          </a:p>
          <a:p>
            <a:r>
              <a:rPr lang="en-US" dirty="0"/>
              <a:t>Entirely back-end-of-line (0T)</a:t>
            </a:r>
          </a:p>
          <a:p>
            <a:r>
              <a:rPr lang="en-US" dirty="0"/>
              <a:t>1N1R design</a:t>
            </a:r>
          </a:p>
          <a:p>
            <a:r>
              <a:rPr lang="en-US" dirty="0"/>
              <a:t>Need a good way to actuate</a:t>
            </a:r>
          </a:p>
          <a:p>
            <a:endParaRPr lang="en-US" dirty="0"/>
          </a:p>
          <a:p>
            <a:r>
              <a:rPr lang="en-US" dirty="0"/>
              <a:t>Poly layers are annoying to get to</a:t>
            </a:r>
          </a:p>
          <a:p>
            <a:r>
              <a:rPr lang="en-US" dirty="0"/>
              <a:t>RRAM properties have to match NEM relays’</a:t>
            </a:r>
          </a:p>
        </p:txBody>
      </p:sp>
      <p:sp>
        <p:nvSpPr>
          <p:cNvPr id="4" name="Slide Number Placeholder 3"/>
          <p:cNvSpPr>
            <a:spLocks noGrp="1"/>
          </p:cNvSpPr>
          <p:nvPr>
            <p:ph type="sldNum" sz="quarter" idx="5"/>
          </p:nvPr>
        </p:nvSpPr>
        <p:spPr/>
        <p:txBody>
          <a:bodyPr/>
          <a:lstStyle/>
          <a:p>
            <a:fld id="{C02BCE1B-0358-064B-A696-3D0408AA6E41}" type="slidenum">
              <a:rPr lang="en-US" smtClean="0"/>
              <a:t>19</a:t>
            </a:fld>
            <a:endParaRPr lang="en-US"/>
          </a:p>
        </p:txBody>
      </p:sp>
    </p:spTree>
    <p:extLst>
      <p:ext uri="{BB962C8B-B14F-4D97-AF65-F5344CB8AC3E}">
        <p14:creationId xmlns:p14="http://schemas.microsoft.com/office/powerpoint/2010/main" val="170788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2BCE1B-0358-064B-A696-3D0408AA6E41}" type="slidenum">
              <a:rPr lang="en-US" smtClean="0"/>
              <a:t>20</a:t>
            </a:fld>
            <a:endParaRPr lang="en-US"/>
          </a:p>
        </p:txBody>
      </p:sp>
    </p:spTree>
    <p:extLst>
      <p:ext uri="{BB962C8B-B14F-4D97-AF65-F5344CB8AC3E}">
        <p14:creationId xmlns:p14="http://schemas.microsoft.com/office/powerpoint/2010/main" val="318846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8564-C649-9343-92B9-D1BF508F65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87CAED-C35A-564F-917A-9F96CC711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871F48-9C3A-9242-9074-25D42B8B0E6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A65F6011-CC4A-1340-962E-D52110837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DEB79-D00A-AB4B-BFC5-B1426F8643B2}"/>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150027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3E37-88B7-B340-8119-219CDE0497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1F0EBC-E040-B24B-9CF2-19B0647635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39C7A-CC10-EE49-86E9-3D74195F5B9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FCBB20A9-0676-494C-983D-2FF26DF76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6F546-18E8-C746-9E2F-CE2E406DEF53}"/>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37782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6FF0A-D9AB-5D46-AA52-320C9AB2A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E58BF1-D914-A74D-B6E3-E093975B3B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21855-335D-FA49-AB8E-EB4C5B52A642}"/>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07E0BBA6-C6AE-C443-89FD-42D2CED6E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BE8F7-33A9-6A4D-B2BB-05D6BE9AFAD1}"/>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579740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A652-8E83-D746-B6D3-781EDA043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9294D-C534-E541-B91F-855FC14356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E4B88-517D-9B4B-9C46-DF0470FDDE76}"/>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91FE3CE9-6BD8-974D-ABC7-D0A9D3DDB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B2CCF-40D7-364E-98F7-7E8C96DE2A16}"/>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0379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770E-8752-0548-AD4C-294A2240D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DA5B65-A449-A147-8D6F-7458EA24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D24C85-8E0B-614C-8836-CA0F2DD7AE74}"/>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B6C38FFC-6298-C542-8015-EFB73EE96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8202A-1E46-9242-8CD2-A9E29FF8C0F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6048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6E2-6282-604B-9CEA-63675F88B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E6142F-4AD6-AF40-9464-0537552610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BD993-84EF-3544-BD6D-1A57AAAA26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4BAF41-2A8C-CE46-A3E8-B7C2E01E719C}"/>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A355C68D-6AEC-0147-848D-D11622820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3E5BF-B3E9-AD40-99C5-F755FF0D38EB}"/>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44742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5899-A52E-5B4A-8D6F-7846428CE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82F56-183C-944B-8120-FEDAB1BB8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41AB195-3ED0-6843-9D80-211CB9E7CC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6402D-5696-274E-AE67-8703464E5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A17444-4C2C-D04A-974D-72CB3B183B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D7D95-CB20-EB45-AF99-2F57B2F02F14}"/>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8" name="Footer Placeholder 7">
            <a:extLst>
              <a:ext uri="{FF2B5EF4-FFF2-40B4-BE49-F238E27FC236}">
                <a16:creationId xmlns:a16="http://schemas.microsoft.com/office/drawing/2014/main" id="{96F14C7D-F9D1-A044-9CF4-B3CC8D618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9C9B1-11AF-1A41-B96B-5C796FFDBB5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4201518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86D7-5EE6-334C-AEE7-7D05E3664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00CDA5-3774-4443-B787-AD6351FCDD8A}"/>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4" name="Footer Placeholder 3">
            <a:extLst>
              <a:ext uri="{FF2B5EF4-FFF2-40B4-BE49-F238E27FC236}">
                <a16:creationId xmlns:a16="http://schemas.microsoft.com/office/drawing/2014/main" id="{10E15093-AD2C-DC43-A456-A15FF4DA05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44FEB-AFFA-B24E-8F55-F984A7C295B4}"/>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63415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478A4-A626-2C41-8B91-3E3BC344DCE0}"/>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3" name="Footer Placeholder 2">
            <a:extLst>
              <a:ext uri="{FF2B5EF4-FFF2-40B4-BE49-F238E27FC236}">
                <a16:creationId xmlns:a16="http://schemas.microsoft.com/office/drawing/2014/main" id="{12316972-E253-9746-9C90-B5692D7C99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268A82-97AC-C04F-B9A6-F1169D8342D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318634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107A-B662-D144-8AF6-1CC7A86FC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5B007-4193-A247-B253-C6F37641D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5D6BFC-0DB5-E042-A4B2-F5367046A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03F699-ECF0-7149-B920-102D1395B87F}"/>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116BFBE2-B6A4-0149-A8D0-3667D16B1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B0AEA-2B01-1140-B13E-165CD2C68FA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94215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D3FC-236A-7D44-978B-C9129A42F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B639F1-F218-344C-90B1-AC0C055FE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BDC04-81BA-854F-B033-7CA7541F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9A384F-0A0A-A947-B594-BF74C5D34FFC}"/>
              </a:ext>
            </a:extLst>
          </p:cNvPr>
          <p:cNvSpPr>
            <a:spLocks noGrp="1"/>
          </p:cNvSpPr>
          <p:nvPr>
            <p:ph type="dt" sz="half" idx="10"/>
          </p:nvPr>
        </p:nvSpPr>
        <p:spPr/>
        <p:txBody>
          <a:bodyPr/>
          <a:lstStyle/>
          <a:p>
            <a:fld id="{9DFF981E-7E04-3149-BBA3-99501D3F0100}" type="datetimeFigureOut">
              <a:rPr lang="en-US" smtClean="0"/>
              <a:t>2/26/19</a:t>
            </a:fld>
            <a:endParaRPr lang="en-US"/>
          </a:p>
        </p:txBody>
      </p:sp>
      <p:sp>
        <p:nvSpPr>
          <p:cNvPr id="6" name="Footer Placeholder 5">
            <a:extLst>
              <a:ext uri="{FF2B5EF4-FFF2-40B4-BE49-F238E27FC236}">
                <a16:creationId xmlns:a16="http://schemas.microsoft.com/office/drawing/2014/main" id="{F50E60B8-4EC9-2645-B0C0-3BAB7FDC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C9FBE-50C9-D145-8BC6-4016A6EE20B7}"/>
              </a:ext>
            </a:extLst>
          </p:cNvPr>
          <p:cNvSpPr>
            <a:spLocks noGrp="1"/>
          </p:cNvSpPr>
          <p:nvPr>
            <p:ph type="sldNum" sz="quarter" idx="12"/>
          </p:nvPr>
        </p:nvSpPr>
        <p:spPr/>
        <p:txBody>
          <a:bodyPr/>
          <a:lstStyle/>
          <a:p>
            <a:fld id="{716A98DC-08F5-5D47-A74A-80726966A482}" type="slidenum">
              <a:rPr lang="en-US" smtClean="0"/>
              <a:t>‹#›</a:t>
            </a:fld>
            <a:endParaRPr lang="en-US"/>
          </a:p>
        </p:txBody>
      </p:sp>
    </p:spTree>
    <p:extLst>
      <p:ext uri="{BB962C8B-B14F-4D97-AF65-F5344CB8AC3E}">
        <p14:creationId xmlns:p14="http://schemas.microsoft.com/office/powerpoint/2010/main" val="54742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CBE04-98FB-3648-A938-55275109F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302AD-2856-294B-BD42-BB985F347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D55BE-A7FA-7640-9B7B-44C5E1FE3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F981E-7E04-3149-BBA3-99501D3F0100}" type="datetimeFigureOut">
              <a:rPr lang="en-US" smtClean="0"/>
              <a:t>2/26/19</a:t>
            </a:fld>
            <a:endParaRPr lang="en-US"/>
          </a:p>
        </p:txBody>
      </p:sp>
      <p:sp>
        <p:nvSpPr>
          <p:cNvPr id="5" name="Footer Placeholder 4">
            <a:extLst>
              <a:ext uri="{FF2B5EF4-FFF2-40B4-BE49-F238E27FC236}">
                <a16:creationId xmlns:a16="http://schemas.microsoft.com/office/drawing/2014/main" id="{64CDF7D7-3A5D-5F45-9EC2-1EC58C596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F44A20-287D-9746-A829-A08F6F960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A98DC-08F5-5D47-A74A-80726966A482}" type="slidenum">
              <a:rPr lang="en-US" smtClean="0"/>
              <a:t>‹#›</a:t>
            </a:fld>
            <a:endParaRPr lang="en-US"/>
          </a:p>
        </p:txBody>
      </p:sp>
    </p:spTree>
    <p:extLst>
      <p:ext uri="{BB962C8B-B14F-4D97-AF65-F5344CB8AC3E}">
        <p14:creationId xmlns:p14="http://schemas.microsoft.com/office/powerpoint/2010/main" val="194190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ackernoon.com/a-gentle-introduction-to-hardware-accelerated-data-processing-81ac79c210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CC34E-8749-7C4D-A49E-D1E75FCFD6B4}"/>
              </a:ext>
            </a:extLst>
          </p:cNvPr>
          <p:cNvSpPr>
            <a:spLocks noGrp="1"/>
          </p:cNvSpPr>
          <p:nvPr>
            <p:ph type="ctrTitle"/>
          </p:nvPr>
        </p:nvSpPr>
        <p:spPr/>
        <p:txBody>
          <a:bodyPr>
            <a:noAutofit/>
          </a:bodyPr>
          <a:lstStyle/>
          <a:p>
            <a:r>
              <a:rPr lang="en-US" sz="4800" b="1" dirty="0"/>
              <a:t>Hybrid RRAM-NEMS Design for Nonvolatile 3D Routing in CGRAs</a:t>
            </a:r>
          </a:p>
        </p:txBody>
      </p:sp>
      <p:sp>
        <p:nvSpPr>
          <p:cNvPr id="5" name="Subtitle 4">
            <a:extLst>
              <a:ext uri="{FF2B5EF4-FFF2-40B4-BE49-F238E27FC236}">
                <a16:creationId xmlns:a16="http://schemas.microsoft.com/office/drawing/2014/main" id="{D28334ED-CB08-7D40-BD62-09AC93750D0D}"/>
              </a:ext>
            </a:extLst>
          </p:cNvPr>
          <p:cNvSpPr>
            <a:spLocks noGrp="1"/>
          </p:cNvSpPr>
          <p:nvPr>
            <p:ph type="subTitle" idx="1"/>
          </p:nvPr>
        </p:nvSpPr>
        <p:spPr/>
        <p:txBody>
          <a:bodyPr/>
          <a:lstStyle/>
          <a:p>
            <a:r>
              <a:rPr lang="en-US" dirty="0"/>
              <a:t>Akash Levy</a:t>
            </a:r>
          </a:p>
        </p:txBody>
      </p:sp>
    </p:spTree>
    <p:extLst>
      <p:ext uri="{BB962C8B-B14F-4D97-AF65-F5344CB8AC3E}">
        <p14:creationId xmlns:p14="http://schemas.microsoft.com/office/powerpoint/2010/main" val="138785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NEM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fontScale="92500"/>
          </a:bodyPr>
          <a:lstStyle/>
          <a:p>
            <a:r>
              <a:rPr lang="en-US" sz="1900" b="1" dirty="0"/>
              <a:t>C. Chen, W. S. Lee, R. </a:t>
            </a:r>
            <a:r>
              <a:rPr lang="en-US" sz="1900" b="1" dirty="0" err="1"/>
              <a:t>Parsa</a:t>
            </a:r>
            <a:r>
              <a:rPr lang="en-US" sz="1900" b="1" dirty="0"/>
              <a:t>, S. Chong, J. </a:t>
            </a:r>
            <a:r>
              <a:rPr lang="en-US" sz="1900" b="1" dirty="0" err="1"/>
              <a:t>Provine</a:t>
            </a:r>
            <a:r>
              <a:rPr lang="en-US" sz="1900" b="1" dirty="0"/>
              <a:t>, J. Watt, R. T. Howe, H.-S. P. Wong, and S. Mitra, “Nano-electro-mechanical relays for FPGA routing: Experimental demonstration and a design technique,” in Design, Automation &amp; Test in Europe Conference &amp; Exhibition (DATE), 2012, pp. 1361–1366, IEEE, 2012.</a:t>
            </a:r>
          </a:p>
          <a:p>
            <a:pPr lvl="1"/>
            <a:r>
              <a:rPr lang="en-US" dirty="0"/>
              <a:t>3D place-and-route scheme with NEM-based LUTs and routers</a:t>
            </a:r>
          </a:p>
          <a:p>
            <a:pPr lvl="1"/>
            <a:r>
              <a:rPr lang="en-US" dirty="0"/>
              <a:t>Maximum of </a:t>
            </a:r>
            <a:r>
              <a:rPr lang="en-US" b="1" dirty="0"/>
              <a:t>41.9% performance gain</a:t>
            </a:r>
          </a:p>
          <a:p>
            <a:pPr lvl="1"/>
            <a:r>
              <a:rPr lang="en-US" dirty="0"/>
              <a:t>Assumed multiple NEMS devices can be viably stacked in 3D (not yet!)</a:t>
            </a:r>
          </a:p>
          <a:p>
            <a:r>
              <a:rPr lang="en-US" sz="1900" b="1" dirty="0"/>
              <a:t>C. Chen, R. </a:t>
            </a:r>
            <a:r>
              <a:rPr lang="en-US" sz="1900" b="1" dirty="0" err="1"/>
              <a:t>Parsa</a:t>
            </a:r>
            <a:r>
              <a:rPr lang="en-US" sz="1900" b="1" dirty="0"/>
              <a:t>, N. </a:t>
            </a:r>
            <a:r>
              <a:rPr lang="en-US" sz="1900" b="1" dirty="0" err="1"/>
              <a:t>Patil</a:t>
            </a:r>
            <a:r>
              <a:rPr lang="en-US" sz="1900" b="1" dirty="0"/>
              <a:t>, S. Chong, K. </a:t>
            </a:r>
            <a:r>
              <a:rPr lang="en-US" sz="1900" b="1" dirty="0" err="1"/>
              <a:t>Akarvardar</a:t>
            </a:r>
            <a:r>
              <a:rPr lang="en-US" sz="1900" b="1" dirty="0"/>
              <a:t>, J. </a:t>
            </a:r>
            <a:r>
              <a:rPr lang="en-US" sz="1900" b="1" dirty="0" err="1"/>
              <a:t>Provine</a:t>
            </a:r>
            <a:r>
              <a:rPr lang="en-US" sz="1900" b="1" dirty="0"/>
              <a:t>, D. Lewis, J. Watt, R. T. Howe, H.-S. P. Wong, et al., “Efficient FPGAs using nanoelectromechanical relays,” in Proceedings of the 18th annual ACM/SIGDA international symposium on Field programmable gate arrays, pp. 273–282, ACM, 2010.</a:t>
            </a:r>
            <a:endParaRPr lang="en-US" sz="2200" dirty="0"/>
          </a:p>
          <a:p>
            <a:pPr lvl="1"/>
            <a:r>
              <a:rPr lang="en-US" dirty="0"/>
              <a:t>Half-select programming scheme was used for the NEM relays, verified expt.</a:t>
            </a:r>
          </a:p>
          <a:p>
            <a:pPr lvl="1"/>
            <a:r>
              <a:rPr lang="en-US" dirty="0"/>
              <a:t>Claimed 10-fold reduction in leakage power, 2-fold reduction in dynamic power, and 2-fold reduction in area</a:t>
            </a:r>
          </a:p>
          <a:p>
            <a:pPr lvl="1"/>
            <a:r>
              <a:rPr lang="en-US" dirty="0"/>
              <a:t>Use of a 3T device and a small hysteresis window: bad for pass transistor</a:t>
            </a:r>
          </a:p>
          <a:p>
            <a:pPr lvl="1"/>
            <a:r>
              <a:rPr lang="en-US" dirty="0"/>
              <a:t>Used optimistic device parameters/dimensions… not realized physically</a:t>
            </a:r>
          </a:p>
        </p:txBody>
      </p:sp>
    </p:spTree>
    <p:extLst>
      <p:ext uri="{BB962C8B-B14F-4D97-AF65-F5344CB8AC3E}">
        <p14:creationId xmlns:p14="http://schemas.microsoft.com/office/powerpoint/2010/main" val="102011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AF67-4CBB-4C45-A7A2-7EF8DC71B74B}"/>
              </a:ext>
            </a:extLst>
          </p:cNvPr>
          <p:cNvSpPr>
            <a:spLocks noGrp="1"/>
          </p:cNvSpPr>
          <p:nvPr>
            <p:ph type="title"/>
          </p:nvPr>
        </p:nvSpPr>
        <p:spPr/>
        <p:txBody>
          <a:bodyPr/>
          <a:lstStyle/>
          <a:p>
            <a:r>
              <a:rPr lang="en-US" dirty="0"/>
              <a:t>Half-Select Design for NEM Relay R/W</a:t>
            </a:r>
          </a:p>
        </p:txBody>
      </p:sp>
      <p:pic>
        <p:nvPicPr>
          <p:cNvPr id="5" name="Content Placeholder 4">
            <a:extLst>
              <a:ext uri="{FF2B5EF4-FFF2-40B4-BE49-F238E27FC236}">
                <a16:creationId xmlns:a16="http://schemas.microsoft.com/office/drawing/2014/main" id="{2496D570-9924-2148-9446-FB49C9659CD4}"/>
              </a:ext>
            </a:extLst>
          </p:cNvPr>
          <p:cNvPicPr>
            <a:picLocks noGrp="1" noChangeAspect="1"/>
          </p:cNvPicPr>
          <p:nvPr>
            <p:ph idx="1"/>
          </p:nvPr>
        </p:nvPicPr>
        <p:blipFill>
          <a:blip r:embed="rId2"/>
          <a:stretch>
            <a:fillRect/>
          </a:stretch>
        </p:blipFill>
        <p:spPr>
          <a:xfrm>
            <a:off x="838200" y="2287870"/>
            <a:ext cx="10515600" cy="3426848"/>
          </a:xfrm>
        </p:spPr>
      </p:pic>
    </p:spTree>
    <p:extLst>
      <p:ext uri="{BB962C8B-B14F-4D97-AF65-F5344CB8AC3E}">
        <p14:creationId xmlns:p14="http://schemas.microsoft.com/office/powerpoint/2010/main" val="121992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3871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3055979129"/>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endParaRPr lang="en-US" sz="1600" b="1" dirty="0"/>
                    </a:p>
                  </a:txBody>
                  <a:tcPr/>
                </a:tc>
                <a:tc>
                  <a:txBody>
                    <a:bodyPr/>
                    <a:lstStyle/>
                    <a:p>
                      <a:endParaRPr lang="en-US" sz="1600" b="1" dirty="0"/>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endParaRPr lang="en-US" sz="16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393397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RRAM</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is it and how does it work?</a:t>
            </a:r>
          </a:p>
        </p:txBody>
      </p:sp>
    </p:spTree>
    <p:extLst>
      <p:ext uri="{BB962C8B-B14F-4D97-AF65-F5344CB8AC3E}">
        <p14:creationId xmlns:p14="http://schemas.microsoft.com/office/powerpoint/2010/main" val="33962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A0C21A3-9997-7C45-80E4-F6D690099C4D}"/>
              </a:ext>
            </a:extLst>
          </p:cNvPr>
          <p:cNvGrpSpPr/>
          <p:nvPr/>
        </p:nvGrpSpPr>
        <p:grpSpPr>
          <a:xfrm>
            <a:off x="1248865" y="504110"/>
            <a:ext cx="4060135" cy="2247849"/>
            <a:chOff x="3009416" y="856526"/>
            <a:chExt cx="4060135" cy="2247849"/>
          </a:xfrm>
        </p:grpSpPr>
        <p:grpSp>
          <p:nvGrpSpPr>
            <p:cNvPr id="23" name="Group 22">
              <a:extLst>
                <a:ext uri="{FF2B5EF4-FFF2-40B4-BE49-F238E27FC236}">
                  <a16:creationId xmlns:a16="http://schemas.microsoft.com/office/drawing/2014/main" id="{26446B2E-7979-3546-8920-00F7D95537B6}"/>
                </a:ext>
              </a:extLst>
            </p:cNvPr>
            <p:cNvGrpSpPr/>
            <p:nvPr/>
          </p:nvGrpSpPr>
          <p:grpSpPr>
            <a:xfrm>
              <a:off x="3009416" y="856526"/>
              <a:ext cx="2453834" cy="2247849"/>
              <a:chOff x="3009416" y="856526"/>
              <a:chExt cx="2453834" cy="2247849"/>
            </a:xfrm>
          </p:grpSpPr>
          <p:sp>
            <p:nvSpPr>
              <p:cNvPr id="46" name="Cube 45">
                <a:extLst>
                  <a:ext uri="{FF2B5EF4-FFF2-40B4-BE49-F238E27FC236}">
                    <a16:creationId xmlns:a16="http://schemas.microsoft.com/office/drawing/2014/main" id="{BB0E874B-B255-C84B-AC5B-6C17EF4D6622}"/>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45" name="Cube 44">
                <a:extLst>
                  <a:ext uri="{FF2B5EF4-FFF2-40B4-BE49-F238E27FC236}">
                    <a16:creationId xmlns:a16="http://schemas.microsoft.com/office/drawing/2014/main" id="{6C40D212-ABEA-7B44-A0B9-CFA7E05041F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9" name="Cube 8">
                <a:extLst>
                  <a:ext uri="{FF2B5EF4-FFF2-40B4-BE49-F238E27FC236}">
                    <a16:creationId xmlns:a16="http://schemas.microsoft.com/office/drawing/2014/main" id="{08F1833B-432F-2A42-87D9-0793F6927990}"/>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3" name="Straight Connector 12">
                <a:extLst>
                  <a:ext uri="{FF2B5EF4-FFF2-40B4-BE49-F238E27FC236}">
                    <a16:creationId xmlns:a16="http://schemas.microsoft.com/office/drawing/2014/main" id="{BBD76198-5856-E845-BE8C-10D7B417F6F9}"/>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921D06-81A2-6A45-87F2-C1BAAFA6168C}"/>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E0AAB2-8ACE-854A-A823-7639E73F362A}"/>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2E2015B-FD37-544F-9FA0-C6B8CB73D141}"/>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 name="Picture 80">
              <a:extLst>
                <a:ext uri="{FF2B5EF4-FFF2-40B4-BE49-F238E27FC236}">
                  <a16:creationId xmlns:a16="http://schemas.microsoft.com/office/drawing/2014/main" id="{619054B8-01C1-DD4A-866B-1A6B365C0498}"/>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21" name="TextBox 20">
              <a:extLst>
                <a:ext uri="{FF2B5EF4-FFF2-40B4-BE49-F238E27FC236}">
                  <a16:creationId xmlns:a16="http://schemas.microsoft.com/office/drawing/2014/main" id="{27534D35-1992-9942-AEED-1EB5FE1D2946}"/>
                </a:ext>
              </a:extLst>
            </p:cNvPr>
            <p:cNvSpPr txBox="1"/>
            <p:nvPr/>
          </p:nvSpPr>
          <p:spPr>
            <a:xfrm>
              <a:off x="5714859" y="1637156"/>
              <a:ext cx="389850" cy="584775"/>
            </a:xfrm>
            <a:prstGeom prst="rect">
              <a:avLst/>
            </a:prstGeom>
            <a:noFill/>
          </p:spPr>
          <p:txBody>
            <a:bodyPr wrap="square" rtlCol="0">
              <a:spAutoFit/>
            </a:bodyPr>
            <a:lstStyle/>
            <a:p>
              <a:r>
                <a:rPr lang="en-US" sz="3200" b="1" dirty="0"/>
                <a:t>=</a:t>
              </a:r>
              <a:endParaRPr lang="en-US" b="1" dirty="0"/>
            </a:p>
          </p:txBody>
        </p:sp>
      </p:grpSp>
      <p:sp>
        <p:nvSpPr>
          <p:cNvPr id="111" name="TextBox 110">
            <a:extLst>
              <a:ext uri="{FF2B5EF4-FFF2-40B4-BE49-F238E27FC236}">
                <a16:creationId xmlns:a16="http://schemas.microsoft.com/office/drawing/2014/main" id="{52024D46-58F1-7641-B47C-87C89374BE04}"/>
              </a:ext>
            </a:extLst>
          </p:cNvPr>
          <p:cNvSpPr txBox="1"/>
          <p:nvPr/>
        </p:nvSpPr>
        <p:spPr>
          <a:xfrm>
            <a:off x="1327864" y="3058398"/>
            <a:ext cx="3487087" cy="584775"/>
          </a:xfrm>
          <a:prstGeom prst="rect">
            <a:avLst/>
          </a:prstGeom>
          <a:noFill/>
        </p:spPr>
        <p:txBody>
          <a:bodyPr wrap="square" rtlCol="0">
            <a:spAutoFit/>
          </a:bodyPr>
          <a:lstStyle/>
          <a:p>
            <a:pPr algn="ctr"/>
            <a:r>
              <a:rPr lang="en-US" sz="3200" b="1" dirty="0"/>
              <a:t>Bipolar RRAM Cell</a:t>
            </a:r>
          </a:p>
        </p:txBody>
      </p:sp>
      <p:sp>
        <p:nvSpPr>
          <p:cNvPr id="26" name="TextBox 25">
            <a:extLst>
              <a:ext uri="{FF2B5EF4-FFF2-40B4-BE49-F238E27FC236}">
                <a16:creationId xmlns:a16="http://schemas.microsoft.com/office/drawing/2014/main" id="{5C784197-848F-6249-A7FD-982276A5EC8E}"/>
              </a:ext>
            </a:extLst>
          </p:cNvPr>
          <p:cNvSpPr txBox="1"/>
          <p:nvPr/>
        </p:nvSpPr>
        <p:spPr>
          <a:xfrm>
            <a:off x="6644640" y="4030379"/>
            <a:ext cx="5237396" cy="2308324"/>
          </a:xfrm>
          <a:prstGeom prst="rect">
            <a:avLst/>
          </a:prstGeom>
          <a:noFill/>
        </p:spPr>
        <p:txBody>
          <a:bodyPr wrap="none" rtlCol="0">
            <a:spAutoFit/>
          </a:bodyPr>
          <a:lstStyle/>
          <a:p>
            <a:pPr marL="285750" indent="-285750">
              <a:buFont typeface="Arial" panose="020B0604020202020204" pitchFamily="34" charset="0"/>
              <a:buChar char="•"/>
            </a:pPr>
            <a:r>
              <a:rPr lang="en-US" dirty="0"/>
              <a:t>Many possible materials for resistive switching film</a:t>
            </a:r>
          </a:p>
          <a:p>
            <a:pPr marL="285750" indent="-285750">
              <a:buFont typeface="Arial" panose="020B0604020202020204" pitchFamily="34" charset="0"/>
              <a:buChar char="•"/>
            </a:pPr>
            <a:r>
              <a:rPr lang="en-US" dirty="0"/>
              <a:t>Many possible R/W circuit architectures</a:t>
            </a:r>
          </a:p>
          <a:p>
            <a:pPr marL="285750" indent="-285750">
              <a:buFont typeface="Arial" panose="020B0604020202020204" pitchFamily="34" charset="0"/>
              <a:buChar char="•"/>
            </a:pPr>
            <a:r>
              <a:rPr lang="en-US" dirty="0"/>
              <a:t>Key properties:</a:t>
            </a:r>
          </a:p>
          <a:p>
            <a:pPr marL="742950" lvl="1" indent="-285750">
              <a:buFont typeface="Arial" panose="020B0604020202020204" pitchFamily="34" charset="0"/>
              <a:buChar char="•"/>
            </a:pPr>
            <a:r>
              <a:rPr lang="en-US" dirty="0"/>
              <a:t>Endurance</a:t>
            </a:r>
          </a:p>
          <a:p>
            <a:pPr marL="742950" lvl="1" indent="-285750">
              <a:buFont typeface="Arial" panose="020B0604020202020204" pitchFamily="34" charset="0"/>
              <a:buChar char="•"/>
            </a:pPr>
            <a:r>
              <a:rPr lang="en-US" dirty="0"/>
              <a:t>Retention</a:t>
            </a:r>
          </a:p>
          <a:p>
            <a:pPr marL="742950" lvl="1" indent="-285750">
              <a:buFont typeface="Arial" panose="020B0604020202020204" pitchFamily="34" charset="0"/>
              <a:buChar char="•"/>
            </a:pPr>
            <a:r>
              <a:rPr lang="en-US" dirty="0"/>
              <a:t>Max DC current/voltage</a:t>
            </a:r>
          </a:p>
          <a:p>
            <a:pPr marL="742950" lvl="1" indent="-285750">
              <a:buFont typeface="Arial" panose="020B0604020202020204" pitchFamily="34" charset="0"/>
              <a:buChar char="•"/>
            </a:pPr>
            <a:r>
              <a:rPr lang="en-US" dirty="0"/>
              <a:t>LRS, HRS, resistance ratio</a:t>
            </a:r>
          </a:p>
          <a:p>
            <a:pPr marL="742950" lvl="1" indent="-285750">
              <a:buFont typeface="Arial" panose="020B0604020202020204" pitchFamily="34" charset="0"/>
              <a:buChar char="•"/>
            </a:pPr>
            <a:r>
              <a:rPr lang="en-US" dirty="0"/>
              <a:t>DC peak voltage</a:t>
            </a:r>
          </a:p>
        </p:txBody>
      </p:sp>
      <p:graphicFrame>
        <p:nvGraphicFramePr>
          <p:cNvPr id="29" name="Table 28">
            <a:extLst>
              <a:ext uri="{FF2B5EF4-FFF2-40B4-BE49-F238E27FC236}">
                <a16:creationId xmlns:a16="http://schemas.microsoft.com/office/drawing/2014/main" id="{750EE386-C989-024E-AA67-4F0DB9DE381F}"/>
              </a:ext>
            </a:extLst>
          </p:cNvPr>
          <p:cNvGraphicFramePr>
            <a:graphicFrameLocks noGrp="1"/>
          </p:cNvGraphicFramePr>
          <p:nvPr>
            <p:extLst>
              <p:ext uri="{D42A27DB-BD31-4B8C-83A1-F6EECF244321}">
                <p14:modId xmlns:p14="http://schemas.microsoft.com/office/powerpoint/2010/main" val="2472550279"/>
              </p:ext>
            </p:extLst>
          </p:nvPr>
        </p:nvGraphicFramePr>
        <p:xfrm>
          <a:off x="309964" y="3940855"/>
          <a:ext cx="6105584" cy="2645528"/>
        </p:xfrm>
        <a:graphic>
          <a:graphicData uri="http://schemas.openxmlformats.org/drawingml/2006/table">
            <a:tbl>
              <a:tblPr>
                <a:tableStyleId>{5C22544A-7EE6-4342-B048-85BDC9FD1C3A}</a:tableStyleId>
              </a:tblPr>
              <a:tblGrid>
                <a:gridCol w="848277">
                  <a:extLst>
                    <a:ext uri="{9D8B030D-6E8A-4147-A177-3AD203B41FA5}">
                      <a16:colId xmlns:a16="http://schemas.microsoft.com/office/drawing/2014/main" val="3636909660"/>
                    </a:ext>
                  </a:extLst>
                </a:gridCol>
                <a:gridCol w="848277">
                  <a:extLst>
                    <a:ext uri="{9D8B030D-6E8A-4147-A177-3AD203B41FA5}">
                      <a16:colId xmlns:a16="http://schemas.microsoft.com/office/drawing/2014/main" val="3008552074"/>
                    </a:ext>
                  </a:extLst>
                </a:gridCol>
                <a:gridCol w="848277">
                  <a:extLst>
                    <a:ext uri="{9D8B030D-6E8A-4147-A177-3AD203B41FA5}">
                      <a16:colId xmlns:a16="http://schemas.microsoft.com/office/drawing/2014/main" val="1933651011"/>
                    </a:ext>
                  </a:extLst>
                </a:gridCol>
                <a:gridCol w="848277">
                  <a:extLst>
                    <a:ext uri="{9D8B030D-6E8A-4147-A177-3AD203B41FA5}">
                      <a16:colId xmlns:a16="http://schemas.microsoft.com/office/drawing/2014/main" val="2163179658"/>
                    </a:ext>
                  </a:extLst>
                </a:gridCol>
                <a:gridCol w="848277">
                  <a:extLst>
                    <a:ext uri="{9D8B030D-6E8A-4147-A177-3AD203B41FA5}">
                      <a16:colId xmlns:a16="http://schemas.microsoft.com/office/drawing/2014/main" val="1635097685"/>
                    </a:ext>
                  </a:extLst>
                </a:gridCol>
                <a:gridCol w="920303">
                  <a:extLst>
                    <a:ext uri="{9D8B030D-6E8A-4147-A177-3AD203B41FA5}">
                      <a16:colId xmlns:a16="http://schemas.microsoft.com/office/drawing/2014/main" val="1791814204"/>
                    </a:ext>
                  </a:extLst>
                </a:gridCol>
                <a:gridCol w="943896">
                  <a:extLst>
                    <a:ext uri="{9D8B030D-6E8A-4147-A177-3AD203B41FA5}">
                      <a16:colId xmlns:a16="http://schemas.microsoft.com/office/drawing/2014/main" val="2795041257"/>
                    </a:ext>
                  </a:extLst>
                </a:gridCol>
              </a:tblGrid>
              <a:tr h="150219">
                <a:tc>
                  <a:txBody>
                    <a:bodyPr/>
                    <a:lstStyle/>
                    <a:p>
                      <a:pPr algn="ctr" fontAlgn="t"/>
                      <a:r>
                        <a:rPr lang="en-US" sz="900" b="1" i="0" u="none" strike="noStrike" dirty="0">
                          <a:solidFill>
                            <a:schemeClr val="tx1"/>
                          </a:solidFill>
                          <a:effectLst/>
                          <a:latin typeface="+mn-lt"/>
                        </a:rPr>
                        <a:t>Publication &amp; Year</a:t>
                      </a:r>
                    </a:p>
                  </a:txBody>
                  <a:tcPr marL="9525" marR="9525" marT="9525"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VLSI 2014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IEDM 2014</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IEDM 2014</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tc>
                  <a:txBody>
                    <a:bodyPr/>
                    <a:lstStyle/>
                    <a:p>
                      <a:pPr algn="ctr" rtl="0" fontAlgn="t"/>
                      <a:r>
                        <a:rPr lang="en-US" sz="900" b="0" i="0" u="none" strike="noStrike" dirty="0">
                          <a:solidFill>
                            <a:schemeClr val="tx1"/>
                          </a:solidFill>
                          <a:effectLst/>
                          <a:latin typeface="+mn-lt"/>
                        </a:rPr>
                        <a:t>VLSI 2015</a:t>
                      </a:r>
                    </a:p>
                  </a:txBody>
                  <a:tcPr marL="9525" marR="9525" marT="9525" marB="0"/>
                </a:tc>
                <a:extLst>
                  <a:ext uri="{0D108BD9-81ED-4DB2-BD59-A6C34878D82A}">
                    <a16:rowId xmlns:a16="http://schemas.microsoft.com/office/drawing/2014/main" val="567428594"/>
                  </a:ext>
                </a:extLst>
              </a:tr>
              <a:tr h="150219">
                <a:tc>
                  <a:txBody>
                    <a:bodyPr/>
                    <a:lstStyle/>
                    <a:p>
                      <a:pPr algn="ctr" rtl="0" fontAlgn="t"/>
                      <a:r>
                        <a:rPr lang="en-US" sz="900" b="1" i="0" u="none" strike="noStrike" dirty="0">
                          <a:solidFill>
                            <a:schemeClr val="tx1"/>
                          </a:solidFill>
                          <a:effectLst/>
                          <a:latin typeface="+mn-lt"/>
                        </a:rPr>
                        <a:t>2D/3D Geometry</a:t>
                      </a:r>
                    </a:p>
                  </a:txBody>
                  <a:tcPr marL="9525" marR="9525" marT="9525" marB="0"/>
                </a:tc>
                <a:tc>
                  <a:txBody>
                    <a:bodyPr/>
                    <a:lstStyle/>
                    <a:p>
                      <a:pPr algn="ctr" rtl="0" fontAlgn="t"/>
                      <a:r>
                        <a:rPr lang="en-US" sz="900" b="0" u="none" strike="noStrike" dirty="0">
                          <a:solidFill>
                            <a:schemeClr val="tx1"/>
                          </a:solidFill>
                          <a:effectLst/>
                          <a:latin typeface="+mn-lt"/>
                        </a:rPr>
                        <a:t>2D Planar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3D Vertical</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2D Planar</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3D Vertical</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tc>
                  <a:txBody>
                    <a:bodyPr/>
                    <a:lstStyle/>
                    <a:p>
                      <a:pPr algn="ctr" rtl="0" fontAlgn="t"/>
                      <a:r>
                        <a:rPr lang="en-US" sz="900" b="0" i="0" u="none" strike="noStrike" dirty="0">
                          <a:solidFill>
                            <a:schemeClr val="tx1"/>
                          </a:solidFill>
                          <a:effectLst/>
                          <a:latin typeface="+mn-lt"/>
                        </a:rPr>
                        <a:t>2D Planar</a:t>
                      </a:r>
                    </a:p>
                  </a:txBody>
                  <a:tcPr marL="9525" marR="9525" marT="9525" marB="0"/>
                </a:tc>
                <a:extLst>
                  <a:ext uri="{0D108BD9-81ED-4DB2-BD59-A6C34878D82A}">
                    <a16:rowId xmlns:a16="http://schemas.microsoft.com/office/drawing/2014/main" val="4100487347"/>
                  </a:ext>
                </a:extLst>
              </a:tr>
              <a:tr h="150219">
                <a:tc>
                  <a:txBody>
                    <a:bodyPr/>
                    <a:lstStyle/>
                    <a:p>
                      <a:pPr algn="ctr" rtl="0" fontAlgn="t"/>
                      <a:r>
                        <a:rPr lang="en-US" sz="900" b="1" i="0" u="none" strike="noStrike">
                          <a:solidFill>
                            <a:schemeClr val="tx1"/>
                          </a:solidFill>
                          <a:effectLst/>
                          <a:latin typeface="+mn-lt"/>
                        </a:rPr>
                        <a:t>Switch Type </a:t>
                      </a:r>
                    </a:p>
                  </a:txBody>
                  <a:tcPr marL="9525" marR="9525" marT="9525" marB="0"/>
                </a:tc>
                <a:tc>
                  <a:txBody>
                    <a:bodyPr/>
                    <a:lstStyle/>
                    <a:p>
                      <a:pPr algn="ctr" rtl="0" fontAlgn="t"/>
                      <a:r>
                        <a:rPr lang="en-US" sz="900" b="0" u="none" strike="noStrike" dirty="0">
                          <a:solidFill>
                            <a:schemeClr val="tx1"/>
                          </a:solidFill>
                          <a:effectLst/>
                          <a:latin typeface="+mn-lt"/>
                        </a:rPr>
                        <a:t>Bi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Bi </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Bi </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Bi</a:t>
                      </a:r>
                    </a:p>
                  </a:txBody>
                  <a:tcPr marL="9525" marR="9525" marT="9525" marB="0"/>
                </a:tc>
                <a:extLst>
                  <a:ext uri="{0D108BD9-81ED-4DB2-BD59-A6C34878D82A}">
                    <a16:rowId xmlns:a16="http://schemas.microsoft.com/office/drawing/2014/main" val="3459237777"/>
                  </a:ext>
                </a:extLst>
              </a:tr>
              <a:tr h="150219">
                <a:tc>
                  <a:txBody>
                    <a:bodyPr/>
                    <a:lstStyle/>
                    <a:p>
                      <a:pPr algn="ctr" rtl="0" fontAlgn="t"/>
                      <a:r>
                        <a:rPr lang="en-US" sz="900" b="1" i="0" u="none" strike="noStrike" dirty="0">
                          <a:solidFill>
                            <a:schemeClr val="tx1"/>
                          </a:solidFill>
                          <a:effectLst/>
                          <a:latin typeface="+mn-lt"/>
                        </a:rPr>
                        <a:t>Structure</a:t>
                      </a:r>
                    </a:p>
                  </a:txBody>
                  <a:tcPr marL="9525" marR="9525" marT="9525"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1R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1T-1R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1R </a:t>
                      </a:r>
                    </a:p>
                  </a:txBody>
                  <a:tcPr marL="9525" marR="9525" marT="9525" marB="0"/>
                </a:tc>
                <a:tc>
                  <a:txBody>
                    <a:bodyPr/>
                    <a:lstStyle/>
                    <a:p>
                      <a:pPr algn="ctr" rtl="0" fontAlgn="t"/>
                      <a:r>
                        <a:rPr lang="en-US" sz="900" b="0" i="0" u="none" strike="noStrike" dirty="0">
                          <a:solidFill>
                            <a:schemeClr val="tx1"/>
                          </a:solidFill>
                          <a:effectLst/>
                          <a:latin typeface="+mn-lt"/>
                        </a:rPr>
                        <a:t>1T-1R</a:t>
                      </a:r>
                    </a:p>
                  </a:txBody>
                  <a:tcPr marL="9525" marR="9525" marT="9525" marB="0"/>
                </a:tc>
                <a:tc>
                  <a:txBody>
                    <a:bodyPr/>
                    <a:lstStyle/>
                    <a:p>
                      <a:pPr algn="ctr" rtl="0" fontAlgn="t"/>
                      <a:r>
                        <a:rPr lang="en-US" sz="900" b="0" i="0" u="none" strike="noStrike">
                          <a:solidFill>
                            <a:schemeClr val="tx1"/>
                          </a:solidFill>
                          <a:effectLst/>
                          <a:latin typeface="+mn-lt"/>
                        </a:rPr>
                        <a:t>1R</a:t>
                      </a:r>
                    </a:p>
                  </a:txBody>
                  <a:tcPr marL="9525" marR="9525" marT="9525" marB="0"/>
                </a:tc>
                <a:extLst>
                  <a:ext uri="{0D108BD9-81ED-4DB2-BD59-A6C34878D82A}">
                    <a16:rowId xmlns:a16="http://schemas.microsoft.com/office/drawing/2014/main" val="3236052693"/>
                  </a:ext>
                </a:extLst>
              </a:tr>
              <a:tr h="148163">
                <a:tc>
                  <a:txBody>
                    <a:bodyPr/>
                    <a:lstStyle/>
                    <a:p>
                      <a:pPr algn="ctr" rtl="0" fontAlgn="t"/>
                      <a:r>
                        <a:rPr lang="en-US" sz="900" b="1" i="0" u="none" strike="noStrike" dirty="0">
                          <a:solidFill>
                            <a:schemeClr val="tx1"/>
                          </a:solidFill>
                          <a:effectLst/>
                          <a:latin typeface="+mn-lt"/>
                        </a:rPr>
                        <a:t>TE/material/BE</a:t>
                      </a:r>
                    </a:p>
                  </a:txBody>
                  <a:tcPr marL="9525" marR="9525" marT="9525" marB="0"/>
                </a:tc>
                <a:tc>
                  <a:txBody>
                    <a:bodyPr/>
                    <a:lstStyle/>
                    <a:p>
                      <a:pPr algn="ctr" rtl="0" fontAlgn="t"/>
                      <a:r>
                        <a:rPr lang="en-US" sz="900" b="0" u="none" strike="noStrike" dirty="0">
                          <a:solidFill>
                            <a:schemeClr val="tx1"/>
                          </a:solidFill>
                          <a:effectLst/>
                          <a:latin typeface="+mn-lt"/>
                        </a:rPr>
                        <a:t>Al/</a:t>
                      </a:r>
                      <a:r>
                        <a:rPr lang="en-US" sz="900" b="0" u="none" strike="noStrike" dirty="0" err="1">
                          <a:solidFill>
                            <a:schemeClr val="tx1"/>
                          </a:solidFill>
                          <a:effectLst/>
                          <a:latin typeface="+mn-lt"/>
                        </a:rPr>
                        <a:t>AlOx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WOx</a:t>
                      </a:r>
                      <a:r>
                        <a:rPr lang="en-US" sz="900" b="0" u="none" strike="noStrike" dirty="0">
                          <a:solidFill>
                            <a:schemeClr val="tx1"/>
                          </a:solidFill>
                          <a:effectLst/>
                          <a:latin typeface="+mn-lt"/>
                        </a:rPr>
                        <a:t>/W</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err="1">
                          <a:solidFill>
                            <a:schemeClr val="tx1"/>
                          </a:solidFill>
                          <a:effectLst/>
                          <a:latin typeface="+mn-lt"/>
                        </a:rPr>
                        <a:t>TiN</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HfOx</a:t>
                      </a:r>
                      <a:r>
                        <a:rPr lang="en-US" sz="900" b="0" u="none" strike="noStrike" dirty="0">
                          <a:solidFill>
                            <a:schemeClr val="tx1"/>
                          </a:solidFill>
                          <a:effectLst/>
                          <a:latin typeface="+mn-lt"/>
                        </a:rPr>
                        <a:t>/</a:t>
                      </a:r>
                      <a:r>
                        <a:rPr lang="en-US" sz="900" b="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TiN/Ti/HfO2/TiN</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Pt/</a:t>
                      </a:r>
                      <a:r>
                        <a:rPr lang="en-US" sz="900" b="0" i="0" u="none" strike="noStrike" dirty="0" err="1">
                          <a:solidFill>
                            <a:schemeClr val="tx1"/>
                          </a:solidFill>
                          <a:effectLst/>
                          <a:latin typeface="+mn-lt"/>
                        </a:rPr>
                        <a:t>HfOx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TiN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dirty="0" err="1">
                          <a:solidFill>
                            <a:schemeClr val="tx1"/>
                          </a:solidFill>
                          <a:effectLst/>
                          <a:latin typeface="+mn-lt"/>
                        </a:rPr>
                        <a:t>Ir</a:t>
                      </a:r>
                      <a:r>
                        <a:rPr lang="en-US" sz="900" b="0" i="0" u="none" strike="noStrike" dirty="0">
                          <a:solidFill>
                            <a:schemeClr val="tx1"/>
                          </a:solidFill>
                          <a:effectLst/>
                          <a:latin typeface="+mn-lt"/>
                        </a:rPr>
                        <a:t>/Ta</a:t>
                      </a:r>
                      <a:r>
                        <a:rPr lang="en-US" sz="900" b="0" i="0" u="none" strike="noStrike" baseline="-25000" dirty="0">
                          <a:solidFill>
                            <a:schemeClr val="tx1"/>
                          </a:solidFill>
                          <a:effectLst/>
                          <a:latin typeface="+mn-lt"/>
                        </a:rPr>
                        <a:t>2</a:t>
                      </a:r>
                      <a:r>
                        <a:rPr lang="en-US" sz="900" b="0" i="0" u="none" strike="noStrike" dirty="0">
                          <a:solidFill>
                            <a:schemeClr val="tx1"/>
                          </a:solidFill>
                          <a:effectLst/>
                          <a:latin typeface="+mn-lt"/>
                        </a:rPr>
                        <a:t>O</a:t>
                      </a:r>
                      <a:r>
                        <a:rPr lang="en-US" sz="900" b="0" i="0" u="none" strike="noStrike" baseline="-25000" dirty="0">
                          <a:solidFill>
                            <a:schemeClr val="tx1"/>
                          </a:solidFill>
                          <a:effectLst/>
                          <a:latin typeface="+mn-lt"/>
                        </a:rPr>
                        <a:t>5</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TaO</a:t>
                      </a:r>
                      <a:r>
                        <a:rPr lang="en-US" sz="900" b="0" i="0" u="none" strike="noStrike" baseline="-25000" dirty="0" err="1">
                          <a:solidFill>
                            <a:schemeClr val="tx1"/>
                          </a:solidFill>
                          <a:effectLst/>
                          <a:latin typeface="+mn-lt"/>
                        </a:rPr>
                        <a:t>x</a:t>
                      </a:r>
                      <a:r>
                        <a:rPr lang="en-US" sz="900" b="0" i="0" u="none" strike="noStrike" dirty="0">
                          <a:solidFill>
                            <a:schemeClr val="tx1"/>
                          </a:solidFill>
                          <a:effectLst/>
                          <a:latin typeface="+mn-lt"/>
                        </a:rPr>
                        <a:t>/</a:t>
                      </a:r>
                      <a:r>
                        <a:rPr lang="en-US" sz="900" b="0" i="0" u="none" strike="noStrike" dirty="0" err="1">
                          <a:solidFill>
                            <a:schemeClr val="tx1"/>
                          </a:solidFill>
                          <a:effectLst/>
                          <a:latin typeface="+mn-lt"/>
                        </a:rPr>
                        <a:t>TaN</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TiN/TiO2/a-Si/TiN</a:t>
                      </a:r>
                    </a:p>
                  </a:txBody>
                  <a:tcPr marL="9525" marR="9525" marT="9525" marB="0"/>
                </a:tc>
                <a:extLst>
                  <a:ext uri="{0D108BD9-81ED-4DB2-BD59-A6C34878D82A}">
                    <a16:rowId xmlns:a16="http://schemas.microsoft.com/office/drawing/2014/main" val="351618835"/>
                  </a:ext>
                </a:extLst>
              </a:tr>
              <a:tr h="150219">
                <a:tc>
                  <a:txBody>
                    <a:bodyPr/>
                    <a:lstStyle/>
                    <a:p>
                      <a:pPr algn="ctr" rtl="0" fontAlgn="t"/>
                      <a:r>
                        <a:rPr lang="en-US" sz="900" b="1" i="0" u="none" strike="noStrike">
                          <a:solidFill>
                            <a:schemeClr val="tx1"/>
                          </a:solidFill>
                          <a:effectLst/>
                          <a:latin typeface="+mn-lt"/>
                        </a:rPr>
                        <a:t>Cell Area (</a:t>
                      </a:r>
                      <a:r>
                        <a:rPr lang="el-GR" sz="900" b="1" i="0" u="none" strike="noStrike">
                          <a:solidFill>
                            <a:schemeClr val="tx1"/>
                          </a:solidFill>
                          <a:effectLst/>
                          <a:latin typeface="+mn-lt"/>
                        </a:rPr>
                        <a:t>μ</a:t>
                      </a:r>
                      <a:r>
                        <a:rPr lang="en-US" sz="900" b="1" i="0" u="none" strike="noStrike">
                          <a:solidFill>
                            <a:schemeClr val="tx1"/>
                          </a:solidFill>
                          <a:effectLst/>
                          <a:latin typeface="+mn-lt"/>
                        </a:rPr>
                        <a:t>m</a:t>
                      </a:r>
                      <a:r>
                        <a:rPr lang="en-US" sz="900" b="1" i="0" u="none" strike="noStrike" baseline="30000">
                          <a:solidFill>
                            <a:schemeClr val="tx1"/>
                          </a:solidFill>
                          <a:effectLst/>
                          <a:latin typeface="+mn-lt"/>
                        </a:rPr>
                        <a:t>2</a:t>
                      </a:r>
                      <a:r>
                        <a:rPr lang="en-US" sz="900" b="1" i="0" u="none" strike="noStrike">
                          <a:solidFill>
                            <a:schemeClr val="tx1"/>
                          </a:solidFill>
                          <a:effectLst/>
                          <a:latin typeface="+mn-lt"/>
                        </a:rPr>
                        <a:t>)</a:t>
                      </a:r>
                    </a:p>
                  </a:txBody>
                  <a:tcPr marL="9525" marR="9525" marT="9525" marB="0"/>
                </a:tc>
                <a:tc>
                  <a:txBody>
                    <a:bodyPr/>
                    <a:lstStyle/>
                    <a:p>
                      <a:pPr algn="ctr" rtl="0" fontAlgn="t"/>
                      <a:r>
                        <a:rPr lang="en-US" sz="900" b="0" u="none" strike="noStrike">
                          <a:solidFill>
                            <a:schemeClr val="tx1"/>
                          </a:solidFill>
                          <a:effectLst/>
                          <a:latin typeface="+mn-lt"/>
                        </a:rPr>
                        <a:t>0.0324 (.18um)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0.000003</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0.01 (100nm)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 (15nm)</a:t>
                      </a:r>
                    </a:p>
                  </a:txBody>
                  <a:tcPr marL="9525" marR="9525" marT="9525" marB="0"/>
                </a:tc>
                <a:tc>
                  <a:txBody>
                    <a:bodyPr/>
                    <a:lstStyle/>
                    <a:p>
                      <a:pPr algn="ctr" rtl="0" fontAlgn="t"/>
                      <a:r>
                        <a:rPr lang="en-US" sz="900" b="0" i="0" u="none" strike="noStrike" dirty="0">
                          <a:solidFill>
                            <a:schemeClr val="tx1"/>
                          </a:solidFill>
                          <a:effectLst/>
                          <a:latin typeface="+mn-lt"/>
                        </a:rPr>
                        <a:t>0.0016(40nm)</a:t>
                      </a:r>
                    </a:p>
                  </a:txBody>
                  <a:tcPr marL="9525" marR="9525" marT="9525" marB="0"/>
                </a:tc>
                <a:tc>
                  <a:txBody>
                    <a:bodyPr/>
                    <a:lstStyle/>
                    <a:p>
                      <a:pPr algn="ctr" rtl="0" fontAlgn="t"/>
                      <a:r>
                        <a:rPr lang="en-US" sz="900" b="0" i="0" u="none" strike="noStrike">
                          <a:solidFill>
                            <a:schemeClr val="tx1"/>
                          </a:solidFill>
                          <a:effectLst/>
                          <a:latin typeface="+mn-lt"/>
                        </a:rPr>
                        <a:t>0.0013</a:t>
                      </a:r>
                    </a:p>
                  </a:txBody>
                  <a:tcPr marL="9525" marR="9525" marT="9525" marB="0"/>
                </a:tc>
                <a:extLst>
                  <a:ext uri="{0D108BD9-81ED-4DB2-BD59-A6C34878D82A}">
                    <a16:rowId xmlns:a16="http://schemas.microsoft.com/office/drawing/2014/main" val="58204134"/>
                  </a:ext>
                </a:extLst>
              </a:tr>
              <a:tr h="150219">
                <a:tc>
                  <a:txBody>
                    <a:bodyPr/>
                    <a:lstStyle/>
                    <a:p>
                      <a:pPr algn="ctr" rtl="0" fontAlgn="t"/>
                      <a:r>
                        <a:rPr lang="en-US" sz="900" b="1" i="0" u="none" strike="noStrike">
                          <a:solidFill>
                            <a:schemeClr val="tx1"/>
                          </a:solidFill>
                          <a:effectLst/>
                          <a:latin typeface="+mn-lt"/>
                        </a:rPr>
                        <a:t>Speed [ns]</a:t>
                      </a:r>
                    </a:p>
                  </a:txBody>
                  <a:tcPr marL="9525" marR="9525" marT="9525" marB="0"/>
                </a:tc>
                <a:tc>
                  <a:txBody>
                    <a:bodyPr/>
                    <a:lstStyle/>
                    <a:p>
                      <a:pPr algn="ctr" rtl="0" fontAlgn="t"/>
                      <a:r>
                        <a:rPr lang="en-US" sz="900" b="0" u="none" strike="noStrike">
                          <a:solidFill>
                            <a:schemeClr val="tx1"/>
                          </a:solidFill>
                          <a:effectLst/>
                          <a:latin typeface="+mn-lt"/>
                        </a:rPr>
                        <a:t>~1000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50</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40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20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366517793"/>
                  </a:ext>
                </a:extLst>
              </a:tr>
              <a:tr h="150219">
                <a:tc>
                  <a:txBody>
                    <a:bodyPr/>
                    <a:lstStyle/>
                    <a:p>
                      <a:pPr algn="ctr" rtl="0" fontAlgn="t"/>
                      <a:r>
                        <a:rPr lang="en-US" sz="900" b="1" i="0" u="none" strike="noStrike">
                          <a:solidFill>
                            <a:schemeClr val="tx1"/>
                          </a:solidFill>
                          <a:effectLst/>
                          <a:latin typeface="+mn-lt"/>
                        </a:rPr>
                        <a:t>DC Peak Voltage [V]</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&lt;3</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&lt;3</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&lt;2.5</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6.5</a:t>
                      </a:r>
                    </a:p>
                  </a:txBody>
                  <a:tcPr marL="9525" marR="9525" marT="9525" marB="0"/>
                </a:tc>
                <a:extLst>
                  <a:ext uri="{0D108BD9-81ED-4DB2-BD59-A6C34878D82A}">
                    <a16:rowId xmlns:a16="http://schemas.microsoft.com/office/drawing/2014/main" val="531415507"/>
                  </a:ext>
                </a:extLst>
              </a:tr>
              <a:tr h="150219">
                <a:tc>
                  <a:txBody>
                    <a:bodyPr/>
                    <a:lstStyle/>
                    <a:p>
                      <a:pPr algn="ctr" rtl="0" fontAlgn="t"/>
                      <a:r>
                        <a:rPr lang="en-US" sz="900" b="1" i="0" u="none" strike="noStrike">
                          <a:solidFill>
                            <a:schemeClr val="tx1"/>
                          </a:solidFill>
                          <a:effectLst/>
                          <a:latin typeface="+mn-lt"/>
                        </a:rPr>
                        <a:t>DC Peak Current [uA]</a:t>
                      </a:r>
                    </a:p>
                  </a:txBody>
                  <a:tcPr marL="9525" marR="9525" marT="9525" marB="0"/>
                </a:tc>
                <a:tc>
                  <a:txBody>
                    <a:bodyPr/>
                    <a:lstStyle/>
                    <a:p>
                      <a:pPr algn="ctr" rtl="0" fontAlgn="t"/>
                      <a:r>
                        <a:rPr lang="en-US" sz="900" b="0" u="none" strike="noStrike">
                          <a:solidFill>
                            <a:schemeClr val="tx1"/>
                          </a:solidFill>
                          <a:effectLst/>
                          <a:latin typeface="+mn-lt"/>
                        </a:rPr>
                        <a:t>N/A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~500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~60</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dirty="0">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N/A</a:t>
                      </a:r>
                    </a:p>
                  </a:txBody>
                  <a:tcPr marL="9525" marR="9525" marT="9525" marB="0"/>
                </a:tc>
                <a:tc>
                  <a:txBody>
                    <a:bodyPr/>
                    <a:lstStyle/>
                    <a:p>
                      <a:pPr algn="ctr" rtl="0" fontAlgn="t"/>
                      <a:r>
                        <a:rPr lang="en-US" sz="900" b="0" i="0" u="none" strike="noStrike">
                          <a:solidFill>
                            <a:schemeClr val="tx1"/>
                          </a:solidFill>
                          <a:effectLst/>
                          <a:latin typeface="+mn-lt"/>
                        </a:rPr>
                        <a:t>5</a:t>
                      </a:r>
                    </a:p>
                  </a:txBody>
                  <a:tcPr marL="9525" marR="9525" marT="9525" marB="0"/>
                </a:tc>
                <a:extLst>
                  <a:ext uri="{0D108BD9-81ED-4DB2-BD59-A6C34878D82A}">
                    <a16:rowId xmlns:a16="http://schemas.microsoft.com/office/drawing/2014/main" val="35874967"/>
                  </a:ext>
                </a:extLst>
              </a:tr>
              <a:tr h="150219">
                <a:tc>
                  <a:txBody>
                    <a:bodyPr/>
                    <a:lstStyle/>
                    <a:p>
                      <a:pPr algn="ctr" rtl="0" fontAlgn="t"/>
                      <a:r>
                        <a:rPr lang="en-US" sz="900" b="1" i="0" u="none" strike="noStrike">
                          <a:solidFill>
                            <a:schemeClr val="tx1"/>
                          </a:solidFill>
                          <a:effectLst/>
                          <a:latin typeface="+mn-lt"/>
                        </a:rPr>
                        <a:t>HRS/LRS Ratio</a:t>
                      </a:r>
                    </a:p>
                  </a:txBody>
                  <a:tcPr marL="9525" marR="9525" marT="9525" marB="0"/>
                </a:tc>
                <a:tc>
                  <a:txBody>
                    <a:bodyPr/>
                    <a:lstStyle/>
                    <a:p>
                      <a:pPr algn="ctr" rtl="0" fontAlgn="t"/>
                      <a:r>
                        <a:rPr lang="en-US" sz="900" b="0" u="none" strike="noStrike">
                          <a:solidFill>
                            <a:schemeClr val="tx1"/>
                          </a:solidFill>
                          <a:effectLst/>
                          <a:latin typeface="+mn-lt"/>
                        </a:rPr>
                        <a:t>&gt;180 </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&gt;10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100</a:t>
                      </a:r>
                    </a:p>
                  </a:txBody>
                  <a:tcPr marL="9525" marR="9525" marT="9525" marB="0"/>
                </a:tc>
                <a:tc>
                  <a:txBody>
                    <a:bodyPr/>
                    <a:lstStyle/>
                    <a:p>
                      <a:pPr algn="ctr" rtl="0" fontAlgn="t"/>
                      <a:r>
                        <a:rPr lang="en-US" sz="900" b="0" i="0" u="none" strike="noStrike" dirty="0">
                          <a:solidFill>
                            <a:schemeClr val="tx1"/>
                          </a:solidFill>
                          <a:effectLst/>
                          <a:latin typeface="+mn-lt"/>
                        </a:rPr>
                        <a:t>10</a:t>
                      </a:r>
                    </a:p>
                  </a:txBody>
                  <a:tcPr marL="9525" marR="9525" marT="9525" marB="0"/>
                </a:tc>
                <a:tc>
                  <a:txBody>
                    <a:bodyPr/>
                    <a:lstStyle/>
                    <a:p>
                      <a:pPr algn="ctr" rtl="0" fontAlgn="t"/>
                      <a:r>
                        <a:rPr lang="en-US" sz="900" b="0" i="0" u="none" strike="noStrike">
                          <a:solidFill>
                            <a:schemeClr val="tx1"/>
                          </a:solidFill>
                          <a:effectLst/>
                          <a:latin typeface="+mn-lt"/>
                        </a:rPr>
                        <a:t>10</a:t>
                      </a:r>
                    </a:p>
                  </a:txBody>
                  <a:tcPr marL="9525" marR="9525" marT="9525" marB="0"/>
                </a:tc>
                <a:extLst>
                  <a:ext uri="{0D108BD9-81ED-4DB2-BD59-A6C34878D82A}">
                    <a16:rowId xmlns:a16="http://schemas.microsoft.com/office/drawing/2014/main" val="2637813052"/>
                  </a:ext>
                </a:extLst>
              </a:tr>
              <a:tr h="150219">
                <a:tc>
                  <a:txBody>
                    <a:bodyPr/>
                    <a:lstStyle/>
                    <a:p>
                      <a:pPr algn="ctr" rtl="0" fontAlgn="t"/>
                      <a:r>
                        <a:rPr lang="en-US" sz="900" b="1" i="0" u="none" strike="noStrike">
                          <a:solidFill>
                            <a:schemeClr val="tx1"/>
                          </a:solidFill>
                          <a:effectLst/>
                          <a:latin typeface="+mn-lt"/>
                        </a:rPr>
                        <a:t>R high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5</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5x10</a:t>
                      </a:r>
                      <a:r>
                        <a:rPr lang="en-US" sz="900" b="0" i="0" u="none" strike="noStrike" baseline="30000" dirty="0">
                          <a:solidFill>
                            <a:schemeClr val="tx1"/>
                          </a:solidFill>
                          <a:effectLst/>
                          <a:latin typeface="+mn-lt"/>
                        </a:rPr>
                        <a:t>4</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742311164"/>
                  </a:ext>
                </a:extLst>
              </a:tr>
              <a:tr h="150219">
                <a:tc>
                  <a:txBody>
                    <a:bodyPr/>
                    <a:lstStyle/>
                    <a:p>
                      <a:pPr algn="ctr" rtl="0" fontAlgn="t"/>
                      <a:r>
                        <a:rPr lang="en-US" sz="900" b="1" i="0" u="none" strike="noStrike">
                          <a:solidFill>
                            <a:schemeClr val="tx1"/>
                          </a:solidFill>
                          <a:effectLst/>
                          <a:latin typeface="+mn-lt"/>
                        </a:rPr>
                        <a:t>R low [</a:t>
                      </a:r>
                      <a:r>
                        <a:rPr lang="el-GR" sz="900" b="1" i="0" u="none" strike="noStrike">
                          <a:solidFill>
                            <a:schemeClr val="tx1"/>
                          </a:solidFill>
                          <a:effectLst/>
                          <a:latin typeface="+mn-lt"/>
                        </a:rPr>
                        <a:t>Ω]</a:t>
                      </a:r>
                    </a:p>
                  </a:txBody>
                  <a:tcPr marL="9525" marR="9525" marT="9525" marB="0"/>
                </a:tc>
                <a:tc>
                  <a:txBody>
                    <a:bodyPr/>
                    <a:lstStyle/>
                    <a:p>
                      <a:pPr algn="ctr" rtl="0" fontAlgn="t"/>
                      <a:r>
                        <a:rPr lang="en-US" sz="900" b="0" u="none" strike="noStrike">
                          <a:solidFill>
                            <a:schemeClr val="tx1"/>
                          </a:solidFill>
                          <a:effectLst/>
                          <a:latin typeface="+mn-lt"/>
                        </a:rPr>
                        <a:t>3x10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2x10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3x10</a:t>
                      </a:r>
                      <a:r>
                        <a:rPr lang="en-US" sz="900" b="0" i="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4x10</a:t>
                      </a:r>
                      <a:r>
                        <a:rPr lang="en-US" sz="900" b="0" i="0" u="none" strike="noStrike" baseline="30000" dirty="0">
                          <a:solidFill>
                            <a:schemeClr val="tx1"/>
                          </a:solidFill>
                          <a:effectLst/>
                          <a:latin typeface="+mn-lt"/>
                        </a:rPr>
                        <a:t>3</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7</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1996578240"/>
                  </a:ext>
                </a:extLst>
              </a:tr>
              <a:tr h="160233">
                <a:tc>
                  <a:txBody>
                    <a:bodyPr/>
                    <a:lstStyle/>
                    <a:p>
                      <a:pPr algn="ctr" rtl="0" fontAlgn="t"/>
                      <a:r>
                        <a:rPr lang="en-US" sz="900" b="1" i="0" u="none" strike="noStrike">
                          <a:solidFill>
                            <a:schemeClr val="tx1"/>
                          </a:solidFill>
                          <a:effectLst/>
                          <a:latin typeface="+mn-lt"/>
                        </a:rPr>
                        <a:t>Endurance</a:t>
                      </a:r>
                    </a:p>
                  </a:txBody>
                  <a:tcPr marL="9525" marR="9525" marT="9525"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9</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4</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10</a:t>
                      </a:r>
                      <a:r>
                        <a:rPr lang="en-US" sz="900" b="0" u="none" strike="noStrike" baseline="30000">
                          <a:solidFill>
                            <a:schemeClr val="tx1"/>
                          </a:solidFill>
                          <a:effectLst/>
                          <a:latin typeface="+mn-lt"/>
                        </a:rPr>
                        <a:t>3</a:t>
                      </a:r>
                      <a:endParaRPr lang="en-US" sz="900" b="0" i="0" u="none" strike="noStrike">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8</a:t>
                      </a:r>
                      <a:endParaRPr lang="en-US" sz="900" b="0" i="0" u="none" strike="noStrike">
                        <a:solidFill>
                          <a:schemeClr val="tx1"/>
                        </a:solidFill>
                        <a:effectLst/>
                        <a:latin typeface="+mn-lt"/>
                      </a:endParaRPr>
                    </a:p>
                  </a:txBody>
                  <a:tcPr marL="9525" marR="9525" marT="9525" marB="0"/>
                </a:tc>
                <a:tc>
                  <a:txBody>
                    <a:bodyPr/>
                    <a:lstStyle/>
                    <a:p>
                      <a:pPr algn="ctr" rtl="0" fontAlgn="t"/>
                      <a:r>
                        <a:rPr lang="en-US" sz="900" b="0" i="0" u="none" strike="noStrike" dirty="0">
                          <a:solidFill>
                            <a:schemeClr val="tx1"/>
                          </a:solidFill>
                          <a:effectLst/>
                          <a:latin typeface="+mn-lt"/>
                        </a:rPr>
                        <a:t>&gt;10</a:t>
                      </a:r>
                      <a:r>
                        <a:rPr lang="en-US" sz="900" b="0" i="0" u="none" strike="noStrike" baseline="30000" dirty="0">
                          <a:solidFill>
                            <a:schemeClr val="tx1"/>
                          </a:solidFill>
                          <a:effectLst/>
                          <a:latin typeface="+mn-lt"/>
                        </a:rPr>
                        <a:t>5</a:t>
                      </a:r>
                      <a:endParaRPr lang="en-US" sz="900" b="0" i="0" u="none" strike="noStrike" dirty="0">
                        <a:solidFill>
                          <a:schemeClr val="tx1"/>
                        </a:solidFill>
                        <a:effectLst/>
                        <a:latin typeface="+mn-lt"/>
                      </a:endParaRPr>
                    </a:p>
                  </a:txBody>
                  <a:tcPr marL="9525" marR="9525" marT="9525" marB="0"/>
                </a:tc>
                <a:tc>
                  <a:txBody>
                    <a:bodyPr/>
                    <a:lstStyle/>
                    <a:p>
                      <a:pPr algn="ctr" rtl="0" fontAlgn="t"/>
                      <a:r>
                        <a:rPr lang="en-US" sz="900" b="0" i="0" u="none" strike="noStrike">
                          <a:solidFill>
                            <a:schemeClr val="tx1"/>
                          </a:solidFill>
                          <a:effectLst/>
                          <a:latin typeface="+mn-lt"/>
                        </a:rPr>
                        <a:t>10</a:t>
                      </a:r>
                      <a:r>
                        <a:rPr lang="en-US" sz="900" b="0" i="0" u="none" strike="noStrike" baseline="30000">
                          <a:solidFill>
                            <a:schemeClr val="tx1"/>
                          </a:solidFill>
                          <a:effectLst/>
                          <a:latin typeface="+mn-lt"/>
                        </a:rPr>
                        <a:t>6</a:t>
                      </a:r>
                      <a:endParaRPr lang="en-US" sz="900" b="0" i="0" u="none" strike="noStrike">
                        <a:solidFill>
                          <a:schemeClr val="tx1"/>
                        </a:solidFill>
                        <a:effectLst/>
                        <a:latin typeface="+mn-lt"/>
                      </a:endParaRPr>
                    </a:p>
                  </a:txBody>
                  <a:tcPr marL="9525" marR="9525" marT="9525" marB="0"/>
                </a:tc>
                <a:extLst>
                  <a:ext uri="{0D108BD9-81ED-4DB2-BD59-A6C34878D82A}">
                    <a16:rowId xmlns:a16="http://schemas.microsoft.com/office/drawing/2014/main" val="432072482"/>
                  </a:ext>
                </a:extLst>
              </a:tr>
              <a:tr h="0">
                <a:tc>
                  <a:txBody>
                    <a:bodyPr/>
                    <a:lstStyle/>
                    <a:p>
                      <a:pPr algn="ctr" rtl="0" fontAlgn="t"/>
                      <a:r>
                        <a:rPr lang="en-US" sz="900" b="1" i="0" u="none" strike="noStrike" dirty="0">
                          <a:solidFill>
                            <a:schemeClr val="tx1"/>
                          </a:solidFill>
                          <a:effectLst/>
                          <a:latin typeface="+mn-lt"/>
                        </a:rPr>
                        <a:t>Retention </a:t>
                      </a:r>
                    </a:p>
                  </a:txBody>
                  <a:tcPr marL="9525" marR="9525" marT="9525"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85℃ </a:t>
                      </a:r>
                      <a:endParaRPr lang="en-US" sz="900" b="0" i="0" u="none" strike="noStrike" dirty="0">
                        <a:solidFill>
                          <a:schemeClr val="tx1"/>
                        </a:solidFill>
                        <a:effectLst/>
                        <a:latin typeface="+mn-lt"/>
                      </a:endParaRPr>
                    </a:p>
                  </a:txBody>
                  <a:tcPr marL="7511" marR="7511" marT="7511" marB="0"/>
                </a:tc>
                <a:tc>
                  <a:txBody>
                    <a:bodyPr/>
                    <a:lstStyle/>
                    <a:p>
                      <a:pPr algn="ctr" rtl="0" fontAlgn="t"/>
                      <a:r>
                        <a:rPr lang="en-US" sz="900" b="0" u="none" strike="noStrike">
                          <a:solidFill>
                            <a:schemeClr val="tx1"/>
                          </a:solidFill>
                          <a:effectLst/>
                          <a:latin typeface="+mn-lt"/>
                        </a:rPr>
                        <a:t>20000h@</a:t>
                      </a:r>
                      <a:br>
                        <a:rPr lang="en-US" sz="900" b="0" u="none" strike="noStrike">
                          <a:solidFill>
                            <a:schemeClr val="tx1"/>
                          </a:solidFill>
                          <a:effectLst/>
                          <a:latin typeface="+mn-lt"/>
                        </a:rPr>
                      </a:br>
                      <a:r>
                        <a:rPr lang="en-US" sz="900" b="0" u="none" strike="noStrike">
                          <a:solidFill>
                            <a:schemeClr val="tx1"/>
                          </a:solidFill>
                          <a:effectLst/>
                          <a:latin typeface="+mn-lt"/>
                        </a:rPr>
                        <a:t>250℃</a:t>
                      </a:r>
                      <a:endParaRPr lang="en-US" sz="900" b="0" i="0" u="none" strike="noStrike">
                        <a:solidFill>
                          <a:schemeClr val="tx1"/>
                        </a:solidFill>
                        <a:effectLst/>
                        <a:latin typeface="+mn-lt"/>
                      </a:endParaRPr>
                    </a:p>
                  </a:txBody>
                  <a:tcPr marL="7511" marR="7511" marT="7511" marB="0"/>
                </a:tc>
                <a:tc>
                  <a:txBody>
                    <a:bodyPr/>
                    <a:lstStyle/>
                    <a:p>
                      <a:pPr algn="ctr" rtl="0" fontAlgn="t"/>
                      <a:r>
                        <a:rPr lang="en-US" sz="900" b="0" u="none" strike="noStrike" dirty="0">
                          <a:solidFill>
                            <a:schemeClr val="tx1"/>
                          </a:solidFill>
                          <a:effectLst/>
                          <a:latin typeface="+mn-lt"/>
                        </a:rPr>
                        <a:t>10y@</a:t>
                      </a:r>
                      <a:br>
                        <a:rPr lang="en-US" sz="900" b="0" u="none" strike="noStrike" dirty="0">
                          <a:solidFill>
                            <a:schemeClr val="tx1"/>
                          </a:solidFill>
                          <a:effectLst/>
                          <a:latin typeface="+mn-lt"/>
                        </a:rPr>
                      </a:br>
                      <a:r>
                        <a:rPr lang="en-US" sz="900" b="0" u="none" strike="noStrike" dirty="0">
                          <a:solidFill>
                            <a:schemeClr val="tx1"/>
                          </a:solidFill>
                          <a:effectLst/>
                          <a:latin typeface="+mn-lt"/>
                        </a:rPr>
                        <a:t>70℃ </a:t>
                      </a:r>
                      <a:endParaRPr lang="en-US" sz="900" b="0" i="0" u="none" strike="noStrike" dirty="0">
                        <a:solidFill>
                          <a:schemeClr val="tx1"/>
                        </a:solidFill>
                        <a:effectLst/>
                        <a:latin typeface="+mn-lt"/>
                      </a:endParaRPr>
                    </a:p>
                  </a:txBody>
                  <a:tcPr marL="8315" marR="8315" marT="8315" marB="0"/>
                </a:tc>
                <a:tc>
                  <a:txBody>
                    <a:bodyPr/>
                    <a:lstStyle/>
                    <a:p>
                      <a:pPr algn="ctr" rtl="0" fontAlgn="t"/>
                      <a:r>
                        <a:rPr lang="en-US" sz="900" b="0" i="0" u="none" strike="noStrike">
                          <a:solidFill>
                            <a:schemeClr val="tx1"/>
                          </a:solidFill>
                          <a:effectLst/>
                          <a:latin typeface="+mn-lt"/>
                        </a:rPr>
                        <a:t>10y@</a:t>
                      </a:r>
                      <a:br>
                        <a:rPr lang="en-US" sz="900" b="0" i="0" u="none" strike="noStrike">
                          <a:solidFill>
                            <a:schemeClr val="tx1"/>
                          </a:solidFill>
                          <a:effectLst/>
                          <a:latin typeface="+mn-lt"/>
                        </a:rPr>
                      </a:br>
                      <a:r>
                        <a:rPr lang="en-US" sz="900" b="0" i="0" u="none" strike="noStrike">
                          <a:solidFill>
                            <a:schemeClr val="tx1"/>
                          </a:solidFill>
                          <a:effectLst/>
                          <a:latin typeface="+mn-lt"/>
                        </a:rPr>
                        <a:t>RT </a:t>
                      </a:r>
                    </a:p>
                  </a:txBody>
                  <a:tcPr marL="9525" marR="9525" marT="9525" marB="0"/>
                </a:tc>
                <a:tc>
                  <a:txBody>
                    <a:bodyPr/>
                    <a:lstStyle/>
                    <a:p>
                      <a:pPr algn="ctr" rtl="0" fontAlgn="t"/>
                      <a:r>
                        <a:rPr lang="en-US" sz="900" b="0" i="0" u="none" strike="noStrike" dirty="0">
                          <a:solidFill>
                            <a:schemeClr val="tx1"/>
                          </a:solidFill>
                          <a:effectLst/>
                          <a:latin typeface="+mn-lt"/>
                        </a:rPr>
                        <a:t>10y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85℃ </a:t>
                      </a:r>
                    </a:p>
                  </a:txBody>
                  <a:tcPr marL="9525" marR="9525" marT="9525" marB="0"/>
                </a:tc>
                <a:tc>
                  <a:txBody>
                    <a:bodyPr/>
                    <a:lstStyle/>
                    <a:p>
                      <a:pPr algn="ctr" rtl="0" fontAlgn="t"/>
                      <a:r>
                        <a:rPr lang="en-US" sz="900" b="0" i="0" u="none" strike="noStrike" dirty="0">
                          <a:solidFill>
                            <a:schemeClr val="tx1"/>
                          </a:solidFill>
                          <a:effectLst/>
                          <a:latin typeface="+mn-lt"/>
                        </a:rPr>
                        <a:t>3y @</a:t>
                      </a:r>
                      <a:br>
                        <a:rPr lang="en-US" sz="900" b="0" i="0" u="none" strike="noStrike" dirty="0">
                          <a:solidFill>
                            <a:schemeClr val="tx1"/>
                          </a:solidFill>
                          <a:effectLst/>
                          <a:latin typeface="+mn-lt"/>
                        </a:rPr>
                      </a:br>
                      <a:r>
                        <a:rPr lang="en-US" sz="900" b="0" i="0" u="none" strike="noStrike" dirty="0">
                          <a:solidFill>
                            <a:schemeClr val="tx1"/>
                          </a:solidFill>
                          <a:effectLst/>
                          <a:latin typeface="+mn-lt"/>
                        </a:rPr>
                        <a:t>55℃ </a:t>
                      </a:r>
                    </a:p>
                  </a:txBody>
                  <a:tcPr marL="9525" marR="9525" marT="9525" marB="0"/>
                </a:tc>
                <a:extLst>
                  <a:ext uri="{0D108BD9-81ED-4DB2-BD59-A6C34878D82A}">
                    <a16:rowId xmlns:a16="http://schemas.microsoft.com/office/drawing/2014/main" val="2161874591"/>
                  </a:ext>
                </a:extLst>
              </a:tr>
            </a:tbl>
          </a:graphicData>
        </a:graphic>
      </p:graphicFrame>
      <p:grpSp>
        <p:nvGrpSpPr>
          <p:cNvPr id="154" name="Group 153">
            <a:extLst>
              <a:ext uri="{FF2B5EF4-FFF2-40B4-BE49-F238E27FC236}">
                <a16:creationId xmlns:a16="http://schemas.microsoft.com/office/drawing/2014/main" id="{592AB0F4-CF16-D84D-8725-59E3E6F4D17F}"/>
              </a:ext>
            </a:extLst>
          </p:cNvPr>
          <p:cNvGrpSpPr/>
          <p:nvPr/>
        </p:nvGrpSpPr>
        <p:grpSpPr>
          <a:xfrm>
            <a:off x="6992058" y="348508"/>
            <a:ext cx="4542559" cy="2858572"/>
            <a:chOff x="7125733" y="570427"/>
            <a:chExt cx="4542559" cy="2858572"/>
          </a:xfrm>
        </p:grpSpPr>
        <p:cxnSp>
          <p:nvCxnSpPr>
            <p:cNvPr id="113" name="Straight Arrow Connector 112">
              <a:extLst>
                <a:ext uri="{FF2B5EF4-FFF2-40B4-BE49-F238E27FC236}">
                  <a16:creationId xmlns:a16="http://schemas.microsoft.com/office/drawing/2014/main" id="{7DA41F9F-AA57-E147-B969-56B797C54978}"/>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33BB816-0A1F-0344-84C3-79AB838E3E1C}"/>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AB13ADE1-DE14-5541-918D-9B13B938E2A0}"/>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20" name="TextBox 119">
              <a:extLst>
                <a:ext uri="{FF2B5EF4-FFF2-40B4-BE49-F238E27FC236}">
                  <a16:creationId xmlns:a16="http://schemas.microsoft.com/office/drawing/2014/main" id="{D637F7A0-D2B7-A343-B0A8-EB5054AFC47A}"/>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123" name="TextBox 122">
              <a:extLst>
                <a:ext uri="{FF2B5EF4-FFF2-40B4-BE49-F238E27FC236}">
                  <a16:creationId xmlns:a16="http://schemas.microsoft.com/office/drawing/2014/main" id="{9DFBDAB3-046C-F44E-B773-5EB613A14BE0}"/>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124" name="TextBox 123">
              <a:extLst>
                <a:ext uri="{FF2B5EF4-FFF2-40B4-BE49-F238E27FC236}">
                  <a16:creationId xmlns:a16="http://schemas.microsoft.com/office/drawing/2014/main" id="{FD0FA275-451A-D84A-9109-22E4C6A7C13F}"/>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43" name="Straight Connector 42">
              <a:extLst>
                <a:ext uri="{FF2B5EF4-FFF2-40B4-BE49-F238E27FC236}">
                  <a16:creationId xmlns:a16="http://schemas.microsoft.com/office/drawing/2014/main" id="{FA6E29EA-2B2D-4D40-8B0D-2E9F6738E51F}"/>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855672-4140-D54E-9A7B-DEF500489867}"/>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E80CF82-AA51-034A-9308-C743F3381E6B}"/>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BAE296CE-F69D-C545-930D-A48E36CFA2AD}"/>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136" name="TextBox 135">
              <a:extLst>
                <a:ext uri="{FF2B5EF4-FFF2-40B4-BE49-F238E27FC236}">
                  <a16:creationId xmlns:a16="http://schemas.microsoft.com/office/drawing/2014/main" id="{E0C93CFB-8BEC-8449-A03A-E8A001D8FFAF}"/>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137" name="TextBox 136">
              <a:extLst>
                <a:ext uri="{FF2B5EF4-FFF2-40B4-BE49-F238E27FC236}">
                  <a16:creationId xmlns:a16="http://schemas.microsoft.com/office/drawing/2014/main" id="{E2974969-20F9-9943-90D8-0732133C3BEB}"/>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139" name="Straight Connector 138">
              <a:extLst>
                <a:ext uri="{FF2B5EF4-FFF2-40B4-BE49-F238E27FC236}">
                  <a16:creationId xmlns:a16="http://schemas.microsoft.com/office/drawing/2014/main" id="{9DA072C5-E106-9845-9C74-D959AB1871D5}"/>
                </a:ext>
              </a:extLst>
            </p:cNvPr>
            <p:cNvCxnSpPr>
              <a:cxnSpLocks/>
              <a:endCxn id="120"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B553AF6-696A-BF4A-B957-86F46E7CC816}"/>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C045BA3-6346-2B4A-9ECF-C52908F9D329}"/>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8EE0D81-B8A2-134A-B7DE-A86DC69EDF39}"/>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C0569D94-19BF-5D47-A490-1617E3617777}"/>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7E26DA8-1373-194E-9423-DD13274AC579}"/>
                </a:ext>
              </a:extLst>
            </p:cNvPr>
            <p:cNvSpPr txBox="1"/>
            <p:nvPr/>
          </p:nvSpPr>
          <p:spPr>
            <a:xfrm>
              <a:off x="7369461" y="2715280"/>
              <a:ext cx="759503" cy="369332"/>
            </a:xfrm>
            <a:prstGeom prst="rect">
              <a:avLst/>
            </a:prstGeom>
            <a:noFill/>
          </p:spPr>
          <p:txBody>
            <a:bodyPr wrap="none" rtlCol="0">
              <a:spAutoFit/>
            </a:bodyPr>
            <a:lstStyle/>
            <a:p>
              <a:r>
                <a:rPr lang="en-US" b="1" dirty="0"/>
                <a:t>RESET</a:t>
              </a:r>
            </a:p>
          </p:txBody>
        </p:sp>
        <p:sp>
          <p:nvSpPr>
            <p:cNvPr id="152" name="TextBox 151">
              <a:extLst>
                <a:ext uri="{FF2B5EF4-FFF2-40B4-BE49-F238E27FC236}">
                  <a16:creationId xmlns:a16="http://schemas.microsoft.com/office/drawing/2014/main" id="{E06736F3-91B6-7E44-9E45-346D779ECA81}"/>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Tree>
    <p:extLst>
      <p:ext uri="{BB962C8B-B14F-4D97-AF65-F5344CB8AC3E}">
        <p14:creationId xmlns:p14="http://schemas.microsoft.com/office/powerpoint/2010/main" val="109346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DC8E-A4D3-DD45-A8A1-50752AAE5336}"/>
              </a:ext>
            </a:extLst>
          </p:cNvPr>
          <p:cNvSpPr>
            <a:spLocks noGrp="1"/>
          </p:cNvSpPr>
          <p:nvPr>
            <p:ph type="title"/>
          </p:nvPr>
        </p:nvSpPr>
        <p:spPr/>
        <p:txBody>
          <a:bodyPr/>
          <a:lstStyle/>
          <a:p>
            <a:r>
              <a:rPr lang="en-US" dirty="0"/>
              <a:t>Previous work on RRAM relays for FPGAs</a:t>
            </a:r>
          </a:p>
        </p:txBody>
      </p:sp>
      <p:sp>
        <p:nvSpPr>
          <p:cNvPr id="3" name="Content Placeholder 2">
            <a:extLst>
              <a:ext uri="{FF2B5EF4-FFF2-40B4-BE49-F238E27FC236}">
                <a16:creationId xmlns:a16="http://schemas.microsoft.com/office/drawing/2014/main" id="{BB54F9F5-4F6B-B243-841A-8CE76D8DB79D}"/>
              </a:ext>
            </a:extLst>
          </p:cNvPr>
          <p:cNvSpPr>
            <a:spLocks noGrp="1"/>
          </p:cNvSpPr>
          <p:nvPr>
            <p:ph idx="1"/>
          </p:nvPr>
        </p:nvSpPr>
        <p:spPr>
          <a:xfrm>
            <a:off x="838200" y="1825624"/>
            <a:ext cx="10515600" cy="4816475"/>
          </a:xfrm>
        </p:spPr>
        <p:txBody>
          <a:bodyPr>
            <a:normAutofit/>
          </a:bodyPr>
          <a:lstStyle/>
          <a:p>
            <a:r>
              <a:rPr lang="en-US" sz="1800" b="1" dirty="0"/>
              <a:t>Y. Y. </a:t>
            </a:r>
            <a:r>
              <a:rPr lang="en-US" sz="1800" b="1" dirty="0" err="1"/>
              <a:t>Liauw</a:t>
            </a:r>
            <a:r>
              <a:rPr lang="en-US" sz="1800" b="1" dirty="0"/>
              <a:t>, Z. Zhang, W. Kim, A. El Gamal, and S. S. Wong, “Nonvolatile 3D-FPGA with monolithically stacked RRAM-based configuration memory,” in Solid-State Circuits Conference Digest of Technical Papers (ISSCC), 2012 IEEE International, pp. 406–408, IEEE, 2012.</a:t>
            </a:r>
          </a:p>
          <a:p>
            <a:pPr lvl="1"/>
            <a:r>
              <a:rPr lang="en-US" dirty="0"/>
              <a:t>1T2R structure with two RRAM cells having opposite resistance states</a:t>
            </a:r>
          </a:p>
          <a:p>
            <a:pPr lvl="1"/>
            <a:r>
              <a:rPr lang="en-US" dirty="0"/>
              <a:t>Voltage divider controlling a pass transistor</a:t>
            </a:r>
          </a:p>
          <a:p>
            <a:pPr lvl="1"/>
            <a:r>
              <a:rPr lang="en-US" dirty="0"/>
              <a:t>Experimentally achieved a 57% smaller die area and a 28% lower energy-delay-product (EDP) than SRAM-based design</a:t>
            </a:r>
          </a:p>
          <a:p>
            <a:pPr lvl="1"/>
            <a:r>
              <a:rPr lang="en-US" dirty="0"/>
              <a:t>Non-volatile configuration memory which enabled quick wake-up</a:t>
            </a:r>
          </a:p>
        </p:txBody>
      </p:sp>
      <p:pic>
        <p:nvPicPr>
          <p:cNvPr id="5" name="Picture 4">
            <a:extLst>
              <a:ext uri="{FF2B5EF4-FFF2-40B4-BE49-F238E27FC236}">
                <a16:creationId xmlns:a16="http://schemas.microsoft.com/office/drawing/2014/main" id="{176AEBC6-B51F-C146-ADD7-532F1A47D665}"/>
              </a:ext>
            </a:extLst>
          </p:cNvPr>
          <p:cNvPicPr>
            <a:picLocks noChangeAspect="1"/>
          </p:cNvPicPr>
          <p:nvPr/>
        </p:nvPicPr>
        <p:blipFill rotWithShape="1">
          <a:blip r:embed="rId2"/>
          <a:srcRect t="2212" r="3093"/>
          <a:stretch/>
        </p:blipFill>
        <p:spPr>
          <a:xfrm>
            <a:off x="5181748" y="4922873"/>
            <a:ext cx="1771945" cy="1570001"/>
          </a:xfrm>
          <a:prstGeom prst="rect">
            <a:avLst/>
          </a:prstGeom>
        </p:spPr>
      </p:pic>
    </p:spTree>
    <p:extLst>
      <p:ext uri="{BB962C8B-B14F-4D97-AF65-F5344CB8AC3E}">
        <p14:creationId xmlns:p14="http://schemas.microsoft.com/office/powerpoint/2010/main" val="137285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218B-D604-344C-88CD-D49D383E5707}"/>
              </a:ext>
            </a:extLst>
          </p:cNvPr>
          <p:cNvSpPr>
            <a:spLocks noGrp="1"/>
          </p:cNvSpPr>
          <p:nvPr>
            <p:ph type="title"/>
          </p:nvPr>
        </p:nvSpPr>
        <p:spPr/>
        <p:txBody>
          <a:bodyPr/>
          <a:lstStyle/>
          <a:p>
            <a:r>
              <a:rPr lang="en-US" dirty="0"/>
              <a:t>RRAM 1T2R Operation Modes</a:t>
            </a:r>
          </a:p>
        </p:txBody>
      </p:sp>
      <p:pic>
        <p:nvPicPr>
          <p:cNvPr id="5" name="Content Placeholder 4">
            <a:extLst>
              <a:ext uri="{FF2B5EF4-FFF2-40B4-BE49-F238E27FC236}">
                <a16:creationId xmlns:a16="http://schemas.microsoft.com/office/drawing/2014/main" id="{A6776501-0A4E-8B41-98FC-AF8DF4AD0106}"/>
              </a:ext>
            </a:extLst>
          </p:cNvPr>
          <p:cNvPicPr>
            <a:picLocks noGrp="1" noChangeAspect="1"/>
          </p:cNvPicPr>
          <p:nvPr>
            <p:ph idx="1"/>
          </p:nvPr>
        </p:nvPicPr>
        <p:blipFill>
          <a:blip r:embed="rId2"/>
          <a:stretch>
            <a:fillRect/>
          </a:stretch>
        </p:blipFill>
        <p:spPr>
          <a:xfrm>
            <a:off x="3911600" y="2286794"/>
            <a:ext cx="4368800" cy="3429000"/>
          </a:xfrm>
        </p:spPr>
      </p:pic>
    </p:spTree>
    <p:extLst>
      <p:ext uri="{BB962C8B-B14F-4D97-AF65-F5344CB8AC3E}">
        <p14:creationId xmlns:p14="http://schemas.microsoft.com/office/powerpoint/2010/main" val="250904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1392324966"/>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dirty="0"/>
                        <a:t>NEM Relays</a:t>
                      </a:r>
                    </a:p>
                  </a:txBody>
                  <a:tcPr/>
                </a:tc>
                <a:tc hMerge="1">
                  <a:txBody>
                    <a:bodyPr/>
                    <a:lstStyle/>
                    <a:p>
                      <a:endParaRPr lang="en-US" dirty="0"/>
                    </a:p>
                  </a:txBody>
                  <a:tcPr/>
                </a:tc>
                <a:tc gridSpan="2">
                  <a:txBody>
                    <a:bodyPr/>
                    <a:lstStyle/>
                    <a:p>
                      <a:r>
                        <a:rPr lang="en-US" sz="200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dirty="0"/>
                        <a:t>Good properties</a:t>
                      </a:r>
                    </a:p>
                  </a:txBody>
                  <a:tcPr/>
                </a:tc>
                <a:tc>
                  <a:txBody>
                    <a:bodyPr/>
                    <a:lstStyle/>
                    <a:p>
                      <a:r>
                        <a:rPr lang="en-US" sz="1600" b="1" dirty="0"/>
                        <a:t>Bad properties</a:t>
                      </a:r>
                    </a:p>
                  </a:txBody>
                  <a:tcPr/>
                </a:tc>
                <a:tc>
                  <a:txBody>
                    <a:bodyPr/>
                    <a:lstStyle/>
                    <a:p>
                      <a:r>
                        <a:rPr lang="en-US" sz="1600" b="1" dirty="0"/>
                        <a:t>Good properties</a:t>
                      </a:r>
                    </a:p>
                  </a:txBody>
                  <a:tcPr/>
                </a:tc>
                <a:tc>
                  <a:txBody>
                    <a:bodyPr/>
                    <a:lstStyle/>
                    <a:p>
                      <a:r>
                        <a:rPr lang="en-US" sz="1600" b="1" dirty="0"/>
                        <a:t>Bad properties</a:t>
                      </a:r>
                    </a:p>
                  </a:txBody>
                  <a:tcPr/>
                </a:tc>
                <a:extLst>
                  <a:ext uri="{0D108BD9-81ED-4DB2-BD59-A6C34878D82A}">
                    <a16:rowId xmlns:a16="http://schemas.microsoft.com/office/drawing/2014/main" val="4189865584"/>
                  </a:ext>
                </a:extLst>
              </a:tr>
              <a:tr h="272020">
                <a:tc>
                  <a:txBody>
                    <a:bodyPr/>
                    <a:lstStyle/>
                    <a:p>
                      <a:r>
                        <a:rPr lang="en-US" sz="160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Storage is volatile</a:t>
                      </a:r>
                    </a:p>
                  </a:txBody>
                  <a:tcPr/>
                </a:tc>
                <a:tc>
                  <a:txBody>
                    <a:bodyPr/>
                    <a:lstStyle/>
                    <a:p>
                      <a:r>
                        <a:rPr lang="en-US" sz="160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Much slower switching than transistors</a:t>
                      </a:r>
                    </a:p>
                  </a:txBody>
                  <a:tcPr/>
                </a:tc>
                <a:tc>
                  <a:txBody>
                    <a:bodyPr/>
                    <a:lstStyle/>
                    <a:p>
                      <a:r>
                        <a:rPr lang="en-US" sz="1600" dirty="0"/>
                        <a:t>Resistance-based storage allows analog design</a:t>
                      </a:r>
                    </a:p>
                  </a:txBody>
                  <a:tcPr/>
                </a:tc>
                <a:tc>
                  <a:txBody>
                    <a:bodyPr/>
                    <a:lstStyle/>
                    <a:p>
                      <a:endParaRPr lang="en-US" sz="1600" dirty="0"/>
                    </a:p>
                  </a:txBody>
                  <a:tcPr/>
                </a:tc>
                <a:extLst>
                  <a:ext uri="{0D108BD9-81ED-4DB2-BD59-A6C34878D82A}">
                    <a16:rowId xmlns:a16="http://schemas.microsoft.com/office/drawing/2014/main" val="3469153081"/>
                  </a:ext>
                </a:extLst>
              </a:tr>
              <a:tr h="272020">
                <a:tc>
                  <a:txBody>
                    <a:bodyPr/>
                    <a:lstStyle/>
                    <a:p>
                      <a:r>
                        <a:rPr lang="en-US" sz="1600" dirty="0"/>
                        <a:t>3D integration</a:t>
                      </a:r>
                    </a:p>
                  </a:txBody>
                  <a:tcPr/>
                </a:tc>
                <a:tc>
                  <a:txBody>
                    <a:bodyPr/>
                    <a:lstStyle/>
                    <a:p>
                      <a:r>
                        <a:rPr lang="en-US" sz="1600" dirty="0"/>
                        <a:t>Higher V</a:t>
                      </a:r>
                      <a:r>
                        <a:rPr lang="en-US" sz="1600" baseline="-25000" dirty="0"/>
                        <a:t>g</a:t>
                      </a:r>
                      <a:r>
                        <a:rPr lang="en-US" sz="1600" dirty="0"/>
                        <a:t> req. than CMOS</a:t>
                      </a:r>
                    </a:p>
                  </a:txBody>
                  <a:tcPr/>
                </a:tc>
                <a:tc>
                  <a:txBody>
                    <a:bodyPr/>
                    <a:lstStyle/>
                    <a:p>
                      <a:r>
                        <a:rPr lang="en-US" sz="1600" dirty="0"/>
                        <a:t>3D integration</a:t>
                      </a:r>
                    </a:p>
                  </a:txBody>
                  <a:tcPr/>
                </a:tc>
                <a:tc>
                  <a:txBody>
                    <a:bodyPr/>
                    <a:lstStyle/>
                    <a:p>
                      <a:endParaRPr lang="en-US" sz="160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1601058"/>
                  </a:ext>
                </a:extLst>
              </a:tr>
            </a:tbl>
          </a:graphicData>
        </a:graphic>
      </p:graphicFrame>
    </p:spTree>
    <p:extLst>
      <p:ext uri="{BB962C8B-B14F-4D97-AF65-F5344CB8AC3E}">
        <p14:creationId xmlns:p14="http://schemas.microsoft.com/office/powerpoint/2010/main" val="1889767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5E0C-02BA-2840-A0EC-C1CF74E3412E}"/>
              </a:ext>
            </a:extLst>
          </p:cNvPr>
          <p:cNvSpPr>
            <a:spLocks noGrp="1"/>
          </p:cNvSpPr>
          <p:nvPr>
            <p:ph type="title"/>
          </p:nvPr>
        </p:nvSpPr>
        <p:spPr/>
        <p:txBody>
          <a:bodyPr/>
          <a:lstStyle/>
          <a:p>
            <a:r>
              <a:rPr lang="en-US" dirty="0"/>
              <a:t>How can we synergize RRAM &amp; NEM relays?</a:t>
            </a:r>
          </a:p>
        </p:txBody>
      </p:sp>
      <p:sp>
        <p:nvSpPr>
          <p:cNvPr id="3" name="Content Placeholder 2">
            <a:extLst>
              <a:ext uri="{FF2B5EF4-FFF2-40B4-BE49-F238E27FC236}">
                <a16:creationId xmlns:a16="http://schemas.microsoft.com/office/drawing/2014/main" id="{E8078D07-F534-C14C-8962-52AB08CB069F}"/>
              </a:ext>
            </a:extLst>
          </p:cNvPr>
          <p:cNvSpPr>
            <a:spLocks noGrp="1"/>
          </p:cNvSpPr>
          <p:nvPr>
            <p:ph idx="1"/>
          </p:nvPr>
        </p:nvSpPr>
        <p:spPr/>
        <p:txBody>
          <a:bodyPr/>
          <a:lstStyle/>
          <a:p>
            <a:r>
              <a:rPr lang="en-US" b="1" dirty="0"/>
              <a:t>KEY IDEA:</a:t>
            </a:r>
            <a:r>
              <a:rPr lang="en-US" dirty="0"/>
              <a:t> </a:t>
            </a:r>
            <a:r>
              <a:rPr lang="en-US" b="1" dirty="0"/>
              <a:t>use RRAM to control gate voltage of NEM relays for actuation</a:t>
            </a:r>
            <a:endParaRPr lang="en-US" dirty="0"/>
          </a:p>
          <a:p>
            <a:r>
              <a:rPr lang="en-US" dirty="0"/>
              <a:t>More generally: NEM relays are an interesting option for RRAM sense amplification, given their infinite subthreshold slope</a:t>
            </a:r>
          </a:p>
          <a:p>
            <a:r>
              <a:rPr lang="en-US" dirty="0"/>
              <a:t>NEM relays have better electrical characteristics than pass transistors</a:t>
            </a:r>
          </a:p>
        </p:txBody>
      </p:sp>
    </p:spTree>
    <p:extLst>
      <p:ext uri="{BB962C8B-B14F-4D97-AF65-F5344CB8AC3E}">
        <p14:creationId xmlns:p14="http://schemas.microsoft.com/office/powerpoint/2010/main" val="183587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b="0" i="0" baseline="-25000" dirty="0" smtClean="0">
                                    <a:latin typeface="Cambria Math" panose="02040503050406030204" pitchFamily="18" charset="0"/>
                                  </a:rPr>
                                  <m:t>copy</m:t>
                                </m:r>
                              </m:oMath>
                            </m:oMathPara>
                          </a14:m>
                          <a:endParaRPr lang="en-US" sz="1400" i="0" dirty="0">
                            <a:latin typeface="+mn-lt"/>
                          </a:endParaRPr>
                        </a:p>
                      </a:txBody>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0</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V</m:t>
                                </m:r>
                                <m:r>
                                  <m:rPr>
                                    <m:sty m:val="p"/>
                                  </m:rPr>
                                  <a:rPr lang="en-US" sz="1400" i="0" baseline="-25000" dirty="0" smtClean="0">
                                    <a:latin typeface="Cambria Math" panose="02040503050406030204" pitchFamily="18" charset="0"/>
                                  </a:rPr>
                                  <m:t>hold</m:t>
                                </m:r>
                              </m:oMath>
                            </m:oMathPara>
                          </a14:m>
                          <a:endParaRPr lang="en-US" sz="1400" i="0" dirty="0">
                            <a:latin typeface="+mn-lt"/>
                          </a:endParaRPr>
                        </a:p>
                      </a:txBody>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sz="1400" i="0" dirty="0" smtClean="0">
                                    <a:latin typeface="Cambria Math" panose="02040503050406030204" pitchFamily="18" charset="0"/>
                                  </a:rPr>
                                  <m:t>Z</m:t>
                                </m:r>
                              </m:oMath>
                            </m:oMathPara>
                          </a14:m>
                          <a:endParaRPr lang="en-US" sz="1400" i="0" dirty="0">
                            <a:latin typeface="+mn-lt"/>
                            <a:cs typeface="Calibri" panose="020F0502020204030204" pitchFamily="34" charset="0"/>
                          </a:endParaRPr>
                        </a:p>
                      </a:txBody>
                      <a:tcPr/>
                    </a:tc>
                    <a:extLst>
                      <a:ext uri="{0D108BD9-81ED-4DB2-BD59-A6C34878D82A}">
                        <a16:rowId xmlns:a16="http://schemas.microsoft.com/office/drawing/2014/main" val="3957415208"/>
                      </a:ext>
                    </a:extLst>
                  </a:tr>
                  <a:tr h="370840">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SET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SET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H</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latin typeface="+mn-lt"/>
                          </a:endParaRPr>
                        </a:p>
                      </a:txBody>
                      <a:tcPr/>
                    </a:tc>
                    <a:extLst>
                      <a:ext uri="{0D108BD9-81ED-4DB2-BD59-A6C34878D82A}">
                        <a16:rowId xmlns:a16="http://schemas.microsoft.com/office/drawing/2014/main" val="2575422899"/>
                      </a:ext>
                    </a:extLst>
                  </a:tr>
                  <a:tr h="370840">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4080575098"/>
                      </a:ext>
                    </a:extLst>
                  </a:tr>
                  <a:tr h="370840">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r>
                                              <a:rPr lang="en-US" sz="1400" b="0" i="0" smtClean="0">
                                                <a:latin typeface="Cambria Math" panose="02040503050406030204" pitchFamily="18" charset="0"/>
                                              </a:rPr>
                                              <m:t>′</m:t>
                                            </m:r>
                                          </m:e>
                                          <m:sub>
                                            <m:r>
                                              <m:rPr>
                                                <m:sty m:val="p"/>
                                              </m:rPr>
                                              <a:rPr lang="en-US" sz="1400" b="0" i="0" smtClean="0">
                                                <a:latin typeface="Cambria Math" panose="02040503050406030204" pitchFamily="18" charset="0"/>
                                              </a:rPr>
                                              <m:t>RST</m:t>
                                            </m:r>
                                          </m:sub>
                                        </m:sSub>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V</m:t>
                                                </m:r>
                                              </m:e>
                                              <m:sub>
                                                <m:r>
                                                  <m:rPr>
                                                    <m:sty m:val="p"/>
                                                  </m:rPr>
                                                  <a:rPr lang="en-US" sz="1400" b="0" i="0" smtClean="0">
                                                    <a:latin typeface="Cambria Math" panose="02040503050406030204" pitchFamily="18" charset="0"/>
                                                  </a:rPr>
                                                  <m:t>RST</m:t>
                                                </m:r>
                                              </m:sub>
                                            </m:sSub>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a:rPr lang="en-US" sz="1400" b="0" i="0" smtClean="0">
                                                        <a:latin typeface="Cambria Math" panose="02040503050406030204" pitchFamily="18" charset="0"/>
                                                      </a:rPr>
                                                      <m:t>1</m:t>
                                                    </m:r>
                                                  </m:sub>
                                                </m:sSub>
                                                <m:r>
                                                  <a:rPr lang="en-US" sz="1400" b="0" i="0" smtClean="0">
                                                    <a:latin typeface="Cambria Math" panose="02040503050406030204" pitchFamily="18" charset="0"/>
                                                  </a:rPr>
                                                  <m:t>+</m:t>
                                                </m:r>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r>
                                              <a:rPr lang="en-US" sz="1400" b="0" i="0" smtClean="0">
                                                <a:latin typeface="Cambria Math" panose="02040503050406030204" pitchFamily="18" charset="0"/>
                                              </a:rPr>
                                              <m:t>)</m:t>
                                            </m:r>
                                          </m:num>
                                          <m:den>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R</m:t>
                                                </m:r>
                                              </m:e>
                                              <m:sub>
                                                <m:r>
                                                  <m:rPr>
                                                    <m:sty m:val="p"/>
                                                  </m:rPr>
                                                  <a:rPr lang="en-US" sz="1400" b="0" i="0" smtClean="0">
                                                    <a:latin typeface="Cambria Math" panose="02040503050406030204" pitchFamily="18" charset="0"/>
                                                  </a:rPr>
                                                  <m:t>L</m:t>
                                                </m:r>
                                              </m:sub>
                                            </m:sSub>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i="0" dirty="0"/>
                        </a:p>
                      </a:txBody>
                      <a:tcPr/>
                    </a:tc>
                    <a:extLst>
                      <a:ext uri="{0D108BD9-81ED-4DB2-BD59-A6C34878D82A}">
                        <a16:rowId xmlns:a16="http://schemas.microsoft.com/office/drawing/2014/main" val="462741102"/>
                      </a:ext>
                    </a:extLst>
                  </a:tr>
                  <a:tr h="370840">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i="1" smtClean="0">
                                            <a:latin typeface="Cambria Math" panose="02040503050406030204" pitchFamily="18" charset="0"/>
                                          </a:rPr>
                                          <m:t>0</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sel</m:t>
                                        </m:r>
                                      </m:e>
                                      <m:e>
                                        <m:r>
                                          <m:rPr>
                                            <m:sty m:val="p"/>
                                          </m:rPr>
                                          <a:rPr lang="en-US" sz="1400" b="0" i="0" smtClean="0">
                                            <a:latin typeface="Cambria Math" panose="02040503050406030204" pitchFamily="18" charset="0"/>
                                          </a:rPr>
                                          <m:t>Z</m:t>
                                        </m:r>
                                        <m:r>
                                          <a:rPr lang="en-US" sz="1400" b="0" i="0" smtClean="0">
                                            <a:latin typeface="Cambria Math" panose="02040503050406030204" pitchFamily="18" charset="0"/>
                                          </a:rPr>
                                          <m:t>,  </m:t>
                                        </m:r>
                                        <m:r>
                                          <m:rPr>
                                            <m:sty m:val="p"/>
                                          </m:rPr>
                                          <a:rPr lang="en-US" sz="1400" b="0" i="0" smtClean="0">
                                            <a:latin typeface="Cambria Math" panose="02040503050406030204" pitchFamily="18" charset="0"/>
                                          </a:rPr>
                                          <m:t>unsel</m:t>
                                        </m:r>
                                      </m:e>
                                    </m:eqArr>
                                  </m:e>
                                </m:d>
                              </m:oMath>
                            </m:oMathPara>
                          </a14:m>
                          <a:endParaRPr lang="en-US" sz="1400" dirty="0"/>
                        </a:p>
                      </a:txBody>
                      <a:tcPr/>
                    </a:tc>
                    <a:extLst>
                      <a:ext uri="{0D108BD9-81ED-4DB2-BD59-A6C34878D82A}">
                        <a16:rowId xmlns:a16="http://schemas.microsoft.com/office/drawing/2014/main" val="3953666133"/>
                      </a:ext>
                    </a:extLst>
                  </a:tr>
                </a:tbl>
              </a:graphicData>
            </a:graphic>
          </p:graphicFrame>
        </mc:Choice>
        <mc:Fallback xmlns="">
          <p:graphicFrame>
            <p:nvGraphicFramePr>
              <p:cNvPr id="36" name="Table 35">
                <a:extLst>
                  <a:ext uri="{FF2B5EF4-FFF2-40B4-BE49-F238E27FC236}">
                    <a16:creationId xmlns:a16="http://schemas.microsoft.com/office/drawing/2014/main" id="{D0785656-638E-7B40-9690-C74B2FAB4ACC}"/>
                  </a:ext>
                </a:extLst>
              </p:cNvPr>
              <p:cNvGraphicFramePr>
                <a:graphicFrameLocks noGrp="1"/>
              </p:cNvGraphicFramePr>
              <p:nvPr>
                <p:extLst>
                  <p:ext uri="{D42A27DB-BD31-4B8C-83A1-F6EECF244321}">
                    <p14:modId xmlns:p14="http://schemas.microsoft.com/office/powerpoint/2010/main" val="2914599060"/>
                  </p:ext>
                </p:extLst>
              </p:nvPr>
            </p:nvGraphicFramePr>
            <p:xfrm>
              <a:off x="6867904" y="1380285"/>
              <a:ext cx="4026355" cy="4751834"/>
            </p:xfrm>
            <a:graphic>
              <a:graphicData uri="http://schemas.openxmlformats.org/drawingml/2006/table">
                <a:tbl>
                  <a:tblPr firstRow="1" bandRow="1">
                    <a:tableStyleId>{5C22544A-7EE6-4342-B048-85BDC9FD1C3A}</a:tableStyleId>
                  </a:tblPr>
                  <a:tblGrid>
                    <a:gridCol w="730000">
                      <a:extLst>
                        <a:ext uri="{9D8B030D-6E8A-4147-A177-3AD203B41FA5}">
                          <a16:colId xmlns:a16="http://schemas.microsoft.com/office/drawing/2014/main" val="3740955448"/>
                        </a:ext>
                      </a:extLst>
                    </a:gridCol>
                    <a:gridCol w="733778">
                      <a:extLst>
                        <a:ext uri="{9D8B030D-6E8A-4147-A177-3AD203B41FA5}">
                          <a16:colId xmlns:a16="http://schemas.microsoft.com/office/drawing/2014/main" val="2028283543"/>
                        </a:ext>
                      </a:extLst>
                    </a:gridCol>
                    <a:gridCol w="2562577">
                      <a:extLst>
                        <a:ext uri="{9D8B030D-6E8A-4147-A177-3AD203B41FA5}">
                          <a16:colId xmlns:a16="http://schemas.microsoft.com/office/drawing/2014/main" val="1873256665"/>
                        </a:ext>
                      </a:extLst>
                    </a:gridCol>
                  </a:tblGrid>
                  <a:tr h="370840">
                    <a:tc>
                      <a:txBody>
                        <a:bodyPr/>
                        <a:lstStyle/>
                        <a:p>
                          <a:r>
                            <a:rPr lang="en-US" sz="1400" dirty="0"/>
                            <a:t>Mode</a:t>
                          </a:r>
                        </a:p>
                      </a:txBody>
                      <a:tcPr/>
                    </a:tc>
                    <a:tc>
                      <a:txBody>
                        <a:bodyPr/>
                        <a:lstStyle/>
                        <a:p>
                          <a:r>
                            <a:rPr lang="en-US" sz="1400" dirty="0"/>
                            <a:t>Param</a:t>
                          </a:r>
                        </a:p>
                      </a:txBody>
                      <a:tcPr/>
                    </a:tc>
                    <a:tc>
                      <a:txBody>
                        <a:bodyPr/>
                        <a:lstStyle/>
                        <a:p>
                          <a:r>
                            <a:rPr lang="en-US" sz="1400" dirty="0"/>
                            <a:t>Value</a:t>
                          </a:r>
                        </a:p>
                      </a:txBody>
                      <a:tcPr/>
                    </a:tc>
                    <a:extLst>
                      <a:ext uri="{0D108BD9-81ED-4DB2-BD59-A6C34878D82A}">
                        <a16:rowId xmlns:a16="http://schemas.microsoft.com/office/drawing/2014/main" val="1100356004"/>
                      </a:ext>
                    </a:extLst>
                  </a:tr>
                  <a:tr h="370840">
                    <a:tc>
                      <a:txBody>
                        <a:bodyPr/>
                        <a:lstStyle/>
                        <a:p>
                          <a:r>
                            <a:rPr lang="en-US" sz="1400" b="1" dirty="0"/>
                            <a:t>COPY</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96667" r="-990" b="-1513333"/>
                          </a:stretch>
                        </a:blipFill>
                      </a:tcPr>
                    </a:tc>
                    <a:extLst>
                      <a:ext uri="{0D108BD9-81ED-4DB2-BD59-A6C34878D82A}">
                        <a16:rowId xmlns:a16="http://schemas.microsoft.com/office/drawing/2014/main" val="1853832164"/>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203448" r="-990" b="-1465517"/>
                          </a:stretch>
                        </a:blipFill>
                      </a:tcPr>
                    </a:tc>
                    <a:extLst>
                      <a:ext uri="{0D108BD9-81ED-4DB2-BD59-A6C34878D82A}">
                        <a16:rowId xmlns:a16="http://schemas.microsoft.com/office/drawing/2014/main" val="1444010348"/>
                      </a:ext>
                    </a:extLst>
                  </a:tr>
                  <a:tr h="370840">
                    <a:tc>
                      <a:txBody>
                        <a:bodyPr/>
                        <a:lstStyle/>
                        <a:p>
                          <a:r>
                            <a:rPr lang="en-US" sz="1400" b="1" dirty="0"/>
                            <a:t>HOLD</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03448" r="-990" b="-1365517"/>
                          </a:stretch>
                        </a:blipFill>
                      </a:tcPr>
                    </a:tc>
                    <a:extLst>
                      <a:ext uri="{0D108BD9-81ED-4DB2-BD59-A6C34878D82A}">
                        <a16:rowId xmlns:a16="http://schemas.microsoft.com/office/drawing/2014/main" val="4107846265"/>
                      </a:ext>
                    </a:extLst>
                  </a:tr>
                  <a:tr h="370840">
                    <a:tc>
                      <a:txBody>
                        <a:bodyPr/>
                        <a:lstStyle/>
                        <a:p>
                          <a:endParaRPr lang="en-US" sz="1400" b="1" dirty="0"/>
                        </a:p>
                      </a:txBody>
                      <a:tcPr/>
                    </a:tc>
                    <a:tc>
                      <a:txBody>
                        <a:bodyPr/>
                        <a:lstStyle/>
                        <a:p>
                          <a:r>
                            <a:rPr lang="en-US" sz="1400" dirty="0"/>
                            <a:t>V</a:t>
                          </a:r>
                          <a:r>
                            <a:rPr lang="en-US" sz="1400" baseline="-25000" dirty="0"/>
                            <a:t>col</a:t>
                          </a:r>
                          <a:endParaRPr lang="en-US" sz="1400" dirty="0"/>
                        </a:p>
                      </a:txBody>
                      <a:tcPr/>
                    </a:tc>
                    <a:tc>
                      <a:txBody>
                        <a:bodyPr/>
                        <a:lstStyle/>
                        <a:p>
                          <a:endParaRPr lang="en-US"/>
                        </a:p>
                      </a:txBody>
                      <a:tcPr>
                        <a:blipFill>
                          <a:blip r:embed="rId3"/>
                          <a:stretch>
                            <a:fillRect l="-57426" t="-403448" r="-990" b="-1265517"/>
                          </a:stretch>
                        </a:blipFill>
                      </a:tcPr>
                    </a:tc>
                    <a:extLst>
                      <a:ext uri="{0D108BD9-81ED-4DB2-BD59-A6C34878D82A}">
                        <a16:rowId xmlns:a16="http://schemas.microsoft.com/office/drawing/2014/main" val="3957415208"/>
                      </a:ext>
                    </a:extLst>
                  </a:tr>
                  <a:tr h="881444">
                    <a:tc>
                      <a:txBody>
                        <a:bodyPr/>
                        <a:lstStyle/>
                        <a:p>
                          <a:r>
                            <a:rPr lang="en-US" sz="1400" b="1" dirty="0"/>
                            <a:t>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208571" r="-990" b="-424286"/>
                          </a:stretch>
                        </a:blipFill>
                      </a:tcPr>
                    </a:tc>
                    <a:extLst>
                      <a:ext uri="{0D108BD9-81ED-4DB2-BD59-A6C34878D82A}">
                        <a16:rowId xmlns:a16="http://schemas.microsoft.com/office/drawing/2014/main" val="2575422899"/>
                      </a:ext>
                    </a:extLst>
                  </a:tr>
                  <a:tr h="567373">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480000" r="-990" b="-560000"/>
                          </a:stretch>
                        </a:blipFill>
                      </a:tcPr>
                    </a:tc>
                    <a:extLst>
                      <a:ext uri="{0D108BD9-81ED-4DB2-BD59-A6C34878D82A}">
                        <a16:rowId xmlns:a16="http://schemas.microsoft.com/office/drawing/2014/main" val="4080575098"/>
                      </a:ext>
                    </a:extLst>
                  </a:tr>
                  <a:tr h="881444">
                    <a:tc>
                      <a:txBody>
                        <a:bodyPr/>
                        <a:lstStyle/>
                        <a:p>
                          <a:r>
                            <a:rPr lang="en-US" sz="1400" b="1" dirty="0"/>
                            <a:t>RESET</a:t>
                          </a:r>
                        </a:p>
                      </a:txBody>
                      <a:tcPr/>
                    </a:tc>
                    <a:tc>
                      <a:txBody>
                        <a:bodyPr/>
                        <a:lstStyle/>
                        <a:p>
                          <a:r>
                            <a:rPr lang="en-US" sz="1400" dirty="0"/>
                            <a:t>V</a:t>
                          </a:r>
                          <a:r>
                            <a:rPr lang="en-US" sz="1400" baseline="-25000" dirty="0"/>
                            <a:t>row</a:t>
                          </a:r>
                          <a:endParaRPr lang="en-US" sz="1400" dirty="0"/>
                        </a:p>
                      </a:txBody>
                      <a:tcPr/>
                    </a:tc>
                    <a:tc>
                      <a:txBody>
                        <a:bodyPr/>
                        <a:lstStyle/>
                        <a:p>
                          <a:endParaRPr lang="en-US"/>
                        </a:p>
                      </a:txBody>
                      <a:tcPr>
                        <a:blipFill>
                          <a:blip r:embed="rId3"/>
                          <a:stretch>
                            <a:fillRect l="-57426" t="-378261" r="-990" b="-265217"/>
                          </a:stretch>
                        </a:blipFill>
                      </a:tcPr>
                    </a:tc>
                    <a:extLst>
                      <a:ext uri="{0D108BD9-81ED-4DB2-BD59-A6C34878D82A}">
                        <a16:rowId xmlns:a16="http://schemas.microsoft.com/office/drawing/2014/main" val="462741102"/>
                      </a:ext>
                    </a:extLst>
                  </a:tr>
                  <a:tr h="567373">
                    <a:tc>
                      <a:txBody>
                        <a:bodyPr/>
                        <a:lstStyle/>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a:t>
                          </a:r>
                          <a:r>
                            <a:rPr lang="en-US" sz="1400" baseline="-25000" dirty="0"/>
                            <a:t>col</a:t>
                          </a:r>
                          <a:endParaRPr lang="en-US" sz="1400" dirty="0"/>
                        </a:p>
                      </a:txBody>
                      <a:tcPr/>
                    </a:tc>
                    <a:tc>
                      <a:txBody>
                        <a:bodyPr/>
                        <a:lstStyle/>
                        <a:p>
                          <a:endParaRPr lang="en-US"/>
                        </a:p>
                      </a:txBody>
                      <a:tcPr>
                        <a:blipFill>
                          <a:blip r:embed="rId3"/>
                          <a:stretch>
                            <a:fillRect l="-57426" t="-733333" r="-990" b="-306667"/>
                          </a:stretch>
                        </a:blipFill>
                      </a:tcPr>
                    </a:tc>
                    <a:extLst>
                      <a:ext uri="{0D108BD9-81ED-4DB2-BD59-A6C34878D82A}">
                        <a16:rowId xmlns:a16="http://schemas.microsoft.com/office/drawing/2014/main" val="3953666133"/>
                      </a:ext>
                    </a:extLst>
                  </a:tr>
                </a:tbl>
              </a:graphicData>
            </a:graphic>
          </p:graphicFrame>
        </mc:Fallback>
      </mc:AlternateContent>
      <p:sp>
        <p:nvSpPr>
          <p:cNvPr id="55" name="TextBox 54">
            <a:extLst>
              <a:ext uri="{FF2B5EF4-FFF2-40B4-BE49-F238E27FC236}">
                <a16:creationId xmlns:a16="http://schemas.microsoft.com/office/drawing/2014/main" id="{8B47CFDF-492C-6D45-96E5-D74708F132CA}"/>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65" name="TextBox 64">
            <a:extLst>
              <a:ext uri="{FF2B5EF4-FFF2-40B4-BE49-F238E27FC236}">
                <a16:creationId xmlns:a16="http://schemas.microsoft.com/office/drawing/2014/main" id="{BF0B0788-099D-474D-B2EF-41B86D4E6D56}"/>
              </a:ext>
            </a:extLst>
          </p:cNvPr>
          <p:cNvSpPr txBox="1"/>
          <p:nvPr/>
        </p:nvSpPr>
        <p:spPr>
          <a:xfrm>
            <a:off x="3107588" y="414569"/>
            <a:ext cx="4071051" cy="523220"/>
          </a:xfrm>
          <a:prstGeom prst="rect">
            <a:avLst/>
          </a:prstGeom>
          <a:noFill/>
        </p:spPr>
        <p:txBody>
          <a:bodyPr wrap="none" rtlCol="0">
            <a:spAutoFit/>
          </a:bodyPr>
          <a:lstStyle/>
          <a:p>
            <a:r>
              <a:rPr lang="en-US" sz="2800" b="1" dirty="0"/>
              <a:t>Hybrid circuit architecture</a:t>
            </a:r>
          </a:p>
        </p:txBody>
      </p:sp>
      <p:sp>
        <p:nvSpPr>
          <p:cNvPr id="45" name="TextBox 44">
            <a:extLst>
              <a:ext uri="{FF2B5EF4-FFF2-40B4-BE49-F238E27FC236}">
                <a16:creationId xmlns:a16="http://schemas.microsoft.com/office/drawing/2014/main" id="{8A28FA2C-42B2-4145-A57F-D29F926C32A1}"/>
              </a:ext>
            </a:extLst>
          </p:cNvPr>
          <p:cNvSpPr txBox="1"/>
          <p:nvPr/>
        </p:nvSpPr>
        <p:spPr>
          <a:xfrm>
            <a:off x="2552705" y="6803923"/>
            <a:ext cx="542136" cy="461665"/>
          </a:xfrm>
          <a:prstGeom prst="rect">
            <a:avLst/>
          </a:prstGeom>
          <a:noFill/>
        </p:spPr>
        <p:txBody>
          <a:bodyPr wrap="none" rtlCol="0">
            <a:spAutoFit/>
          </a:bodyPr>
          <a:lstStyle/>
          <a:p>
            <a:r>
              <a:rPr lang="en-US" sz="2400" b="1" dirty="0"/>
              <a:t>(b)</a:t>
            </a:r>
          </a:p>
        </p:txBody>
      </p:sp>
      <p:grpSp>
        <p:nvGrpSpPr>
          <p:cNvPr id="6" name="Group 5">
            <a:extLst>
              <a:ext uri="{FF2B5EF4-FFF2-40B4-BE49-F238E27FC236}">
                <a16:creationId xmlns:a16="http://schemas.microsoft.com/office/drawing/2014/main" id="{6EA879D1-E084-C04D-B080-9428F388B22C}"/>
              </a:ext>
            </a:extLst>
          </p:cNvPr>
          <p:cNvGrpSpPr/>
          <p:nvPr/>
        </p:nvGrpSpPr>
        <p:grpSpPr>
          <a:xfrm>
            <a:off x="109115" y="1071717"/>
            <a:ext cx="6579837" cy="5603046"/>
            <a:chOff x="109115" y="1071717"/>
            <a:chExt cx="6579837" cy="5603046"/>
          </a:xfrm>
        </p:grpSpPr>
        <p:sp>
          <p:nvSpPr>
            <p:cNvPr id="17" name="Rectangle 16">
              <a:extLst>
                <a:ext uri="{FF2B5EF4-FFF2-40B4-BE49-F238E27FC236}">
                  <a16:creationId xmlns:a16="http://schemas.microsoft.com/office/drawing/2014/main" id="{DFD4F86D-9317-EB46-A064-D96BC5F3037B}"/>
                </a:ext>
              </a:extLst>
            </p:cNvPr>
            <p:cNvSpPr/>
            <p:nvPr/>
          </p:nvSpPr>
          <p:spPr>
            <a:xfrm>
              <a:off x="2615438" y="4401113"/>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23">
              <a:extLst>
                <a:ext uri="{FF2B5EF4-FFF2-40B4-BE49-F238E27FC236}">
                  <a16:creationId xmlns:a16="http://schemas.microsoft.com/office/drawing/2014/main" id="{8DC07756-27C3-6644-A396-2F9301B0E2AB}"/>
                </a:ext>
              </a:extLst>
            </p:cNvPr>
            <p:cNvSpPr txBox="1"/>
            <p:nvPr/>
          </p:nvSpPr>
          <p:spPr>
            <a:xfrm>
              <a:off x="5265247" y="4991958"/>
              <a:ext cx="724489" cy="338554"/>
            </a:xfrm>
            <a:prstGeom prst="rect">
              <a:avLst/>
            </a:prstGeom>
            <a:noFill/>
          </p:spPr>
          <p:txBody>
            <a:bodyPr wrap="square" rtlCol="0">
              <a:spAutoFit/>
            </a:bodyPr>
            <a:lstStyle/>
            <a:p>
              <a:r>
                <a:rPr lang="en-US" sz="1600" b="1" dirty="0"/>
                <a:t>out</a:t>
              </a:r>
            </a:p>
          </p:txBody>
        </p:sp>
        <p:sp>
          <p:nvSpPr>
            <p:cNvPr id="57" name="TextBox 56">
              <a:extLst>
                <a:ext uri="{FF2B5EF4-FFF2-40B4-BE49-F238E27FC236}">
                  <a16:creationId xmlns:a16="http://schemas.microsoft.com/office/drawing/2014/main" id="{F0EE21A9-429F-AC47-821B-58BCFC5102A5}"/>
                </a:ext>
              </a:extLst>
            </p:cNvPr>
            <p:cNvSpPr txBox="1"/>
            <p:nvPr/>
          </p:nvSpPr>
          <p:spPr>
            <a:xfrm>
              <a:off x="4781600" y="4695842"/>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pic>
          <p:nvPicPr>
            <p:cNvPr id="67" name="Picture 66">
              <a:extLst>
                <a:ext uri="{FF2B5EF4-FFF2-40B4-BE49-F238E27FC236}">
                  <a16:creationId xmlns:a16="http://schemas.microsoft.com/office/drawing/2014/main" id="{D4A33858-0EDA-B84C-960E-31DEB461C369}"/>
                </a:ext>
              </a:extLst>
            </p:cNvPr>
            <p:cNvPicPr>
              <a:picLocks noChangeAspect="1"/>
            </p:cNvPicPr>
            <p:nvPr/>
          </p:nvPicPr>
          <p:blipFill rotWithShape="1">
            <a:blip r:embed="rId4"/>
            <a:srcRect l="1" t="48398" r="81981" b="17498"/>
            <a:stretch/>
          </p:blipFill>
          <p:spPr>
            <a:xfrm>
              <a:off x="3510614" y="3968495"/>
              <a:ext cx="543796" cy="1015150"/>
            </a:xfrm>
            <a:prstGeom prst="rect">
              <a:avLst/>
            </a:prstGeom>
          </p:spPr>
        </p:pic>
        <p:sp>
          <p:nvSpPr>
            <p:cNvPr id="68" name="Rectangle 67">
              <a:extLst>
                <a:ext uri="{FF2B5EF4-FFF2-40B4-BE49-F238E27FC236}">
                  <a16:creationId xmlns:a16="http://schemas.microsoft.com/office/drawing/2014/main" id="{07197899-7CD7-184F-BC69-312FDD4162D4}"/>
                </a:ext>
              </a:extLst>
            </p:cNvPr>
            <p:cNvSpPr/>
            <p:nvPr/>
          </p:nvSpPr>
          <p:spPr>
            <a:xfrm>
              <a:off x="3529271" y="4148417"/>
              <a:ext cx="500519" cy="655305"/>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3" name="Picture 2">
              <a:extLst>
                <a:ext uri="{FF2B5EF4-FFF2-40B4-BE49-F238E27FC236}">
                  <a16:creationId xmlns:a16="http://schemas.microsoft.com/office/drawing/2014/main" id="{58913B73-F6D0-DA43-AE89-40A31BF99946}"/>
                </a:ext>
              </a:extLst>
            </p:cNvPr>
            <p:cNvPicPr>
              <a:picLocks noChangeAspect="1"/>
            </p:cNvPicPr>
            <p:nvPr/>
          </p:nvPicPr>
          <p:blipFill>
            <a:blip r:embed="rId5"/>
            <a:stretch>
              <a:fillRect/>
            </a:stretch>
          </p:blipFill>
          <p:spPr>
            <a:xfrm>
              <a:off x="661017" y="1300150"/>
              <a:ext cx="5207000" cy="4318000"/>
            </a:xfrm>
            <a:prstGeom prst="rect">
              <a:avLst/>
            </a:prstGeom>
          </p:spPr>
        </p:pic>
        <p:sp>
          <p:nvSpPr>
            <p:cNvPr id="18" name="TextBox 17">
              <a:extLst>
                <a:ext uri="{FF2B5EF4-FFF2-40B4-BE49-F238E27FC236}">
                  <a16:creationId xmlns:a16="http://schemas.microsoft.com/office/drawing/2014/main" id="{83413F31-6BB9-BD4F-ACB0-B87F2AA69033}"/>
                </a:ext>
              </a:extLst>
            </p:cNvPr>
            <p:cNvSpPr txBox="1"/>
            <p:nvPr/>
          </p:nvSpPr>
          <p:spPr>
            <a:xfrm>
              <a:off x="2771021" y="1071717"/>
              <a:ext cx="900292" cy="338554"/>
            </a:xfrm>
            <a:prstGeom prst="rect">
              <a:avLst/>
            </a:prstGeom>
            <a:noFill/>
          </p:spPr>
          <p:txBody>
            <a:bodyPr wrap="square" rtlCol="0">
              <a:spAutoFit/>
            </a:bodyPr>
            <a:lstStyle/>
            <a:p>
              <a:r>
                <a:rPr lang="en-US" sz="1600" b="1" dirty="0"/>
                <a:t>V</a:t>
              </a:r>
              <a:r>
                <a:rPr lang="en-US" sz="1600" b="1" baseline="-25000" dirty="0"/>
                <a:t>col,1</a:t>
              </a:r>
              <a:endParaRPr lang="en-US" sz="1600" b="1" dirty="0"/>
            </a:p>
          </p:txBody>
        </p:sp>
        <p:sp>
          <p:nvSpPr>
            <p:cNvPr id="23" name="Triangle 22">
              <a:extLst>
                <a:ext uri="{FF2B5EF4-FFF2-40B4-BE49-F238E27FC236}">
                  <a16:creationId xmlns:a16="http://schemas.microsoft.com/office/drawing/2014/main" id="{25EB436A-7F7B-6046-8640-7C8611771A20}"/>
                </a:ext>
              </a:extLst>
            </p:cNvPr>
            <p:cNvSpPr/>
            <p:nvPr/>
          </p:nvSpPr>
          <p:spPr>
            <a:xfrm>
              <a:off x="2969298" y="1386157"/>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TextBox 55">
              <a:extLst>
                <a:ext uri="{FF2B5EF4-FFF2-40B4-BE49-F238E27FC236}">
                  <a16:creationId xmlns:a16="http://schemas.microsoft.com/office/drawing/2014/main" id="{D745FBC8-4620-E842-970E-F5468B146839}"/>
                </a:ext>
              </a:extLst>
            </p:cNvPr>
            <p:cNvSpPr txBox="1"/>
            <p:nvPr/>
          </p:nvSpPr>
          <p:spPr>
            <a:xfrm>
              <a:off x="5023961" y="1071717"/>
              <a:ext cx="900292" cy="338554"/>
            </a:xfrm>
            <a:prstGeom prst="rect">
              <a:avLst/>
            </a:prstGeom>
            <a:noFill/>
          </p:spPr>
          <p:txBody>
            <a:bodyPr wrap="square" rtlCol="0">
              <a:spAutoFit/>
            </a:bodyPr>
            <a:lstStyle/>
            <a:p>
              <a:r>
                <a:rPr lang="en-US" sz="1600" b="1" dirty="0"/>
                <a:t>V</a:t>
              </a:r>
              <a:r>
                <a:rPr lang="en-US" sz="1600" b="1" baseline="-25000" dirty="0"/>
                <a:t>col,2</a:t>
              </a:r>
              <a:endParaRPr lang="en-US" sz="1600" b="1" dirty="0"/>
            </a:p>
          </p:txBody>
        </p:sp>
        <p:sp>
          <p:nvSpPr>
            <p:cNvPr id="58" name="Triangle 57">
              <a:extLst>
                <a:ext uri="{FF2B5EF4-FFF2-40B4-BE49-F238E27FC236}">
                  <a16:creationId xmlns:a16="http://schemas.microsoft.com/office/drawing/2014/main" id="{A67CB848-4C42-914A-8DD4-7E129883C6C7}"/>
                </a:ext>
              </a:extLst>
            </p:cNvPr>
            <p:cNvSpPr/>
            <p:nvPr/>
          </p:nvSpPr>
          <p:spPr>
            <a:xfrm>
              <a:off x="5215812" y="1387678"/>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8">
              <a:extLst>
                <a:ext uri="{FF2B5EF4-FFF2-40B4-BE49-F238E27FC236}">
                  <a16:creationId xmlns:a16="http://schemas.microsoft.com/office/drawing/2014/main" id="{A7ADCF19-55F7-A647-8F4D-AA6F26A9E8CF}"/>
                </a:ext>
              </a:extLst>
            </p:cNvPr>
            <p:cNvSpPr txBox="1"/>
            <p:nvPr/>
          </p:nvSpPr>
          <p:spPr>
            <a:xfrm>
              <a:off x="792973" y="1500239"/>
              <a:ext cx="684164" cy="338554"/>
            </a:xfrm>
            <a:prstGeom prst="rect">
              <a:avLst/>
            </a:prstGeom>
            <a:noFill/>
          </p:spPr>
          <p:txBody>
            <a:bodyPr wrap="square" rtlCol="0">
              <a:spAutoFit/>
            </a:bodyPr>
            <a:lstStyle/>
            <a:p>
              <a:r>
                <a:rPr lang="en-US" sz="1600" b="1" dirty="0"/>
                <a:t>in</a:t>
              </a:r>
              <a:r>
                <a:rPr lang="en-US" sz="1600" b="1" baseline="-25000" dirty="0"/>
                <a:t>1,1</a:t>
              </a:r>
              <a:endParaRPr lang="en-US" sz="1600" b="1" dirty="0"/>
            </a:p>
          </p:txBody>
        </p:sp>
        <p:sp>
          <p:nvSpPr>
            <p:cNvPr id="59" name="TextBox 58">
              <a:extLst>
                <a:ext uri="{FF2B5EF4-FFF2-40B4-BE49-F238E27FC236}">
                  <a16:creationId xmlns:a16="http://schemas.microsoft.com/office/drawing/2014/main" id="{7D575678-F32E-4A42-988F-063B5E99BED4}"/>
                </a:ext>
              </a:extLst>
            </p:cNvPr>
            <p:cNvSpPr txBox="1"/>
            <p:nvPr/>
          </p:nvSpPr>
          <p:spPr>
            <a:xfrm>
              <a:off x="3028438" y="1516397"/>
              <a:ext cx="684164" cy="338554"/>
            </a:xfrm>
            <a:prstGeom prst="rect">
              <a:avLst/>
            </a:prstGeom>
            <a:noFill/>
          </p:spPr>
          <p:txBody>
            <a:bodyPr wrap="square" rtlCol="0">
              <a:spAutoFit/>
            </a:bodyPr>
            <a:lstStyle/>
            <a:p>
              <a:r>
                <a:rPr lang="en-US" sz="1600" b="1" dirty="0"/>
                <a:t>in</a:t>
              </a:r>
              <a:r>
                <a:rPr lang="en-US" sz="1600" b="1" baseline="-25000" dirty="0"/>
                <a:t>1,2</a:t>
              </a:r>
              <a:endParaRPr lang="en-US" sz="1600" b="1" dirty="0"/>
            </a:p>
          </p:txBody>
        </p:sp>
        <p:sp>
          <p:nvSpPr>
            <p:cNvPr id="60" name="TextBox 59">
              <a:extLst>
                <a:ext uri="{FF2B5EF4-FFF2-40B4-BE49-F238E27FC236}">
                  <a16:creationId xmlns:a16="http://schemas.microsoft.com/office/drawing/2014/main" id="{50D4CE38-70DD-D946-9A38-F1913FB0817A}"/>
                </a:ext>
              </a:extLst>
            </p:cNvPr>
            <p:cNvSpPr txBox="1"/>
            <p:nvPr/>
          </p:nvSpPr>
          <p:spPr>
            <a:xfrm>
              <a:off x="785968" y="3313522"/>
              <a:ext cx="684164" cy="338554"/>
            </a:xfrm>
            <a:prstGeom prst="rect">
              <a:avLst/>
            </a:prstGeom>
            <a:noFill/>
          </p:spPr>
          <p:txBody>
            <a:bodyPr wrap="square" rtlCol="0">
              <a:spAutoFit/>
            </a:bodyPr>
            <a:lstStyle/>
            <a:p>
              <a:r>
                <a:rPr lang="en-US" sz="1600" b="1" dirty="0"/>
                <a:t>in</a:t>
              </a:r>
              <a:r>
                <a:rPr lang="en-US" sz="1600" b="1" baseline="-25000" dirty="0"/>
                <a:t>2,1</a:t>
              </a:r>
              <a:endParaRPr lang="en-US" sz="1600" b="1" dirty="0"/>
            </a:p>
          </p:txBody>
        </p:sp>
        <p:sp>
          <p:nvSpPr>
            <p:cNvPr id="61" name="TextBox 60">
              <a:extLst>
                <a:ext uri="{FF2B5EF4-FFF2-40B4-BE49-F238E27FC236}">
                  <a16:creationId xmlns:a16="http://schemas.microsoft.com/office/drawing/2014/main" id="{759971E7-FB17-074A-BDB5-2AB2721AD4FF}"/>
                </a:ext>
              </a:extLst>
            </p:cNvPr>
            <p:cNvSpPr txBox="1"/>
            <p:nvPr/>
          </p:nvSpPr>
          <p:spPr>
            <a:xfrm>
              <a:off x="3027457" y="3329515"/>
              <a:ext cx="684164" cy="338554"/>
            </a:xfrm>
            <a:prstGeom prst="rect">
              <a:avLst/>
            </a:prstGeom>
            <a:noFill/>
          </p:spPr>
          <p:txBody>
            <a:bodyPr wrap="square" rtlCol="0">
              <a:spAutoFit/>
            </a:bodyPr>
            <a:lstStyle/>
            <a:p>
              <a:r>
                <a:rPr lang="en-US" sz="1600" b="1" dirty="0"/>
                <a:t>in</a:t>
              </a:r>
              <a:r>
                <a:rPr lang="en-US" sz="1600" b="1" baseline="-25000" dirty="0"/>
                <a:t>2,2</a:t>
              </a:r>
              <a:endParaRPr lang="en-US" sz="1600" b="1" dirty="0"/>
            </a:p>
          </p:txBody>
        </p:sp>
        <p:sp>
          <p:nvSpPr>
            <p:cNvPr id="70" name="TextBox 69">
              <a:extLst>
                <a:ext uri="{FF2B5EF4-FFF2-40B4-BE49-F238E27FC236}">
                  <a16:creationId xmlns:a16="http://schemas.microsoft.com/office/drawing/2014/main" id="{D28C3CAC-3D4B-D54E-B631-A58D80246D12}"/>
                </a:ext>
              </a:extLst>
            </p:cNvPr>
            <p:cNvSpPr txBox="1"/>
            <p:nvPr/>
          </p:nvSpPr>
          <p:spPr>
            <a:xfrm>
              <a:off x="109115" y="3128706"/>
              <a:ext cx="900292" cy="338554"/>
            </a:xfrm>
            <a:prstGeom prst="rect">
              <a:avLst/>
            </a:prstGeom>
            <a:noFill/>
          </p:spPr>
          <p:txBody>
            <a:bodyPr wrap="square" rtlCol="0">
              <a:spAutoFit/>
            </a:bodyPr>
            <a:lstStyle/>
            <a:p>
              <a:r>
                <a:rPr lang="en-US" sz="1600" b="1" dirty="0"/>
                <a:t>V</a:t>
              </a:r>
              <a:r>
                <a:rPr lang="en-US" sz="1600" b="1" baseline="-25000" dirty="0"/>
                <a:t>row,1</a:t>
              </a:r>
              <a:endParaRPr lang="en-US" sz="1600" b="1" dirty="0"/>
            </a:p>
          </p:txBody>
        </p:sp>
        <p:sp>
          <p:nvSpPr>
            <p:cNvPr id="71" name="TextBox 70">
              <a:extLst>
                <a:ext uri="{FF2B5EF4-FFF2-40B4-BE49-F238E27FC236}">
                  <a16:creationId xmlns:a16="http://schemas.microsoft.com/office/drawing/2014/main" id="{4D0F5BB3-2360-F34E-BFA4-F8BA179CA7B9}"/>
                </a:ext>
              </a:extLst>
            </p:cNvPr>
            <p:cNvSpPr txBox="1"/>
            <p:nvPr/>
          </p:nvSpPr>
          <p:spPr>
            <a:xfrm>
              <a:off x="109115" y="4961400"/>
              <a:ext cx="900292" cy="338554"/>
            </a:xfrm>
            <a:prstGeom prst="rect">
              <a:avLst/>
            </a:prstGeom>
            <a:noFill/>
          </p:spPr>
          <p:txBody>
            <a:bodyPr wrap="square" rtlCol="0">
              <a:spAutoFit/>
            </a:bodyPr>
            <a:lstStyle/>
            <a:p>
              <a:r>
                <a:rPr lang="en-US" sz="1600" b="1" dirty="0"/>
                <a:t>V</a:t>
              </a:r>
              <a:r>
                <a:rPr lang="en-US" sz="1600" b="1" baseline="-25000" dirty="0"/>
                <a:t>row,2</a:t>
              </a:r>
              <a:endParaRPr lang="en-US" sz="1600" b="1" dirty="0"/>
            </a:p>
          </p:txBody>
        </p:sp>
        <p:sp>
          <p:nvSpPr>
            <p:cNvPr id="52" name="Triangle 51">
              <a:extLst>
                <a:ext uri="{FF2B5EF4-FFF2-40B4-BE49-F238E27FC236}">
                  <a16:creationId xmlns:a16="http://schemas.microsoft.com/office/drawing/2014/main" id="{D62A199E-D09A-2540-9EEC-243ABA810D71}"/>
                </a:ext>
              </a:extLst>
            </p:cNvPr>
            <p:cNvSpPr/>
            <p:nvPr/>
          </p:nvSpPr>
          <p:spPr>
            <a:xfrm rot="16200000">
              <a:off x="664055" y="5094451"/>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Triangle 71">
              <a:extLst>
                <a:ext uri="{FF2B5EF4-FFF2-40B4-BE49-F238E27FC236}">
                  <a16:creationId xmlns:a16="http://schemas.microsoft.com/office/drawing/2014/main" id="{22A85237-995C-C049-B424-DA5C818964DF}"/>
                </a:ext>
              </a:extLst>
            </p:cNvPr>
            <p:cNvSpPr/>
            <p:nvPr/>
          </p:nvSpPr>
          <p:spPr>
            <a:xfrm rot="16200000">
              <a:off x="664055" y="3257362"/>
              <a:ext cx="196528" cy="1651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TextBox 72">
              <a:extLst>
                <a:ext uri="{FF2B5EF4-FFF2-40B4-BE49-F238E27FC236}">
                  <a16:creationId xmlns:a16="http://schemas.microsoft.com/office/drawing/2014/main" id="{49CFB606-5808-074A-AAFF-773CDFDC6AE0}"/>
                </a:ext>
              </a:extLst>
            </p:cNvPr>
            <p:cNvSpPr txBox="1"/>
            <p:nvPr/>
          </p:nvSpPr>
          <p:spPr>
            <a:xfrm>
              <a:off x="2242518" y="1772632"/>
              <a:ext cx="684164" cy="338554"/>
            </a:xfrm>
            <a:prstGeom prst="rect">
              <a:avLst/>
            </a:prstGeom>
            <a:noFill/>
          </p:spPr>
          <p:txBody>
            <a:bodyPr wrap="square" rtlCol="0">
              <a:spAutoFit/>
            </a:bodyPr>
            <a:lstStyle/>
            <a:p>
              <a:r>
                <a:rPr lang="en-US" sz="1600" b="1" dirty="0"/>
                <a:t>out</a:t>
              </a:r>
              <a:r>
                <a:rPr lang="en-US" sz="1600" b="1" baseline="-25000" dirty="0"/>
                <a:t>1,1</a:t>
              </a:r>
              <a:endParaRPr lang="en-US" sz="1600" b="1" dirty="0"/>
            </a:p>
          </p:txBody>
        </p:sp>
        <p:sp>
          <p:nvSpPr>
            <p:cNvPr id="74" name="TextBox 73">
              <a:extLst>
                <a:ext uri="{FF2B5EF4-FFF2-40B4-BE49-F238E27FC236}">
                  <a16:creationId xmlns:a16="http://schemas.microsoft.com/office/drawing/2014/main" id="{C724335A-FD53-C74D-AFE4-57527967E4AD}"/>
                </a:ext>
              </a:extLst>
            </p:cNvPr>
            <p:cNvSpPr txBox="1"/>
            <p:nvPr/>
          </p:nvSpPr>
          <p:spPr>
            <a:xfrm>
              <a:off x="4477983" y="1782112"/>
              <a:ext cx="684164" cy="338554"/>
            </a:xfrm>
            <a:prstGeom prst="rect">
              <a:avLst/>
            </a:prstGeom>
            <a:noFill/>
          </p:spPr>
          <p:txBody>
            <a:bodyPr wrap="square" rtlCol="0">
              <a:spAutoFit/>
            </a:bodyPr>
            <a:lstStyle/>
            <a:p>
              <a:r>
                <a:rPr lang="en-US" sz="1600" b="1" dirty="0"/>
                <a:t>out</a:t>
              </a:r>
              <a:r>
                <a:rPr lang="en-US" sz="1600" b="1" baseline="-25000" dirty="0"/>
                <a:t>1,2</a:t>
              </a:r>
              <a:endParaRPr lang="en-US" sz="1600" b="1" dirty="0"/>
            </a:p>
          </p:txBody>
        </p:sp>
        <p:sp>
          <p:nvSpPr>
            <p:cNvPr id="75" name="TextBox 74">
              <a:extLst>
                <a:ext uri="{FF2B5EF4-FFF2-40B4-BE49-F238E27FC236}">
                  <a16:creationId xmlns:a16="http://schemas.microsoft.com/office/drawing/2014/main" id="{F5CF6495-D5FA-024B-848F-82B3F9A0F7F5}"/>
                </a:ext>
              </a:extLst>
            </p:cNvPr>
            <p:cNvSpPr txBox="1"/>
            <p:nvPr/>
          </p:nvSpPr>
          <p:spPr>
            <a:xfrm>
              <a:off x="2248205" y="3586925"/>
              <a:ext cx="684164" cy="338554"/>
            </a:xfrm>
            <a:prstGeom prst="rect">
              <a:avLst/>
            </a:prstGeom>
            <a:noFill/>
          </p:spPr>
          <p:txBody>
            <a:bodyPr wrap="square" rtlCol="0">
              <a:spAutoFit/>
            </a:bodyPr>
            <a:lstStyle/>
            <a:p>
              <a:r>
                <a:rPr lang="en-US" sz="1600" b="1" dirty="0"/>
                <a:t>out</a:t>
              </a:r>
              <a:r>
                <a:rPr lang="en-US" sz="1600" b="1" baseline="-25000" dirty="0"/>
                <a:t>2,1</a:t>
              </a:r>
              <a:endParaRPr lang="en-US" sz="1600" b="1" dirty="0"/>
            </a:p>
          </p:txBody>
        </p:sp>
        <p:sp>
          <p:nvSpPr>
            <p:cNvPr id="76" name="TextBox 75">
              <a:extLst>
                <a:ext uri="{FF2B5EF4-FFF2-40B4-BE49-F238E27FC236}">
                  <a16:creationId xmlns:a16="http://schemas.microsoft.com/office/drawing/2014/main" id="{2FA786FD-A565-7041-AE63-F3B765B166B3}"/>
                </a:ext>
              </a:extLst>
            </p:cNvPr>
            <p:cNvSpPr txBox="1"/>
            <p:nvPr/>
          </p:nvSpPr>
          <p:spPr>
            <a:xfrm>
              <a:off x="4477983" y="3587195"/>
              <a:ext cx="684164" cy="338554"/>
            </a:xfrm>
            <a:prstGeom prst="rect">
              <a:avLst/>
            </a:prstGeom>
            <a:noFill/>
          </p:spPr>
          <p:txBody>
            <a:bodyPr wrap="square" rtlCol="0">
              <a:spAutoFit/>
            </a:bodyPr>
            <a:lstStyle/>
            <a:p>
              <a:r>
                <a:rPr lang="en-US" sz="1600" b="1" dirty="0"/>
                <a:t>out</a:t>
              </a:r>
              <a:r>
                <a:rPr lang="en-US" sz="1600" b="1" baseline="-25000" dirty="0"/>
                <a:t>2,2</a:t>
              </a:r>
              <a:endParaRPr lang="en-US" sz="1600" b="1" dirty="0"/>
            </a:p>
          </p:txBody>
        </p:sp>
        <p:sp>
          <p:nvSpPr>
            <p:cNvPr id="10" name="Rectangle 9">
              <a:extLst>
                <a:ext uri="{FF2B5EF4-FFF2-40B4-BE49-F238E27FC236}">
                  <a16:creationId xmlns:a16="http://schemas.microsoft.com/office/drawing/2014/main" id="{DC4C87B1-8465-2543-98A7-208631FF79E5}"/>
                </a:ext>
              </a:extLst>
            </p:cNvPr>
            <p:cNvSpPr/>
            <p:nvPr/>
          </p:nvSpPr>
          <p:spPr>
            <a:xfrm>
              <a:off x="3561869"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76">
              <a:extLst>
                <a:ext uri="{FF2B5EF4-FFF2-40B4-BE49-F238E27FC236}">
                  <a16:creationId xmlns:a16="http://schemas.microsoft.com/office/drawing/2014/main" id="{C403279C-E29E-764B-B69C-BF271CA2750F}"/>
                </a:ext>
              </a:extLst>
            </p:cNvPr>
            <p:cNvSpPr/>
            <p:nvPr/>
          </p:nvSpPr>
          <p:spPr>
            <a:xfrm>
              <a:off x="1326388" y="1584228"/>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77">
              <a:extLst>
                <a:ext uri="{FF2B5EF4-FFF2-40B4-BE49-F238E27FC236}">
                  <a16:creationId xmlns:a16="http://schemas.microsoft.com/office/drawing/2014/main" id="{FF00250D-FFBF-E349-A222-5D86E50B346B}"/>
                </a:ext>
              </a:extLst>
            </p:cNvPr>
            <p:cNvSpPr/>
            <p:nvPr/>
          </p:nvSpPr>
          <p:spPr>
            <a:xfrm>
              <a:off x="3565041" y="3415894"/>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78">
              <a:extLst>
                <a:ext uri="{FF2B5EF4-FFF2-40B4-BE49-F238E27FC236}">
                  <a16:creationId xmlns:a16="http://schemas.microsoft.com/office/drawing/2014/main" id="{AD0189E7-AB5B-9847-8FDB-68A4A6842471}"/>
                </a:ext>
              </a:extLst>
            </p:cNvPr>
            <p:cNvSpPr/>
            <p:nvPr/>
          </p:nvSpPr>
          <p:spPr>
            <a:xfrm>
              <a:off x="1329560" y="3415894"/>
              <a:ext cx="794395" cy="762876"/>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ectangle 79">
              <a:extLst>
                <a:ext uri="{FF2B5EF4-FFF2-40B4-BE49-F238E27FC236}">
                  <a16:creationId xmlns:a16="http://schemas.microsoft.com/office/drawing/2014/main" id="{CFD8C3D0-D2D1-984D-A0EA-DE16B7533E13}"/>
                </a:ext>
              </a:extLst>
            </p:cNvPr>
            <p:cNvSpPr/>
            <p:nvPr/>
          </p:nvSpPr>
          <p:spPr>
            <a:xfrm>
              <a:off x="2045265" y="4750785"/>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1" name="Rectangle 80">
              <a:extLst>
                <a:ext uri="{FF2B5EF4-FFF2-40B4-BE49-F238E27FC236}">
                  <a16:creationId xmlns:a16="http://schemas.microsoft.com/office/drawing/2014/main" id="{B9FEF030-7CE3-9B46-BF3C-EFE583314BD1}"/>
                </a:ext>
              </a:extLst>
            </p:cNvPr>
            <p:cNvSpPr/>
            <p:nvPr/>
          </p:nvSpPr>
          <p:spPr>
            <a:xfrm>
              <a:off x="4290047" y="4750650"/>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Rectangle 82">
              <a:extLst>
                <a:ext uri="{FF2B5EF4-FFF2-40B4-BE49-F238E27FC236}">
                  <a16:creationId xmlns:a16="http://schemas.microsoft.com/office/drawing/2014/main" id="{8C272BB2-BB76-5F45-8F5A-A100740BA445}"/>
                </a:ext>
              </a:extLst>
            </p:cNvPr>
            <p:cNvSpPr/>
            <p:nvPr/>
          </p:nvSpPr>
          <p:spPr>
            <a:xfrm>
              <a:off x="2056983" y="2923160"/>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4" name="Rectangle 83">
              <a:extLst>
                <a:ext uri="{FF2B5EF4-FFF2-40B4-BE49-F238E27FC236}">
                  <a16:creationId xmlns:a16="http://schemas.microsoft.com/office/drawing/2014/main" id="{6DBAF35C-709D-7B47-9FB9-2B1A339841D9}"/>
                </a:ext>
              </a:extLst>
            </p:cNvPr>
            <p:cNvSpPr/>
            <p:nvPr/>
          </p:nvSpPr>
          <p:spPr>
            <a:xfrm>
              <a:off x="4301765" y="2923025"/>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8" name="Rectangle 87">
              <a:extLst>
                <a:ext uri="{FF2B5EF4-FFF2-40B4-BE49-F238E27FC236}">
                  <a16:creationId xmlns:a16="http://schemas.microsoft.com/office/drawing/2014/main" id="{BE07805F-933B-B445-9741-84D0F15F6282}"/>
                </a:ext>
              </a:extLst>
            </p:cNvPr>
            <p:cNvSpPr/>
            <p:nvPr/>
          </p:nvSpPr>
          <p:spPr>
            <a:xfrm>
              <a:off x="3594044" y="4750650"/>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9" name="Rectangle 88">
              <a:extLst>
                <a:ext uri="{FF2B5EF4-FFF2-40B4-BE49-F238E27FC236}">
                  <a16:creationId xmlns:a16="http://schemas.microsoft.com/office/drawing/2014/main" id="{D11C6F14-0A30-D448-9DCA-9DD37AD994F3}"/>
                </a:ext>
              </a:extLst>
            </p:cNvPr>
            <p:cNvSpPr/>
            <p:nvPr/>
          </p:nvSpPr>
          <p:spPr>
            <a:xfrm>
              <a:off x="3594044" y="2920278"/>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0" name="Rectangle 89">
              <a:extLst>
                <a:ext uri="{FF2B5EF4-FFF2-40B4-BE49-F238E27FC236}">
                  <a16:creationId xmlns:a16="http://schemas.microsoft.com/office/drawing/2014/main" id="{74144D15-B414-114B-9238-22D4E5DCBFC3}"/>
                </a:ext>
              </a:extLst>
            </p:cNvPr>
            <p:cNvSpPr/>
            <p:nvPr/>
          </p:nvSpPr>
          <p:spPr>
            <a:xfrm>
              <a:off x="1354273" y="2929634"/>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1" name="Rectangle 90">
              <a:extLst>
                <a:ext uri="{FF2B5EF4-FFF2-40B4-BE49-F238E27FC236}">
                  <a16:creationId xmlns:a16="http://schemas.microsoft.com/office/drawing/2014/main" id="{D76130DF-E8F6-D949-808E-DD54E5E40F26}"/>
                </a:ext>
              </a:extLst>
            </p:cNvPr>
            <p:cNvSpPr/>
            <p:nvPr/>
          </p:nvSpPr>
          <p:spPr>
            <a:xfrm>
              <a:off x="1354273" y="4757377"/>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5" name="Rectangle 24">
              <a:extLst>
                <a:ext uri="{FF2B5EF4-FFF2-40B4-BE49-F238E27FC236}">
                  <a16:creationId xmlns:a16="http://schemas.microsoft.com/office/drawing/2014/main" id="{8016A384-D991-DF4E-BCCE-7E8EEAB4CF20}"/>
                </a:ext>
              </a:extLst>
            </p:cNvPr>
            <p:cNvSpPr/>
            <p:nvPr/>
          </p:nvSpPr>
          <p:spPr>
            <a:xfrm>
              <a:off x="1093640" y="5564089"/>
              <a:ext cx="444838" cy="271683"/>
            </a:xfrm>
            <a:prstGeom prst="rect">
              <a:avLst/>
            </a:prstGeom>
            <a:solidFill>
              <a:srgbClr val="FF0000">
                <a:alpha val="2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a:extLst>
                <a:ext uri="{FF2B5EF4-FFF2-40B4-BE49-F238E27FC236}">
                  <a16:creationId xmlns:a16="http://schemas.microsoft.com/office/drawing/2014/main" id="{D0121EF6-47D3-9547-A82D-64FDBA85AB4F}"/>
                </a:ext>
              </a:extLst>
            </p:cNvPr>
            <p:cNvSpPr/>
            <p:nvPr/>
          </p:nvSpPr>
          <p:spPr>
            <a:xfrm>
              <a:off x="1091380" y="5921812"/>
              <a:ext cx="448056" cy="274320"/>
            </a:xfrm>
            <a:prstGeom prst="rect">
              <a:avLst/>
            </a:prstGeom>
            <a:solidFill>
              <a:srgbClr val="0070C0">
                <a:alpha val="20000"/>
              </a:srgbClr>
            </a:solid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7D88ADC6-5FAF-1543-9786-F4F9AB8334EA}"/>
                </a:ext>
              </a:extLst>
            </p:cNvPr>
            <p:cNvSpPr txBox="1"/>
            <p:nvPr/>
          </p:nvSpPr>
          <p:spPr>
            <a:xfrm>
              <a:off x="1527512" y="5532483"/>
              <a:ext cx="2752923" cy="338554"/>
            </a:xfrm>
            <a:prstGeom prst="rect">
              <a:avLst/>
            </a:prstGeom>
            <a:noFill/>
          </p:spPr>
          <p:txBody>
            <a:bodyPr wrap="square" rtlCol="0">
              <a:spAutoFit/>
            </a:bodyPr>
            <a:lstStyle/>
            <a:p>
              <a:r>
                <a:rPr lang="en-US" sz="1600" b="1" dirty="0"/>
                <a:t>Hysteretic 3T NEM Router</a:t>
              </a:r>
            </a:p>
          </p:txBody>
        </p:sp>
        <p:sp>
          <p:nvSpPr>
            <p:cNvPr id="32" name="TextBox 31">
              <a:extLst>
                <a:ext uri="{FF2B5EF4-FFF2-40B4-BE49-F238E27FC236}">
                  <a16:creationId xmlns:a16="http://schemas.microsoft.com/office/drawing/2014/main" id="{F1A0ADF1-4508-8144-B3A0-574C6F81B058}"/>
                </a:ext>
              </a:extLst>
            </p:cNvPr>
            <p:cNvSpPr txBox="1"/>
            <p:nvPr/>
          </p:nvSpPr>
          <p:spPr>
            <a:xfrm>
              <a:off x="1543371" y="5874544"/>
              <a:ext cx="1345157" cy="338554"/>
            </a:xfrm>
            <a:prstGeom prst="rect">
              <a:avLst/>
            </a:prstGeom>
            <a:noFill/>
          </p:spPr>
          <p:txBody>
            <a:bodyPr wrap="square" rtlCol="0">
              <a:spAutoFit/>
            </a:bodyPr>
            <a:lstStyle/>
            <a:p>
              <a:r>
                <a:rPr lang="en-US" sz="1600" b="1" dirty="0"/>
                <a:t>RRAM Cell</a:t>
              </a:r>
            </a:p>
          </p:txBody>
        </p:sp>
        <p:sp>
          <p:nvSpPr>
            <p:cNvPr id="47" name="Rectangle 46">
              <a:extLst>
                <a:ext uri="{FF2B5EF4-FFF2-40B4-BE49-F238E27FC236}">
                  <a16:creationId xmlns:a16="http://schemas.microsoft.com/office/drawing/2014/main" id="{D85FF0F8-82A8-DC41-A084-8A52CE0E2DC3}"/>
                </a:ext>
              </a:extLst>
            </p:cNvPr>
            <p:cNvSpPr/>
            <p:nvPr/>
          </p:nvSpPr>
          <p:spPr>
            <a:xfrm>
              <a:off x="3979163" y="5546325"/>
              <a:ext cx="448056" cy="274320"/>
            </a:xfrm>
            <a:prstGeom prst="rect">
              <a:avLst/>
            </a:prstGeom>
            <a:solidFill>
              <a:srgbClr val="00B050">
                <a:alpha val="20000"/>
              </a:srgbClr>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4" name="TextBox 53">
              <a:extLst>
                <a:ext uri="{FF2B5EF4-FFF2-40B4-BE49-F238E27FC236}">
                  <a16:creationId xmlns:a16="http://schemas.microsoft.com/office/drawing/2014/main" id="{BAB3F2C9-AACF-2741-9DF1-A6BE37AF6EFA}"/>
                </a:ext>
              </a:extLst>
            </p:cNvPr>
            <p:cNvSpPr txBox="1"/>
            <p:nvPr/>
          </p:nvSpPr>
          <p:spPr>
            <a:xfrm>
              <a:off x="4431154" y="5499057"/>
              <a:ext cx="2257798" cy="338554"/>
            </a:xfrm>
            <a:prstGeom prst="rect">
              <a:avLst/>
            </a:prstGeom>
            <a:noFill/>
          </p:spPr>
          <p:txBody>
            <a:bodyPr wrap="square" rtlCol="0">
              <a:spAutoFit/>
            </a:bodyPr>
            <a:lstStyle/>
            <a:p>
              <a:r>
                <a:rPr lang="en-US" sz="1600" b="1" dirty="0"/>
                <a:t>Thin Film Resistor (TFR)</a:t>
              </a:r>
            </a:p>
          </p:txBody>
        </p:sp>
        <p:sp>
          <p:nvSpPr>
            <p:cNvPr id="92" name="TextBox 91">
              <a:extLst>
                <a:ext uri="{FF2B5EF4-FFF2-40B4-BE49-F238E27FC236}">
                  <a16:creationId xmlns:a16="http://schemas.microsoft.com/office/drawing/2014/main" id="{AE3E0F2E-5107-5A44-9FDA-178A624B12B5}"/>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sp>
          <p:nvSpPr>
            <p:cNvPr id="4" name="TextBox 3">
              <a:extLst>
                <a:ext uri="{FF2B5EF4-FFF2-40B4-BE49-F238E27FC236}">
                  <a16:creationId xmlns:a16="http://schemas.microsoft.com/office/drawing/2014/main" id="{1180189C-70C6-0C4D-AD2A-DE825A834B0E}"/>
                </a:ext>
              </a:extLst>
            </p:cNvPr>
            <p:cNvSpPr txBox="1"/>
            <p:nvPr/>
          </p:nvSpPr>
          <p:spPr>
            <a:xfrm>
              <a:off x="1640725" y="2304251"/>
              <a:ext cx="360612" cy="338554"/>
            </a:xfrm>
            <a:prstGeom prst="rect">
              <a:avLst/>
            </a:prstGeom>
            <a:noFill/>
          </p:spPr>
          <p:txBody>
            <a:bodyPr wrap="none" rtlCol="0">
              <a:spAutoFit/>
            </a:bodyPr>
            <a:lstStyle/>
            <a:p>
              <a:r>
                <a:rPr lang="en-US" sz="1600" b="1" dirty="0"/>
                <a:t>V</a:t>
              </a:r>
              <a:r>
                <a:rPr lang="en-US" sz="1600" b="1" baseline="-25000" dirty="0"/>
                <a:t>g</a:t>
              </a:r>
              <a:endParaRPr lang="en-US" sz="1600" b="1" dirty="0"/>
            </a:p>
          </p:txBody>
        </p:sp>
        <p:sp>
          <p:nvSpPr>
            <p:cNvPr id="93" name="TextBox 92">
              <a:extLst>
                <a:ext uri="{FF2B5EF4-FFF2-40B4-BE49-F238E27FC236}">
                  <a16:creationId xmlns:a16="http://schemas.microsoft.com/office/drawing/2014/main" id="{7E5EE402-D092-F448-9738-1E48591430D8}"/>
                </a:ext>
              </a:extLst>
            </p:cNvPr>
            <p:cNvSpPr txBox="1"/>
            <p:nvPr/>
          </p:nvSpPr>
          <p:spPr>
            <a:xfrm>
              <a:off x="1399115" y="2595068"/>
              <a:ext cx="369012" cy="338554"/>
            </a:xfrm>
            <a:prstGeom prst="rect">
              <a:avLst/>
            </a:prstGeom>
            <a:noFill/>
          </p:spPr>
          <p:txBody>
            <a:bodyPr wrap="none" rtlCol="0">
              <a:spAutoFit/>
            </a:bodyPr>
            <a:lstStyle/>
            <a:p>
              <a:r>
                <a:rPr lang="en-US" sz="1600" b="1" dirty="0"/>
                <a:t>R</a:t>
              </a:r>
              <a:r>
                <a:rPr lang="en-US" sz="1600" b="1" baseline="-25000" dirty="0"/>
                <a:t>1</a:t>
              </a:r>
              <a:endParaRPr lang="en-US" sz="1600" b="1" dirty="0"/>
            </a:p>
          </p:txBody>
        </p:sp>
      </p:grpSp>
    </p:spTree>
    <p:extLst>
      <p:ext uri="{BB962C8B-B14F-4D97-AF65-F5344CB8AC3E}">
        <p14:creationId xmlns:p14="http://schemas.microsoft.com/office/powerpoint/2010/main" val="418164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97BF-EBC1-984D-A0AE-86F95AEF60B1}"/>
              </a:ext>
            </a:extLst>
          </p:cNvPr>
          <p:cNvSpPr>
            <a:spLocks noGrp="1"/>
          </p:cNvSpPr>
          <p:nvPr>
            <p:ph type="title"/>
          </p:nvPr>
        </p:nvSpPr>
        <p:spPr/>
        <p:txBody>
          <a:bodyPr/>
          <a:lstStyle/>
          <a:p>
            <a:r>
              <a:rPr lang="en-US" dirty="0"/>
              <a:t>Designing an application today</a:t>
            </a:r>
          </a:p>
        </p:txBody>
      </p:sp>
      <p:pic>
        <p:nvPicPr>
          <p:cNvPr id="15" name="Content Placeholder 14">
            <a:extLst>
              <a:ext uri="{FF2B5EF4-FFF2-40B4-BE49-F238E27FC236}">
                <a16:creationId xmlns:a16="http://schemas.microsoft.com/office/drawing/2014/main" id="{6A429252-8BF5-A94B-9C5D-69632A364880}"/>
              </a:ext>
            </a:extLst>
          </p:cNvPr>
          <p:cNvPicPr>
            <a:picLocks noGrp="1" noChangeAspect="1"/>
          </p:cNvPicPr>
          <p:nvPr>
            <p:ph idx="1"/>
          </p:nvPr>
        </p:nvPicPr>
        <p:blipFill>
          <a:blip r:embed="rId3"/>
          <a:stretch>
            <a:fillRect/>
          </a:stretch>
        </p:blipFill>
        <p:spPr>
          <a:xfrm>
            <a:off x="1206856" y="1825625"/>
            <a:ext cx="9778287" cy="4351338"/>
          </a:xfrm>
        </p:spPr>
      </p:pic>
      <p:sp>
        <p:nvSpPr>
          <p:cNvPr id="21" name="TextBox 20">
            <a:extLst>
              <a:ext uri="{FF2B5EF4-FFF2-40B4-BE49-F238E27FC236}">
                <a16:creationId xmlns:a16="http://schemas.microsoft.com/office/drawing/2014/main" id="{72FD7759-329D-7348-A0BD-C974CC579E83}"/>
              </a:ext>
            </a:extLst>
          </p:cNvPr>
          <p:cNvSpPr txBox="1"/>
          <p:nvPr/>
        </p:nvSpPr>
        <p:spPr>
          <a:xfrm>
            <a:off x="1881808" y="3059668"/>
            <a:ext cx="667170" cy="369332"/>
          </a:xfrm>
          <a:prstGeom prst="rect">
            <a:avLst/>
          </a:prstGeom>
          <a:noFill/>
        </p:spPr>
        <p:txBody>
          <a:bodyPr wrap="none" rtlCol="0">
            <a:spAutoFit/>
          </a:bodyPr>
          <a:lstStyle/>
          <a:p>
            <a:r>
              <a:rPr lang="en-US" dirty="0">
                <a:solidFill>
                  <a:srgbClr val="0070C0"/>
                </a:solidFill>
              </a:rPr>
              <a:t>Code</a:t>
            </a:r>
          </a:p>
        </p:txBody>
      </p:sp>
      <p:sp>
        <p:nvSpPr>
          <p:cNvPr id="22" name="TextBox 21">
            <a:extLst>
              <a:ext uri="{FF2B5EF4-FFF2-40B4-BE49-F238E27FC236}">
                <a16:creationId xmlns:a16="http://schemas.microsoft.com/office/drawing/2014/main" id="{014E62F5-991F-A34A-B69A-E3B156886257}"/>
              </a:ext>
            </a:extLst>
          </p:cNvPr>
          <p:cNvSpPr txBox="1"/>
          <p:nvPr/>
        </p:nvSpPr>
        <p:spPr>
          <a:xfrm>
            <a:off x="4221251" y="3059668"/>
            <a:ext cx="727892" cy="369332"/>
          </a:xfrm>
          <a:prstGeom prst="rect">
            <a:avLst/>
          </a:prstGeom>
          <a:noFill/>
        </p:spPr>
        <p:txBody>
          <a:bodyPr wrap="none" rtlCol="0">
            <a:spAutoFit/>
          </a:bodyPr>
          <a:lstStyle/>
          <a:p>
            <a:r>
              <a:rPr lang="en-US" dirty="0">
                <a:solidFill>
                  <a:srgbClr val="0070C0"/>
                </a:solidFill>
              </a:rPr>
              <a:t>CUDA</a:t>
            </a:r>
          </a:p>
        </p:txBody>
      </p:sp>
      <p:sp>
        <p:nvSpPr>
          <p:cNvPr id="23" name="TextBox 22">
            <a:extLst>
              <a:ext uri="{FF2B5EF4-FFF2-40B4-BE49-F238E27FC236}">
                <a16:creationId xmlns:a16="http://schemas.microsoft.com/office/drawing/2014/main" id="{82F65B46-7063-6847-BC4B-0FF0198F9016}"/>
              </a:ext>
            </a:extLst>
          </p:cNvPr>
          <p:cNvSpPr txBox="1"/>
          <p:nvPr/>
        </p:nvSpPr>
        <p:spPr>
          <a:xfrm>
            <a:off x="6922757" y="3059668"/>
            <a:ext cx="955070" cy="369332"/>
          </a:xfrm>
          <a:prstGeom prst="rect">
            <a:avLst/>
          </a:prstGeom>
          <a:noFill/>
        </p:spPr>
        <p:txBody>
          <a:bodyPr wrap="none" rtlCol="0">
            <a:spAutoFit/>
          </a:bodyPr>
          <a:lstStyle/>
          <a:p>
            <a:r>
              <a:rPr lang="en-US" dirty="0">
                <a:solidFill>
                  <a:srgbClr val="0070C0"/>
                </a:solidFill>
              </a:rPr>
              <a:t>RTL/HLS</a:t>
            </a:r>
          </a:p>
        </p:txBody>
      </p:sp>
      <p:sp>
        <p:nvSpPr>
          <p:cNvPr id="24" name="TextBox 23">
            <a:extLst>
              <a:ext uri="{FF2B5EF4-FFF2-40B4-BE49-F238E27FC236}">
                <a16:creationId xmlns:a16="http://schemas.microsoft.com/office/drawing/2014/main" id="{EE7564CF-4DE9-E546-B88F-20278E760907}"/>
              </a:ext>
            </a:extLst>
          </p:cNvPr>
          <p:cNvSpPr txBox="1"/>
          <p:nvPr/>
        </p:nvSpPr>
        <p:spPr>
          <a:xfrm>
            <a:off x="9252562" y="3059668"/>
            <a:ext cx="2115259" cy="369332"/>
          </a:xfrm>
          <a:prstGeom prst="rect">
            <a:avLst/>
          </a:prstGeom>
          <a:noFill/>
        </p:spPr>
        <p:txBody>
          <a:bodyPr wrap="none" rtlCol="0">
            <a:spAutoFit/>
          </a:bodyPr>
          <a:lstStyle/>
          <a:p>
            <a:r>
              <a:rPr lang="en-US" dirty="0">
                <a:solidFill>
                  <a:srgbClr val="0070C0"/>
                </a:solidFill>
              </a:rPr>
              <a:t>RTL + PNR + Tapeout</a:t>
            </a:r>
          </a:p>
        </p:txBody>
      </p:sp>
      <p:sp>
        <p:nvSpPr>
          <p:cNvPr id="25" name="TextBox 24">
            <a:extLst>
              <a:ext uri="{FF2B5EF4-FFF2-40B4-BE49-F238E27FC236}">
                <a16:creationId xmlns:a16="http://schemas.microsoft.com/office/drawing/2014/main" id="{62DA3C79-8505-F34E-8FC5-B356ACE38EAC}"/>
              </a:ext>
            </a:extLst>
          </p:cNvPr>
          <p:cNvSpPr txBox="1"/>
          <p:nvPr/>
        </p:nvSpPr>
        <p:spPr>
          <a:xfrm>
            <a:off x="7522826" y="4690409"/>
            <a:ext cx="710003" cy="369332"/>
          </a:xfrm>
          <a:prstGeom prst="rect">
            <a:avLst/>
          </a:prstGeom>
          <a:noFill/>
        </p:spPr>
        <p:txBody>
          <a:bodyPr wrap="none" rtlCol="0">
            <a:spAutoFit/>
          </a:bodyPr>
          <a:lstStyle/>
          <a:p>
            <a:r>
              <a:rPr lang="en-US" dirty="0">
                <a:solidFill>
                  <a:srgbClr val="C00000"/>
                </a:solidFill>
              </a:rPr>
              <a:t>CGRA</a:t>
            </a:r>
          </a:p>
        </p:txBody>
      </p:sp>
      <p:sp>
        <p:nvSpPr>
          <p:cNvPr id="26" name="TextBox 25">
            <a:extLst>
              <a:ext uri="{FF2B5EF4-FFF2-40B4-BE49-F238E27FC236}">
                <a16:creationId xmlns:a16="http://schemas.microsoft.com/office/drawing/2014/main" id="{27AA59C4-0D4D-1C43-B3D7-A67D7102A6BB}"/>
              </a:ext>
            </a:extLst>
          </p:cNvPr>
          <p:cNvSpPr txBox="1"/>
          <p:nvPr/>
        </p:nvSpPr>
        <p:spPr>
          <a:xfrm>
            <a:off x="8618312" y="4993481"/>
            <a:ext cx="786947" cy="369332"/>
          </a:xfrm>
          <a:prstGeom prst="rect">
            <a:avLst/>
          </a:prstGeom>
          <a:noFill/>
        </p:spPr>
        <p:txBody>
          <a:bodyPr wrap="none" rtlCol="0">
            <a:spAutoFit/>
          </a:bodyPr>
          <a:lstStyle/>
          <a:p>
            <a:r>
              <a:rPr lang="en-US" dirty="0">
                <a:solidFill>
                  <a:srgbClr val="C00000"/>
                </a:solidFill>
              </a:rPr>
              <a:t>CGRA</a:t>
            </a:r>
            <a:r>
              <a:rPr lang="en-US" baseline="30000" dirty="0">
                <a:solidFill>
                  <a:srgbClr val="C00000"/>
                </a:solidFill>
              </a:rPr>
              <a:t>*</a:t>
            </a:r>
            <a:endParaRPr lang="en-US" dirty="0">
              <a:solidFill>
                <a:srgbClr val="C00000"/>
              </a:solidFill>
            </a:endParaRPr>
          </a:p>
        </p:txBody>
      </p:sp>
      <p:sp>
        <p:nvSpPr>
          <p:cNvPr id="27" name="TextBox 26">
            <a:extLst>
              <a:ext uri="{FF2B5EF4-FFF2-40B4-BE49-F238E27FC236}">
                <a16:creationId xmlns:a16="http://schemas.microsoft.com/office/drawing/2014/main" id="{229A0A3B-B895-EC4A-AB13-18DA1351DE3A}"/>
              </a:ext>
            </a:extLst>
          </p:cNvPr>
          <p:cNvSpPr txBox="1"/>
          <p:nvPr/>
        </p:nvSpPr>
        <p:spPr>
          <a:xfrm>
            <a:off x="7040998" y="5685866"/>
            <a:ext cx="710003" cy="369332"/>
          </a:xfrm>
          <a:prstGeom prst="rect">
            <a:avLst/>
          </a:prstGeom>
          <a:noFill/>
        </p:spPr>
        <p:txBody>
          <a:bodyPr wrap="none" rtlCol="0">
            <a:spAutoFit/>
          </a:bodyPr>
          <a:lstStyle/>
          <a:p>
            <a:r>
              <a:rPr lang="en-US" dirty="0">
                <a:solidFill>
                  <a:srgbClr val="C00000"/>
                </a:solidFill>
              </a:rPr>
              <a:t>CGRA</a:t>
            </a:r>
          </a:p>
        </p:txBody>
      </p:sp>
      <p:sp>
        <p:nvSpPr>
          <p:cNvPr id="28" name="TextBox 27">
            <a:extLst>
              <a:ext uri="{FF2B5EF4-FFF2-40B4-BE49-F238E27FC236}">
                <a16:creationId xmlns:a16="http://schemas.microsoft.com/office/drawing/2014/main" id="{1DB99983-6AC6-524E-9AE4-3A9FD974BE90}"/>
              </a:ext>
            </a:extLst>
          </p:cNvPr>
          <p:cNvSpPr txBox="1"/>
          <p:nvPr/>
        </p:nvSpPr>
        <p:spPr>
          <a:xfrm>
            <a:off x="2541885" y="6304314"/>
            <a:ext cx="7108228" cy="276999"/>
          </a:xfrm>
          <a:prstGeom prst="rect">
            <a:avLst/>
          </a:prstGeom>
          <a:noFill/>
        </p:spPr>
        <p:txBody>
          <a:bodyPr wrap="none" rtlCol="0">
            <a:spAutoFit/>
          </a:bodyPr>
          <a:lstStyle/>
          <a:p>
            <a:pPr algn="ctr"/>
            <a:r>
              <a:rPr lang="en-US" sz="1200" b="1" dirty="0"/>
              <a:t>Source: </a:t>
            </a:r>
            <a:r>
              <a:rPr lang="en-US" sz="1200" dirty="0">
                <a:hlinkClick r:id="rId4"/>
              </a:rPr>
              <a:t>https://hackernoon.com/a-gentle-introduction-to-hardware-accelerated-data-processing-81ac79c2105</a:t>
            </a:r>
            <a:endParaRPr lang="en-US" sz="1200" dirty="0"/>
          </a:p>
        </p:txBody>
      </p:sp>
      <p:sp>
        <p:nvSpPr>
          <p:cNvPr id="29" name="TextBox 28">
            <a:extLst>
              <a:ext uri="{FF2B5EF4-FFF2-40B4-BE49-F238E27FC236}">
                <a16:creationId xmlns:a16="http://schemas.microsoft.com/office/drawing/2014/main" id="{FBB49A82-6DDB-5449-A1C1-A79013200BFC}"/>
              </a:ext>
            </a:extLst>
          </p:cNvPr>
          <p:cNvSpPr txBox="1"/>
          <p:nvPr/>
        </p:nvSpPr>
        <p:spPr>
          <a:xfrm>
            <a:off x="2586573" y="6523998"/>
            <a:ext cx="2362570" cy="369332"/>
          </a:xfrm>
          <a:prstGeom prst="rect">
            <a:avLst/>
          </a:prstGeom>
          <a:noFill/>
        </p:spPr>
        <p:txBody>
          <a:bodyPr wrap="none" rtlCol="0">
            <a:spAutoFit/>
          </a:bodyPr>
          <a:lstStyle/>
          <a:p>
            <a:r>
              <a:rPr lang="en-US" dirty="0">
                <a:solidFill>
                  <a:srgbClr val="C00000"/>
                </a:solidFill>
              </a:rPr>
              <a:t>* Workload-dependent</a:t>
            </a:r>
          </a:p>
        </p:txBody>
      </p:sp>
      <p:sp>
        <p:nvSpPr>
          <p:cNvPr id="31" name="TextBox 30">
            <a:extLst>
              <a:ext uri="{FF2B5EF4-FFF2-40B4-BE49-F238E27FC236}">
                <a16:creationId xmlns:a16="http://schemas.microsoft.com/office/drawing/2014/main" id="{E437CD3B-6B4B-0C48-BB75-BAA20D855463}"/>
              </a:ext>
            </a:extLst>
          </p:cNvPr>
          <p:cNvSpPr txBox="1"/>
          <p:nvPr/>
        </p:nvSpPr>
        <p:spPr>
          <a:xfrm>
            <a:off x="34834" y="3059668"/>
            <a:ext cx="1399294" cy="369332"/>
          </a:xfrm>
          <a:prstGeom prst="rect">
            <a:avLst/>
          </a:prstGeom>
          <a:noFill/>
        </p:spPr>
        <p:txBody>
          <a:bodyPr wrap="none" rtlCol="0">
            <a:spAutoFit/>
          </a:bodyPr>
          <a:lstStyle/>
          <a:p>
            <a:r>
              <a:rPr lang="en-US" b="1" dirty="0">
                <a:solidFill>
                  <a:srgbClr val="0070C0"/>
                </a:solidFill>
              </a:rPr>
              <a:t>Design Flow:</a:t>
            </a:r>
          </a:p>
        </p:txBody>
      </p:sp>
    </p:spTree>
    <p:extLst>
      <p:ext uri="{BB962C8B-B14F-4D97-AF65-F5344CB8AC3E}">
        <p14:creationId xmlns:p14="http://schemas.microsoft.com/office/powerpoint/2010/main" val="181998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dissolv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3039E9-16C7-D044-9482-516FA3C42EB9}"/>
              </a:ext>
            </a:extLst>
          </p:cNvPr>
          <p:cNvPicPr>
            <a:picLocks noGrp="1" noChangeAspect="1"/>
          </p:cNvPicPr>
          <p:nvPr>
            <p:ph idx="1"/>
          </p:nvPr>
        </p:nvPicPr>
        <p:blipFill>
          <a:blip r:embed="rId3"/>
          <a:stretch>
            <a:fillRect/>
          </a:stretch>
        </p:blipFill>
        <p:spPr>
          <a:xfrm>
            <a:off x="80550" y="326453"/>
            <a:ext cx="12030900" cy="6205093"/>
          </a:xfrm>
          <a:prstGeom prst="rect">
            <a:avLst/>
          </a:prstGeom>
        </p:spPr>
      </p:pic>
      <p:cxnSp>
        <p:nvCxnSpPr>
          <p:cNvPr id="8" name="Straight Connector 7">
            <a:extLst>
              <a:ext uri="{FF2B5EF4-FFF2-40B4-BE49-F238E27FC236}">
                <a16:creationId xmlns:a16="http://schemas.microsoft.com/office/drawing/2014/main" id="{D34929EF-5A25-274E-A6AB-36F96D31D12F}"/>
              </a:ext>
            </a:extLst>
          </p:cNvPr>
          <p:cNvCxnSpPr>
            <a:cxnSpLocks/>
          </p:cNvCxnSpPr>
          <p:nvPr/>
        </p:nvCxnSpPr>
        <p:spPr>
          <a:xfrm flipV="1">
            <a:off x="1724628" y="798653"/>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4C469AB-CBEE-6C49-9160-1E75F784C30D}"/>
              </a:ext>
            </a:extLst>
          </p:cNvPr>
          <p:cNvCxnSpPr>
            <a:cxnSpLocks/>
          </p:cNvCxnSpPr>
          <p:nvPr/>
        </p:nvCxnSpPr>
        <p:spPr>
          <a:xfrm flipV="1">
            <a:off x="2606233" y="798652"/>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D8E4F2-CF8A-4E43-A173-8C3D473E40B2}"/>
              </a:ext>
            </a:extLst>
          </p:cNvPr>
          <p:cNvCxnSpPr>
            <a:cxnSpLocks/>
          </p:cNvCxnSpPr>
          <p:nvPr/>
        </p:nvCxnSpPr>
        <p:spPr>
          <a:xfrm flipV="1">
            <a:off x="3474335" y="798652"/>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93A1D7-B0D6-8C49-96F9-FEE337CCB4D6}"/>
              </a:ext>
            </a:extLst>
          </p:cNvPr>
          <p:cNvCxnSpPr>
            <a:cxnSpLocks/>
          </p:cNvCxnSpPr>
          <p:nvPr/>
        </p:nvCxnSpPr>
        <p:spPr>
          <a:xfrm flipV="1">
            <a:off x="4355940" y="798651"/>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F8F629-04C2-BF40-A724-12C9408C9672}"/>
              </a:ext>
            </a:extLst>
          </p:cNvPr>
          <p:cNvCxnSpPr>
            <a:cxnSpLocks/>
          </p:cNvCxnSpPr>
          <p:nvPr/>
        </p:nvCxnSpPr>
        <p:spPr>
          <a:xfrm flipV="1">
            <a:off x="5241403" y="798651"/>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9BD2AE-4436-DF4B-99A1-AC991B194451}"/>
              </a:ext>
            </a:extLst>
          </p:cNvPr>
          <p:cNvCxnSpPr>
            <a:cxnSpLocks/>
          </p:cNvCxnSpPr>
          <p:nvPr/>
        </p:nvCxnSpPr>
        <p:spPr>
          <a:xfrm flipV="1">
            <a:off x="6123008"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BC7D6F-50D6-4842-97DC-5B3A5C4CDE81}"/>
              </a:ext>
            </a:extLst>
          </p:cNvPr>
          <p:cNvCxnSpPr>
            <a:cxnSpLocks/>
          </p:cNvCxnSpPr>
          <p:nvPr/>
        </p:nvCxnSpPr>
        <p:spPr>
          <a:xfrm flipV="1">
            <a:off x="6981463"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CBD1B2-5B2A-DB4F-BBE2-BC93F4C583FE}"/>
              </a:ext>
            </a:extLst>
          </p:cNvPr>
          <p:cNvCxnSpPr>
            <a:cxnSpLocks/>
          </p:cNvCxnSpPr>
          <p:nvPr/>
        </p:nvCxnSpPr>
        <p:spPr>
          <a:xfrm flipV="1">
            <a:off x="7863068"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780B0B-50CE-DB4C-8D75-7D81D56AAA6D}"/>
              </a:ext>
            </a:extLst>
          </p:cNvPr>
          <p:cNvCxnSpPr>
            <a:cxnSpLocks/>
          </p:cNvCxnSpPr>
          <p:nvPr/>
        </p:nvCxnSpPr>
        <p:spPr>
          <a:xfrm flipV="1">
            <a:off x="8729240" y="798650"/>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C5A56E4-F5BE-CB47-B3B0-284976138166}"/>
              </a:ext>
            </a:extLst>
          </p:cNvPr>
          <p:cNvCxnSpPr>
            <a:cxnSpLocks/>
          </p:cNvCxnSpPr>
          <p:nvPr/>
        </p:nvCxnSpPr>
        <p:spPr>
          <a:xfrm flipV="1">
            <a:off x="9610845"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6C650D-385D-2944-AB43-597A11423053}"/>
              </a:ext>
            </a:extLst>
          </p:cNvPr>
          <p:cNvCxnSpPr>
            <a:cxnSpLocks/>
          </p:cNvCxnSpPr>
          <p:nvPr/>
        </p:nvCxnSpPr>
        <p:spPr>
          <a:xfrm flipV="1">
            <a:off x="10477018" y="798649"/>
            <a:ext cx="0" cy="512758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313A35-286C-A548-89E8-30918527EC06}"/>
              </a:ext>
            </a:extLst>
          </p:cNvPr>
          <p:cNvSpPr txBox="1"/>
          <p:nvPr/>
        </p:nvSpPr>
        <p:spPr>
          <a:xfrm>
            <a:off x="912132" y="6346880"/>
            <a:ext cx="687945" cy="369332"/>
          </a:xfrm>
          <a:prstGeom prst="rect">
            <a:avLst/>
          </a:prstGeom>
          <a:noFill/>
        </p:spPr>
        <p:txBody>
          <a:bodyPr wrap="none" rtlCol="0">
            <a:spAutoFit/>
          </a:bodyPr>
          <a:lstStyle/>
          <a:p>
            <a:r>
              <a:rPr lang="en-US" dirty="0">
                <a:solidFill>
                  <a:schemeClr val="bg1"/>
                </a:solidFill>
              </a:rPr>
              <a:t>COPY</a:t>
            </a:r>
          </a:p>
        </p:txBody>
      </p:sp>
      <p:sp>
        <p:nvSpPr>
          <p:cNvPr id="25" name="TextBox 24">
            <a:extLst>
              <a:ext uri="{FF2B5EF4-FFF2-40B4-BE49-F238E27FC236}">
                <a16:creationId xmlns:a16="http://schemas.microsoft.com/office/drawing/2014/main" id="{37C66D03-3622-F043-9010-30D72E0EE2F0}"/>
              </a:ext>
            </a:extLst>
          </p:cNvPr>
          <p:cNvSpPr txBox="1"/>
          <p:nvPr/>
        </p:nvSpPr>
        <p:spPr>
          <a:xfrm>
            <a:off x="1783477" y="6362408"/>
            <a:ext cx="721672" cy="369332"/>
          </a:xfrm>
          <a:prstGeom prst="rect">
            <a:avLst/>
          </a:prstGeom>
          <a:noFill/>
        </p:spPr>
        <p:txBody>
          <a:bodyPr wrap="none" rtlCol="0">
            <a:spAutoFit/>
          </a:bodyPr>
          <a:lstStyle/>
          <a:p>
            <a:r>
              <a:rPr lang="en-US" dirty="0">
                <a:solidFill>
                  <a:schemeClr val="bg1"/>
                </a:solidFill>
              </a:rPr>
              <a:t>HOLD</a:t>
            </a:r>
          </a:p>
        </p:txBody>
      </p:sp>
      <p:sp>
        <p:nvSpPr>
          <p:cNvPr id="26" name="TextBox 25">
            <a:extLst>
              <a:ext uri="{FF2B5EF4-FFF2-40B4-BE49-F238E27FC236}">
                <a16:creationId xmlns:a16="http://schemas.microsoft.com/office/drawing/2014/main" id="{2DA43112-CC90-304B-8E9B-9F754D60C033}"/>
              </a:ext>
            </a:extLst>
          </p:cNvPr>
          <p:cNvSpPr txBox="1"/>
          <p:nvPr/>
        </p:nvSpPr>
        <p:spPr>
          <a:xfrm>
            <a:off x="2714469" y="6346880"/>
            <a:ext cx="548548" cy="369332"/>
          </a:xfrm>
          <a:prstGeom prst="rect">
            <a:avLst/>
          </a:prstGeom>
          <a:noFill/>
        </p:spPr>
        <p:txBody>
          <a:bodyPr wrap="none" rtlCol="0">
            <a:spAutoFit/>
          </a:bodyPr>
          <a:lstStyle/>
          <a:p>
            <a:r>
              <a:rPr lang="en-US" dirty="0">
                <a:solidFill>
                  <a:schemeClr val="bg1"/>
                </a:solidFill>
              </a:rPr>
              <a:t>OFF</a:t>
            </a:r>
          </a:p>
        </p:txBody>
      </p:sp>
      <p:sp>
        <p:nvSpPr>
          <p:cNvPr id="27" name="TextBox 26">
            <a:extLst>
              <a:ext uri="{FF2B5EF4-FFF2-40B4-BE49-F238E27FC236}">
                <a16:creationId xmlns:a16="http://schemas.microsoft.com/office/drawing/2014/main" id="{E6A0B4F5-11CA-294B-B5AA-AB8E293BFCDA}"/>
              </a:ext>
            </a:extLst>
          </p:cNvPr>
          <p:cNvSpPr txBox="1"/>
          <p:nvPr/>
        </p:nvSpPr>
        <p:spPr>
          <a:xfrm>
            <a:off x="3619541" y="6346880"/>
            <a:ext cx="514885" cy="369332"/>
          </a:xfrm>
          <a:prstGeom prst="rect">
            <a:avLst/>
          </a:prstGeom>
          <a:noFill/>
        </p:spPr>
        <p:txBody>
          <a:bodyPr wrap="none" rtlCol="0">
            <a:spAutoFit/>
          </a:bodyPr>
          <a:lstStyle/>
          <a:p>
            <a:r>
              <a:rPr lang="en-US" dirty="0">
                <a:solidFill>
                  <a:schemeClr val="bg1"/>
                </a:solidFill>
              </a:rPr>
              <a:t>SET</a:t>
            </a:r>
          </a:p>
        </p:txBody>
      </p:sp>
      <p:sp>
        <p:nvSpPr>
          <p:cNvPr id="28" name="TextBox 27">
            <a:extLst>
              <a:ext uri="{FF2B5EF4-FFF2-40B4-BE49-F238E27FC236}">
                <a16:creationId xmlns:a16="http://schemas.microsoft.com/office/drawing/2014/main" id="{9202DF3F-FCA6-6D4C-ADF8-7970747E2AF9}"/>
              </a:ext>
            </a:extLst>
          </p:cNvPr>
          <p:cNvSpPr txBox="1"/>
          <p:nvPr/>
        </p:nvSpPr>
        <p:spPr>
          <a:xfrm>
            <a:off x="4490950" y="6347165"/>
            <a:ext cx="548548" cy="369332"/>
          </a:xfrm>
          <a:prstGeom prst="rect">
            <a:avLst/>
          </a:prstGeom>
          <a:noFill/>
        </p:spPr>
        <p:txBody>
          <a:bodyPr wrap="none" rtlCol="0">
            <a:spAutoFit/>
          </a:bodyPr>
          <a:lstStyle/>
          <a:p>
            <a:r>
              <a:rPr lang="en-US" dirty="0">
                <a:solidFill>
                  <a:schemeClr val="bg1"/>
                </a:solidFill>
              </a:rPr>
              <a:t>OFF</a:t>
            </a:r>
          </a:p>
        </p:txBody>
      </p:sp>
      <p:sp>
        <p:nvSpPr>
          <p:cNvPr id="29" name="TextBox 28">
            <a:extLst>
              <a:ext uri="{FF2B5EF4-FFF2-40B4-BE49-F238E27FC236}">
                <a16:creationId xmlns:a16="http://schemas.microsoft.com/office/drawing/2014/main" id="{4727F084-6D69-FD45-BDEB-58A6A5FE1E96}"/>
              </a:ext>
            </a:extLst>
          </p:cNvPr>
          <p:cNvSpPr txBox="1"/>
          <p:nvPr/>
        </p:nvSpPr>
        <p:spPr>
          <a:xfrm>
            <a:off x="5285228" y="6346351"/>
            <a:ext cx="687945" cy="369332"/>
          </a:xfrm>
          <a:prstGeom prst="rect">
            <a:avLst/>
          </a:prstGeom>
          <a:noFill/>
        </p:spPr>
        <p:txBody>
          <a:bodyPr wrap="none" rtlCol="0">
            <a:spAutoFit/>
          </a:bodyPr>
          <a:lstStyle/>
          <a:p>
            <a:r>
              <a:rPr lang="en-US" dirty="0">
                <a:solidFill>
                  <a:schemeClr val="bg1"/>
                </a:solidFill>
              </a:rPr>
              <a:t>COPY</a:t>
            </a:r>
          </a:p>
        </p:txBody>
      </p:sp>
      <p:sp>
        <p:nvSpPr>
          <p:cNvPr id="30" name="TextBox 29">
            <a:extLst>
              <a:ext uri="{FF2B5EF4-FFF2-40B4-BE49-F238E27FC236}">
                <a16:creationId xmlns:a16="http://schemas.microsoft.com/office/drawing/2014/main" id="{20D7FEFA-0691-4347-9FE7-EB7C0FD81C34}"/>
              </a:ext>
            </a:extLst>
          </p:cNvPr>
          <p:cNvSpPr txBox="1"/>
          <p:nvPr/>
        </p:nvSpPr>
        <p:spPr>
          <a:xfrm>
            <a:off x="6156573" y="6361879"/>
            <a:ext cx="721672" cy="369332"/>
          </a:xfrm>
          <a:prstGeom prst="rect">
            <a:avLst/>
          </a:prstGeom>
          <a:noFill/>
        </p:spPr>
        <p:txBody>
          <a:bodyPr wrap="none" rtlCol="0">
            <a:spAutoFit/>
          </a:bodyPr>
          <a:lstStyle/>
          <a:p>
            <a:r>
              <a:rPr lang="en-US" dirty="0">
                <a:solidFill>
                  <a:schemeClr val="bg1"/>
                </a:solidFill>
              </a:rPr>
              <a:t>HOLD</a:t>
            </a:r>
          </a:p>
        </p:txBody>
      </p:sp>
      <p:sp>
        <p:nvSpPr>
          <p:cNvPr id="31" name="TextBox 30">
            <a:extLst>
              <a:ext uri="{FF2B5EF4-FFF2-40B4-BE49-F238E27FC236}">
                <a16:creationId xmlns:a16="http://schemas.microsoft.com/office/drawing/2014/main" id="{4E82259F-9581-B149-9E1B-83EBE1CE2749}"/>
              </a:ext>
            </a:extLst>
          </p:cNvPr>
          <p:cNvSpPr txBox="1"/>
          <p:nvPr/>
        </p:nvSpPr>
        <p:spPr>
          <a:xfrm>
            <a:off x="7087565" y="6346351"/>
            <a:ext cx="548548" cy="369332"/>
          </a:xfrm>
          <a:prstGeom prst="rect">
            <a:avLst/>
          </a:prstGeom>
          <a:noFill/>
        </p:spPr>
        <p:txBody>
          <a:bodyPr wrap="none" rtlCol="0">
            <a:spAutoFit/>
          </a:bodyPr>
          <a:lstStyle/>
          <a:p>
            <a:r>
              <a:rPr lang="en-US" dirty="0">
                <a:solidFill>
                  <a:schemeClr val="bg1"/>
                </a:solidFill>
              </a:rPr>
              <a:t>OFF</a:t>
            </a:r>
          </a:p>
        </p:txBody>
      </p:sp>
      <p:sp>
        <p:nvSpPr>
          <p:cNvPr id="32" name="TextBox 31">
            <a:extLst>
              <a:ext uri="{FF2B5EF4-FFF2-40B4-BE49-F238E27FC236}">
                <a16:creationId xmlns:a16="http://schemas.microsoft.com/office/drawing/2014/main" id="{849E87E6-017A-3B4B-9F31-95E4AC4B8F44}"/>
              </a:ext>
            </a:extLst>
          </p:cNvPr>
          <p:cNvSpPr txBox="1"/>
          <p:nvPr/>
        </p:nvSpPr>
        <p:spPr>
          <a:xfrm>
            <a:off x="7934858" y="6346351"/>
            <a:ext cx="749885" cy="369332"/>
          </a:xfrm>
          <a:prstGeom prst="rect">
            <a:avLst/>
          </a:prstGeom>
          <a:noFill/>
        </p:spPr>
        <p:txBody>
          <a:bodyPr wrap="none" rtlCol="0">
            <a:spAutoFit/>
          </a:bodyPr>
          <a:lstStyle/>
          <a:p>
            <a:r>
              <a:rPr lang="en-US" dirty="0">
                <a:solidFill>
                  <a:schemeClr val="bg1"/>
                </a:solidFill>
              </a:rPr>
              <a:t>RESET</a:t>
            </a:r>
          </a:p>
        </p:txBody>
      </p:sp>
      <p:sp>
        <p:nvSpPr>
          <p:cNvPr id="33" name="TextBox 32">
            <a:extLst>
              <a:ext uri="{FF2B5EF4-FFF2-40B4-BE49-F238E27FC236}">
                <a16:creationId xmlns:a16="http://schemas.microsoft.com/office/drawing/2014/main" id="{AFAEFBE2-88BD-1D47-A189-F66D0314D499}"/>
              </a:ext>
            </a:extLst>
          </p:cNvPr>
          <p:cNvSpPr txBox="1"/>
          <p:nvPr/>
        </p:nvSpPr>
        <p:spPr>
          <a:xfrm>
            <a:off x="8864046" y="6346636"/>
            <a:ext cx="548548" cy="369332"/>
          </a:xfrm>
          <a:prstGeom prst="rect">
            <a:avLst/>
          </a:prstGeom>
          <a:noFill/>
        </p:spPr>
        <p:txBody>
          <a:bodyPr wrap="none" rtlCol="0">
            <a:spAutoFit/>
          </a:bodyPr>
          <a:lstStyle/>
          <a:p>
            <a:r>
              <a:rPr lang="en-US" dirty="0">
                <a:solidFill>
                  <a:schemeClr val="bg1"/>
                </a:solidFill>
              </a:rPr>
              <a:t>OFF</a:t>
            </a:r>
          </a:p>
        </p:txBody>
      </p:sp>
      <p:sp>
        <p:nvSpPr>
          <p:cNvPr id="34" name="TextBox 33">
            <a:extLst>
              <a:ext uri="{FF2B5EF4-FFF2-40B4-BE49-F238E27FC236}">
                <a16:creationId xmlns:a16="http://schemas.microsoft.com/office/drawing/2014/main" id="{961DEA5A-8F55-C14E-A84F-AED8534ED3C4}"/>
              </a:ext>
            </a:extLst>
          </p:cNvPr>
          <p:cNvSpPr txBox="1"/>
          <p:nvPr/>
        </p:nvSpPr>
        <p:spPr>
          <a:xfrm>
            <a:off x="9762221" y="6346351"/>
            <a:ext cx="687945" cy="369332"/>
          </a:xfrm>
          <a:prstGeom prst="rect">
            <a:avLst/>
          </a:prstGeom>
          <a:noFill/>
        </p:spPr>
        <p:txBody>
          <a:bodyPr wrap="none" rtlCol="0">
            <a:spAutoFit/>
          </a:bodyPr>
          <a:lstStyle/>
          <a:p>
            <a:r>
              <a:rPr lang="en-US" dirty="0">
                <a:solidFill>
                  <a:schemeClr val="bg1"/>
                </a:solidFill>
              </a:rPr>
              <a:t>COPY</a:t>
            </a:r>
          </a:p>
        </p:txBody>
      </p:sp>
      <p:sp>
        <p:nvSpPr>
          <p:cNvPr id="35" name="TextBox 34">
            <a:extLst>
              <a:ext uri="{FF2B5EF4-FFF2-40B4-BE49-F238E27FC236}">
                <a16:creationId xmlns:a16="http://schemas.microsoft.com/office/drawing/2014/main" id="{596480BB-2457-694B-85B7-C4AA71A8D199}"/>
              </a:ext>
            </a:extLst>
          </p:cNvPr>
          <p:cNvSpPr txBox="1"/>
          <p:nvPr/>
        </p:nvSpPr>
        <p:spPr>
          <a:xfrm>
            <a:off x="10633566" y="6361879"/>
            <a:ext cx="721672" cy="369332"/>
          </a:xfrm>
          <a:prstGeom prst="rect">
            <a:avLst/>
          </a:prstGeom>
          <a:noFill/>
        </p:spPr>
        <p:txBody>
          <a:bodyPr wrap="none" rtlCol="0">
            <a:spAutoFit/>
          </a:bodyPr>
          <a:lstStyle/>
          <a:p>
            <a:r>
              <a:rPr lang="en-US" dirty="0">
                <a:solidFill>
                  <a:schemeClr val="bg1"/>
                </a:solidFill>
              </a:rPr>
              <a:t>HOLD</a:t>
            </a:r>
          </a:p>
        </p:txBody>
      </p:sp>
    </p:spTree>
    <p:extLst>
      <p:ext uri="{BB962C8B-B14F-4D97-AF65-F5344CB8AC3E}">
        <p14:creationId xmlns:p14="http://schemas.microsoft.com/office/powerpoint/2010/main" val="104042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7C12-0257-1445-86C1-D87A1A1B7FB5}"/>
              </a:ext>
            </a:extLst>
          </p:cNvPr>
          <p:cNvSpPr>
            <a:spLocks noGrp="1"/>
          </p:cNvSpPr>
          <p:nvPr>
            <p:ph type="title"/>
          </p:nvPr>
        </p:nvSpPr>
        <p:spPr/>
        <p:txBody>
          <a:bodyPr/>
          <a:lstStyle/>
          <a:p>
            <a:r>
              <a:rPr lang="en-US" dirty="0"/>
              <a:t>Row/col controllers</a:t>
            </a:r>
          </a:p>
        </p:txBody>
      </p:sp>
      <p:grpSp>
        <p:nvGrpSpPr>
          <p:cNvPr id="5" name="Group 4">
            <a:extLst>
              <a:ext uri="{FF2B5EF4-FFF2-40B4-BE49-F238E27FC236}">
                <a16:creationId xmlns:a16="http://schemas.microsoft.com/office/drawing/2014/main" id="{DC3AB486-D5D7-4E4B-BDC0-A5C50607DC0C}"/>
              </a:ext>
            </a:extLst>
          </p:cNvPr>
          <p:cNvGrpSpPr/>
          <p:nvPr/>
        </p:nvGrpSpPr>
        <p:grpSpPr>
          <a:xfrm>
            <a:off x="-17871" y="1868807"/>
            <a:ext cx="6296976" cy="4244283"/>
            <a:chOff x="523268" y="2350878"/>
            <a:chExt cx="6296976" cy="4244283"/>
          </a:xfrm>
        </p:grpSpPr>
        <p:cxnSp>
          <p:nvCxnSpPr>
            <p:cNvPr id="98" name="Straight Connector 97">
              <a:extLst>
                <a:ext uri="{FF2B5EF4-FFF2-40B4-BE49-F238E27FC236}">
                  <a16:creationId xmlns:a16="http://schemas.microsoft.com/office/drawing/2014/main" id="{51792696-472B-F845-9030-FD9EFD6F9B3D}"/>
                </a:ext>
              </a:extLst>
            </p:cNvPr>
            <p:cNvCxnSpPr>
              <a:cxnSpLocks/>
            </p:cNvCxnSpPr>
            <p:nvPr/>
          </p:nvCxnSpPr>
          <p:spPr>
            <a:xfrm>
              <a:off x="4396433" y="4889214"/>
              <a:ext cx="17646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819D78A-49DB-1041-B963-23F6F52B47AE}"/>
                </a:ext>
              </a:extLst>
            </p:cNvPr>
            <p:cNvCxnSpPr>
              <a:cxnSpLocks/>
            </p:cNvCxnSpPr>
            <p:nvPr/>
          </p:nvCxnSpPr>
          <p:spPr>
            <a:xfrm>
              <a:off x="4415659" y="5290687"/>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17A953E-F099-F446-B8A5-F08B7C3DC955}"/>
                </a:ext>
              </a:extLst>
            </p:cNvPr>
            <p:cNvCxnSpPr>
              <a:cxnSpLocks/>
            </p:cNvCxnSpPr>
            <p:nvPr/>
          </p:nvCxnSpPr>
          <p:spPr>
            <a:xfrm>
              <a:off x="4415659" y="5709321"/>
              <a:ext cx="17453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A378C41-9444-4249-B34D-F4BAFD45290C}"/>
                </a:ext>
              </a:extLst>
            </p:cNvPr>
            <p:cNvCxnSpPr>
              <a:cxnSpLocks/>
            </p:cNvCxnSpPr>
            <p:nvPr/>
          </p:nvCxnSpPr>
          <p:spPr>
            <a:xfrm>
              <a:off x="4396432" y="6119801"/>
              <a:ext cx="17646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22090EA-BDFE-094D-B92D-8FE9F047556C}"/>
                </a:ext>
              </a:extLst>
            </p:cNvPr>
            <p:cNvCxnSpPr>
              <a:cxnSpLocks/>
            </p:cNvCxnSpPr>
            <p:nvPr/>
          </p:nvCxnSpPr>
          <p:spPr>
            <a:xfrm>
              <a:off x="265821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435E90B-432D-194B-9C08-6BDC51A89374}"/>
                </a:ext>
              </a:extLst>
            </p:cNvPr>
            <p:cNvCxnSpPr>
              <a:cxnSpLocks/>
            </p:cNvCxnSpPr>
            <p:nvPr/>
          </p:nvCxnSpPr>
          <p:spPr>
            <a:xfrm>
              <a:off x="2676768"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1A7946-57D2-2D48-BDBF-783857D531F5}"/>
                </a:ext>
              </a:extLst>
            </p:cNvPr>
            <p:cNvCxnSpPr>
              <a:cxnSpLocks/>
            </p:cNvCxnSpPr>
            <p:nvPr/>
          </p:nvCxnSpPr>
          <p:spPr>
            <a:xfrm>
              <a:off x="2655519"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F7BD32E-ED7E-D240-A82B-1D67613E2623}"/>
                </a:ext>
              </a:extLst>
            </p:cNvPr>
            <p:cNvCxnSpPr>
              <a:cxnSpLocks/>
            </p:cNvCxnSpPr>
            <p:nvPr/>
          </p:nvCxnSpPr>
          <p:spPr>
            <a:xfrm>
              <a:off x="3499777" y="49653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6C53DDF-3419-444E-B536-D05E5EF20A89}"/>
                </a:ext>
              </a:extLst>
            </p:cNvPr>
            <p:cNvCxnSpPr>
              <a:cxnSpLocks/>
            </p:cNvCxnSpPr>
            <p:nvPr/>
          </p:nvCxnSpPr>
          <p:spPr>
            <a:xfrm>
              <a:off x="3410163" y="6042084"/>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10E8AB-ED9F-3A44-8C4A-CCD8D5ACD779}"/>
                </a:ext>
              </a:extLst>
            </p:cNvPr>
            <p:cNvCxnSpPr>
              <a:cxnSpLocks/>
            </p:cNvCxnSpPr>
            <p:nvPr/>
          </p:nvCxnSpPr>
          <p:spPr>
            <a:xfrm>
              <a:off x="2933895" y="6196257"/>
              <a:ext cx="12761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6BC17E4-4FCC-B946-84D6-08DE50938C3C}"/>
                </a:ext>
              </a:extLst>
            </p:cNvPr>
            <p:cNvCxnSpPr>
              <a:cxnSpLocks/>
            </p:cNvCxnSpPr>
            <p:nvPr/>
          </p:nvCxnSpPr>
          <p:spPr>
            <a:xfrm>
              <a:off x="3521892" y="5796561"/>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DE5045-458B-C74A-B66E-0FEDF106D3BE}"/>
                </a:ext>
              </a:extLst>
            </p:cNvPr>
            <p:cNvCxnSpPr>
              <a:cxnSpLocks/>
            </p:cNvCxnSpPr>
            <p:nvPr/>
          </p:nvCxnSpPr>
          <p:spPr>
            <a:xfrm>
              <a:off x="3519004" y="5375935"/>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122559-0FB3-AB4F-A3E1-B4C1BBF49BCB}"/>
                </a:ext>
              </a:extLst>
            </p:cNvPr>
            <p:cNvCxnSpPr>
              <a:cxnSpLocks/>
            </p:cNvCxnSpPr>
            <p:nvPr/>
          </p:nvCxnSpPr>
          <p:spPr>
            <a:xfrm>
              <a:off x="3410163" y="5622140"/>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809290-A6F3-0748-A187-AA0C6FBFD907}"/>
                </a:ext>
              </a:extLst>
            </p:cNvPr>
            <p:cNvCxnSpPr>
              <a:cxnSpLocks/>
            </p:cNvCxnSpPr>
            <p:nvPr/>
          </p:nvCxnSpPr>
          <p:spPr>
            <a:xfrm>
              <a:off x="3410163" y="520977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8C794F-A175-C04E-ACFF-16202AE5390D}"/>
                </a:ext>
              </a:extLst>
            </p:cNvPr>
            <p:cNvCxnSpPr>
              <a:cxnSpLocks/>
            </p:cNvCxnSpPr>
            <p:nvPr/>
          </p:nvCxnSpPr>
          <p:spPr>
            <a:xfrm>
              <a:off x="3410163" y="4807352"/>
              <a:ext cx="6762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76AC4CA-1474-F547-94C7-C255858B69BD}"/>
                </a:ext>
              </a:extLst>
            </p:cNvPr>
            <p:cNvSpPr/>
            <p:nvPr/>
          </p:nvSpPr>
          <p:spPr>
            <a:xfrm>
              <a:off x="1378726" y="2738435"/>
              <a:ext cx="4617669" cy="3856726"/>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Same Side Corner Rectangle 5">
              <a:extLst>
                <a:ext uri="{FF2B5EF4-FFF2-40B4-BE49-F238E27FC236}">
                  <a16:creationId xmlns:a16="http://schemas.microsoft.com/office/drawing/2014/main" id="{31669B93-70F0-DA4A-990F-D35861965B98}"/>
                </a:ext>
              </a:extLst>
            </p:cNvPr>
            <p:cNvSpPr/>
            <p:nvPr/>
          </p:nvSpPr>
          <p:spPr>
            <a:xfrm rot="5400000">
              <a:off x="1396572" y="3253285"/>
              <a:ext cx="1093600" cy="662006"/>
            </a:xfrm>
            <a:prstGeom prst="snip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Mux</a:t>
              </a:r>
            </a:p>
          </p:txBody>
        </p:sp>
        <p:cxnSp>
          <p:nvCxnSpPr>
            <p:cNvPr id="8" name="Straight Connector 7">
              <a:extLst>
                <a:ext uri="{FF2B5EF4-FFF2-40B4-BE49-F238E27FC236}">
                  <a16:creationId xmlns:a16="http://schemas.microsoft.com/office/drawing/2014/main" id="{0760731A-07CD-804F-A6F9-E4F4D8723530}"/>
                </a:ext>
              </a:extLst>
            </p:cNvPr>
            <p:cNvCxnSpPr/>
            <p:nvPr/>
          </p:nvCxnSpPr>
          <p:spPr>
            <a:xfrm>
              <a:off x="1222959" y="314781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1D7EDD-C243-6843-B7FF-BCBEF37C4BC4}"/>
                </a:ext>
              </a:extLst>
            </p:cNvPr>
            <p:cNvCxnSpPr/>
            <p:nvPr/>
          </p:nvCxnSpPr>
          <p:spPr>
            <a:xfrm>
              <a:off x="1222959" y="3452855"/>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C27CD6-C4C8-6E4A-BE80-57431A5CDB13}"/>
                </a:ext>
              </a:extLst>
            </p:cNvPr>
            <p:cNvCxnSpPr/>
            <p:nvPr/>
          </p:nvCxnSpPr>
          <p:spPr>
            <a:xfrm>
              <a:off x="1222959" y="3746541"/>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39D3C0-D868-144D-ABB4-4F522C0D4ECF}"/>
                </a:ext>
              </a:extLst>
            </p:cNvPr>
            <p:cNvCxnSpPr/>
            <p:nvPr/>
          </p:nvCxnSpPr>
          <p:spPr>
            <a:xfrm>
              <a:off x="1222960" y="4023996"/>
              <a:ext cx="3894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1AEE45-5A77-4542-A749-F5F9C4497C7A}"/>
                </a:ext>
              </a:extLst>
            </p:cNvPr>
            <p:cNvSpPr txBox="1"/>
            <p:nvPr/>
          </p:nvSpPr>
          <p:spPr>
            <a:xfrm>
              <a:off x="573614" y="2938578"/>
              <a:ext cx="649344" cy="361759"/>
            </a:xfrm>
            <a:prstGeom prst="rect">
              <a:avLst/>
            </a:prstGeom>
            <a:noFill/>
          </p:spPr>
          <p:txBody>
            <a:bodyPr wrap="none" rtlCol="0">
              <a:spAutoFit/>
            </a:bodyPr>
            <a:lstStyle/>
            <a:p>
              <a:r>
                <a:rPr lang="en-US" b="1" dirty="0"/>
                <a:t>V</a:t>
              </a:r>
              <a:r>
                <a:rPr lang="en-US" b="1" baseline="-25000" dirty="0"/>
                <a:t>COPY</a:t>
              </a:r>
              <a:endParaRPr lang="en-US" b="1" dirty="0"/>
            </a:p>
          </p:txBody>
        </p:sp>
        <p:sp>
          <p:nvSpPr>
            <p:cNvPr id="15" name="TextBox 14">
              <a:extLst>
                <a:ext uri="{FF2B5EF4-FFF2-40B4-BE49-F238E27FC236}">
                  <a16:creationId xmlns:a16="http://schemas.microsoft.com/office/drawing/2014/main" id="{C4034918-8438-7442-9AB0-28B6F0C15E7C}"/>
                </a:ext>
              </a:extLst>
            </p:cNvPr>
            <p:cNvSpPr txBox="1"/>
            <p:nvPr/>
          </p:nvSpPr>
          <p:spPr>
            <a:xfrm>
              <a:off x="579945" y="3216031"/>
              <a:ext cx="672331" cy="361759"/>
            </a:xfrm>
            <a:prstGeom prst="rect">
              <a:avLst/>
            </a:prstGeom>
            <a:noFill/>
          </p:spPr>
          <p:txBody>
            <a:bodyPr wrap="none" rtlCol="0">
              <a:spAutoFit/>
            </a:bodyPr>
            <a:lstStyle/>
            <a:p>
              <a:r>
                <a:rPr lang="en-US" b="1" dirty="0"/>
                <a:t>V</a:t>
              </a:r>
              <a:r>
                <a:rPr lang="en-US" b="1" baseline="-25000" dirty="0"/>
                <a:t>HOLD</a:t>
              </a:r>
              <a:endParaRPr lang="en-US" b="1" dirty="0"/>
            </a:p>
          </p:txBody>
        </p:sp>
        <p:sp>
          <p:nvSpPr>
            <p:cNvPr id="16" name="Rectangle 15">
              <a:extLst>
                <a:ext uri="{FF2B5EF4-FFF2-40B4-BE49-F238E27FC236}">
                  <a16:creationId xmlns:a16="http://schemas.microsoft.com/office/drawing/2014/main" id="{8DC10234-87F5-0F4D-959D-DB820E69C24A}"/>
                </a:ext>
              </a:extLst>
            </p:cNvPr>
            <p:cNvSpPr/>
            <p:nvPr/>
          </p:nvSpPr>
          <p:spPr>
            <a:xfrm>
              <a:off x="1729198" y="4572415"/>
              <a:ext cx="1440825" cy="1874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sp>
          <p:nvSpPr>
            <p:cNvPr id="17" name="TextBox 16">
              <a:extLst>
                <a:ext uri="{FF2B5EF4-FFF2-40B4-BE49-F238E27FC236}">
                  <a16:creationId xmlns:a16="http://schemas.microsoft.com/office/drawing/2014/main" id="{73B54D20-9B58-8348-9F81-1132AA245CB6}"/>
                </a:ext>
              </a:extLst>
            </p:cNvPr>
            <p:cNvSpPr txBox="1"/>
            <p:nvPr/>
          </p:nvSpPr>
          <p:spPr>
            <a:xfrm>
              <a:off x="618004" y="3502444"/>
              <a:ext cx="596211" cy="361759"/>
            </a:xfrm>
            <a:prstGeom prst="rect">
              <a:avLst/>
            </a:prstGeom>
            <a:noFill/>
          </p:spPr>
          <p:txBody>
            <a:bodyPr wrap="none" rtlCol="0">
              <a:spAutoFit/>
            </a:bodyPr>
            <a:lstStyle/>
            <a:p>
              <a:r>
                <a:rPr lang="en-US" b="1" dirty="0"/>
                <a:t>V’</a:t>
              </a:r>
              <a:r>
                <a:rPr lang="en-US" b="1" baseline="-25000" dirty="0"/>
                <a:t>SET</a:t>
              </a:r>
              <a:endParaRPr lang="en-US" b="1" dirty="0"/>
            </a:p>
          </p:txBody>
        </p:sp>
        <p:sp>
          <p:nvSpPr>
            <p:cNvPr id="18" name="TextBox 17">
              <a:extLst>
                <a:ext uri="{FF2B5EF4-FFF2-40B4-BE49-F238E27FC236}">
                  <a16:creationId xmlns:a16="http://schemas.microsoft.com/office/drawing/2014/main" id="{ED0C34CA-A6BD-5847-8F33-AF9F0F3C042A}"/>
                </a:ext>
              </a:extLst>
            </p:cNvPr>
            <p:cNvSpPr txBox="1"/>
            <p:nvPr/>
          </p:nvSpPr>
          <p:spPr>
            <a:xfrm>
              <a:off x="550939" y="3779898"/>
              <a:ext cx="753350" cy="361759"/>
            </a:xfrm>
            <a:prstGeom prst="rect">
              <a:avLst/>
            </a:prstGeom>
            <a:noFill/>
          </p:spPr>
          <p:txBody>
            <a:bodyPr wrap="none" rtlCol="0">
              <a:spAutoFit/>
            </a:bodyPr>
            <a:lstStyle/>
            <a:p>
              <a:r>
                <a:rPr lang="en-US" b="1" dirty="0"/>
                <a:t>V’</a:t>
              </a:r>
              <a:r>
                <a:rPr lang="en-US" b="1" baseline="-25000" dirty="0"/>
                <a:t>RESET</a:t>
              </a:r>
              <a:endParaRPr lang="en-US" b="1" dirty="0"/>
            </a:p>
          </p:txBody>
        </p:sp>
        <p:cxnSp>
          <p:nvCxnSpPr>
            <p:cNvPr id="19" name="Straight Connector 18">
              <a:extLst>
                <a:ext uri="{FF2B5EF4-FFF2-40B4-BE49-F238E27FC236}">
                  <a16:creationId xmlns:a16="http://schemas.microsoft.com/office/drawing/2014/main" id="{60262FA9-7997-BB44-A062-8D449A942F90}"/>
                </a:ext>
              </a:extLst>
            </p:cNvPr>
            <p:cNvCxnSpPr>
              <a:cxnSpLocks/>
            </p:cNvCxnSpPr>
            <p:nvPr/>
          </p:nvCxnSpPr>
          <p:spPr>
            <a:xfrm>
              <a:off x="2274375" y="3584288"/>
              <a:ext cx="27280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9C704A-56CC-B240-935B-981D0D2818EA}"/>
                </a:ext>
              </a:extLst>
            </p:cNvPr>
            <p:cNvCxnSpPr>
              <a:cxnSpLocks/>
              <a:endCxn id="6" idx="2"/>
            </p:cNvCxnSpPr>
            <p:nvPr/>
          </p:nvCxnSpPr>
          <p:spPr>
            <a:xfrm>
              <a:off x="1943372" y="2649084"/>
              <a:ext cx="0" cy="3884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A8E68B6-85B3-3B4F-947B-FC7C35A29590}"/>
                </a:ext>
              </a:extLst>
            </p:cNvPr>
            <p:cNvSpPr txBox="1"/>
            <p:nvPr/>
          </p:nvSpPr>
          <p:spPr>
            <a:xfrm>
              <a:off x="523268" y="5252808"/>
              <a:ext cx="604974" cy="369332"/>
            </a:xfrm>
            <a:prstGeom prst="rect">
              <a:avLst/>
            </a:prstGeom>
            <a:noFill/>
          </p:spPr>
          <p:txBody>
            <a:bodyPr wrap="none" rtlCol="0">
              <a:spAutoFit/>
            </a:bodyPr>
            <a:lstStyle/>
            <a:p>
              <a:r>
                <a:rPr lang="en-US" b="1" dirty="0"/>
                <a:t>Row</a:t>
              </a:r>
            </a:p>
          </p:txBody>
        </p:sp>
        <p:cxnSp>
          <p:nvCxnSpPr>
            <p:cNvPr id="23" name="Straight Connector 22">
              <a:extLst>
                <a:ext uri="{FF2B5EF4-FFF2-40B4-BE49-F238E27FC236}">
                  <a16:creationId xmlns:a16="http://schemas.microsoft.com/office/drawing/2014/main" id="{F1EFA77D-F1F7-D947-BA2B-207336AB826B}"/>
                </a:ext>
              </a:extLst>
            </p:cNvPr>
            <p:cNvCxnSpPr>
              <a:cxnSpLocks/>
            </p:cNvCxnSpPr>
            <p:nvPr/>
          </p:nvCxnSpPr>
          <p:spPr>
            <a:xfrm>
              <a:off x="1132258" y="5441261"/>
              <a:ext cx="5969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3E9F31C-1EC5-BB44-B577-205FDAF1576F}"/>
                </a:ext>
              </a:extLst>
            </p:cNvPr>
            <p:cNvSpPr txBox="1"/>
            <p:nvPr/>
          </p:nvSpPr>
          <p:spPr>
            <a:xfrm>
              <a:off x="1612368" y="2350878"/>
              <a:ext cx="733566" cy="361759"/>
            </a:xfrm>
            <a:prstGeom prst="rect">
              <a:avLst/>
            </a:prstGeom>
            <a:noFill/>
          </p:spPr>
          <p:txBody>
            <a:bodyPr wrap="none" rtlCol="0">
              <a:spAutoFit/>
            </a:bodyPr>
            <a:lstStyle/>
            <a:p>
              <a:r>
                <a:rPr lang="en-US" b="1" dirty="0"/>
                <a:t>Mode</a:t>
              </a:r>
            </a:p>
          </p:txBody>
        </p:sp>
        <p:cxnSp>
          <p:nvCxnSpPr>
            <p:cNvPr id="29" name="Straight Connector 28">
              <a:extLst>
                <a:ext uri="{FF2B5EF4-FFF2-40B4-BE49-F238E27FC236}">
                  <a16:creationId xmlns:a16="http://schemas.microsoft.com/office/drawing/2014/main" id="{2EE69401-B9C9-3D40-A10D-3AB511172A3D}"/>
                </a:ext>
              </a:extLst>
            </p:cNvPr>
            <p:cNvCxnSpPr>
              <a:cxnSpLocks/>
            </p:cNvCxnSpPr>
            <p:nvPr/>
          </p:nvCxnSpPr>
          <p:spPr>
            <a:xfrm flipV="1">
              <a:off x="1870316" y="2790860"/>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70C30D-BE45-6644-8EF0-543A33B4B27D}"/>
                </a:ext>
              </a:extLst>
            </p:cNvPr>
            <p:cNvCxnSpPr>
              <a:cxnSpLocks/>
            </p:cNvCxnSpPr>
            <p:nvPr/>
          </p:nvCxnSpPr>
          <p:spPr>
            <a:xfrm flipV="1">
              <a:off x="1519862" y="5375935"/>
              <a:ext cx="146111" cy="130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03FE52E-F0A2-B541-A9D0-652FC2D9BCDC}"/>
                </a:ext>
              </a:extLst>
            </p:cNvPr>
            <p:cNvSpPr txBox="1"/>
            <p:nvPr/>
          </p:nvSpPr>
          <p:spPr>
            <a:xfrm>
              <a:off x="2004192" y="2674882"/>
              <a:ext cx="295500" cy="361759"/>
            </a:xfrm>
            <a:prstGeom prst="rect">
              <a:avLst/>
            </a:prstGeom>
            <a:noFill/>
          </p:spPr>
          <p:txBody>
            <a:bodyPr wrap="none" rtlCol="0">
              <a:spAutoFit/>
            </a:bodyPr>
            <a:lstStyle/>
            <a:p>
              <a:r>
                <a:rPr lang="en-US" b="1" dirty="0"/>
                <a:t>2</a:t>
              </a:r>
            </a:p>
          </p:txBody>
        </p:sp>
        <p:sp>
          <p:nvSpPr>
            <p:cNvPr id="35" name="TextBox 34">
              <a:extLst>
                <a:ext uri="{FF2B5EF4-FFF2-40B4-BE49-F238E27FC236}">
                  <a16:creationId xmlns:a16="http://schemas.microsoft.com/office/drawing/2014/main" id="{98C01BDC-1AED-B541-BCD9-EBEE48AED293}"/>
                </a:ext>
              </a:extLst>
            </p:cNvPr>
            <p:cNvSpPr txBox="1"/>
            <p:nvPr/>
          </p:nvSpPr>
          <p:spPr>
            <a:xfrm>
              <a:off x="1458131" y="5056714"/>
              <a:ext cx="295500" cy="361759"/>
            </a:xfrm>
            <a:prstGeom prst="rect">
              <a:avLst/>
            </a:prstGeom>
            <a:noFill/>
          </p:spPr>
          <p:txBody>
            <a:bodyPr wrap="none" rtlCol="0">
              <a:spAutoFit/>
            </a:bodyPr>
            <a:lstStyle/>
            <a:p>
              <a:r>
                <a:rPr lang="en-US" b="1" dirty="0"/>
                <a:t>2</a:t>
              </a:r>
            </a:p>
          </p:txBody>
        </p:sp>
        <p:sp>
          <p:nvSpPr>
            <p:cNvPr id="36" name="Rectangle 35">
              <a:extLst>
                <a:ext uri="{FF2B5EF4-FFF2-40B4-BE49-F238E27FC236}">
                  <a16:creationId xmlns:a16="http://schemas.microsoft.com/office/drawing/2014/main" id="{B7BB34F0-770B-3A48-8B94-73985968F2C1}"/>
                </a:ext>
              </a:extLst>
            </p:cNvPr>
            <p:cNvSpPr/>
            <p:nvPr/>
          </p:nvSpPr>
          <p:spPr>
            <a:xfrm>
              <a:off x="2520843" y="3936228"/>
              <a:ext cx="1803957" cy="36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 or HOLD</a:t>
              </a:r>
            </a:p>
          </p:txBody>
        </p:sp>
        <p:cxnSp>
          <p:nvCxnSpPr>
            <p:cNvPr id="37" name="Straight Connector 36">
              <a:extLst>
                <a:ext uri="{FF2B5EF4-FFF2-40B4-BE49-F238E27FC236}">
                  <a16:creationId xmlns:a16="http://schemas.microsoft.com/office/drawing/2014/main" id="{75672B2C-4425-EA4C-94CA-7279342CD69B}"/>
                </a:ext>
              </a:extLst>
            </p:cNvPr>
            <p:cNvCxnSpPr>
              <a:cxnSpLocks/>
            </p:cNvCxnSpPr>
            <p:nvPr/>
          </p:nvCxnSpPr>
          <p:spPr>
            <a:xfrm>
              <a:off x="3422821" y="2986411"/>
              <a:ext cx="0" cy="5160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DAFA7F-DE69-B349-A784-3A87DB2BDD11}"/>
                </a:ext>
              </a:extLst>
            </p:cNvPr>
            <p:cNvCxnSpPr>
              <a:cxnSpLocks/>
            </p:cNvCxnSpPr>
            <p:nvPr/>
          </p:nvCxnSpPr>
          <p:spPr>
            <a:xfrm flipH="1">
              <a:off x="1943372" y="2986411"/>
              <a:ext cx="14667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Moon 49">
              <a:extLst>
                <a:ext uri="{FF2B5EF4-FFF2-40B4-BE49-F238E27FC236}">
                  <a16:creationId xmlns:a16="http://schemas.microsoft.com/office/drawing/2014/main" id="{2093E6AD-2D04-DE49-A715-F34678E3D84F}"/>
                </a:ext>
              </a:extLst>
            </p:cNvPr>
            <p:cNvSpPr/>
            <p:nvPr/>
          </p:nvSpPr>
          <p:spPr>
            <a:xfrm rot="10800000">
              <a:off x="3955582" y="5968590"/>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oon 51">
              <a:extLst>
                <a:ext uri="{FF2B5EF4-FFF2-40B4-BE49-F238E27FC236}">
                  <a16:creationId xmlns:a16="http://schemas.microsoft.com/office/drawing/2014/main" id="{843950B3-1C6D-6F4D-812A-429985A1EEF5}"/>
                </a:ext>
              </a:extLst>
            </p:cNvPr>
            <p:cNvSpPr/>
            <p:nvPr/>
          </p:nvSpPr>
          <p:spPr>
            <a:xfrm rot="10800000">
              <a:off x="3981058" y="5151761"/>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oon 52">
              <a:extLst>
                <a:ext uri="{FF2B5EF4-FFF2-40B4-BE49-F238E27FC236}">
                  <a16:creationId xmlns:a16="http://schemas.microsoft.com/office/drawing/2014/main" id="{F8C56330-7995-1845-A6EC-DAC4804DAD69}"/>
                </a:ext>
              </a:extLst>
            </p:cNvPr>
            <p:cNvSpPr/>
            <p:nvPr/>
          </p:nvSpPr>
          <p:spPr>
            <a:xfrm rot="10800000">
              <a:off x="3974808" y="5559527"/>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oon 53">
              <a:extLst>
                <a:ext uri="{FF2B5EF4-FFF2-40B4-BE49-F238E27FC236}">
                  <a16:creationId xmlns:a16="http://schemas.microsoft.com/office/drawing/2014/main" id="{059470FC-5BDC-4E44-BCF0-E7C991B2202C}"/>
                </a:ext>
              </a:extLst>
            </p:cNvPr>
            <p:cNvSpPr/>
            <p:nvPr/>
          </p:nvSpPr>
          <p:spPr>
            <a:xfrm rot="10800000">
              <a:off x="3974808" y="4742699"/>
              <a:ext cx="440851" cy="30593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8AE82AFF-B535-D64F-8860-9055EBAB32BB}"/>
                </a:ext>
              </a:extLst>
            </p:cNvPr>
            <p:cNvCxnSpPr>
              <a:cxnSpLocks/>
              <a:stCxn id="36" idx="2"/>
            </p:cNvCxnSpPr>
            <p:nvPr/>
          </p:nvCxnSpPr>
          <p:spPr>
            <a:xfrm>
              <a:off x="3422821" y="4297987"/>
              <a:ext cx="0" cy="1744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8405EC-FE05-994B-9C12-C3A185312CC1}"/>
                </a:ext>
              </a:extLst>
            </p:cNvPr>
            <p:cNvCxnSpPr>
              <a:cxnSpLocks/>
            </p:cNvCxnSpPr>
            <p:nvPr/>
          </p:nvCxnSpPr>
          <p:spPr>
            <a:xfrm>
              <a:off x="3422498" y="3683324"/>
              <a:ext cx="0" cy="2702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Arc 61">
              <a:extLst>
                <a:ext uri="{FF2B5EF4-FFF2-40B4-BE49-F238E27FC236}">
                  <a16:creationId xmlns:a16="http://schemas.microsoft.com/office/drawing/2014/main" id="{A1CF0172-6018-3546-A82D-EA0B4ED5AA39}"/>
                </a:ext>
              </a:extLst>
            </p:cNvPr>
            <p:cNvSpPr/>
            <p:nvPr/>
          </p:nvSpPr>
          <p:spPr>
            <a:xfrm rot="2700000">
              <a:off x="3182156" y="3456806"/>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Arc 75">
              <a:extLst>
                <a:ext uri="{FF2B5EF4-FFF2-40B4-BE49-F238E27FC236}">
                  <a16:creationId xmlns:a16="http://schemas.microsoft.com/office/drawing/2014/main" id="{89F80DD5-89C0-A74F-BA6E-7393F6111FED}"/>
                </a:ext>
              </a:extLst>
            </p:cNvPr>
            <p:cNvSpPr/>
            <p:nvPr/>
          </p:nvSpPr>
          <p:spPr>
            <a:xfrm rot="18900000">
              <a:off x="3284493" y="49312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BE4BD8AF-ECFB-0E41-856E-E99166E3146A}"/>
                </a:ext>
              </a:extLst>
            </p:cNvPr>
            <p:cNvSpPr/>
            <p:nvPr/>
          </p:nvSpPr>
          <p:spPr>
            <a:xfrm rot="18900000">
              <a:off x="3289085" y="5344585"/>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Arc 77">
              <a:extLst>
                <a:ext uri="{FF2B5EF4-FFF2-40B4-BE49-F238E27FC236}">
                  <a16:creationId xmlns:a16="http://schemas.microsoft.com/office/drawing/2014/main" id="{5EA09DA4-0F6D-DC4F-94BC-A106AFC5135D}"/>
                </a:ext>
              </a:extLst>
            </p:cNvPr>
            <p:cNvSpPr/>
            <p:nvPr/>
          </p:nvSpPr>
          <p:spPr>
            <a:xfrm rot="18900000">
              <a:off x="3289085" y="5754893"/>
              <a:ext cx="299185" cy="30358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ACB11681-02EF-CA41-B482-64DD20724841}"/>
                </a:ext>
              </a:extLst>
            </p:cNvPr>
            <p:cNvCxnSpPr>
              <a:cxnSpLocks/>
            </p:cNvCxnSpPr>
            <p:nvPr/>
          </p:nvCxnSpPr>
          <p:spPr>
            <a:xfrm flipH="1" flipV="1">
              <a:off x="5002459" y="3577790"/>
              <a:ext cx="2824" cy="26488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8CBFE15-FE8E-4B49-B3E9-A33988E4B693}"/>
                </a:ext>
              </a:extLst>
            </p:cNvPr>
            <p:cNvSpPr txBox="1"/>
            <p:nvPr/>
          </p:nvSpPr>
          <p:spPr>
            <a:xfrm>
              <a:off x="2273753" y="3207080"/>
              <a:ext cx="553881" cy="361759"/>
            </a:xfrm>
            <a:prstGeom prst="rect">
              <a:avLst/>
            </a:prstGeom>
            <a:noFill/>
          </p:spPr>
          <p:txBody>
            <a:bodyPr wrap="none" rtlCol="0">
              <a:spAutoFit/>
            </a:bodyPr>
            <a:lstStyle/>
            <a:p>
              <a:r>
                <a:rPr lang="en-US" b="1" dirty="0"/>
                <a:t>V</a:t>
              </a:r>
              <a:r>
                <a:rPr lang="en-US" b="1" baseline="-25000" dirty="0"/>
                <a:t>row</a:t>
              </a:r>
              <a:endParaRPr lang="en-US" b="1" dirty="0"/>
            </a:p>
          </p:txBody>
        </p:sp>
        <p:sp>
          <p:nvSpPr>
            <p:cNvPr id="93" name="Rectangle 92">
              <a:extLst>
                <a:ext uri="{FF2B5EF4-FFF2-40B4-BE49-F238E27FC236}">
                  <a16:creationId xmlns:a16="http://schemas.microsoft.com/office/drawing/2014/main" id="{1E813A86-B7FA-184C-8C9E-23AC4669917E}"/>
                </a:ext>
              </a:extLst>
            </p:cNvPr>
            <p:cNvSpPr/>
            <p:nvPr/>
          </p:nvSpPr>
          <p:spPr>
            <a:xfrm>
              <a:off x="4597632" y="471307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1" name="TextBox 110">
              <a:extLst>
                <a:ext uri="{FF2B5EF4-FFF2-40B4-BE49-F238E27FC236}">
                  <a16:creationId xmlns:a16="http://schemas.microsoft.com/office/drawing/2014/main" id="{4260A85E-2CED-384A-B192-A234BF3B083E}"/>
                </a:ext>
              </a:extLst>
            </p:cNvPr>
            <p:cNvSpPr txBox="1"/>
            <p:nvPr/>
          </p:nvSpPr>
          <p:spPr>
            <a:xfrm>
              <a:off x="6158775" y="4701029"/>
              <a:ext cx="659017" cy="361759"/>
            </a:xfrm>
            <a:prstGeom prst="rect">
              <a:avLst/>
            </a:prstGeom>
            <a:noFill/>
          </p:spPr>
          <p:txBody>
            <a:bodyPr wrap="none" rtlCol="0">
              <a:spAutoFit/>
            </a:bodyPr>
            <a:lstStyle/>
            <a:p>
              <a:r>
                <a:rPr lang="en-US" b="1" dirty="0"/>
                <a:t>V</a:t>
              </a:r>
              <a:r>
                <a:rPr lang="en-US" b="1" baseline="-25000" dirty="0"/>
                <a:t>row,1</a:t>
              </a:r>
              <a:endParaRPr lang="en-US" b="1" dirty="0"/>
            </a:p>
          </p:txBody>
        </p:sp>
        <p:sp>
          <p:nvSpPr>
            <p:cNvPr id="115" name="TextBox 114">
              <a:extLst>
                <a:ext uri="{FF2B5EF4-FFF2-40B4-BE49-F238E27FC236}">
                  <a16:creationId xmlns:a16="http://schemas.microsoft.com/office/drawing/2014/main" id="{30A25CAB-1010-5242-8CB8-2BF8692B816E}"/>
                </a:ext>
              </a:extLst>
            </p:cNvPr>
            <p:cNvSpPr txBox="1"/>
            <p:nvPr/>
          </p:nvSpPr>
          <p:spPr>
            <a:xfrm>
              <a:off x="6158775" y="5110945"/>
              <a:ext cx="659017" cy="361759"/>
            </a:xfrm>
            <a:prstGeom prst="rect">
              <a:avLst/>
            </a:prstGeom>
            <a:noFill/>
          </p:spPr>
          <p:txBody>
            <a:bodyPr wrap="none" rtlCol="0">
              <a:spAutoFit/>
            </a:bodyPr>
            <a:lstStyle/>
            <a:p>
              <a:r>
                <a:rPr lang="en-US" b="1" dirty="0"/>
                <a:t>V</a:t>
              </a:r>
              <a:r>
                <a:rPr lang="en-US" b="1" baseline="-25000" dirty="0"/>
                <a:t>row,2</a:t>
              </a:r>
              <a:endParaRPr lang="en-US" b="1" dirty="0"/>
            </a:p>
          </p:txBody>
        </p:sp>
        <p:sp>
          <p:nvSpPr>
            <p:cNvPr id="116" name="TextBox 115">
              <a:extLst>
                <a:ext uri="{FF2B5EF4-FFF2-40B4-BE49-F238E27FC236}">
                  <a16:creationId xmlns:a16="http://schemas.microsoft.com/office/drawing/2014/main" id="{C678BE20-9099-1240-A7D4-9D788A508791}"/>
                </a:ext>
              </a:extLst>
            </p:cNvPr>
            <p:cNvSpPr txBox="1"/>
            <p:nvPr/>
          </p:nvSpPr>
          <p:spPr>
            <a:xfrm>
              <a:off x="6161227" y="5512729"/>
              <a:ext cx="659017" cy="361759"/>
            </a:xfrm>
            <a:prstGeom prst="rect">
              <a:avLst/>
            </a:prstGeom>
            <a:noFill/>
          </p:spPr>
          <p:txBody>
            <a:bodyPr wrap="none" rtlCol="0">
              <a:spAutoFit/>
            </a:bodyPr>
            <a:lstStyle/>
            <a:p>
              <a:r>
                <a:rPr lang="en-US" b="1" dirty="0"/>
                <a:t>V</a:t>
              </a:r>
              <a:r>
                <a:rPr lang="en-US" b="1" baseline="-25000" dirty="0"/>
                <a:t>row,3</a:t>
              </a:r>
              <a:endParaRPr lang="en-US" b="1" dirty="0"/>
            </a:p>
          </p:txBody>
        </p:sp>
        <p:sp>
          <p:nvSpPr>
            <p:cNvPr id="117" name="TextBox 116">
              <a:extLst>
                <a:ext uri="{FF2B5EF4-FFF2-40B4-BE49-F238E27FC236}">
                  <a16:creationId xmlns:a16="http://schemas.microsoft.com/office/drawing/2014/main" id="{64DEC720-92E0-B643-B48B-7269163E1A0C}"/>
                </a:ext>
              </a:extLst>
            </p:cNvPr>
            <p:cNvSpPr txBox="1"/>
            <p:nvPr/>
          </p:nvSpPr>
          <p:spPr>
            <a:xfrm>
              <a:off x="6154112" y="5917072"/>
              <a:ext cx="659017" cy="361759"/>
            </a:xfrm>
            <a:prstGeom prst="rect">
              <a:avLst/>
            </a:prstGeom>
            <a:noFill/>
          </p:spPr>
          <p:txBody>
            <a:bodyPr wrap="none" rtlCol="0">
              <a:spAutoFit/>
            </a:bodyPr>
            <a:lstStyle/>
            <a:p>
              <a:r>
                <a:rPr lang="en-US" b="1" dirty="0"/>
                <a:t>V</a:t>
              </a:r>
              <a:r>
                <a:rPr lang="en-US" b="1" baseline="-25000" dirty="0"/>
                <a:t>row,4</a:t>
              </a:r>
              <a:endParaRPr lang="en-US" b="1" dirty="0"/>
            </a:p>
          </p:txBody>
        </p:sp>
        <p:sp>
          <p:nvSpPr>
            <p:cNvPr id="110" name="Rectangle 109">
              <a:extLst>
                <a:ext uri="{FF2B5EF4-FFF2-40B4-BE49-F238E27FC236}">
                  <a16:creationId xmlns:a16="http://schemas.microsoft.com/office/drawing/2014/main" id="{18442D46-9E3C-9447-BD08-991B67B0C539}"/>
                </a:ext>
              </a:extLst>
            </p:cNvPr>
            <p:cNvSpPr/>
            <p:nvPr/>
          </p:nvSpPr>
          <p:spPr>
            <a:xfrm>
              <a:off x="4601660" y="512583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2" name="Rectangle 111">
              <a:extLst>
                <a:ext uri="{FF2B5EF4-FFF2-40B4-BE49-F238E27FC236}">
                  <a16:creationId xmlns:a16="http://schemas.microsoft.com/office/drawing/2014/main" id="{6E5781D9-AB9E-724B-A23F-E2AC5B70EDE5}"/>
                </a:ext>
              </a:extLst>
            </p:cNvPr>
            <p:cNvSpPr/>
            <p:nvPr/>
          </p:nvSpPr>
          <p:spPr>
            <a:xfrm>
              <a:off x="4604485" y="5532066"/>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sp>
          <p:nvSpPr>
            <p:cNvPr id="113" name="Rectangle 112">
              <a:extLst>
                <a:ext uri="{FF2B5EF4-FFF2-40B4-BE49-F238E27FC236}">
                  <a16:creationId xmlns:a16="http://schemas.microsoft.com/office/drawing/2014/main" id="{53D7C39E-1D8C-2A42-B7D6-B02554CB3C20}"/>
                </a:ext>
              </a:extLst>
            </p:cNvPr>
            <p:cNvSpPr/>
            <p:nvPr/>
          </p:nvSpPr>
          <p:spPr>
            <a:xfrm>
              <a:off x="4601659" y="5965373"/>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PU Transistor</a:t>
              </a:r>
            </a:p>
          </p:txBody>
        </p:sp>
      </p:grpSp>
      <p:cxnSp>
        <p:nvCxnSpPr>
          <p:cNvPr id="121" name="Straight Connector 120">
            <a:extLst>
              <a:ext uri="{FF2B5EF4-FFF2-40B4-BE49-F238E27FC236}">
                <a16:creationId xmlns:a16="http://schemas.microsoft.com/office/drawing/2014/main" id="{8C7C6ED4-66B0-254F-B07B-4158B3498FAA}"/>
              </a:ext>
            </a:extLst>
          </p:cNvPr>
          <p:cNvCxnSpPr>
            <a:cxnSpLocks/>
          </p:cNvCxnSpPr>
          <p:nvPr/>
        </p:nvCxnSpPr>
        <p:spPr>
          <a:xfrm>
            <a:off x="9987640" y="4393970"/>
            <a:ext cx="16398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18316DF-33AA-444F-A2D8-F916033678DA}"/>
              </a:ext>
            </a:extLst>
          </p:cNvPr>
          <p:cNvCxnSpPr>
            <a:cxnSpLocks/>
          </p:cNvCxnSpPr>
          <p:nvPr/>
        </p:nvCxnSpPr>
        <p:spPr>
          <a:xfrm>
            <a:off x="10005507" y="4780050"/>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6E2B5CB-1C5F-994E-A79A-2D1C8C2CA305}"/>
              </a:ext>
            </a:extLst>
          </p:cNvPr>
          <p:cNvCxnSpPr>
            <a:cxnSpLocks/>
          </p:cNvCxnSpPr>
          <p:nvPr/>
        </p:nvCxnSpPr>
        <p:spPr>
          <a:xfrm>
            <a:off x="10005507" y="5182631"/>
            <a:ext cx="162196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CD90A83-CCF6-F74F-828B-2BCDAC733C64}"/>
              </a:ext>
            </a:extLst>
          </p:cNvPr>
          <p:cNvCxnSpPr>
            <a:cxnSpLocks/>
          </p:cNvCxnSpPr>
          <p:nvPr/>
        </p:nvCxnSpPr>
        <p:spPr>
          <a:xfrm>
            <a:off x="9987639" y="5577372"/>
            <a:ext cx="16398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182544C-BBC6-A148-A4BC-730C9BC309DB}"/>
              </a:ext>
            </a:extLst>
          </p:cNvPr>
          <p:cNvCxnSpPr>
            <a:cxnSpLocks/>
          </p:cNvCxnSpPr>
          <p:nvPr/>
        </p:nvCxnSpPr>
        <p:spPr>
          <a:xfrm>
            <a:off x="8372335"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4368B5B-A0FE-0E41-8AF7-77B651071317}"/>
              </a:ext>
            </a:extLst>
          </p:cNvPr>
          <p:cNvCxnSpPr>
            <a:cxnSpLocks/>
          </p:cNvCxnSpPr>
          <p:nvPr/>
        </p:nvCxnSpPr>
        <p:spPr>
          <a:xfrm>
            <a:off x="8389576"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2DB82-34A9-4D41-9BB7-313C4F21F53F}"/>
              </a:ext>
            </a:extLst>
          </p:cNvPr>
          <p:cNvCxnSpPr>
            <a:cxnSpLocks/>
          </p:cNvCxnSpPr>
          <p:nvPr/>
        </p:nvCxnSpPr>
        <p:spPr>
          <a:xfrm>
            <a:off x="8369831"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F39CEAD5-169F-1A4C-957F-3C97336AA481}"/>
              </a:ext>
            </a:extLst>
          </p:cNvPr>
          <p:cNvCxnSpPr>
            <a:cxnSpLocks/>
          </p:cNvCxnSpPr>
          <p:nvPr/>
        </p:nvCxnSpPr>
        <p:spPr>
          <a:xfrm>
            <a:off x="9154389" y="446717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D0A222-E7A4-DC44-89E9-99929FA46920}"/>
              </a:ext>
            </a:extLst>
          </p:cNvPr>
          <p:cNvCxnSpPr>
            <a:cxnSpLocks/>
          </p:cNvCxnSpPr>
          <p:nvPr/>
        </p:nvCxnSpPr>
        <p:spPr>
          <a:xfrm>
            <a:off x="9071112" y="5502635"/>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3EF225D-E8F2-A24E-B7E3-536060976B37}"/>
              </a:ext>
            </a:extLst>
          </p:cNvPr>
          <p:cNvCxnSpPr>
            <a:cxnSpLocks/>
          </p:cNvCxnSpPr>
          <p:nvPr/>
        </p:nvCxnSpPr>
        <p:spPr>
          <a:xfrm>
            <a:off x="8628521" y="5650896"/>
            <a:ext cx="11859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900006C-35E3-F64B-967B-7AB33A2AAEF5}"/>
              </a:ext>
            </a:extLst>
          </p:cNvPr>
          <p:cNvCxnSpPr>
            <a:cxnSpLocks/>
          </p:cNvCxnSpPr>
          <p:nvPr/>
        </p:nvCxnSpPr>
        <p:spPr>
          <a:xfrm>
            <a:off x="9174940" y="526652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6BB8065-E005-0340-9BDF-6916AA103ABB}"/>
              </a:ext>
            </a:extLst>
          </p:cNvPr>
          <p:cNvCxnSpPr>
            <a:cxnSpLocks/>
          </p:cNvCxnSpPr>
          <p:nvPr/>
        </p:nvCxnSpPr>
        <p:spPr>
          <a:xfrm>
            <a:off x="9172256" y="4862029"/>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B0DE114-74D2-CD44-A32E-E2215A22EC4D}"/>
              </a:ext>
            </a:extLst>
          </p:cNvPr>
          <p:cNvCxnSpPr>
            <a:cxnSpLocks/>
          </p:cNvCxnSpPr>
          <p:nvPr/>
        </p:nvCxnSpPr>
        <p:spPr>
          <a:xfrm>
            <a:off x="9071112" y="5098793"/>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C7123D-48DE-E941-8CF6-25EEABD736FA}"/>
              </a:ext>
            </a:extLst>
          </p:cNvPr>
          <p:cNvCxnSpPr>
            <a:cxnSpLocks/>
          </p:cNvCxnSpPr>
          <p:nvPr/>
        </p:nvCxnSpPr>
        <p:spPr>
          <a:xfrm>
            <a:off x="9071112" y="4702237"/>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C495230-89E4-D444-822A-AB43A8C8B638}"/>
              </a:ext>
            </a:extLst>
          </p:cNvPr>
          <p:cNvCxnSpPr>
            <a:cxnSpLocks/>
          </p:cNvCxnSpPr>
          <p:nvPr/>
        </p:nvCxnSpPr>
        <p:spPr>
          <a:xfrm>
            <a:off x="9071112" y="4315248"/>
            <a:ext cx="6284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930FEC4E-7A20-F748-A036-032156BD142B}"/>
              </a:ext>
            </a:extLst>
          </p:cNvPr>
          <p:cNvSpPr/>
          <p:nvPr/>
        </p:nvSpPr>
        <p:spPr>
          <a:xfrm>
            <a:off x="7183322" y="3021466"/>
            <a:ext cx="4291143" cy="3013038"/>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B07C4DAB-96FA-A44B-8228-E555D349015C}"/>
              </a:ext>
            </a:extLst>
          </p:cNvPr>
          <p:cNvSpPr/>
          <p:nvPr/>
        </p:nvSpPr>
        <p:spPr>
          <a:xfrm>
            <a:off x="7509011" y="4089319"/>
            <a:ext cx="1338941" cy="1802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4:1 Decoder</a:t>
            </a:r>
          </a:p>
        </p:txBody>
      </p:sp>
      <p:cxnSp>
        <p:nvCxnSpPr>
          <p:cNvPr id="138" name="Straight Connector 137">
            <a:extLst>
              <a:ext uri="{FF2B5EF4-FFF2-40B4-BE49-F238E27FC236}">
                <a16:creationId xmlns:a16="http://schemas.microsoft.com/office/drawing/2014/main" id="{50587237-9EA8-134F-B694-6BA985D4834F}"/>
              </a:ext>
            </a:extLst>
          </p:cNvPr>
          <p:cNvCxnSpPr>
            <a:cxnSpLocks/>
          </p:cNvCxnSpPr>
          <p:nvPr/>
        </p:nvCxnSpPr>
        <p:spPr>
          <a:xfrm>
            <a:off x="10364412" y="2669101"/>
            <a:ext cx="3790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62491AC3-1A80-DB4C-BC18-5A1633629C44}"/>
              </a:ext>
            </a:extLst>
          </p:cNvPr>
          <p:cNvSpPr txBox="1"/>
          <p:nvPr/>
        </p:nvSpPr>
        <p:spPr>
          <a:xfrm>
            <a:off x="6481040" y="4737657"/>
            <a:ext cx="486030" cy="369332"/>
          </a:xfrm>
          <a:prstGeom prst="rect">
            <a:avLst/>
          </a:prstGeom>
          <a:noFill/>
        </p:spPr>
        <p:txBody>
          <a:bodyPr wrap="none" rtlCol="0">
            <a:spAutoFit/>
          </a:bodyPr>
          <a:lstStyle/>
          <a:p>
            <a:r>
              <a:rPr lang="en-US" b="1" dirty="0"/>
              <a:t>Col</a:t>
            </a:r>
          </a:p>
        </p:txBody>
      </p:sp>
      <p:cxnSp>
        <p:nvCxnSpPr>
          <p:cNvPr id="140" name="Straight Connector 139">
            <a:extLst>
              <a:ext uri="{FF2B5EF4-FFF2-40B4-BE49-F238E27FC236}">
                <a16:creationId xmlns:a16="http://schemas.microsoft.com/office/drawing/2014/main" id="{570E4C45-C32E-174A-84AD-025D18E71A6E}"/>
              </a:ext>
            </a:extLst>
          </p:cNvPr>
          <p:cNvCxnSpPr>
            <a:cxnSpLocks/>
          </p:cNvCxnSpPr>
          <p:nvPr/>
        </p:nvCxnSpPr>
        <p:spPr>
          <a:xfrm>
            <a:off x="6954283" y="4924850"/>
            <a:ext cx="5547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FA248259-438C-2847-8DF5-18069EBF27B7}"/>
              </a:ext>
            </a:extLst>
          </p:cNvPr>
          <p:cNvSpPr txBox="1"/>
          <p:nvPr/>
        </p:nvSpPr>
        <p:spPr>
          <a:xfrm>
            <a:off x="8737387" y="2597618"/>
            <a:ext cx="681694" cy="347887"/>
          </a:xfrm>
          <a:prstGeom prst="rect">
            <a:avLst/>
          </a:prstGeom>
          <a:noFill/>
        </p:spPr>
        <p:txBody>
          <a:bodyPr wrap="none" rtlCol="0">
            <a:spAutoFit/>
          </a:bodyPr>
          <a:lstStyle/>
          <a:p>
            <a:r>
              <a:rPr lang="en-US" b="1" dirty="0"/>
              <a:t>Mode</a:t>
            </a:r>
          </a:p>
        </p:txBody>
      </p:sp>
      <p:cxnSp>
        <p:nvCxnSpPr>
          <p:cNvPr id="142" name="Straight Connector 141">
            <a:extLst>
              <a:ext uri="{FF2B5EF4-FFF2-40B4-BE49-F238E27FC236}">
                <a16:creationId xmlns:a16="http://schemas.microsoft.com/office/drawing/2014/main" id="{844E345C-DDB0-4D4C-9A98-A1464E0D24C7}"/>
              </a:ext>
            </a:extLst>
          </p:cNvPr>
          <p:cNvCxnSpPr>
            <a:cxnSpLocks/>
          </p:cNvCxnSpPr>
          <p:nvPr/>
        </p:nvCxnSpPr>
        <p:spPr>
          <a:xfrm flipV="1">
            <a:off x="9041722" y="3086057"/>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A8AA9F2-DA36-1D4B-AEB8-AB09ECF7FFCE}"/>
              </a:ext>
            </a:extLst>
          </p:cNvPr>
          <p:cNvCxnSpPr>
            <a:cxnSpLocks/>
          </p:cNvCxnSpPr>
          <p:nvPr/>
        </p:nvCxnSpPr>
        <p:spPr>
          <a:xfrm flipV="1">
            <a:off x="7314478" y="4862029"/>
            <a:ext cx="135779" cy="1256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08F6A3CA-F800-3143-B980-D67A3EC1118C}"/>
              </a:ext>
            </a:extLst>
          </p:cNvPr>
          <p:cNvSpPr txBox="1"/>
          <p:nvPr/>
        </p:nvSpPr>
        <p:spPr>
          <a:xfrm>
            <a:off x="9134232" y="3006965"/>
            <a:ext cx="274604" cy="347887"/>
          </a:xfrm>
          <a:prstGeom prst="rect">
            <a:avLst/>
          </a:prstGeom>
          <a:noFill/>
        </p:spPr>
        <p:txBody>
          <a:bodyPr wrap="none" rtlCol="0">
            <a:spAutoFit/>
          </a:bodyPr>
          <a:lstStyle/>
          <a:p>
            <a:r>
              <a:rPr lang="en-US" b="1" dirty="0"/>
              <a:t>2</a:t>
            </a:r>
          </a:p>
        </p:txBody>
      </p:sp>
      <p:sp>
        <p:nvSpPr>
          <p:cNvPr id="145" name="TextBox 144">
            <a:extLst>
              <a:ext uri="{FF2B5EF4-FFF2-40B4-BE49-F238E27FC236}">
                <a16:creationId xmlns:a16="http://schemas.microsoft.com/office/drawing/2014/main" id="{E1C4AF9B-F8DD-4A4B-B4C7-002A77F7D510}"/>
              </a:ext>
            </a:extLst>
          </p:cNvPr>
          <p:cNvSpPr txBox="1"/>
          <p:nvPr/>
        </p:nvSpPr>
        <p:spPr>
          <a:xfrm>
            <a:off x="7257113" y="4555048"/>
            <a:ext cx="274604" cy="347887"/>
          </a:xfrm>
          <a:prstGeom prst="rect">
            <a:avLst/>
          </a:prstGeom>
          <a:noFill/>
        </p:spPr>
        <p:txBody>
          <a:bodyPr wrap="none" rtlCol="0">
            <a:spAutoFit/>
          </a:bodyPr>
          <a:lstStyle/>
          <a:p>
            <a:r>
              <a:rPr lang="en-US" b="1" dirty="0"/>
              <a:t>2</a:t>
            </a:r>
          </a:p>
        </p:txBody>
      </p:sp>
      <p:sp>
        <p:nvSpPr>
          <p:cNvPr id="146" name="Rectangle 145">
            <a:extLst>
              <a:ext uri="{FF2B5EF4-FFF2-40B4-BE49-F238E27FC236}">
                <a16:creationId xmlns:a16="http://schemas.microsoft.com/office/drawing/2014/main" id="{3F482303-B051-3846-9895-A6A316B912A5}"/>
              </a:ext>
            </a:extLst>
          </p:cNvPr>
          <p:cNvSpPr/>
          <p:nvPr/>
        </p:nvSpPr>
        <p:spPr>
          <a:xfrm>
            <a:off x="8261530" y="3635671"/>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COPY</a:t>
            </a:r>
          </a:p>
        </p:txBody>
      </p:sp>
      <p:cxnSp>
        <p:nvCxnSpPr>
          <p:cNvPr id="147" name="Straight Connector 146">
            <a:extLst>
              <a:ext uri="{FF2B5EF4-FFF2-40B4-BE49-F238E27FC236}">
                <a16:creationId xmlns:a16="http://schemas.microsoft.com/office/drawing/2014/main" id="{17760BDF-019D-C946-ABE5-EBECE902596B}"/>
              </a:ext>
            </a:extLst>
          </p:cNvPr>
          <p:cNvCxnSpPr>
            <a:cxnSpLocks/>
            <a:endCxn id="146" idx="0"/>
          </p:cNvCxnSpPr>
          <p:nvPr/>
        </p:nvCxnSpPr>
        <p:spPr>
          <a:xfrm>
            <a:off x="9099728" y="3073241"/>
            <a:ext cx="0" cy="5624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Moon 147">
            <a:extLst>
              <a:ext uri="{FF2B5EF4-FFF2-40B4-BE49-F238E27FC236}">
                <a16:creationId xmlns:a16="http://schemas.microsoft.com/office/drawing/2014/main" id="{CD6EE150-2514-654A-859B-5B5E88795173}"/>
              </a:ext>
            </a:extLst>
          </p:cNvPr>
          <p:cNvSpPr/>
          <p:nvPr/>
        </p:nvSpPr>
        <p:spPr>
          <a:xfrm rot="10800000">
            <a:off x="9577963" y="5431959"/>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Moon 148">
            <a:extLst>
              <a:ext uri="{FF2B5EF4-FFF2-40B4-BE49-F238E27FC236}">
                <a16:creationId xmlns:a16="http://schemas.microsoft.com/office/drawing/2014/main" id="{BC7CA1EF-1B15-9946-BBE3-C4E51A87C618}"/>
              </a:ext>
            </a:extLst>
          </p:cNvPr>
          <p:cNvSpPr/>
          <p:nvPr/>
        </p:nvSpPr>
        <p:spPr>
          <a:xfrm rot="10800000">
            <a:off x="9601637" y="464645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Moon 149">
            <a:extLst>
              <a:ext uri="{FF2B5EF4-FFF2-40B4-BE49-F238E27FC236}">
                <a16:creationId xmlns:a16="http://schemas.microsoft.com/office/drawing/2014/main" id="{C8388645-9FFD-CE49-BB6A-A82D63639EC2}"/>
              </a:ext>
            </a:extLst>
          </p:cNvPr>
          <p:cNvSpPr/>
          <p:nvPr/>
        </p:nvSpPr>
        <p:spPr>
          <a:xfrm rot="10800000">
            <a:off x="9595830" y="5038581"/>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a:extLst>
              <a:ext uri="{FF2B5EF4-FFF2-40B4-BE49-F238E27FC236}">
                <a16:creationId xmlns:a16="http://schemas.microsoft.com/office/drawing/2014/main" id="{5CBDEAB5-64DD-6146-B58D-C719C2279E83}"/>
              </a:ext>
            </a:extLst>
          </p:cNvPr>
          <p:cNvSpPr/>
          <p:nvPr/>
        </p:nvSpPr>
        <p:spPr>
          <a:xfrm rot="10800000">
            <a:off x="9595830" y="4253074"/>
            <a:ext cx="409677" cy="294202"/>
          </a:xfrm>
          <a:prstGeom prst="moon">
            <a:avLst>
              <a:gd name="adj" fmla="val 741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4E7C8CB3-2812-044B-81F1-30742248396B}"/>
              </a:ext>
            </a:extLst>
          </p:cNvPr>
          <p:cNvCxnSpPr>
            <a:cxnSpLocks/>
            <a:stCxn id="146" idx="2"/>
          </p:cNvCxnSpPr>
          <p:nvPr/>
        </p:nvCxnSpPr>
        <p:spPr>
          <a:xfrm>
            <a:off x="9099728" y="3983559"/>
            <a:ext cx="0" cy="16772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Arc 152">
            <a:extLst>
              <a:ext uri="{FF2B5EF4-FFF2-40B4-BE49-F238E27FC236}">
                <a16:creationId xmlns:a16="http://schemas.microsoft.com/office/drawing/2014/main" id="{6244BCC8-3FFE-4C47-815F-4419B57197C6}"/>
              </a:ext>
            </a:extLst>
          </p:cNvPr>
          <p:cNvSpPr/>
          <p:nvPr/>
        </p:nvSpPr>
        <p:spPr>
          <a:xfrm rot="18900000">
            <a:off x="8954328" y="4434429"/>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Arc 153">
            <a:extLst>
              <a:ext uri="{FF2B5EF4-FFF2-40B4-BE49-F238E27FC236}">
                <a16:creationId xmlns:a16="http://schemas.microsoft.com/office/drawing/2014/main" id="{373314E5-4E18-4F41-9DB2-A2AE23E7D3CC}"/>
              </a:ext>
            </a:extLst>
          </p:cNvPr>
          <p:cNvSpPr/>
          <p:nvPr/>
        </p:nvSpPr>
        <p:spPr>
          <a:xfrm rot="18900000">
            <a:off x="8958595" y="4831881"/>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Arc 154">
            <a:extLst>
              <a:ext uri="{FF2B5EF4-FFF2-40B4-BE49-F238E27FC236}">
                <a16:creationId xmlns:a16="http://schemas.microsoft.com/office/drawing/2014/main" id="{01500DE3-E865-B041-9D56-C0F512BE7C35}"/>
              </a:ext>
            </a:extLst>
          </p:cNvPr>
          <p:cNvSpPr/>
          <p:nvPr/>
        </p:nvSpPr>
        <p:spPr>
          <a:xfrm rot="18900000">
            <a:off x="8958595" y="5226456"/>
            <a:ext cx="278029" cy="291949"/>
          </a:xfrm>
          <a:prstGeom prst="arc">
            <a:avLst>
              <a:gd name="adj1" fmla="val 16200000"/>
              <a:gd name="adj2" fmla="val 21599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2C84259F-639C-9D47-A99D-D070E61C191F}"/>
              </a:ext>
            </a:extLst>
          </p:cNvPr>
          <p:cNvCxnSpPr>
            <a:cxnSpLocks/>
            <a:stCxn id="160" idx="2"/>
          </p:cNvCxnSpPr>
          <p:nvPr/>
        </p:nvCxnSpPr>
        <p:spPr>
          <a:xfrm flipV="1">
            <a:off x="10553436" y="2644998"/>
            <a:ext cx="1" cy="30351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9A2A7984-8228-4140-89EF-3092BB64CCD4}"/>
              </a:ext>
            </a:extLst>
          </p:cNvPr>
          <p:cNvSpPr/>
          <p:nvPr/>
        </p:nvSpPr>
        <p:spPr>
          <a:xfrm>
            <a:off x="10234546" y="4275438"/>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8" name="Rectangle 157">
            <a:extLst>
              <a:ext uri="{FF2B5EF4-FFF2-40B4-BE49-F238E27FC236}">
                <a16:creationId xmlns:a16="http://schemas.microsoft.com/office/drawing/2014/main" id="{50110288-DB9F-4D4C-8B13-2799C687E5FA}"/>
              </a:ext>
            </a:extLst>
          </p:cNvPr>
          <p:cNvSpPr/>
          <p:nvPr/>
        </p:nvSpPr>
        <p:spPr>
          <a:xfrm>
            <a:off x="10234546" y="4672890"/>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59" name="Rectangle 158">
            <a:extLst>
              <a:ext uri="{FF2B5EF4-FFF2-40B4-BE49-F238E27FC236}">
                <a16:creationId xmlns:a16="http://schemas.microsoft.com/office/drawing/2014/main" id="{D25FB402-E1E0-0546-9592-6A38381E1639}"/>
              </a:ext>
            </a:extLst>
          </p:cNvPr>
          <p:cNvSpPr/>
          <p:nvPr/>
        </p:nvSpPr>
        <p:spPr>
          <a:xfrm>
            <a:off x="10234545" y="5082609"/>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0" name="Rectangle 159">
            <a:extLst>
              <a:ext uri="{FF2B5EF4-FFF2-40B4-BE49-F238E27FC236}">
                <a16:creationId xmlns:a16="http://schemas.microsoft.com/office/drawing/2014/main" id="{4A43F0C7-378C-AB4F-A318-A2CDDF57BB3A}"/>
              </a:ext>
            </a:extLst>
          </p:cNvPr>
          <p:cNvSpPr/>
          <p:nvPr/>
        </p:nvSpPr>
        <p:spPr>
          <a:xfrm>
            <a:off x="10234544" y="5480061"/>
            <a:ext cx="637784" cy="2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p:txBody>
      </p:sp>
      <p:sp>
        <p:nvSpPr>
          <p:cNvPr id="161" name="TextBox 160">
            <a:extLst>
              <a:ext uri="{FF2B5EF4-FFF2-40B4-BE49-F238E27FC236}">
                <a16:creationId xmlns:a16="http://schemas.microsoft.com/office/drawing/2014/main" id="{099DB386-AB4B-FB45-878B-A921A9EC2EAA}"/>
              </a:ext>
            </a:extLst>
          </p:cNvPr>
          <p:cNvSpPr txBox="1"/>
          <p:nvPr/>
        </p:nvSpPr>
        <p:spPr>
          <a:xfrm>
            <a:off x="11625363" y="4213002"/>
            <a:ext cx="557437" cy="347887"/>
          </a:xfrm>
          <a:prstGeom prst="rect">
            <a:avLst/>
          </a:prstGeom>
          <a:noFill/>
        </p:spPr>
        <p:txBody>
          <a:bodyPr wrap="none" rtlCol="0">
            <a:spAutoFit/>
          </a:bodyPr>
          <a:lstStyle/>
          <a:p>
            <a:r>
              <a:rPr lang="en-US" b="1" dirty="0"/>
              <a:t>V</a:t>
            </a:r>
            <a:r>
              <a:rPr lang="en-US" b="1" baseline="-25000" dirty="0"/>
              <a:t>col,1</a:t>
            </a:r>
            <a:endParaRPr lang="en-US" b="1" dirty="0"/>
          </a:p>
        </p:txBody>
      </p:sp>
      <p:sp>
        <p:nvSpPr>
          <p:cNvPr id="162" name="TextBox 161">
            <a:extLst>
              <a:ext uri="{FF2B5EF4-FFF2-40B4-BE49-F238E27FC236}">
                <a16:creationId xmlns:a16="http://schemas.microsoft.com/office/drawing/2014/main" id="{A216C456-7D03-4A48-8C0B-F01E33A34213}"/>
              </a:ext>
            </a:extLst>
          </p:cNvPr>
          <p:cNvSpPr txBox="1"/>
          <p:nvPr/>
        </p:nvSpPr>
        <p:spPr>
          <a:xfrm>
            <a:off x="11625363" y="4607200"/>
            <a:ext cx="557437" cy="347887"/>
          </a:xfrm>
          <a:prstGeom prst="rect">
            <a:avLst/>
          </a:prstGeom>
          <a:noFill/>
        </p:spPr>
        <p:txBody>
          <a:bodyPr wrap="none" rtlCol="0">
            <a:spAutoFit/>
          </a:bodyPr>
          <a:lstStyle/>
          <a:p>
            <a:r>
              <a:rPr lang="en-US" b="1" dirty="0"/>
              <a:t>V</a:t>
            </a:r>
            <a:r>
              <a:rPr lang="en-US" b="1" baseline="-25000" dirty="0"/>
              <a:t>col,2</a:t>
            </a:r>
            <a:endParaRPr lang="en-US" b="1" dirty="0"/>
          </a:p>
        </p:txBody>
      </p:sp>
      <p:sp>
        <p:nvSpPr>
          <p:cNvPr id="163" name="TextBox 162">
            <a:extLst>
              <a:ext uri="{FF2B5EF4-FFF2-40B4-BE49-F238E27FC236}">
                <a16:creationId xmlns:a16="http://schemas.microsoft.com/office/drawing/2014/main" id="{219814F4-4812-6C49-92E7-EAAA95703316}"/>
              </a:ext>
            </a:extLst>
          </p:cNvPr>
          <p:cNvSpPr txBox="1"/>
          <p:nvPr/>
        </p:nvSpPr>
        <p:spPr>
          <a:xfrm>
            <a:off x="11627642" y="4993578"/>
            <a:ext cx="557437" cy="347887"/>
          </a:xfrm>
          <a:prstGeom prst="rect">
            <a:avLst/>
          </a:prstGeom>
          <a:noFill/>
        </p:spPr>
        <p:txBody>
          <a:bodyPr wrap="none" rtlCol="0">
            <a:spAutoFit/>
          </a:bodyPr>
          <a:lstStyle/>
          <a:p>
            <a:r>
              <a:rPr lang="en-US" b="1" dirty="0"/>
              <a:t>V</a:t>
            </a:r>
            <a:r>
              <a:rPr lang="en-US" b="1" baseline="-25000" dirty="0"/>
              <a:t>col,3</a:t>
            </a:r>
            <a:endParaRPr lang="en-US" b="1" dirty="0"/>
          </a:p>
        </p:txBody>
      </p:sp>
      <p:sp>
        <p:nvSpPr>
          <p:cNvPr id="164" name="TextBox 163">
            <a:extLst>
              <a:ext uri="{FF2B5EF4-FFF2-40B4-BE49-F238E27FC236}">
                <a16:creationId xmlns:a16="http://schemas.microsoft.com/office/drawing/2014/main" id="{7C77D630-6387-E94C-8FB9-2AE0E6D169FB}"/>
              </a:ext>
            </a:extLst>
          </p:cNvPr>
          <p:cNvSpPr txBox="1"/>
          <p:nvPr/>
        </p:nvSpPr>
        <p:spPr>
          <a:xfrm>
            <a:off x="11621030" y="5382416"/>
            <a:ext cx="557437" cy="347887"/>
          </a:xfrm>
          <a:prstGeom prst="rect">
            <a:avLst/>
          </a:prstGeom>
          <a:noFill/>
        </p:spPr>
        <p:txBody>
          <a:bodyPr wrap="none" rtlCol="0">
            <a:spAutoFit/>
          </a:bodyPr>
          <a:lstStyle/>
          <a:p>
            <a:r>
              <a:rPr lang="en-US" b="1" dirty="0"/>
              <a:t>V</a:t>
            </a:r>
            <a:r>
              <a:rPr lang="en-US" b="1" baseline="-25000" dirty="0"/>
              <a:t>col,4</a:t>
            </a:r>
            <a:endParaRPr lang="en-US" b="1" dirty="0"/>
          </a:p>
        </p:txBody>
      </p:sp>
      <p:cxnSp>
        <p:nvCxnSpPr>
          <p:cNvPr id="165" name="Straight Connector 164">
            <a:extLst>
              <a:ext uri="{FF2B5EF4-FFF2-40B4-BE49-F238E27FC236}">
                <a16:creationId xmlns:a16="http://schemas.microsoft.com/office/drawing/2014/main" id="{04582295-F4FB-E247-8B2A-5AF64D4EFA17}"/>
              </a:ext>
            </a:extLst>
          </p:cNvPr>
          <p:cNvCxnSpPr>
            <a:cxnSpLocks/>
          </p:cNvCxnSpPr>
          <p:nvPr/>
        </p:nvCxnSpPr>
        <p:spPr>
          <a:xfrm>
            <a:off x="10450755" y="2605503"/>
            <a:ext cx="2091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A53F2CFC-639E-634E-BF87-01A2271CDF6C}"/>
              </a:ext>
            </a:extLst>
          </p:cNvPr>
          <p:cNvCxnSpPr>
            <a:cxnSpLocks/>
          </p:cNvCxnSpPr>
          <p:nvPr/>
        </p:nvCxnSpPr>
        <p:spPr>
          <a:xfrm>
            <a:off x="10520504" y="2540087"/>
            <a:ext cx="769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73A63E0C-0ADB-CD41-B749-651AFC08A1B4}"/>
              </a:ext>
            </a:extLst>
          </p:cNvPr>
          <p:cNvSpPr/>
          <p:nvPr/>
        </p:nvSpPr>
        <p:spPr>
          <a:xfrm>
            <a:off x="10203484" y="4213002"/>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19" name="Rectangle 118">
            <a:extLst>
              <a:ext uri="{FF2B5EF4-FFF2-40B4-BE49-F238E27FC236}">
                <a16:creationId xmlns:a16="http://schemas.microsoft.com/office/drawing/2014/main" id="{2F6E60F3-C5B6-8541-A335-409B3BA692BF}"/>
              </a:ext>
            </a:extLst>
          </p:cNvPr>
          <p:cNvSpPr/>
          <p:nvPr/>
        </p:nvSpPr>
        <p:spPr>
          <a:xfrm>
            <a:off x="10197213" y="461337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7" name="Rectangle 166">
            <a:extLst>
              <a:ext uri="{FF2B5EF4-FFF2-40B4-BE49-F238E27FC236}">
                <a16:creationId xmlns:a16="http://schemas.microsoft.com/office/drawing/2014/main" id="{BE3BCD1F-F73B-6041-BA39-476D15709E75}"/>
              </a:ext>
            </a:extLst>
          </p:cNvPr>
          <p:cNvSpPr/>
          <p:nvPr/>
        </p:nvSpPr>
        <p:spPr>
          <a:xfrm>
            <a:off x="10199358" y="5006110"/>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8" name="Rectangle 167">
            <a:extLst>
              <a:ext uri="{FF2B5EF4-FFF2-40B4-BE49-F238E27FC236}">
                <a16:creationId xmlns:a16="http://schemas.microsoft.com/office/drawing/2014/main" id="{CDD636AA-81BC-7B4F-AA7A-123DBE5BB2D9}"/>
              </a:ext>
            </a:extLst>
          </p:cNvPr>
          <p:cNvSpPr/>
          <p:nvPr/>
        </p:nvSpPr>
        <p:spPr>
          <a:xfrm>
            <a:off x="10204802" y="5414338"/>
            <a:ext cx="801595" cy="325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NEM Relay/</a:t>
            </a:r>
          </a:p>
          <a:p>
            <a:pPr algn="ctr"/>
            <a:r>
              <a:rPr lang="en-US" sz="800" dirty="0"/>
              <a:t>PD Transistor</a:t>
            </a:r>
          </a:p>
        </p:txBody>
      </p:sp>
      <p:sp>
        <p:nvSpPr>
          <p:cNvPr id="169" name="TextBox 168">
            <a:extLst>
              <a:ext uri="{FF2B5EF4-FFF2-40B4-BE49-F238E27FC236}">
                <a16:creationId xmlns:a16="http://schemas.microsoft.com/office/drawing/2014/main" id="{F2D6DF5E-377C-2643-8498-6CCCEBEA3FEC}"/>
              </a:ext>
            </a:extLst>
          </p:cNvPr>
          <p:cNvSpPr txBox="1"/>
          <p:nvPr/>
        </p:nvSpPr>
        <p:spPr>
          <a:xfrm>
            <a:off x="225080" y="6213098"/>
            <a:ext cx="542136" cy="461665"/>
          </a:xfrm>
          <a:prstGeom prst="rect">
            <a:avLst/>
          </a:prstGeom>
          <a:noFill/>
        </p:spPr>
        <p:txBody>
          <a:bodyPr wrap="none" rtlCol="0">
            <a:spAutoFit/>
          </a:bodyPr>
          <a:lstStyle/>
          <a:p>
            <a:r>
              <a:rPr lang="en-US" sz="2400" b="1" dirty="0"/>
              <a:t>(a)</a:t>
            </a:r>
          </a:p>
        </p:txBody>
      </p:sp>
      <p:sp>
        <p:nvSpPr>
          <p:cNvPr id="170" name="TextBox 169">
            <a:extLst>
              <a:ext uri="{FF2B5EF4-FFF2-40B4-BE49-F238E27FC236}">
                <a16:creationId xmlns:a16="http://schemas.microsoft.com/office/drawing/2014/main" id="{5D7771D2-CBDD-3B45-A581-46A8BB5D3DAB}"/>
              </a:ext>
            </a:extLst>
          </p:cNvPr>
          <p:cNvSpPr txBox="1"/>
          <p:nvPr/>
        </p:nvSpPr>
        <p:spPr>
          <a:xfrm>
            <a:off x="6867904" y="6213098"/>
            <a:ext cx="542136" cy="461665"/>
          </a:xfrm>
          <a:prstGeom prst="rect">
            <a:avLst/>
          </a:prstGeom>
          <a:noFill/>
        </p:spPr>
        <p:txBody>
          <a:bodyPr wrap="none" rtlCol="0">
            <a:spAutoFit/>
          </a:bodyPr>
          <a:lstStyle/>
          <a:p>
            <a:r>
              <a:rPr lang="en-US" sz="2400" b="1" dirty="0"/>
              <a:t>(b)</a:t>
            </a:r>
          </a:p>
        </p:txBody>
      </p:sp>
      <p:sp>
        <p:nvSpPr>
          <p:cNvPr id="171" name="Rectangle 170">
            <a:extLst>
              <a:ext uri="{FF2B5EF4-FFF2-40B4-BE49-F238E27FC236}">
                <a16:creationId xmlns:a16="http://schemas.microsoft.com/office/drawing/2014/main" id="{D594C6DB-FA30-C245-9F0E-7DC5F71DBDBA}"/>
              </a:ext>
            </a:extLst>
          </p:cNvPr>
          <p:cNvSpPr/>
          <p:nvPr/>
        </p:nvSpPr>
        <p:spPr>
          <a:xfrm>
            <a:off x="9727384" y="3225620"/>
            <a:ext cx="1676395" cy="3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HOLD</a:t>
            </a:r>
          </a:p>
        </p:txBody>
      </p:sp>
      <p:cxnSp>
        <p:nvCxnSpPr>
          <p:cNvPr id="172" name="Straight Connector 171">
            <a:extLst>
              <a:ext uri="{FF2B5EF4-FFF2-40B4-BE49-F238E27FC236}">
                <a16:creationId xmlns:a16="http://schemas.microsoft.com/office/drawing/2014/main" id="{4146E11A-19B5-274A-BF6F-C67273C9CFC1}"/>
              </a:ext>
            </a:extLst>
          </p:cNvPr>
          <p:cNvCxnSpPr>
            <a:cxnSpLocks/>
            <a:endCxn id="171" idx="1"/>
          </p:cNvCxnSpPr>
          <p:nvPr/>
        </p:nvCxnSpPr>
        <p:spPr>
          <a:xfrm>
            <a:off x="9078234" y="3399564"/>
            <a:ext cx="6491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657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CD8B-8176-F849-87A0-510088431BC1}"/>
              </a:ext>
            </a:extLst>
          </p:cNvPr>
          <p:cNvSpPr>
            <a:spLocks noGrp="1"/>
          </p:cNvSpPr>
          <p:nvPr>
            <p:ph type="title"/>
          </p:nvPr>
        </p:nvSpPr>
        <p:spPr>
          <a:xfrm>
            <a:off x="838200" y="-215565"/>
            <a:ext cx="10515600" cy="1325563"/>
          </a:xfrm>
        </p:spPr>
        <p:txBody>
          <a:bodyPr/>
          <a:lstStyle/>
          <a:p>
            <a:r>
              <a:rPr lang="en-US" dirty="0"/>
              <a:t>Properties that lead to overhead cancellation</a:t>
            </a:r>
          </a:p>
        </p:txBody>
      </p:sp>
      <p:graphicFrame>
        <p:nvGraphicFramePr>
          <p:cNvPr id="4" name="Content Placeholder 3">
            <a:extLst>
              <a:ext uri="{FF2B5EF4-FFF2-40B4-BE49-F238E27FC236}">
                <a16:creationId xmlns:a16="http://schemas.microsoft.com/office/drawing/2014/main" id="{74D169C6-B434-334F-8CD0-DA7048E583B3}"/>
              </a:ext>
            </a:extLst>
          </p:cNvPr>
          <p:cNvGraphicFramePr>
            <a:graphicFrameLocks noGrp="1"/>
          </p:cNvGraphicFramePr>
          <p:nvPr>
            <p:ph idx="1"/>
            <p:extLst>
              <p:ext uri="{D42A27DB-BD31-4B8C-83A1-F6EECF244321}">
                <p14:modId xmlns:p14="http://schemas.microsoft.com/office/powerpoint/2010/main" val="47869255"/>
              </p:ext>
            </p:extLst>
          </p:nvPr>
        </p:nvGraphicFramePr>
        <p:xfrm>
          <a:off x="838200" y="850899"/>
          <a:ext cx="10515600" cy="2895600"/>
        </p:xfrm>
        <a:graphic>
          <a:graphicData uri="http://schemas.openxmlformats.org/drawingml/2006/table">
            <a:tbl>
              <a:tblPr firstRow="1" bandRow="1">
                <a:tableStyleId>{5C22544A-7EE6-4342-B048-85BDC9FD1C3A}</a:tableStyleId>
              </a:tblPr>
              <a:tblGrid>
                <a:gridCol w="2686878">
                  <a:extLst>
                    <a:ext uri="{9D8B030D-6E8A-4147-A177-3AD203B41FA5}">
                      <a16:colId xmlns:a16="http://schemas.microsoft.com/office/drawing/2014/main" val="2945896720"/>
                    </a:ext>
                  </a:extLst>
                </a:gridCol>
                <a:gridCol w="2570922">
                  <a:extLst>
                    <a:ext uri="{9D8B030D-6E8A-4147-A177-3AD203B41FA5}">
                      <a16:colId xmlns:a16="http://schemas.microsoft.com/office/drawing/2014/main" val="509376194"/>
                    </a:ext>
                  </a:extLst>
                </a:gridCol>
                <a:gridCol w="2628900">
                  <a:extLst>
                    <a:ext uri="{9D8B030D-6E8A-4147-A177-3AD203B41FA5}">
                      <a16:colId xmlns:a16="http://schemas.microsoft.com/office/drawing/2014/main" val="2745139195"/>
                    </a:ext>
                  </a:extLst>
                </a:gridCol>
                <a:gridCol w="2628900">
                  <a:extLst>
                    <a:ext uri="{9D8B030D-6E8A-4147-A177-3AD203B41FA5}">
                      <a16:colId xmlns:a16="http://schemas.microsoft.com/office/drawing/2014/main" val="3123454904"/>
                    </a:ext>
                  </a:extLst>
                </a:gridCol>
              </a:tblGrid>
              <a:tr h="272020">
                <a:tc gridSpan="2">
                  <a:txBody>
                    <a:bodyPr/>
                    <a:lstStyle/>
                    <a:p>
                      <a:r>
                        <a:rPr lang="en-US" sz="2000" i="0" dirty="0"/>
                        <a:t>NEM Relays</a:t>
                      </a:r>
                    </a:p>
                  </a:txBody>
                  <a:tcPr/>
                </a:tc>
                <a:tc hMerge="1">
                  <a:txBody>
                    <a:bodyPr/>
                    <a:lstStyle/>
                    <a:p>
                      <a:endParaRPr lang="en-US" dirty="0"/>
                    </a:p>
                  </a:txBody>
                  <a:tcPr/>
                </a:tc>
                <a:tc gridSpan="2">
                  <a:txBody>
                    <a:bodyPr/>
                    <a:lstStyle/>
                    <a:p>
                      <a:r>
                        <a:rPr lang="en-US" sz="2000" i="0" dirty="0"/>
                        <a:t>RRAM</a:t>
                      </a:r>
                    </a:p>
                  </a:txBody>
                  <a:tcPr/>
                </a:tc>
                <a:tc hMerge="1">
                  <a:txBody>
                    <a:bodyPr/>
                    <a:lstStyle/>
                    <a:p>
                      <a:endParaRPr lang="en-US" dirty="0"/>
                    </a:p>
                  </a:txBody>
                  <a:tcPr/>
                </a:tc>
                <a:extLst>
                  <a:ext uri="{0D108BD9-81ED-4DB2-BD59-A6C34878D82A}">
                    <a16:rowId xmlns:a16="http://schemas.microsoft.com/office/drawing/2014/main" val="3991576500"/>
                  </a:ext>
                </a:extLst>
              </a:tr>
              <a:tr h="272020">
                <a:tc>
                  <a:txBody>
                    <a:bodyPr/>
                    <a:lstStyle/>
                    <a:p>
                      <a:r>
                        <a:rPr lang="en-US" sz="1600" b="1" i="0" dirty="0"/>
                        <a:t>Good properties</a:t>
                      </a:r>
                    </a:p>
                  </a:txBody>
                  <a:tcPr/>
                </a:tc>
                <a:tc>
                  <a:txBody>
                    <a:bodyPr/>
                    <a:lstStyle/>
                    <a:p>
                      <a:r>
                        <a:rPr lang="en-US" sz="1600" b="1" i="0" dirty="0"/>
                        <a:t>Bad properties</a:t>
                      </a:r>
                    </a:p>
                  </a:txBody>
                  <a:tcPr/>
                </a:tc>
                <a:tc>
                  <a:txBody>
                    <a:bodyPr/>
                    <a:lstStyle/>
                    <a:p>
                      <a:r>
                        <a:rPr lang="en-US" sz="1600" b="1" i="0" dirty="0"/>
                        <a:t>Good properties</a:t>
                      </a:r>
                    </a:p>
                  </a:txBody>
                  <a:tcPr/>
                </a:tc>
                <a:tc>
                  <a:txBody>
                    <a:bodyPr/>
                    <a:lstStyle/>
                    <a:p>
                      <a:r>
                        <a:rPr lang="en-US" sz="1600" b="1" i="0" dirty="0"/>
                        <a:t>Bad properties</a:t>
                      </a:r>
                    </a:p>
                  </a:txBody>
                  <a:tcPr/>
                </a:tc>
                <a:extLst>
                  <a:ext uri="{0D108BD9-81ED-4DB2-BD59-A6C34878D82A}">
                    <a16:rowId xmlns:a16="http://schemas.microsoft.com/office/drawing/2014/main" val="4189865584"/>
                  </a:ext>
                </a:extLst>
              </a:tr>
              <a:tr h="272020">
                <a:tc>
                  <a:txBody>
                    <a:bodyPr/>
                    <a:lstStyle/>
                    <a:p>
                      <a:r>
                        <a:rPr lang="en-US" sz="1600" i="0" dirty="0"/>
                        <a:t>Infinite subthreshold slope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Storage is volatile</a:t>
                      </a:r>
                    </a:p>
                  </a:txBody>
                  <a:tcPr/>
                </a:tc>
                <a:tc>
                  <a:txBody>
                    <a:bodyPr/>
                    <a:lstStyle/>
                    <a:p>
                      <a:r>
                        <a:rPr lang="en-US" sz="1600" i="0" dirty="0"/>
                        <a:t>Nonvolatile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Large write energy</a:t>
                      </a:r>
                    </a:p>
                  </a:txBody>
                  <a:tcPr/>
                </a:tc>
                <a:extLst>
                  <a:ext uri="{0D108BD9-81ED-4DB2-BD59-A6C34878D82A}">
                    <a16:rowId xmlns:a16="http://schemas.microsoft.com/office/drawing/2014/main" val="3249809364"/>
                  </a:ext>
                </a:extLst>
              </a:tr>
              <a:tr h="469853">
                <a:tc>
                  <a:txBody>
                    <a:bodyPr/>
                    <a:lstStyle/>
                    <a:p>
                      <a:r>
                        <a:rPr lang="en-US" sz="1600" i="0" dirty="0"/>
                        <a:t>Lower ON-state resistance than transistors</a:t>
                      </a:r>
                    </a:p>
                  </a:txBody>
                  <a:tcPr/>
                </a:tc>
                <a:tc>
                  <a:txBody>
                    <a:bodyPr/>
                    <a:lstStyle/>
                    <a:p>
                      <a:r>
                        <a:rPr lang="en-US" sz="1600" i="0" dirty="0"/>
                        <a:t>Larger than transistors</a:t>
                      </a:r>
                    </a:p>
                  </a:txBody>
                  <a:tcPr/>
                </a:tc>
                <a:tc>
                  <a:txBody>
                    <a:bodyPr/>
                    <a:lstStyle/>
                    <a:p>
                      <a:r>
                        <a:rPr lang="en-US" sz="1600" i="0" dirty="0"/>
                        <a:t>Lower area than SRAM and proven scalable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Sense amp to decode takes up area</a:t>
                      </a:r>
                    </a:p>
                  </a:txBody>
                  <a:tcPr/>
                </a:tc>
                <a:extLst>
                  <a:ext uri="{0D108BD9-81ED-4DB2-BD59-A6C34878D82A}">
                    <a16:rowId xmlns:a16="http://schemas.microsoft.com/office/drawing/2014/main" val="3381196586"/>
                  </a:ext>
                </a:extLst>
              </a:tr>
              <a:tr h="469853">
                <a:tc>
                  <a:txBody>
                    <a:bodyPr/>
                    <a:lstStyle/>
                    <a:p>
                      <a:r>
                        <a:rPr lang="en-US" sz="1600" i="0" dirty="0"/>
                        <a:t>Hysteresis enables data storage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Much slower switching than transistors</a:t>
                      </a:r>
                    </a:p>
                  </a:txBody>
                  <a:tcPr/>
                </a:tc>
                <a:tc>
                  <a:txBody>
                    <a:bodyPr/>
                    <a:lstStyle/>
                    <a:p>
                      <a:r>
                        <a:rPr lang="en-US" sz="1600" i="0" dirty="0"/>
                        <a:t>Resistance-based storage allows analog design</a:t>
                      </a:r>
                    </a:p>
                  </a:txBody>
                  <a:tcPr/>
                </a:tc>
                <a:tc>
                  <a:txBody>
                    <a:bodyPr/>
                    <a:lstStyle/>
                    <a:p>
                      <a:endParaRPr lang="en-US" sz="1600" i="0" dirty="0"/>
                    </a:p>
                  </a:txBody>
                  <a:tcPr/>
                </a:tc>
                <a:extLst>
                  <a:ext uri="{0D108BD9-81ED-4DB2-BD59-A6C34878D82A}">
                    <a16:rowId xmlns:a16="http://schemas.microsoft.com/office/drawing/2014/main" val="3469153081"/>
                  </a:ext>
                </a:extLst>
              </a:tr>
              <a:tr h="272020">
                <a:tc>
                  <a:txBody>
                    <a:bodyPr/>
                    <a:lstStyle/>
                    <a:p>
                      <a:r>
                        <a:rPr lang="en-US" sz="1600" i="0" dirty="0"/>
                        <a:t>3D integration</a:t>
                      </a:r>
                    </a:p>
                  </a:txBody>
                  <a:tcPr/>
                </a:tc>
                <a:tc>
                  <a:txBody>
                    <a:bodyPr/>
                    <a:lstStyle/>
                    <a:p>
                      <a:r>
                        <a:rPr lang="en-US" sz="1600" i="0" dirty="0"/>
                        <a:t>Higher V</a:t>
                      </a:r>
                      <a:r>
                        <a:rPr lang="en-US" sz="1600" i="0" baseline="-25000" dirty="0"/>
                        <a:t>g</a:t>
                      </a:r>
                      <a:r>
                        <a:rPr lang="en-US" sz="1600" i="0" dirty="0"/>
                        <a:t> req. than CMOS</a:t>
                      </a:r>
                    </a:p>
                  </a:txBody>
                  <a:tcPr/>
                </a:tc>
                <a:tc>
                  <a:txBody>
                    <a:bodyPr/>
                    <a:lstStyle/>
                    <a:p>
                      <a:r>
                        <a:rPr lang="en-US" sz="1600" i="0" dirty="0"/>
                        <a:t>3D integration</a:t>
                      </a:r>
                    </a:p>
                  </a:txBody>
                  <a:tcPr/>
                </a:tc>
                <a:tc>
                  <a:txBody>
                    <a:bodyPr/>
                    <a:lstStyle/>
                    <a:p>
                      <a:endParaRPr lang="en-US" sz="1600" i="0" dirty="0"/>
                    </a:p>
                  </a:txBody>
                  <a:tcPr/>
                </a:tc>
                <a:extLst>
                  <a:ext uri="{0D108BD9-81ED-4DB2-BD59-A6C34878D82A}">
                    <a16:rowId xmlns:a16="http://schemas.microsoft.com/office/drawing/2014/main" val="2580739360"/>
                  </a:ext>
                </a:extLst>
              </a:tr>
              <a:tr h="272020">
                <a:tc>
                  <a:txBody>
                    <a:bodyPr/>
                    <a:lstStyle/>
                    <a:p>
                      <a:r>
                        <a:rPr lang="en-US" sz="1600" i="0" dirty="0"/>
                        <a:t>No leakage current</a:t>
                      </a:r>
                    </a:p>
                  </a:txBody>
                  <a:tcPr/>
                </a:tc>
                <a:tc>
                  <a:txBody>
                    <a:bodyPr/>
                    <a:lstStyle/>
                    <a:p>
                      <a:endParaRPr lang="en-US" sz="1600" i="0" dirty="0"/>
                    </a:p>
                  </a:txBody>
                  <a:tcPr/>
                </a:tc>
                <a:tc>
                  <a:txBody>
                    <a:bodyPr/>
                    <a:lstStyle/>
                    <a:p>
                      <a:endParaRPr lang="en-US" sz="1600" i="0" dirty="0"/>
                    </a:p>
                  </a:txBody>
                  <a:tcPr/>
                </a:tc>
                <a:tc>
                  <a:txBody>
                    <a:bodyPr/>
                    <a:lstStyle/>
                    <a:p>
                      <a:endParaRPr lang="en-US" sz="1600" i="0" dirty="0"/>
                    </a:p>
                  </a:txBody>
                  <a:tcPr/>
                </a:tc>
                <a:extLst>
                  <a:ext uri="{0D108BD9-81ED-4DB2-BD59-A6C34878D82A}">
                    <a16:rowId xmlns:a16="http://schemas.microsoft.com/office/drawing/2014/main" val="251601058"/>
                  </a:ext>
                </a:extLst>
              </a:tr>
            </a:tbl>
          </a:graphicData>
        </a:graphic>
      </p:graphicFrame>
      <p:graphicFrame>
        <p:nvGraphicFramePr>
          <p:cNvPr id="6" name="Table 5">
            <a:extLst>
              <a:ext uri="{FF2B5EF4-FFF2-40B4-BE49-F238E27FC236}">
                <a16:creationId xmlns:a16="http://schemas.microsoft.com/office/drawing/2014/main" id="{8C17546F-9FB0-C74E-B772-E18D566E3F1A}"/>
              </a:ext>
            </a:extLst>
          </p:cNvPr>
          <p:cNvGraphicFramePr>
            <a:graphicFrameLocks noGrp="1"/>
          </p:cNvGraphicFramePr>
          <p:nvPr>
            <p:extLst>
              <p:ext uri="{D42A27DB-BD31-4B8C-83A1-F6EECF244321}">
                <p14:modId xmlns:p14="http://schemas.microsoft.com/office/powerpoint/2010/main" val="1387694984"/>
              </p:ext>
            </p:extLst>
          </p:nvPr>
        </p:nvGraphicFramePr>
        <p:xfrm>
          <a:off x="838200" y="3868531"/>
          <a:ext cx="10515600" cy="2895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19871324"/>
                    </a:ext>
                  </a:extLst>
                </a:gridCol>
                <a:gridCol w="5257800">
                  <a:extLst>
                    <a:ext uri="{9D8B030D-6E8A-4147-A177-3AD203B41FA5}">
                      <a16:colId xmlns:a16="http://schemas.microsoft.com/office/drawing/2014/main" val="2879070846"/>
                    </a:ext>
                  </a:extLst>
                </a:gridCol>
              </a:tblGrid>
              <a:tr h="282404">
                <a:tc>
                  <a:txBody>
                    <a:bodyPr/>
                    <a:lstStyle/>
                    <a:p>
                      <a:r>
                        <a:rPr lang="en-US" sz="2000" dirty="0"/>
                        <a:t>Bad Material Property</a:t>
                      </a:r>
                    </a:p>
                  </a:txBody>
                  <a:tcPr/>
                </a:tc>
                <a:tc>
                  <a:txBody>
                    <a:bodyPr/>
                    <a:lstStyle/>
                    <a:p>
                      <a:r>
                        <a:rPr lang="en-US" sz="2000" dirty="0"/>
                        <a:t>Good Material/App Property that Cancels It</a:t>
                      </a:r>
                    </a:p>
                  </a:txBody>
                  <a:tcPr/>
                </a:tc>
                <a:extLst>
                  <a:ext uri="{0D108BD9-81ED-4DB2-BD59-A6C34878D82A}">
                    <a16:rowId xmlns:a16="http://schemas.microsoft.com/office/drawing/2014/main" val="1944635223"/>
                  </a:ext>
                </a:extLst>
              </a:tr>
              <a:tr h="412745">
                <a:tc>
                  <a:txBody>
                    <a:bodyPr/>
                    <a:lstStyle/>
                    <a:p>
                      <a:r>
                        <a:rPr lang="en-US" sz="1600" dirty="0"/>
                        <a:t>NEM relays: much slower switching than transistors</a:t>
                      </a:r>
                    </a:p>
                  </a:txBody>
                  <a:tcPr/>
                </a:tc>
                <a:tc>
                  <a:txBody>
                    <a:bodyPr/>
                    <a:lstStyle/>
                    <a:p>
                      <a:r>
                        <a:rPr lang="en-US" sz="1600" dirty="0"/>
                        <a:t>Used for </a:t>
                      </a:r>
                      <a:r>
                        <a:rPr lang="en-US" sz="1600" b="1" dirty="0"/>
                        <a:t>routing only</a:t>
                      </a:r>
                      <a:r>
                        <a:rPr lang="en-US" sz="1600" dirty="0"/>
                        <a:t>: only switches once on startup, hysteresis enables dual function as memory and router</a:t>
                      </a:r>
                    </a:p>
                  </a:txBody>
                  <a:tcPr/>
                </a:tc>
                <a:extLst>
                  <a:ext uri="{0D108BD9-81ED-4DB2-BD59-A6C34878D82A}">
                    <a16:rowId xmlns:a16="http://schemas.microsoft.com/office/drawing/2014/main" val="3706824115"/>
                  </a:ext>
                </a:extLst>
              </a:tr>
              <a:tr h="264301">
                <a:tc>
                  <a:txBody>
                    <a:bodyPr/>
                    <a:lstStyle/>
                    <a:p>
                      <a:r>
                        <a:rPr lang="en-US" sz="1600" dirty="0"/>
                        <a:t>NEM relays: larger than transistors</a:t>
                      </a:r>
                    </a:p>
                  </a:txBody>
                  <a:tcPr/>
                </a:tc>
                <a:tc>
                  <a:txBody>
                    <a:bodyPr/>
                    <a:lstStyle/>
                    <a:p>
                      <a:r>
                        <a:rPr lang="en-US" sz="1600" dirty="0"/>
                        <a:t>Used for routing only and integrated in 3D</a:t>
                      </a:r>
                    </a:p>
                  </a:txBody>
                  <a:tcPr/>
                </a:tc>
                <a:extLst>
                  <a:ext uri="{0D108BD9-81ED-4DB2-BD59-A6C34878D82A}">
                    <a16:rowId xmlns:a16="http://schemas.microsoft.com/office/drawing/2014/main" val="2165834262"/>
                  </a:ext>
                </a:extLst>
              </a:tr>
              <a:tr h="264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NEM relays: storage using hysteresis is volatile</a:t>
                      </a:r>
                    </a:p>
                  </a:txBody>
                  <a:tcPr/>
                </a:tc>
                <a:tc>
                  <a:txBody>
                    <a:bodyPr/>
                    <a:lstStyle/>
                    <a:p>
                      <a:r>
                        <a:rPr lang="en-US" sz="1600" dirty="0"/>
                        <a:t>RRAM is nonvolatile: integration enables nonvolatility</a:t>
                      </a:r>
                    </a:p>
                  </a:txBody>
                  <a:tcPr/>
                </a:tc>
                <a:extLst>
                  <a:ext uri="{0D108BD9-81ED-4DB2-BD59-A6C34878D82A}">
                    <a16:rowId xmlns:a16="http://schemas.microsoft.com/office/drawing/2014/main" val="798814979"/>
                  </a:ext>
                </a:extLst>
              </a:tr>
              <a:tr h="238957">
                <a:tc>
                  <a:txBody>
                    <a:bodyPr/>
                    <a:lstStyle/>
                    <a:p>
                      <a:r>
                        <a:rPr lang="en-US" sz="1600" dirty="0"/>
                        <a:t>NEM relays: higher V</a:t>
                      </a:r>
                      <a:r>
                        <a:rPr lang="en-US" sz="1600" baseline="-25000" dirty="0"/>
                        <a:t>g</a:t>
                      </a:r>
                      <a:r>
                        <a:rPr lang="en-US" sz="1600" dirty="0"/>
                        <a:t> required than CMOS</a:t>
                      </a:r>
                    </a:p>
                  </a:txBody>
                  <a:tcPr/>
                </a:tc>
                <a:tc>
                  <a:txBody>
                    <a:bodyPr/>
                    <a:lstStyle/>
                    <a:p>
                      <a:r>
                        <a:rPr lang="en-US" sz="1600" dirty="0"/>
                        <a:t>RRAM variable resistance allows analog control of V</a:t>
                      </a:r>
                      <a:r>
                        <a:rPr lang="en-US" sz="1600" baseline="-25000" dirty="0"/>
                        <a:t>g</a:t>
                      </a:r>
                      <a:endParaRPr lang="en-US" sz="1600" dirty="0"/>
                    </a:p>
                  </a:txBody>
                  <a:tcPr/>
                </a:tc>
                <a:extLst>
                  <a:ext uri="{0D108BD9-81ED-4DB2-BD59-A6C34878D82A}">
                    <a16:rowId xmlns:a16="http://schemas.microsoft.com/office/drawing/2014/main" val="269627218"/>
                  </a:ext>
                </a:extLst>
              </a:tr>
              <a:tr h="238957">
                <a:tc>
                  <a:txBody>
                    <a:bodyPr/>
                    <a:lstStyle/>
                    <a:p>
                      <a:r>
                        <a:rPr lang="en-US" sz="1600" dirty="0"/>
                        <a:t>RRAM: larger write energy</a:t>
                      </a:r>
                    </a:p>
                  </a:txBody>
                  <a:tcPr/>
                </a:tc>
                <a:tc>
                  <a:txBody>
                    <a:bodyPr/>
                    <a:lstStyle/>
                    <a:p>
                      <a:r>
                        <a:rPr lang="en-US" sz="1600" dirty="0"/>
                        <a:t>RRAM is used as ROM</a:t>
                      </a:r>
                    </a:p>
                  </a:txBody>
                  <a:tcPr/>
                </a:tc>
                <a:extLst>
                  <a:ext uri="{0D108BD9-81ED-4DB2-BD59-A6C34878D82A}">
                    <a16:rowId xmlns:a16="http://schemas.microsoft.com/office/drawing/2014/main" val="967738544"/>
                  </a:ext>
                </a:extLst>
              </a:tr>
              <a:tr h="238957">
                <a:tc>
                  <a:txBody>
                    <a:bodyPr/>
                    <a:lstStyle/>
                    <a:p>
                      <a:r>
                        <a:rPr lang="en-US" sz="1600" dirty="0"/>
                        <a:t>RRAM: sense amp to decode takes up area</a:t>
                      </a:r>
                    </a:p>
                  </a:txBody>
                  <a:tcPr/>
                </a:tc>
                <a:tc>
                  <a:txBody>
                    <a:bodyPr/>
                    <a:lstStyle/>
                    <a:p>
                      <a:r>
                        <a:rPr lang="en-US" sz="1600" dirty="0"/>
                        <a:t>NEM relays have infinite subthreshold slope, so single relay can act as decoder</a:t>
                      </a:r>
                    </a:p>
                  </a:txBody>
                  <a:tcPr/>
                </a:tc>
                <a:extLst>
                  <a:ext uri="{0D108BD9-81ED-4DB2-BD59-A6C34878D82A}">
                    <a16:rowId xmlns:a16="http://schemas.microsoft.com/office/drawing/2014/main" val="4140502229"/>
                  </a:ext>
                </a:extLst>
              </a:tr>
            </a:tbl>
          </a:graphicData>
        </a:graphic>
      </p:graphicFrame>
      <p:sp>
        <p:nvSpPr>
          <p:cNvPr id="3" name="TextBox 2">
            <a:extLst>
              <a:ext uri="{FF2B5EF4-FFF2-40B4-BE49-F238E27FC236}">
                <a16:creationId xmlns:a16="http://schemas.microsoft.com/office/drawing/2014/main" id="{4821E7D0-7D88-884E-80BD-3414EBE492F4}"/>
              </a:ext>
            </a:extLst>
          </p:cNvPr>
          <p:cNvSpPr txBox="1"/>
          <p:nvPr/>
        </p:nvSpPr>
        <p:spPr>
          <a:xfrm>
            <a:off x="2172929" y="2038339"/>
            <a:ext cx="7846141" cy="3416320"/>
          </a:xfrm>
          <a:prstGeom prst="rect">
            <a:avLst/>
          </a:prstGeom>
          <a:solidFill>
            <a:schemeClr val="bg1"/>
          </a:solidFill>
        </p:spPr>
        <p:txBody>
          <a:bodyPr wrap="square" rtlCol="0">
            <a:spAutoFit/>
          </a:bodyPr>
          <a:lstStyle/>
          <a:p>
            <a:pPr algn="ctr"/>
            <a:r>
              <a:rPr lang="en-US" sz="5400" b="1" dirty="0">
                <a:solidFill>
                  <a:srgbClr val="FF0000"/>
                </a:solidFill>
              </a:rPr>
              <a:t>RESULT: Architecture is entirely free of transistors, so can be implemented 100% in BEOL i.e. 3D</a:t>
            </a:r>
          </a:p>
        </p:txBody>
      </p:sp>
    </p:spTree>
    <p:extLst>
      <p:ext uri="{BB962C8B-B14F-4D97-AF65-F5344CB8AC3E}">
        <p14:creationId xmlns:p14="http://schemas.microsoft.com/office/powerpoint/2010/main" val="634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4"/>
                                        </p:tgtEl>
                                        <p:attrNameLst>
                                          <p:attrName>style.opacity</p:attrName>
                                        </p:attrNameLst>
                                      </p:cBhvr>
                                      <p:to>
                                        <p:strVal val="0.25"/>
                                      </p:to>
                                    </p:set>
                                    <p:animEffect filter="image" prLst="opacity: 0.25">
                                      <p:cBhvr rctx="IE">
                                        <p:cTn id="7" dur="indefinite"/>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17F7-F251-3B45-B6BE-825D39CB8299}"/>
              </a:ext>
            </a:extLst>
          </p:cNvPr>
          <p:cNvSpPr>
            <a:spLocks noGrp="1"/>
          </p:cNvSpPr>
          <p:nvPr>
            <p:ph type="title"/>
          </p:nvPr>
        </p:nvSpPr>
        <p:spPr/>
        <p:txBody>
          <a:bodyPr/>
          <a:lstStyle/>
          <a:p>
            <a:r>
              <a:rPr lang="en-US" dirty="0"/>
              <a:t>Island-Style Architecture</a:t>
            </a:r>
          </a:p>
        </p:txBody>
      </p:sp>
      <p:grpSp>
        <p:nvGrpSpPr>
          <p:cNvPr id="71" name="Group 70">
            <a:extLst>
              <a:ext uri="{FF2B5EF4-FFF2-40B4-BE49-F238E27FC236}">
                <a16:creationId xmlns:a16="http://schemas.microsoft.com/office/drawing/2014/main" id="{AA2D0FBD-C6DE-7F48-8DC4-97B6E62AA39D}"/>
              </a:ext>
            </a:extLst>
          </p:cNvPr>
          <p:cNvGrpSpPr/>
          <p:nvPr/>
        </p:nvGrpSpPr>
        <p:grpSpPr>
          <a:xfrm>
            <a:off x="7976413" y="2411408"/>
            <a:ext cx="3067664" cy="3012371"/>
            <a:chOff x="1342103" y="2851963"/>
            <a:chExt cx="3067664" cy="3012371"/>
          </a:xfrm>
        </p:grpSpPr>
        <p:sp>
          <p:nvSpPr>
            <p:cNvPr id="4" name="Rectangle 3">
              <a:extLst>
                <a:ext uri="{FF2B5EF4-FFF2-40B4-BE49-F238E27FC236}">
                  <a16:creationId xmlns:a16="http://schemas.microsoft.com/office/drawing/2014/main" id="{F2709EAD-B320-B247-803B-C1058A38391F}"/>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5" name="Rectangle 4">
              <a:extLst>
                <a:ext uri="{FF2B5EF4-FFF2-40B4-BE49-F238E27FC236}">
                  <a16:creationId xmlns:a16="http://schemas.microsoft.com/office/drawing/2014/main" id="{33AF5A68-039E-404C-BF4C-2EA80F086557}"/>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6" name="Rectangle 5">
              <a:extLst>
                <a:ext uri="{FF2B5EF4-FFF2-40B4-BE49-F238E27FC236}">
                  <a16:creationId xmlns:a16="http://schemas.microsoft.com/office/drawing/2014/main" id="{A270EEC2-6317-AC4B-B3B6-BD7341881AE4}"/>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7" name="Rectangle 6">
              <a:extLst>
                <a:ext uri="{FF2B5EF4-FFF2-40B4-BE49-F238E27FC236}">
                  <a16:creationId xmlns:a16="http://schemas.microsoft.com/office/drawing/2014/main" id="{B9AA41CB-C8D0-684A-8A7C-2BD871118FE6}"/>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7" name="Group 26">
              <a:extLst>
                <a:ext uri="{FF2B5EF4-FFF2-40B4-BE49-F238E27FC236}">
                  <a16:creationId xmlns:a16="http://schemas.microsoft.com/office/drawing/2014/main" id="{12FE2CD4-CE81-0946-B24D-1E98562F046A}"/>
                </a:ext>
              </a:extLst>
            </p:cNvPr>
            <p:cNvGrpSpPr/>
            <p:nvPr/>
          </p:nvGrpSpPr>
          <p:grpSpPr>
            <a:xfrm>
              <a:off x="2698950" y="3314700"/>
              <a:ext cx="353964" cy="774290"/>
              <a:chOff x="2698952" y="3325761"/>
              <a:chExt cx="353964" cy="774290"/>
            </a:xfrm>
          </p:grpSpPr>
          <p:cxnSp>
            <p:nvCxnSpPr>
              <p:cNvPr id="9" name="Straight Connector 8">
                <a:extLst>
                  <a:ext uri="{FF2B5EF4-FFF2-40B4-BE49-F238E27FC236}">
                    <a16:creationId xmlns:a16="http://schemas.microsoft.com/office/drawing/2014/main" id="{7A0F0FDB-9ED2-E844-B45E-0E143A191E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A8AB35-A64F-444B-B196-A02EDF661722}"/>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A32C56-AE38-8C4E-9E21-57508365902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AA16C6-E7F1-2842-985E-1504D2B1888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00146F4F-6242-7B46-A7E9-997DB13A0FE9}"/>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633174-F640-B140-81FD-ABF58FF9C495}"/>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B00872-14DF-F84C-80A6-4EAB9B60D86E}"/>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4A68A8-346A-BB4A-AA9D-6AFFF1522FEF}"/>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020BF2A-8879-A14E-A39A-0C660594EAE0}"/>
                </a:ext>
              </a:extLst>
            </p:cNvPr>
            <p:cNvGrpSpPr/>
            <p:nvPr/>
          </p:nvGrpSpPr>
          <p:grpSpPr>
            <a:xfrm rot="5400000">
              <a:off x="3377379" y="3971003"/>
              <a:ext cx="353964" cy="774290"/>
              <a:chOff x="2851352" y="3478161"/>
              <a:chExt cx="353964" cy="774290"/>
            </a:xfrm>
          </p:grpSpPr>
          <p:cxnSp>
            <p:nvCxnSpPr>
              <p:cNvPr id="22" name="Straight Connector 21">
                <a:extLst>
                  <a:ext uri="{FF2B5EF4-FFF2-40B4-BE49-F238E27FC236}">
                    <a16:creationId xmlns:a16="http://schemas.microsoft.com/office/drawing/2014/main" id="{8BC783BF-5AAE-F144-A790-9DA95FF4495B}"/>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450364F-DF57-794B-A37B-AE892E46DDDA}"/>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82AFE6-1561-0B47-9BFB-8CE1552AE46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CF0285-A935-AB43-BF2D-8430566FB29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1C786BF-7882-6E42-B0D4-BAEAC74EDF71}"/>
                </a:ext>
              </a:extLst>
            </p:cNvPr>
            <p:cNvGrpSpPr/>
            <p:nvPr/>
          </p:nvGrpSpPr>
          <p:grpSpPr>
            <a:xfrm>
              <a:off x="1342103" y="3314700"/>
              <a:ext cx="353964" cy="774290"/>
              <a:chOff x="2698952" y="3325761"/>
              <a:chExt cx="353964" cy="774290"/>
            </a:xfrm>
          </p:grpSpPr>
          <p:cxnSp>
            <p:nvCxnSpPr>
              <p:cNvPr id="29" name="Straight Connector 28">
                <a:extLst>
                  <a:ext uri="{FF2B5EF4-FFF2-40B4-BE49-F238E27FC236}">
                    <a16:creationId xmlns:a16="http://schemas.microsoft.com/office/drawing/2014/main" id="{79E587FC-B1C5-8348-9353-4ECE5228835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78F7CB-000E-CD4F-9656-3D045457FA7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0C199B-48C3-7F4A-81EC-17B763BCD90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F6F7592-0F4D-8B4C-A4AD-F8EDEA7B7AD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0AC5CF0E-4672-954C-8A3F-CA9D4E582FA3}"/>
                </a:ext>
              </a:extLst>
            </p:cNvPr>
            <p:cNvGrpSpPr/>
            <p:nvPr/>
          </p:nvGrpSpPr>
          <p:grpSpPr>
            <a:xfrm>
              <a:off x="4055803" y="3314700"/>
              <a:ext cx="353964" cy="774290"/>
              <a:chOff x="2698952" y="3325761"/>
              <a:chExt cx="353964" cy="774290"/>
            </a:xfrm>
          </p:grpSpPr>
          <p:cxnSp>
            <p:nvCxnSpPr>
              <p:cNvPr id="34" name="Straight Connector 33">
                <a:extLst>
                  <a:ext uri="{FF2B5EF4-FFF2-40B4-BE49-F238E27FC236}">
                    <a16:creationId xmlns:a16="http://schemas.microsoft.com/office/drawing/2014/main" id="{A18C6420-F3EA-E74F-A0CE-2AEE9F7FCB50}"/>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0BBA88-89E8-2041-9C1D-A74996F6ECB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F9A17F-9A16-F342-B169-F2D7807C15A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B5DD82-4341-D048-A8DD-BB5410A9784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536017DD-38A6-6F44-901C-F33D31418758}"/>
                </a:ext>
              </a:extLst>
            </p:cNvPr>
            <p:cNvGrpSpPr/>
            <p:nvPr/>
          </p:nvGrpSpPr>
          <p:grpSpPr>
            <a:xfrm rot="16200000">
              <a:off x="3377379" y="2641800"/>
              <a:ext cx="353964" cy="774290"/>
              <a:chOff x="2698952" y="3325761"/>
              <a:chExt cx="353964" cy="774290"/>
            </a:xfrm>
          </p:grpSpPr>
          <p:cxnSp>
            <p:nvCxnSpPr>
              <p:cNvPr id="39" name="Straight Connector 38">
                <a:extLst>
                  <a:ext uri="{FF2B5EF4-FFF2-40B4-BE49-F238E27FC236}">
                    <a16:creationId xmlns:a16="http://schemas.microsoft.com/office/drawing/2014/main" id="{191D43A0-1B67-BE46-A40E-223893EE364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9CE372-03D4-BD40-9E1D-D30D72D2CF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946104-65D3-EA40-A42A-9C12716DCEC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997E62C-3A7B-1240-A236-0DCC6C97B49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C28693B-6503-A745-9929-4ECEE779B1F6}"/>
                </a:ext>
              </a:extLst>
            </p:cNvPr>
            <p:cNvGrpSpPr/>
            <p:nvPr/>
          </p:nvGrpSpPr>
          <p:grpSpPr>
            <a:xfrm rot="16200000">
              <a:off x="2024217" y="2908499"/>
              <a:ext cx="353962" cy="240891"/>
              <a:chOff x="2698953" y="3596148"/>
              <a:chExt cx="353962" cy="240891"/>
            </a:xfrm>
          </p:grpSpPr>
          <p:cxnSp>
            <p:nvCxnSpPr>
              <p:cNvPr id="45" name="Straight Connector 44">
                <a:extLst>
                  <a:ext uri="{FF2B5EF4-FFF2-40B4-BE49-F238E27FC236}">
                    <a16:creationId xmlns:a16="http://schemas.microsoft.com/office/drawing/2014/main" id="{14683852-AB7F-5F44-8CF5-151ACFBD927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7D724AE-8BAD-C744-850C-3F5A9C70DAE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6517A359-6087-EF46-B135-AB41A8FB270C}"/>
                </a:ext>
              </a:extLst>
            </p:cNvPr>
            <p:cNvGrpSpPr/>
            <p:nvPr/>
          </p:nvGrpSpPr>
          <p:grpSpPr>
            <a:xfrm rot="5400000">
              <a:off x="3377379" y="5300207"/>
              <a:ext cx="353964" cy="774290"/>
              <a:chOff x="2698952" y="3325761"/>
              <a:chExt cx="353964" cy="774290"/>
            </a:xfrm>
          </p:grpSpPr>
          <p:cxnSp>
            <p:nvCxnSpPr>
              <p:cNvPr id="49" name="Straight Connector 48">
                <a:extLst>
                  <a:ext uri="{FF2B5EF4-FFF2-40B4-BE49-F238E27FC236}">
                    <a16:creationId xmlns:a16="http://schemas.microsoft.com/office/drawing/2014/main" id="{9FADE250-EDE9-EF4B-BCE0-7D42B9FF29C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774CFC-F995-8E42-89E9-A4275CE3404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95977A-0E9C-EB42-9DC8-326D6FD8C21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3BCEE0B-0A9F-6749-B287-CFC8CAD554E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BC74DBB-8B99-D643-8FB7-4D2850118740}"/>
                </a:ext>
              </a:extLst>
            </p:cNvPr>
            <p:cNvGrpSpPr/>
            <p:nvPr/>
          </p:nvGrpSpPr>
          <p:grpSpPr>
            <a:xfrm rot="5400000">
              <a:off x="1980582" y="5566907"/>
              <a:ext cx="353962" cy="240891"/>
              <a:chOff x="2698953" y="3596148"/>
              <a:chExt cx="353962" cy="240891"/>
            </a:xfrm>
          </p:grpSpPr>
          <p:cxnSp>
            <p:nvCxnSpPr>
              <p:cNvPr id="58" name="Straight Connector 57">
                <a:extLst>
                  <a:ext uri="{FF2B5EF4-FFF2-40B4-BE49-F238E27FC236}">
                    <a16:creationId xmlns:a16="http://schemas.microsoft.com/office/drawing/2014/main" id="{1A5538DA-95FD-E840-B0BD-5852EC5F981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75C2CC6-1779-6444-A76E-AAFEDC68B86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B3CC5FB-E34C-D042-9AA2-37EAB10CC8FD}"/>
                </a:ext>
              </a:extLst>
            </p:cNvPr>
            <p:cNvGrpSpPr/>
            <p:nvPr/>
          </p:nvGrpSpPr>
          <p:grpSpPr>
            <a:xfrm rot="5400000">
              <a:off x="1980581" y="4246753"/>
              <a:ext cx="353962" cy="240891"/>
              <a:chOff x="2698953" y="3596148"/>
              <a:chExt cx="353962" cy="240891"/>
            </a:xfrm>
          </p:grpSpPr>
          <p:cxnSp>
            <p:nvCxnSpPr>
              <p:cNvPr id="62" name="Straight Connector 61">
                <a:extLst>
                  <a:ext uri="{FF2B5EF4-FFF2-40B4-BE49-F238E27FC236}">
                    <a16:creationId xmlns:a16="http://schemas.microsoft.com/office/drawing/2014/main" id="{45373F82-CFB7-EE4B-9B66-7A531C00D3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5E51571-DC0C-954A-B619-572214759A6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8CC982A6-C87C-8F45-8CF4-F8A9B2AB9338}"/>
                </a:ext>
              </a:extLst>
            </p:cNvPr>
            <p:cNvGrpSpPr/>
            <p:nvPr/>
          </p:nvGrpSpPr>
          <p:grpSpPr>
            <a:xfrm>
              <a:off x="4055804" y="4897693"/>
              <a:ext cx="353962" cy="240891"/>
              <a:chOff x="2698953" y="3596148"/>
              <a:chExt cx="353962" cy="240891"/>
            </a:xfrm>
          </p:grpSpPr>
          <p:cxnSp>
            <p:nvCxnSpPr>
              <p:cNvPr id="66" name="Straight Connector 65">
                <a:extLst>
                  <a:ext uri="{FF2B5EF4-FFF2-40B4-BE49-F238E27FC236}">
                    <a16:creationId xmlns:a16="http://schemas.microsoft.com/office/drawing/2014/main" id="{25AC7DBD-FD08-C94D-B957-60C3EB1FB20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3E3C8E0-A892-3B45-86E8-05470579000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29D2B1BF-E4B5-6447-A0CA-8851D9403500}"/>
              </a:ext>
            </a:extLst>
          </p:cNvPr>
          <p:cNvSpPr txBox="1"/>
          <p:nvPr/>
        </p:nvSpPr>
        <p:spPr>
          <a:xfrm>
            <a:off x="8189109" y="5789884"/>
            <a:ext cx="2642262" cy="584775"/>
          </a:xfrm>
          <a:prstGeom prst="rect">
            <a:avLst/>
          </a:prstGeom>
          <a:noFill/>
        </p:spPr>
        <p:txBody>
          <a:bodyPr wrap="none" rtlCol="0">
            <a:spAutoFit/>
          </a:bodyPr>
          <a:lstStyle/>
          <a:p>
            <a:r>
              <a:rPr lang="en-US" sz="3200" b="1" dirty="0"/>
              <a:t>One CGRA Tile</a:t>
            </a:r>
          </a:p>
        </p:txBody>
      </p:sp>
      <p:sp>
        <p:nvSpPr>
          <p:cNvPr id="70" name="Rectangle 69">
            <a:extLst>
              <a:ext uri="{FF2B5EF4-FFF2-40B4-BE49-F238E27FC236}">
                <a16:creationId xmlns:a16="http://schemas.microsoft.com/office/drawing/2014/main" id="{62D790FF-F196-164D-8510-3C4C09961889}"/>
              </a:ext>
            </a:extLst>
          </p:cNvPr>
          <p:cNvSpPr/>
          <p:nvPr/>
        </p:nvSpPr>
        <p:spPr>
          <a:xfrm>
            <a:off x="7681452" y="2180003"/>
            <a:ext cx="3672348" cy="347518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8AFF0223-CCE6-F740-9060-955342AC117E}"/>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pic>
        <p:nvPicPr>
          <p:cNvPr id="130" name="Picture 129">
            <a:extLst>
              <a:ext uri="{FF2B5EF4-FFF2-40B4-BE49-F238E27FC236}">
                <a16:creationId xmlns:a16="http://schemas.microsoft.com/office/drawing/2014/main" id="{6805B5B4-4D25-A34F-A8AD-6947A0858306}"/>
              </a:ext>
            </a:extLst>
          </p:cNvPr>
          <p:cNvPicPr>
            <a:picLocks noChangeAspect="1"/>
          </p:cNvPicPr>
          <p:nvPr/>
        </p:nvPicPr>
        <p:blipFill>
          <a:blip r:embed="rId3"/>
          <a:stretch>
            <a:fillRect/>
          </a:stretch>
        </p:blipFill>
        <p:spPr>
          <a:xfrm>
            <a:off x="414097" y="1480241"/>
            <a:ext cx="6604000" cy="4762500"/>
          </a:xfrm>
          <a:prstGeom prst="rect">
            <a:avLst/>
          </a:prstGeom>
        </p:spPr>
      </p:pic>
    </p:spTree>
    <p:extLst>
      <p:ext uri="{BB962C8B-B14F-4D97-AF65-F5344CB8AC3E}">
        <p14:creationId xmlns:p14="http://schemas.microsoft.com/office/powerpoint/2010/main" val="60402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2489-C23A-5143-A0C9-82107E1113B2}"/>
              </a:ext>
            </a:extLst>
          </p:cNvPr>
          <p:cNvSpPr>
            <a:spLocks noGrp="1"/>
          </p:cNvSpPr>
          <p:nvPr>
            <p:ph type="title"/>
          </p:nvPr>
        </p:nvSpPr>
        <p:spPr>
          <a:xfrm>
            <a:off x="838200" y="365125"/>
            <a:ext cx="10515600" cy="1325563"/>
          </a:xfrm>
        </p:spPr>
        <p:txBody>
          <a:bodyPr/>
          <a:lstStyle/>
          <a:p>
            <a:r>
              <a:rPr lang="en-US" dirty="0"/>
              <a:t>Connection boxes</a:t>
            </a:r>
          </a:p>
        </p:txBody>
      </p:sp>
      <p:sp>
        <p:nvSpPr>
          <p:cNvPr id="6" name="Rectangle 5">
            <a:extLst>
              <a:ext uri="{FF2B5EF4-FFF2-40B4-BE49-F238E27FC236}">
                <a16:creationId xmlns:a16="http://schemas.microsoft.com/office/drawing/2014/main" id="{FB161DE6-EAAD-F44D-B8A7-44005CADA80F}"/>
              </a:ext>
            </a:extLst>
          </p:cNvPr>
          <p:cNvSpPr/>
          <p:nvPr/>
        </p:nvSpPr>
        <p:spPr>
          <a:xfrm>
            <a:off x="2516280" y="3027507"/>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sp>
        <p:nvSpPr>
          <p:cNvPr id="7" name="Rectangle 6">
            <a:extLst>
              <a:ext uri="{FF2B5EF4-FFF2-40B4-BE49-F238E27FC236}">
                <a16:creationId xmlns:a16="http://schemas.microsoft.com/office/drawing/2014/main" id="{1AC3F4FC-0C5D-644F-BB92-C15053A34100}"/>
              </a:ext>
            </a:extLst>
          </p:cNvPr>
          <p:cNvSpPr/>
          <p:nvPr/>
        </p:nvSpPr>
        <p:spPr>
          <a:xfrm>
            <a:off x="5140453" y="3027507"/>
            <a:ext cx="1939607" cy="1939607"/>
          </a:xfrm>
          <a:prstGeom prst="rect">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grpSp>
        <p:nvGrpSpPr>
          <p:cNvPr id="14" name="Group 13">
            <a:extLst>
              <a:ext uri="{FF2B5EF4-FFF2-40B4-BE49-F238E27FC236}">
                <a16:creationId xmlns:a16="http://schemas.microsoft.com/office/drawing/2014/main" id="{D0B23590-9129-834E-8424-C60DF847FD8A}"/>
              </a:ext>
            </a:extLst>
          </p:cNvPr>
          <p:cNvGrpSpPr/>
          <p:nvPr/>
        </p:nvGrpSpPr>
        <p:grpSpPr>
          <a:xfrm rot="5400000">
            <a:off x="4553226" y="3248565"/>
            <a:ext cx="3114060" cy="1497490"/>
            <a:chOff x="2851352" y="3478161"/>
            <a:chExt cx="353964" cy="774290"/>
          </a:xfrm>
        </p:grpSpPr>
        <p:cxnSp>
          <p:nvCxnSpPr>
            <p:cNvPr id="47" name="Straight Connector 46">
              <a:extLst>
                <a:ext uri="{FF2B5EF4-FFF2-40B4-BE49-F238E27FC236}">
                  <a16:creationId xmlns:a16="http://schemas.microsoft.com/office/drawing/2014/main" id="{8399B87E-27A4-BE4B-A3B1-F7631F801063}"/>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5996B01-53F7-8D4C-B03A-1D9F162FC9C7}"/>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64DE27-9B0E-A542-94C0-BB6F05D064D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BDA6BF-B237-2E4A-9054-C8406846D8B8}"/>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855142F-91E4-584C-B6F2-160B00017A35}"/>
              </a:ext>
            </a:extLst>
          </p:cNvPr>
          <p:cNvSpPr/>
          <p:nvPr/>
        </p:nvSpPr>
        <p:spPr>
          <a:xfrm>
            <a:off x="7736113" y="2998388"/>
            <a:ext cx="1939607" cy="1939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CLB</a:t>
            </a:r>
          </a:p>
        </p:txBody>
      </p:sp>
      <p:grpSp>
        <p:nvGrpSpPr>
          <p:cNvPr id="67" name="Group 66">
            <a:extLst>
              <a:ext uri="{FF2B5EF4-FFF2-40B4-BE49-F238E27FC236}">
                <a16:creationId xmlns:a16="http://schemas.microsoft.com/office/drawing/2014/main" id="{60D9C910-1874-834F-92BA-614649A08362}"/>
              </a:ext>
            </a:extLst>
          </p:cNvPr>
          <p:cNvGrpSpPr/>
          <p:nvPr/>
        </p:nvGrpSpPr>
        <p:grpSpPr>
          <a:xfrm>
            <a:off x="3741393" y="3248551"/>
            <a:ext cx="5242813" cy="1497490"/>
            <a:chOff x="2851354" y="3478161"/>
            <a:chExt cx="595932" cy="774290"/>
          </a:xfrm>
        </p:grpSpPr>
        <p:cxnSp>
          <p:nvCxnSpPr>
            <p:cNvPr id="68" name="Straight Connector 67">
              <a:extLst>
                <a:ext uri="{FF2B5EF4-FFF2-40B4-BE49-F238E27FC236}">
                  <a16:creationId xmlns:a16="http://schemas.microsoft.com/office/drawing/2014/main" id="{321211BE-81CB-1348-90A5-2EF303139BD7}"/>
                </a:ext>
              </a:extLst>
            </p:cNvPr>
            <p:cNvCxnSpPr>
              <a:cxnSpLocks/>
            </p:cNvCxnSpPr>
            <p:nvPr/>
          </p:nvCxnSpPr>
          <p:spPr>
            <a:xfrm flipH="1">
              <a:off x="2851355" y="3478161"/>
              <a:ext cx="294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3322C13-15B4-F74F-AF54-0FD460BAEB0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27CC952-A3EE-8840-BB5D-80BD365C6B71}"/>
                </a:ext>
              </a:extLst>
            </p:cNvPr>
            <p:cNvCxnSpPr/>
            <p:nvPr/>
          </p:nvCxnSpPr>
          <p:spPr>
            <a:xfrm flipH="1">
              <a:off x="3035506"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30B748-ECDE-4148-9303-B8ECE86FBB67}"/>
                </a:ext>
              </a:extLst>
            </p:cNvPr>
            <p:cNvCxnSpPr/>
            <p:nvPr/>
          </p:nvCxnSpPr>
          <p:spPr>
            <a:xfrm flipH="1">
              <a:off x="3093325"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3" name="Rectangle 72">
            <a:extLst>
              <a:ext uri="{FF2B5EF4-FFF2-40B4-BE49-F238E27FC236}">
                <a16:creationId xmlns:a16="http://schemas.microsoft.com/office/drawing/2014/main" id="{36BF3695-B5CC-954B-8901-05ED60B320C2}"/>
              </a:ext>
            </a:extLst>
          </p:cNvPr>
          <p:cNvSpPr/>
          <p:nvPr/>
        </p:nvSpPr>
        <p:spPr>
          <a:xfrm>
            <a:off x="5243059" y="314630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4" name="Rectangle 73">
            <a:extLst>
              <a:ext uri="{FF2B5EF4-FFF2-40B4-BE49-F238E27FC236}">
                <a16:creationId xmlns:a16="http://schemas.microsoft.com/office/drawing/2014/main" id="{5A9BCF2F-20DE-3943-8911-451B8A6D26F3}"/>
              </a:ext>
            </a:extLst>
          </p:cNvPr>
          <p:cNvSpPr/>
          <p:nvPr/>
        </p:nvSpPr>
        <p:spPr>
          <a:xfrm>
            <a:off x="6218200" y="313802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5" name="Rectangle 74">
            <a:extLst>
              <a:ext uri="{FF2B5EF4-FFF2-40B4-BE49-F238E27FC236}">
                <a16:creationId xmlns:a16="http://schemas.microsoft.com/office/drawing/2014/main" id="{7753386B-4C7D-E84E-8348-E9AFF1B75157}"/>
              </a:ext>
            </a:extLst>
          </p:cNvPr>
          <p:cNvSpPr/>
          <p:nvPr/>
        </p:nvSpPr>
        <p:spPr>
          <a:xfrm>
            <a:off x="5759650" y="366096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6" name="Rectangle 75">
            <a:extLst>
              <a:ext uri="{FF2B5EF4-FFF2-40B4-BE49-F238E27FC236}">
                <a16:creationId xmlns:a16="http://schemas.microsoft.com/office/drawing/2014/main" id="{5E653928-487D-8447-AF0E-3BB85F500537}"/>
              </a:ext>
            </a:extLst>
          </p:cNvPr>
          <p:cNvSpPr/>
          <p:nvPr/>
        </p:nvSpPr>
        <p:spPr>
          <a:xfrm>
            <a:off x="6744910" y="3651471"/>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7" name="Rectangle 76">
            <a:extLst>
              <a:ext uri="{FF2B5EF4-FFF2-40B4-BE49-F238E27FC236}">
                <a16:creationId xmlns:a16="http://schemas.microsoft.com/office/drawing/2014/main" id="{344009A8-36F0-0649-B131-454A33F92230}"/>
              </a:ext>
            </a:extLst>
          </p:cNvPr>
          <p:cNvSpPr/>
          <p:nvPr/>
        </p:nvSpPr>
        <p:spPr>
          <a:xfrm>
            <a:off x="5250979" y="4137642"/>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8" name="Rectangle 77">
            <a:extLst>
              <a:ext uri="{FF2B5EF4-FFF2-40B4-BE49-F238E27FC236}">
                <a16:creationId xmlns:a16="http://schemas.microsoft.com/office/drawing/2014/main" id="{0AE0EB84-03F8-B94D-A7CF-3E5C21FC01DF}"/>
              </a:ext>
            </a:extLst>
          </p:cNvPr>
          <p:cNvSpPr/>
          <p:nvPr/>
        </p:nvSpPr>
        <p:spPr>
          <a:xfrm>
            <a:off x="6227827" y="4128554"/>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79" name="Rectangle 78">
            <a:extLst>
              <a:ext uri="{FF2B5EF4-FFF2-40B4-BE49-F238E27FC236}">
                <a16:creationId xmlns:a16="http://schemas.microsoft.com/office/drawing/2014/main" id="{D8891F43-7182-F34C-B0C4-CA3DC2A280C3}"/>
              </a:ext>
            </a:extLst>
          </p:cNvPr>
          <p:cNvSpPr/>
          <p:nvPr/>
        </p:nvSpPr>
        <p:spPr>
          <a:xfrm>
            <a:off x="5759989" y="4635518"/>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0" name="Rectangle 79">
            <a:extLst>
              <a:ext uri="{FF2B5EF4-FFF2-40B4-BE49-F238E27FC236}">
                <a16:creationId xmlns:a16="http://schemas.microsoft.com/office/drawing/2014/main" id="{E9ADF533-E664-A149-96D7-D93597566144}"/>
              </a:ext>
            </a:extLst>
          </p:cNvPr>
          <p:cNvSpPr/>
          <p:nvPr/>
        </p:nvSpPr>
        <p:spPr>
          <a:xfrm>
            <a:off x="6741918" y="4635516"/>
            <a:ext cx="221045" cy="22104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82" name="TextBox 81">
            <a:extLst>
              <a:ext uri="{FF2B5EF4-FFF2-40B4-BE49-F238E27FC236}">
                <a16:creationId xmlns:a16="http://schemas.microsoft.com/office/drawing/2014/main" id="{B4A0B269-7105-3C47-A7E5-4A4D9E6F1456}"/>
              </a:ext>
            </a:extLst>
          </p:cNvPr>
          <p:cNvSpPr txBox="1"/>
          <p:nvPr/>
        </p:nvSpPr>
        <p:spPr>
          <a:xfrm>
            <a:off x="10033000" y="2470068"/>
            <a:ext cx="899990" cy="369332"/>
          </a:xfrm>
          <a:prstGeom prst="rect">
            <a:avLst/>
          </a:prstGeom>
          <a:noFill/>
        </p:spPr>
        <p:txBody>
          <a:bodyPr wrap="none" rtlCol="0">
            <a:spAutoFit/>
          </a:bodyPr>
          <a:lstStyle/>
          <a:p>
            <a:r>
              <a:rPr lang="en-US" b="1" dirty="0"/>
              <a:t>Fc = 0.5</a:t>
            </a:r>
          </a:p>
        </p:txBody>
      </p:sp>
    </p:spTree>
    <p:extLst>
      <p:ext uri="{BB962C8B-B14F-4D97-AF65-F5344CB8AC3E}">
        <p14:creationId xmlns:p14="http://schemas.microsoft.com/office/powerpoint/2010/main" val="53214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A5AE-F7CC-AE43-B132-E9AF5E36E4CA}"/>
              </a:ext>
            </a:extLst>
          </p:cNvPr>
          <p:cNvSpPr>
            <a:spLocks noGrp="1"/>
          </p:cNvSpPr>
          <p:nvPr>
            <p:ph type="title"/>
          </p:nvPr>
        </p:nvSpPr>
        <p:spPr/>
        <p:txBody>
          <a:bodyPr/>
          <a:lstStyle/>
          <a:p>
            <a:r>
              <a:rPr lang="en-US" dirty="0"/>
              <a:t>RRAM/NEMS switch BEOL standard cell layout</a:t>
            </a:r>
          </a:p>
        </p:txBody>
      </p:sp>
      <p:grpSp>
        <p:nvGrpSpPr>
          <p:cNvPr id="70" name="Group 69">
            <a:extLst>
              <a:ext uri="{FF2B5EF4-FFF2-40B4-BE49-F238E27FC236}">
                <a16:creationId xmlns:a16="http://schemas.microsoft.com/office/drawing/2014/main" id="{54A9075E-E594-E041-BC40-763BCEFF9381}"/>
              </a:ext>
            </a:extLst>
          </p:cNvPr>
          <p:cNvGrpSpPr/>
          <p:nvPr/>
        </p:nvGrpSpPr>
        <p:grpSpPr>
          <a:xfrm>
            <a:off x="2025921" y="1730946"/>
            <a:ext cx="10156290" cy="4647486"/>
            <a:chOff x="1425787" y="1445109"/>
            <a:chExt cx="10156290" cy="4647486"/>
          </a:xfrm>
        </p:grpSpPr>
        <p:grpSp>
          <p:nvGrpSpPr>
            <p:cNvPr id="65" name="Group 64">
              <a:extLst>
                <a:ext uri="{FF2B5EF4-FFF2-40B4-BE49-F238E27FC236}">
                  <a16:creationId xmlns:a16="http://schemas.microsoft.com/office/drawing/2014/main" id="{C81D392C-868B-5040-96BD-7EA099BE5B57}"/>
                </a:ext>
              </a:extLst>
            </p:cNvPr>
            <p:cNvGrpSpPr/>
            <p:nvPr/>
          </p:nvGrpSpPr>
          <p:grpSpPr>
            <a:xfrm>
              <a:off x="1425787" y="2951221"/>
              <a:ext cx="9340426" cy="3141374"/>
              <a:chOff x="1439641" y="2546565"/>
              <a:chExt cx="9340426" cy="3141374"/>
            </a:xfrm>
          </p:grpSpPr>
          <p:sp>
            <p:nvSpPr>
              <p:cNvPr id="58" name="Cube 57">
                <a:extLst>
                  <a:ext uri="{FF2B5EF4-FFF2-40B4-BE49-F238E27FC236}">
                    <a16:creationId xmlns:a16="http://schemas.microsoft.com/office/drawing/2014/main" id="{E6A83F3C-0E5F-1440-9809-AAC140E7BB01}"/>
                  </a:ext>
                </a:extLst>
              </p:cNvPr>
              <p:cNvSpPr/>
              <p:nvPr/>
            </p:nvSpPr>
            <p:spPr>
              <a:xfrm>
                <a:off x="5564047" y="2951156"/>
                <a:ext cx="4251960" cy="2736783"/>
              </a:xfrm>
              <a:prstGeom prst="cube">
                <a:avLst>
                  <a:gd name="adj" fmla="val 8557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col</a:t>
                </a:r>
                <a:r>
                  <a:rPr lang="en-US" dirty="0"/>
                  <a:t> wire (L1)</a:t>
                </a:r>
              </a:p>
            </p:txBody>
          </p:sp>
          <p:sp>
            <p:nvSpPr>
              <p:cNvPr id="62" name="Cube 61">
                <a:extLst>
                  <a:ext uri="{FF2B5EF4-FFF2-40B4-BE49-F238E27FC236}">
                    <a16:creationId xmlns:a16="http://schemas.microsoft.com/office/drawing/2014/main" id="{CD36F6C7-493C-7A45-9B8C-B74839D9DEB5}"/>
                  </a:ext>
                </a:extLst>
              </p:cNvPr>
              <p:cNvSpPr/>
              <p:nvPr/>
            </p:nvSpPr>
            <p:spPr>
              <a:xfrm>
                <a:off x="7758936" y="3689848"/>
                <a:ext cx="3021131" cy="866245"/>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sp>
            <p:nvSpPr>
              <p:cNvPr id="57" name="Cube 56">
                <a:extLst>
                  <a:ext uri="{FF2B5EF4-FFF2-40B4-BE49-F238E27FC236}">
                    <a16:creationId xmlns:a16="http://schemas.microsoft.com/office/drawing/2014/main" id="{021BFFC1-D598-CA4B-B66D-E4CDD50C279A}"/>
                  </a:ext>
                </a:extLst>
              </p:cNvPr>
              <p:cNvSpPr/>
              <p:nvPr/>
            </p:nvSpPr>
            <p:spPr>
              <a:xfrm>
                <a:off x="5564047" y="4386070"/>
                <a:ext cx="2441448"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(L2)</a:t>
                </a:r>
              </a:p>
            </p:txBody>
          </p:sp>
          <p:sp>
            <p:nvSpPr>
              <p:cNvPr id="33" name="Cube 32">
                <a:extLst>
                  <a:ext uri="{FF2B5EF4-FFF2-40B4-BE49-F238E27FC236}">
                    <a16:creationId xmlns:a16="http://schemas.microsoft.com/office/drawing/2014/main" id="{2F5ED33F-0B87-5A4E-9F78-1E513BDA89EE}"/>
                  </a:ext>
                </a:extLst>
              </p:cNvPr>
              <p:cNvSpPr/>
              <p:nvPr/>
            </p:nvSpPr>
            <p:spPr>
              <a:xfrm>
                <a:off x="1439641" y="3660553"/>
                <a:ext cx="501754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baseline="-25000" dirty="0"/>
                  <a:t>row</a:t>
                </a:r>
                <a:r>
                  <a:rPr lang="en-US" dirty="0"/>
                  <a:t> wire (L2)</a:t>
                </a:r>
              </a:p>
            </p:txBody>
          </p:sp>
          <p:grpSp>
            <p:nvGrpSpPr>
              <p:cNvPr id="15" name="Group 14">
                <a:extLst>
                  <a:ext uri="{FF2B5EF4-FFF2-40B4-BE49-F238E27FC236}">
                    <a16:creationId xmlns:a16="http://schemas.microsoft.com/office/drawing/2014/main" id="{040E5067-92B6-4F44-8C1E-9A452B8F76E6}"/>
                  </a:ext>
                </a:extLst>
              </p:cNvPr>
              <p:cNvGrpSpPr/>
              <p:nvPr/>
            </p:nvGrpSpPr>
            <p:grpSpPr>
              <a:xfrm>
                <a:off x="3794242" y="2563858"/>
                <a:ext cx="2453834" cy="1624314"/>
                <a:chOff x="3009416" y="1157468"/>
                <a:chExt cx="2453834" cy="1624314"/>
              </a:xfrm>
            </p:grpSpPr>
            <p:sp>
              <p:nvSpPr>
                <p:cNvPr id="16" name="Cube 15">
                  <a:extLst>
                    <a:ext uri="{FF2B5EF4-FFF2-40B4-BE49-F238E27FC236}">
                      <a16:creationId xmlns:a16="http://schemas.microsoft.com/office/drawing/2014/main" id="{6DF58B96-5EFF-6645-9CEB-C7F048380AEA}"/>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17" name="Cube 16">
                  <a:extLst>
                    <a:ext uri="{FF2B5EF4-FFF2-40B4-BE49-F238E27FC236}">
                      <a16:creationId xmlns:a16="http://schemas.microsoft.com/office/drawing/2014/main" id="{949BF5F4-3E91-B847-9478-183EE4F9D88E}"/>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8" name="Cube 17">
                  <a:extLst>
                    <a:ext uri="{FF2B5EF4-FFF2-40B4-BE49-F238E27FC236}">
                      <a16:creationId xmlns:a16="http://schemas.microsoft.com/office/drawing/2014/main" id="{95CD4C69-3E71-4148-BDC4-C8BC72BF7A1A}"/>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grpSp>
            <p:nvGrpSpPr>
              <p:cNvPr id="5" name="Group 4">
                <a:extLst>
                  <a:ext uri="{FF2B5EF4-FFF2-40B4-BE49-F238E27FC236}">
                    <a16:creationId xmlns:a16="http://schemas.microsoft.com/office/drawing/2014/main" id="{38AF71DF-57BC-5E47-BA59-CAA32C828699}"/>
                  </a:ext>
                </a:extLst>
              </p:cNvPr>
              <p:cNvGrpSpPr/>
              <p:nvPr/>
            </p:nvGrpSpPr>
            <p:grpSpPr>
              <a:xfrm>
                <a:off x="5564048" y="2546565"/>
                <a:ext cx="3137863" cy="2372405"/>
                <a:chOff x="2325387" y="1157468"/>
                <a:chExt cx="3137863" cy="2372405"/>
              </a:xfrm>
            </p:grpSpPr>
            <p:sp>
              <p:nvSpPr>
                <p:cNvPr id="8" name="Cube 7">
                  <a:extLst>
                    <a:ext uri="{FF2B5EF4-FFF2-40B4-BE49-F238E27FC236}">
                      <a16:creationId xmlns:a16="http://schemas.microsoft.com/office/drawing/2014/main" id="{83427004-0A55-024F-B4BA-A93ED4E39C02}"/>
                    </a:ext>
                  </a:extLst>
                </p:cNvPr>
                <p:cNvSpPr/>
                <p:nvPr/>
              </p:nvSpPr>
              <p:spPr>
                <a:xfrm>
                  <a:off x="2325387" y="1892528"/>
                  <a:ext cx="3137861" cy="1637345"/>
                </a:xfrm>
                <a:prstGeom prst="cube">
                  <a:avLst>
                    <a:gd name="adj" fmla="val 745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(L3)</a:t>
                  </a:r>
                </a:p>
              </p:txBody>
            </p:sp>
            <p:sp>
              <p:nvSpPr>
                <p:cNvPr id="9" name="Cube 8">
                  <a:extLst>
                    <a:ext uri="{FF2B5EF4-FFF2-40B4-BE49-F238E27FC236}">
                      <a16:creationId xmlns:a16="http://schemas.microsoft.com/office/drawing/2014/main" id="{2A35FE01-635F-8F41-ADBB-CF8F4DD69B7F}"/>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Resistive Switching Film (L4)</a:t>
                  </a:r>
                </a:p>
              </p:txBody>
            </p:sp>
            <p:sp>
              <p:nvSpPr>
                <p:cNvPr id="10" name="Cube 9">
                  <a:extLst>
                    <a:ext uri="{FF2B5EF4-FFF2-40B4-BE49-F238E27FC236}">
                      <a16:creationId xmlns:a16="http://schemas.microsoft.com/office/drawing/2014/main" id="{CFD2A4BE-FA39-3E4D-A271-9907C7ACAFE4}"/>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Electrode (L5)</a:t>
                  </a:r>
                </a:p>
              </p:txBody>
            </p:sp>
          </p:grpSp>
          <p:cxnSp>
            <p:nvCxnSpPr>
              <p:cNvPr id="49" name="Straight Connector 48">
                <a:extLst>
                  <a:ext uri="{FF2B5EF4-FFF2-40B4-BE49-F238E27FC236}">
                    <a16:creationId xmlns:a16="http://schemas.microsoft.com/office/drawing/2014/main" id="{3C2FC9F1-5AA4-CC4D-A395-77F27E767BFB}"/>
                  </a:ext>
                </a:extLst>
              </p:cNvPr>
              <p:cNvCxnSpPr>
                <a:cxnSpLocks/>
              </p:cNvCxnSpPr>
              <p:nvPr/>
            </p:nvCxnSpPr>
            <p:spPr>
              <a:xfrm>
                <a:off x="5716449" y="3463885"/>
                <a:ext cx="531625" cy="279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689CA8-6A53-E344-B4DC-AA4A3DA3E664}"/>
                  </a:ext>
                </a:extLst>
              </p:cNvPr>
              <p:cNvCxnSpPr>
                <a:cxnSpLocks/>
              </p:cNvCxnSpPr>
              <p:nvPr/>
            </p:nvCxnSpPr>
            <p:spPr>
              <a:xfrm>
                <a:off x="5716449" y="3827428"/>
                <a:ext cx="53162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9" name="Cube 68">
              <a:extLst>
                <a:ext uri="{FF2B5EF4-FFF2-40B4-BE49-F238E27FC236}">
                  <a16:creationId xmlns:a16="http://schemas.microsoft.com/office/drawing/2014/main" id="{A4247330-6020-9B4E-AE29-D12AC74C51EC}"/>
                </a:ext>
              </a:extLst>
            </p:cNvPr>
            <p:cNvSpPr/>
            <p:nvPr/>
          </p:nvSpPr>
          <p:spPr>
            <a:xfrm>
              <a:off x="3775426" y="2593968"/>
              <a:ext cx="2453833" cy="902826"/>
            </a:xfrm>
            <a:prstGeom prst="cube">
              <a:avLst>
                <a:gd name="adj" fmla="val 5763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8" name="Cube 67">
              <a:extLst>
                <a:ext uri="{FF2B5EF4-FFF2-40B4-BE49-F238E27FC236}">
                  <a16:creationId xmlns:a16="http://schemas.microsoft.com/office/drawing/2014/main" id="{6BC96FF6-88B4-2E49-8E93-4F83FAB63A71}"/>
                </a:ext>
              </a:extLst>
            </p:cNvPr>
            <p:cNvSpPr/>
            <p:nvPr/>
          </p:nvSpPr>
          <p:spPr>
            <a:xfrm>
              <a:off x="6238585" y="2591879"/>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Via (L6)</a:t>
              </a:r>
            </a:p>
          </p:txBody>
        </p:sp>
        <p:sp>
          <p:nvSpPr>
            <p:cNvPr id="67" name="Cube 66">
              <a:extLst>
                <a:ext uri="{FF2B5EF4-FFF2-40B4-BE49-F238E27FC236}">
                  <a16:creationId xmlns:a16="http://schemas.microsoft.com/office/drawing/2014/main" id="{87D6ECBC-60C9-0D48-AE75-45192347B46A}"/>
                </a:ext>
              </a:extLst>
            </p:cNvPr>
            <p:cNvSpPr/>
            <p:nvPr/>
          </p:nvSpPr>
          <p:spPr>
            <a:xfrm>
              <a:off x="1702230" y="3564166"/>
              <a:ext cx="8083261" cy="535141"/>
            </a:xfrm>
            <a:prstGeom prst="cube">
              <a:avLst>
                <a:gd name="adj" fmla="val 27304"/>
              </a:avLst>
            </a:prstGeom>
            <a:solidFill>
              <a:schemeClr val="bg2">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F38058C2-CAD7-2449-95F4-EBB4DFF0D530}"/>
                </a:ext>
              </a:extLst>
            </p:cNvPr>
            <p:cNvSpPr/>
            <p:nvPr/>
          </p:nvSpPr>
          <p:spPr>
            <a:xfrm>
              <a:off x="8594331" y="1445109"/>
              <a:ext cx="2987746" cy="1643552"/>
            </a:xfrm>
            <a:prstGeom prst="cube">
              <a:avLst>
                <a:gd name="adj" fmla="val 77735"/>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Drain/col wire (L7)</a:t>
              </a:r>
            </a:p>
          </p:txBody>
        </p:sp>
        <p:sp>
          <p:nvSpPr>
            <p:cNvPr id="19" name="Cube 18">
              <a:extLst>
                <a:ext uri="{FF2B5EF4-FFF2-40B4-BE49-F238E27FC236}">
                  <a16:creationId xmlns:a16="http://schemas.microsoft.com/office/drawing/2014/main" id="{F2CD99E5-1FCD-E04F-8EB5-B958C17AB943}"/>
                </a:ext>
              </a:extLst>
            </p:cNvPr>
            <p:cNvSpPr/>
            <p:nvPr/>
          </p:nvSpPr>
          <p:spPr>
            <a:xfrm>
              <a:off x="3782953" y="2216080"/>
              <a:ext cx="4907668" cy="902826"/>
            </a:xfrm>
            <a:prstGeom prst="cube">
              <a:avLst>
                <a:gd name="adj" fmla="val 58883"/>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NEM Relay Gate (L7)</a:t>
              </a:r>
            </a:p>
          </p:txBody>
        </p:sp>
        <p:cxnSp>
          <p:nvCxnSpPr>
            <p:cNvPr id="28" name="Straight Connector 27">
              <a:extLst>
                <a:ext uri="{FF2B5EF4-FFF2-40B4-BE49-F238E27FC236}">
                  <a16:creationId xmlns:a16="http://schemas.microsoft.com/office/drawing/2014/main" id="{46285CD7-438C-7545-8F6B-DB4A4708798D}"/>
                </a:ext>
              </a:extLst>
            </p:cNvPr>
            <p:cNvCxnSpPr/>
            <p:nvPr/>
          </p:nvCxnSpPr>
          <p:spPr>
            <a:xfrm>
              <a:off x="8179658" y="2728663"/>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21B945-C8BC-1C4F-8A0C-B41F65BD2F7C}"/>
                </a:ext>
              </a:extLst>
            </p:cNvPr>
            <p:cNvCxnSpPr/>
            <p:nvPr/>
          </p:nvCxnSpPr>
          <p:spPr>
            <a:xfrm>
              <a:off x="8179658" y="3092206"/>
              <a:ext cx="414673"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9E8980F-6BD3-9040-986E-017D02F0EF73}"/>
                </a:ext>
              </a:extLst>
            </p:cNvPr>
            <p:cNvCxnSpPr>
              <a:cxnSpLocks/>
            </p:cNvCxnSpPr>
            <p:nvPr/>
          </p:nvCxnSpPr>
          <p:spPr>
            <a:xfrm>
              <a:off x="3065398" y="3088661"/>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Cube 30">
              <a:extLst>
                <a:ext uri="{FF2B5EF4-FFF2-40B4-BE49-F238E27FC236}">
                  <a16:creationId xmlns:a16="http://schemas.microsoft.com/office/drawing/2014/main" id="{4ECCE66C-861A-8D48-94D9-835FAEB5DA2E}"/>
                </a:ext>
              </a:extLst>
            </p:cNvPr>
            <p:cNvSpPr/>
            <p:nvPr/>
          </p:nvSpPr>
          <p:spPr>
            <a:xfrm>
              <a:off x="1702230" y="2170128"/>
              <a:ext cx="1895308" cy="1562186"/>
            </a:xfrm>
            <a:prstGeom prst="cube">
              <a:avLst>
                <a:gd name="adj" fmla="val 74343"/>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Src/row wire (L7)</a:t>
              </a:r>
            </a:p>
          </p:txBody>
        </p:sp>
        <p:sp>
          <p:nvSpPr>
            <p:cNvPr id="24" name="Cube 23">
              <a:extLst>
                <a:ext uri="{FF2B5EF4-FFF2-40B4-BE49-F238E27FC236}">
                  <a16:creationId xmlns:a16="http://schemas.microsoft.com/office/drawing/2014/main" id="{D9E9FB48-E562-DD4C-94EA-7C7F679E2141}"/>
                </a:ext>
              </a:extLst>
            </p:cNvPr>
            <p:cNvSpPr/>
            <p:nvPr/>
          </p:nvSpPr>
          <p:spPr>
            <a:xfrm>
              <a:off x="2309855" y="1720533"/>
              <a:ext cx="1333871" cy="976231"/>
            </a:xfrm>
            <a:prstGeom prst="cube">
              <a:avLst>
                <a:gd name="adj" fmla="val 58883"/>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Src</a:t>
              </a:r>
            </a:p>
          </p:txBody>
        </p:sp>
        <p:sp>
          <p:nvSpPr>
            <p:cNvPr id="23" name="Cube 22">
              <a:extLst>
                <a:ext uri="{FF2B5EF4-FFF2-40B4-BE49-F238E27FC236}">
                  <a16:creationId xmlns:a16="http://schemas.microsoft.com/office/drawing/2014/main" id="{B9C6B6D5-550A-F840-9A71-7DB55098B503}"/>
                </a:ext>
              </a:extLst>
            </p:cNvPr>
            <p:cNvSpPr/>
            <p:nvPr/>
          </p:nvSpPr>
          <p:spPr>
            <a:xfrm>
              <a:off x="3274501" y="1934018"/>
              <a:ext cx="6149166" cy="423529"/>
            </a:xfrm>
            <a:prstGeom prst="cube">
              <a:avLst>
                <a:gd name="adj" fmla="val 3217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Beam</a:t>
              </a:r>
            </a:p>
          </p:txBody>
        </p:sp>
        <p:cxnSp>
          <p:nvCxnSpPr>
            <p:cNvPr id="61" name="Straight Connector 60">
              <a:extLst>
                <a:ext uri="{FF2B5EF4-FFF2-40B4-BE49-F238E27FC236}">
                  <a16:creationId xmlns:a16="http://schemas.microsoft.com/office/drawing/2014/main" id="{7F33C103-D6AF-7445-9C4F-BA9E4C18703C}"/>
                </a:ext>
              </a:extLst>
            </p:cNvPr>
            <p:cNvCxnSpPr>
              <a:cxnSpLocks/>
            </p:cNvCxnSpPr>
            <p:nvPr/>
          </p:nvCxnSpPr>
          <p:spPr>
            <a:xfrm>
              <a:off x="3040988" y="2720996"/>
              <a:ext cx="739476" cy="7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81B4F7C0-5C3C-304A-B408-E18FD09D036A}"/>
              </a:ext>
            </a:extLst>
          </p:cNvPr>
          <p:cNvSpPr txBox="1"/>
          <p:nvPr/>
        </p:nvSpPr>
        <p:spPr>
          <a:xfrm>
            <a:off x="1850587" y="5567122"/>
            <a:ext cx="4202144" cy="1200329"/>
          </a:xfrm>
          <a:prstGeom prst="rect">
            <a:avLst/>
          </a:prstGeom>
          <a:noFill/>
        </p:spPr>
        <p:txBody>
          <a:bodyPr wrap="square" numCol="2" rtlCol="0">
            <a:spAutoFit/>
          </a:bodyPr>
          <a:lstStyle/>
          <a:p>
            <a:r>
              <a:rPr lang="en-US" dirty="0"/>
              <a:t>L1: V</a:t>
            </a:r>
            <a:r>
              <a:rPr lang="en-US" baseline="-25000" dirty="0"/>
              <a:t>col</a:t>
            </a:r>
            <a:r>
              <a:rPr lang="en-US" dirty="0"/>
              <a:t> routing layer</a:t>
            </a:r>
          </a:p>
          <a:p>
            <a:r>
              <a:rPr lang="en-US" dirty="0"/>
              <a:t>L2: V</a:t>
            </a:r>
            <a:r>
              <a:rPr lang="en-US" baseline="-25000" dirty="0"/>
              <a:t>row</a:t>
            </a:r>
            <a:r>
              <a:rPr lang="en-US" dirty="0"/>
              <a:t> routing layer</a:t>
            </a:r>
          </a:p>
          <a:p>
            <a:r>
              <a:rPr lang="en-US" dirty="0"/>
              <a:t>L3: electrode layer 1</a:t>
            </a:r>
          </a:p>
          <a:p>
            <a:r>
              <a:rPr lang="en-US" dirty="0"/>
              <a:t>L4: thin film layer</a:t>
            </a:r>
          </a:p>
          <a:p>
            <a:r>
              <a:rPr lang="en-US" dirty="0"/>
              <a:t>L5: electrode layer 2</a:t>
            </a:r>
          </a:p>
          <a:p>
            <a:r>
              <a:rPr lang="en-US" dirty="0"/>
              <a:t>L6: row conn. layer</a:t>
            </a:r>
          </a:p>
          <a:p>
            <a:r>
              <a:rPr lang="en-US" dirty="0"/>
              <a:t>L7: col conn. Layer</a:t>
            </a:r>
          </a:p>
          <a:p>
            <a:r>
              <a:rPr lang="en-US" dirty="0"/>
              <a:t>Top: vert. NEM relay </a:t>
            </a:r>
          </a:p>
        </p:txBody>
      </p:sp>
      <p:sp>
        <p:nvSpPr>
          <p:cNvPr id="72" name="TextBox 71">
            <a:extLst>
              <a:ext uri="{FF2B5EF4-FFF2-40B4-BE49-F238E27FC236}">
                <a16:creationId xmlns:a16="http://schemas.microsoft.com/office/drawing/2014/main" id="{62D3113D-907B-3241-8241-F42CCCCB7540}"/>
              </a:ext>
            </a:extLst>
          </p:cNvPr>
          <p:cNvSpPr txBox="1"/>
          <p:nvPr/>
        </p:nvSpPr>
        <p:spPr>
          <a:xfrm rot="5400000">
            <a:off x="7003472" y="6339411"/>
            <a:ext cx="439544" cy="523220"/>
          </a:xfrm>
          <a:prstGeom prst="rect">
            <a:avLst/>
          </a:prstGeom>
          <a:noFill/>
        </p:spPr>
        <p:txBody>
          <a:bodyPr wrap="none" rtlCol="0">
            <a:spAutoFit/>
          </a:bodyPr>
          <a:lstStyle/>
          <a:p>
            <a:r>
              <a:rPr lang="en-US" sz="2800" b="1" dirty="0"/>
              <a:t>…</a:t>
            </a:r>
          </a:p>
        </p:txBody>
      </p:sp>
      <p:sp>
        <p:nvSpPr>
          <p:cNvPr id="73" name="TextBox 72">
            <a:extLst>
              <a:ext uri="{FF2B5EF4-FFF2-40B4-BE49-F238E27FC236}">
                <a16:creationId xmlns:a16="http://schemas.microsoft.com/office/drawing/2014/main" id="{FB97EB13-6550-C947-AD28-994846EA7055}"/>
              </a:ext>
            </a:extLst>
          </p:cNvPr>
          <p:cNvSpPr txBox="1"/>
          <p:nvPr/>
        </p:nvSpPr>
        <p:spPr>
          <a:xfrm>
            <a:off x="7357908" y="6402120"/>
            <a:ext cx="3185744" cy="369332"/>
          </a:xfrm>
          <a:prstGeom prst="rect">
            <a:avLst/>
          </a:prstGeom>
          <a:noFill/>
        </p:spPr>
        <p:txBody>
          <a:bodyPr wrap="none" rtlCol="0">
            <a:spAutoFit/>
          </a:bodyPr>
          <a:lstStyle/>
          <a:p>
            <a:r>
              <a:rPr lang="en-US" dirty="0"/>
              <a:t>(Logic circuitry only below here)</a:t>
            </a:r>
          </a:p>
        </p:txBody>
      </p:sp>
      <p:sp>
        <p:nvSpPr>
          <p:cNvPr id="74" name="TextBox 73">
            <a:extLst>
              <a:ext uri="{FF2B5EF4-FFF2-40B4-BE49-F238E27FC236}">
                <a16:creationId xmlns:a16="http://schemas.microsoft.com/office/drawing/2014/main" id="{22F5856C-4BCB-AC42-936E-D9541377AB55}"/>
              </a:ext>
            </a:extLst>
          </p:cNvPr>
          <p:cNvSpPr txBox="1"/>
          <p:nvPr/>
        </p:nvSpPr>
        <p:spPr>
          <a:xfrm>
            <a:off x="6502222" y="60231"/>
            <a:ext cx="5063309" cy="646331"/>
          </a:xfrm>
          <a:prstGeom prst="rect">
            <a:avLst/>
          </a:prstGeom>
          <a:noFill/>
        </p:spPr>
        <p:txBody>
          <a:bodyPr wrap="none" rtlCol="0">
            <a:spAutoFit/>
          </a:bodyPr>
          <a:lstStyle/>
          <a:p>
            <a:r>
              <a:rPr lang="en-US" b="1" dirty="0"/>
              <a:t>Fixup:</a:t>
            </a:r>
            <a:r>
              <a:rPr lang="en-US" dirty="0"/>
              <a:t> may be able to route row/col rows together…</a:t>
            </a:r>
          </a:p>
          <a:p>
            <a:r>
              <a:rPr lang="en-US" dirty="0"/>
              <a:t>Also row wire is touching both electrodes!!!</a:t>
            </a:r>
          </a:p>
        </p:txBody>
      </p:sp>
      <p:cxnSp>
        <p:nvCxnSpPr>
          <p:cNvPr id="78" name="Straight Connector 77">
            <a:extLst>
              <a:ext uri="{FF2B5EF4-FFF2-40B4-BE49-F238E27FC236}">
                <a16:creationId xmlns:a16="http://schemas.microsoft.com/office/drawing/2014/main" id="{CAD30748-8999-5842-90FB-D9679A360050}"/>
              </a:ext>
            </a:extLst>
          </p:cNvPr>
          <p:cNvCxnSpPr>
            <a:cxnSpLocks/>
            <a:stCxn id="23" idx="3"/>
          </p:cNvCxnSpPr>
          <p:nvPr/>
        </p:nvCxnSpPr>
        <p:spPr>
          <a:xfrm>
            <a:off x="6881089" y="2643384"/>
            <a:ext cx="0" cy="1174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D951ED0-46CA-DB44-BBAF-D665C41B8B3C}"/>
              </a:ext>
            </a:extLst>
          </p:cNvPr>
          <p:cNvSpPr txBox="1"/>
          <p:nvPr/>
        </p:nvSpPr>
        <p:spPr>
          <a:xfrm>
            <a:off x="2302364" y="4059360"/>
            <a:ext cx="987771" cy="230832"/>
          </a:xfrm>
          <a:prstGeom prst="rect">
            <a:avLst/>
          </a:prstGeom>
          <a:noFill/>
        </p:spPr>
        <p:txBody>
          <a:bodyPr wrap="none" rtlCol="0">
            <a:spAutoFit/>
          </a:bodyPr>
          <a:lstStyle/>
          <a:p>
            <a:r>
              <a:rPr lang="en-US" sz="900" dirty="0">
                <a:solidFill>
                  <a:schemeClr val="bg1"/>
                </a:solidFill>
              </a:rPr>
              <a:t>Src/row wire (L6)</a:t>
            </a:r>
          </a:p>
        </p:txBody>
      </p:sp>
      <p:pic>
        <p:nvPicPr>
          <p:cNvPr id="84" name="Picture 83">
            <a:extLst>
              <a:ext uri="{FF2B5EF4-FFF2-40B4-BE49-F238E27FC236}">
                <a16:creationId xmlns:a16="http://schemas.microsoft.com/office/drawing/2014/main" id="{2C33E4CE-4C77-C043-9F13-436C9FB2964F}"/>
              </a:ext>
            </a:extLst>
          </p:cNvPr>
          <p:cNvPicPr>
            <a:picLocks noChangeAspect="1"/>
          </p:cNvPicPr>
          <p:nvPr/>
        </p:nvPicPr>
        <p:blipFill rotWithShape="1">
          <a:blip r:embed="rId3"/>
          <a:srcRect b="14432"/>
          <a:stretch/>
        </p:blipFill>
        <p:spPr>
          <a:xfrm>
            <a:off x="38633" y="1142551"/>
            <a:ext cx="2554226" cy="2597381"/>
          </a:xfrm>
          <a:prstGeom prst="rect">
            <a:avLst/>
          </a:prstGeom>
        </p:spPr>
      </p:pic>
    </p:spTree>
    <p:extLst>
      <p:ext uri="{BB962C8B-B14F-4D97-AF65-F5344CB8AC3E}">
        <p14:creationId xmlns:p14="http://schemas.microsoft.com/office/powerpoint/2010/main" val="400601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2956-1C49-BE4B-A791-EA62D8C1DDF2}"/>
              </a:ext>
            </a:extLst>
          </p:cNvPr>
          <p:cNvSpPr>
            <a:spLocks noGrp="1"/>
          </p:cNvSpPr>
          <p:nvPr>
            <p:ph type="title"/>
          </p:nvPr>
        </p:nvSpPr>
        <p:spPr/>
        <p:txBody>
          <a:bodyPr/>
          <a:lstStyle/>
          <a:p>
            <a:r>
              <a:rPr lang="en-US" dirty="0"/>
              <a:t>Switch boxes</a:t>
            </a:r>
          </a:p>
        </p:txBody>
      </p:sp>
      <p:sp>
        <p:nvSpPr>
          <p:cNvPr id="7" name="TextBox 6">
            <a:extLst>
              <a:ext uri="{FF2B5EF4-FFF2-40B4-BE49-F238E27FC236}">
                <a16:creationId xmlns:a16="http://schemas.microsoft.com/office/drawing/2014/main" id="{30D37246-915F-0049-B6EE-50DC6B5B2C64}"/>
              </a:ext>
            </a:extLst>
          </p:cNvPr>
          <p:cNvSpPr txBox="1"/>
          <p:nvPr/>
        </p:nvSpPr>
        <p:spPr>
          <a:xfrm>
            <a:off x="838200" y="6374659"/>
            <a:ext cx="7937942" cy="369332"/>
          </a:xfrm>
          <a:prstGeom prst="rect">
            <a:avLst/>
          </a:prstGeom>
          <a:noFill/>
        </p:spPr>
        <p:txBody>
          <a:bodyPr wrap="none" rtlCol="0">
            <a:spAutoFit/>
          </a:bodyPr>
          <a:lstStyle/>
          <a:p>
            <a:r>
              <a:rPr lang="en-US" b="1" dirty="0"/>
              <a:t>Source:</a:t>
            </a:r>
            <a:r>
              <a:rPr lang="en-US" dirty="0"/>
              <a:t> http://</a:t>
            </a:r>
            <a:r>
              <a:rPr lang="en-US" dirty="0" err="1"/>
              <a:t>venividiwiki.ee.virginia.edu</a:t>
            </a:r>
            <a:r>
              <a:rPr lang="en-US" dirty="0"/>
              <a:t>/</a:t>
            </a:r>
            <a:r>
              <a:rPr lang="en-US" dirty="0" err="1"/>
              <a:t>mediawiki</a:t>
            </a:r>
            <a:r>
              <a:rPr lang="en-US" dirty="0"/>
              <a:t>/</a:t>
            </a:r>
            <a:r>
              <a:rPr lang="en-US" dirty="0" err="1"/>
              <a:t>index.php</a:t>
            </a:r>
            <a:r>
              <a:rPr lang="en-US" dirty="0"/>
              <a:t>/</a:t>
            </a:r>
            <a:r>
              <a:rPr lang="en-US" dirty="0" err="1"/>
              <a:t>File:SwitchBo.png</a:t>
            </a:r>
            <a:endParaRPr lang="en-US" dirty="0"/>
          </a:p>
        </p:txBody>
      </p:sp>
      <p:sp>
        <p:nvSpPr>
          <p:cNvPr id="8" name="TextBox 7">
            <a:extLst>
              <a:ext uri="{FF2B5EF4-FFF2-40B4-BE49-F238E27FC236}">
                <a16:creationId xmlns:a16="http://schemas.microsoft.com/office/drawing/2014/main" id="{6BE7105D-9394-774E-B95B-CF332BDBACEB}"/>
              </a:ext>
            </a:extLst>
          </p:cNvPr>
          <p:cNvSpPr txBox="1"/>
          <p:nvPr/>
        </p:nvSpPr>
        <p:spPr>
          <a:xfrm>
            <a:off x="5339353" y="1997653"/>
            <a:ext cx="1750800" cy="369332"/>
          </a:xfrm>
          <a:prstGeom prst="rect">
            <a:avLst/>
          </a:prstGeom>
          <a:noFill/>
        </p:spPr>
        <p:txBody>
          <a:bodyPr wrap="none" rtlCol="0">
            <a:spAutoFit/>
          </a:bodyPr>
          <a:lstStyle/>
          <a:p>
            <a:r>
              <a:rPr lang="en-US" b="1" dirty="0"/>
              <a:t>Flexibility: Fs = 3</a:t>
            </a:r>
          </a:p>
        </p:txBody>
      </p:sp>
      <p:pic>
        <p:nvPicPr>
          <p:cNvPr id="11" name="Picture 10">
            <a:extLst>
              <a:ext uri="{FF2B5EF4-FFF2-40B4-BE49-F238E27FC236}">
                <a16:creationId xmlns:a16="http://schemas.microsoft.com/office/drawing/2014/main" id="{392C75D8-46D3-C042-B478-8FF2747142A7}"/>
              </a:ext>
            </a:extLst>
          </p:cNvPr>
          <p:cNvPicPr>
            <a:picLocks noChangeAspect="1"/>
          </p:cNvPicPr>
          <p:nvPr/>
        </p:nvPicPr>
        <p:blipFill rotWithShape="1">
          <a:blip r:embed="rId2"/>
          <a:srcRect b="11706"/>
          <a:stretch/>
        </p:blipFill>
        <p:spPr>
          <a:xfrm>
            <a:off x="1748488" y="2348139"/>
            <a:ext cx="8695023" cy="2686999"/>
          </a:xfrm>
          <a:prstGeom prst="rect">
            <a:avLst/>
          </a:prstGeom>
        </p:spPr>
      </p:pic>
    </p:spTree>
    <p:extLst>
      <p:ext uri="{BB962C8B-B14F-4D97-AF65-F5344CB8AC3E}">
        <p14:creationId xmlns:p14="http://schemas.microsoft.com/office/powerpoint/2010/main" val="393763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5" name="Group 744">
            <a:extLst>
              <a:ext uri="{FF2B5EF4-FFF2-40B4-BE49-F238E27FC236}">
                <a16:creationId xmlns:a16="http://schemas.microsoft.com/office/drawing/2014/main" id="{543A01A8-D7A8-7648-8800-D7A0B9E0CCF8}"/>
              </a:ext>
            </a:extLst>
          </p:cNvPr>
          <p:cNvGrpSpPr/>
          <p:nvPr/>
        </p:nvGrpSpPr>
        <p:grpSpPr>
          <a:xfrm>
            <a:off x="8973940" y="3067017"/>
            <a:ext cx="1829036" cy="1815433"/>
            <a:chOff x="9150982" y="3243214"/>
            <a:chExt cx="1829036" cy="1815433"/>
          </a:xfrm>
        </p:grpSpPr>
        <p:sp>
          <p:nvSpPr>
            <p:cNvPr id="512" name="Rectangle 511">
              <a:extLst>
                <a:ext uri="{FF2B5EF4-FFF2-40B4-BE49-F238E27FC236}">
                  <a16:creationId xmlns:a16="http://schemas.microsoft.com/office/drawing/2014/main" id="{43FDA857-5355-0242-B02B-44E2BA4FD979}"/>
                </a:ext>
              </a:extLst>
            </p:cNvPr>
            <p:cNvSpPr/>
            <p:nvPr/>
          </p:nvSpPr>
          <p:spPr>
            <a:xfrm>
              <a:off x="10065618" y="4142703"/>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16" name="Rectangle 515">
              <a:extLst>
                <a:ext uri="{FF2B5EF4-FFF2-40B4-BE49-F238E27FC236}">
                  <a16:creationId xmlns:a16="http://schemas.microsoft.com/office/drawing/2014/main" id="{A3F1B193-5C8C-8840-ACD7-0AE5089835A4}"/>
                </a:ext>
              </a:extLst>
            </p:cNvPr>
            <p:cNvSpPr/>
            <p:nvPr/>
          </p:nvSpPr>
          <p:spPr>
            <a:xfrm>
              <a:off x="9343876" y="4142704"/>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8" name="Rectangle 507">
              <a:extLst>
                <a:ext uri="{FF2B5EF4-FFF2-40B4-BE49-F238E27FC236}">
                  <a16:creationId xmlns:a16="http://schemas.microsoft.com/office/drawing/2014/main" id="{A256A9AC-FA4A-5A4B-B70D-8C596A9F8461}"/>
                </a:ext>
              </a:extLst>
            </p:cNvPr>
            <p:cNvSpPr/>
            <p:nvPr/>
          </p:nvSpPr>
          <p:spPr>
            <a:xfrm>
              <a:off x="10065618" y="3410609"/>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504" name="Rectangle 503">
              <a:extLst>
                <a:ext uri="{FF2B5EF4-FFF2-40B4-BE49-F238E27FC236}">
                  <a16:creationId xmlns:a16="http://schemas.microsoft.com/office/drawing/2014/main" id="{1321CF36-F8E9-2C43-BA6B-E223A55D75AE}"/>
                </a:ext>
              </a:extLst>
            </p:cNvPr>
            <p:cNvSpPr/>
            <p:nvPr/>
          </p:nvSpPr>
          <p:spPr>
            <a:xfrm>
              <a:off x="9343875" y="3410611"/>
              <a:ext cx="731520" cy="7320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CLB</a:t>
              </a:r>
            </a:p>
          </p:txBody>
        </p:sp>
        <p:sp>
          <p:nvSpPr>
            <p:cNvPr id="724" name="Rectangle 723">
              <a:extLst>
                <a:ext uri="{FF2B5EF4-FFF2-40B4-BE49-F238E27FC236}">
                  <a16:creationId xmlns:a16="http://schemas.microsoft.com/office/drawing/2014/main" id="{E4A17F88-FD11-814E-8839-8BB247BA9426}"/>
                </a:ext>
              </a:extLst>
            </p:cNvPr>
            <p:cNvSpPr/>
            <p:nvPr/>
          </p:nvSpPr>
          <p:spPr>
            <a:xfrm>
              <a:off x="10248439"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5" name="Rectangle 724">
              <a:extLst>
                <a:ext uri="{FF2B5EF4-FFF2-40B4-BE49-F238E27FC236}">
                  <a16:creationId xmlns:a16="http://schemas.microsoft.com/office/drawing/2014/main" id="{0C370AAF-7B95-EB4A-A84D-7B687CDC8F0C}"/>
                </a:ext>
              </a:extLst>
            </p:cNvPr>
            <p:cNvSpPr/>
            <p:nvPr/>
          </p:nvSpPr>
          <p:spPr>
            <a:xfrm>
              <a:off x="988267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6" name="Rectangle 725">
              <a:extLst>
                <a:ext uri="{FF2B5EF4-FFF2-40B4-BE49-F238E27FC236}">
                  <a16:creationId xmlns:a16="http://schemas.microsoft.com/office/drawing/2014/main" id="{E68776BA-AD7C-1A46-BADA-AD8BB4C0503A}"/>
                </a:ext>
              </a:extLst>
            </p:cNvPr>
            <p:cNvSpPr/>
            <p:nvPr/>
          </p:nvSpPr>
          <p:spPr>
            <a:xfrm>
              <a:off x="10614199"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0" name="Rectangle 729">
              <a:extLst>
                <a:ext uri="{FF2B5EF4-FFF2-40B4-BE49-F238E27FC236}">
                  <a16:creationId xmlns:a16="http://schemas.microsoft.com/office/drawing/2014/main" id="{805CA978-AF36-9541-AC9E-1FA09BE93BA9}"/>
                </a:ext>
              </a:extLst>
            </p:cNvPr>
            <p:cNvSpPr/>
            <p:nvPr/>
          </p:nvSpPr>
          <p:spPr>
            <a:xfrm>
              <a:off x="9516801" y="324321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1" name="Rectangle 730">
              <a:extLst>
                <a:ext uri="{FF2B5EF4-FFF2-40B4-BE49-F238E27FC236}">
                  <a16:creationId xmlns:a16="http://schemas.microsoft.com/office/drawing/2014/main" id="{B8270CE3-5387-A140-96E5-26878D27CD45}"/>
                </a:ext>
              </a:extLst>
            </p:cNvPr>
            <p:cNvSpPr/>
            <p:nvPr/>
          </p:nvSpPr>
          <p:spPr>
            <a:xfrm>
              <a:off x="9151041" y="3243214"/>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39" name="Rectangle 738">
              <a:extLst>
                <a:ext uri="{FF2B5EF4-FFF2-40B4-BE49-F238E27FC236}">
                  <a16:creationId xmlns:a16="http://schemas.microsoft.com/office/drawing/2014/main" id="{441A44F1-B132-C14B-9AEC-8F8076287E5B}"/>
                </a:ext>
              </a:extLst>
            </p:cNvPr>
            <p:cNvSpPr/>
            <p:nvPr/>
          </p:nvSpPr>
          <p:spPr>
            <a:xfrm>
              <a:off x="10248498"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0" name="Rectangle 739">
              <a:extLst>
                <a:ext uri="{FF2B5EF4-FFF2-40B4-BE49-F238E27FC236}">
                  <a16:creationId xmlns:a16="http://schemas.microsoft.com/office/drawing/2014/main" id="{4C0CC9F6-E215-2448-88E0-D7C692F1F8B6}"/>
                </a:ext>
              </a:extLst>
            </p:cNvPr>
            <p:cNvSpPr/>
            <p:nvPr/>
          </p:nvSpPr>
          <p:spPr>
            <a:xfrm>
              <a:off x="988273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1" name="Rectangle 740">
              <a:extLst>
                <a:ext uri="{FF2B5EF4-FFF2-40B4-BE49-F238E27FC236}">
                  <a16:creationId xmlns:a16="http://schemas.microsoft.com/office/drawing/2014/main" id="{9B13BEA7-3C01-254D-BC81-F203A4B1C951}"/>
                </a:ext>
              </a:extLst>
            </p:cNvPr>
            <p:cNvSpPr/>
            <p:nvPr/>
          </p:nvSpPr>
          <p:spPr>
            <a:xfrm>
              <a:off x="10614258"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42" name="Rectangle 741">
              <a:extLst>
                <a:ext uri="{FF2B5EF4-FFF2-40B4-BE49-F238E27FC236}">
                  <a16:creationId xmlns:a16="http://schemas.microsoft.com/office/drawing/2014/main" id="{9C73A520-F7EA-F443-B213-FFE26784D70A}"/>
                </a:ext>
              </a:extLst>
            </p:cNvPr>
            <p:cNvSpPr/>
            <p:nvPr/>
          </p:nvSpPr>
          <p:spPr>
            <a:xfrm>
              <a:off x="9516860" y="4692887"/>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43" name="Rectangle 742">
              <a:extLst>
                <a:ext uri="{FF2B5EF4-FFF2-40B4-BE49-F238E27FC236}">
                  <a16:creationId xmlns:a16="http://schemas.microsoft.com/office/drawing/2014/main" id="{52B12861-E0DC-564E-AA7F-821E8B06E337}"/>
                </a:ext>
              </a:extLst>
            </p:cNvPr>
            <p:cNvSpPr/>
            <p:nvPr/>
          </p:nvSpPr>
          <p:spPr>
            <a:xfrm>
              <a:off x="9151100" y="4692887"/>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09" name="Rectangle 508">
              <a:extLst>
                <a:ext uri="{FF2B5EF4-FFF2-40B4-BE49-F238E27FC236}">
                  <a16:creationId xmlns:a16="http://schemas.microsoft.com/office/drawing/2014/main" id="{A3D8234C-3F8D-B048-9A05-6166F8279ABC}"/>
                </a:ext>
              </a:extLst>
            </p:cNvPr>
            <p:cNvSpPr/>
            <p:nvPr/>
          </p:nvSpPr>
          <p:spPr>
            <a:xfrm>
              <a:off x="10248498"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518" name="Rectangle 517">
              <a:extLst>
                <a:ext uri="{FF2B5EF4-FFF2-40B4-BE49-F238E27FC236}">
                  <a16:creationId xmlns:a16="http://schemas.microsoft.com/office/drawing/2014/main" id="{E1D166DC-0D80-7043-B0C9-9EE4E07F85E7}"/>
                </a:ext>
              </a:extLst>
            </p:cNvPr>
            <p:cNvSpPr/>
            <p:nvPr/>
          </p:nvSpPr>
          <p:spPr>
            <a:xfrm>
              <a:off x="988273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519" name="Rectangle 518">
              <a:extLst>
                <a:ext uri="{FF2B5EF4-FFF2-40B4-BE49-F238E27FC236}">
                  <a16:creationId xmlns:a16="http://schemas.microsoft.com/office/drawing/2014/main" id="{86F1DFE8-04E0-884E-BDA7-8CC8ABECAB99}"/>
                </a:ext>
              </a:extLst>
            </p:cNvPr>
            <p:cNvSpPr/>
            <p:nvPr/>
          </p:nvSpPr>
          <p:spPr>
            <a:xfrm>
              <a:off x="10614258"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16" name="Rectangle 715">
              <a:extLst>
                <a:ext uri="{FF2B5EF4-FFF2-40B4-BE49-F238E27FC236}">
                  <a16:creationId xmlns:a16="http://schemas.microsoft.com/office/drawing/2014/main" id="{36B3707A-F7A5-4E4D-A17D-C714670B30B7}"/>
                </a:ext>
              </a:extLst>
            </p:cNvPr>
            <p:cNvSpPr/>
            <p:nvPr/>
          </p:nvSpPr>
          <p:spPr>
            <a:xfrm>
              <a:off x="988267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18" name="Rectangle 717">
              <a:extLst>
                <a:ext uri="{FF2B5EF4-FFF2-40B4-BE49-F238E27FC236}">
                  <a16:creationId xmlns:a16="http://schemas.microsoft.com/office/drawing/2014/main" id="{BB0948BB-962D-DA48-982A-A2CE95D76E28}"/>
                </a:ext>
              </a:extLst>
            </p:cNvPr>
            <p:cNvSpPr/>
            <p:nvPr/>
          </p:nvSpPr>
          <p:spPr>
            <a:xfrm>
              <a:off x="10614199"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0" name="Rectangle 719">
              <a:extLst>
                <a:ext uri="{FF2B5EF4-FFF2-40B4-BE49-F238E27FC236}">
                  <a16:creationId xmlns:a16="http://schemas.microsoft.com/office/drawing/2014/main" id="{ECAE3D37-E16E-2A49-A4E7-91A59D4FAA1D}"/>
                </a:ext>
              </a:extLst>
            </p:cNvPr>
            <p:cNvSpPr/>
            <p:nvPr/>
          </p:nvSpPr>
          <p:spPr>
            <a:xfrm>
              <a:off x="9516860" y="395982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1" name="Rectangle 720">
              <a:extLst>
                <a:ext uri="{FF2B5EF4-FFF2-40B4-BE49-F238E27FC236}">
                  <a16:creationId xmlns:a16="http://schemas.microsoft.com/office/drawing/2014/main" id="{590C345C-D67E-AE41-BDD4-1E940A5E6120}"/>
                </a:ext>
              </a:extLst>
            </p:cNvPr>
            <p:cNvSpPr/>
            <p:nvPr/>
          </p:nvSpPr>
          <p:spPr>
            <a:xfrm>
              <a:off x="9151100" y="3959822"/>
              <a:ext cx="365760" cy="365760"/>
            </a:xfrm>
            <a:prstGeom prst="rect">
              <a:avLst/>
            </a:prstGeom>
            <a:solidFill>
              <a:schemeClr val="accent2">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SB</a:t>
              </a:r>
            </a:p>
          </p:txBody>
        </p:sp>
        <p:sp>
          <p:nvSpPr>
            <p:cNvPr id="722" name="Rectangle 721">
              <a:extLst>
                <a:ext uri="{FF2B5EF4-FFF2-40B4-BE49-F238E27FC236}">
                  <a16:creationId xmlns:a16="http://schemas.microsoft.com/office/drawing/2014/main" id="{E80B8CFB-5049-2447-BD43-2D6E1BF3A3FC}"/>
                </a:ext>
              </a:extLst>
            </p:cNvPr>
            <p:cNvSpPr/>
            <p:nvPr/>
          </p:nvSpPr>
          <p:spPr>
            <a:xfrm>
              <a:off x="9151041" y="4325582"/>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7" name="Rectangle 726">
              <a:extLst>
                <a:ext uri="{FF2B5EF4-FFF2-40B4-BE49-F238E27FC236}">
                  <a16:creationId xmlns:a16="http://schemas.microsoft.com/office/drawing/2014/main" id="{C32CB4A7-CB5D-EF4B-9CE8-CADE09C45962}"/>
                </a:ext>
              </a:extLst>
            </p:cNvPr>
            <p:cNvSpPr/>
            <p:nvPr/>
          </p:nvSpPr>
          <p:spPr>
            <a:xfrm>
              <a:off x="988262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29" name="Rectangle 728">
              <a:extLst>
                <a:ext uri="{FF2B5EF4-FFF2-40B4-BE49-F238E27FC236}">
                  <a16:creationId xmlns:a16="http://schemas.microsoft.com/office/drawing/2014/main" id="{B54C84FE-BC73-9541-8DA4-75C25E6EBFD1}"/>
                </a:ext>
              </a:extLst>
            </p:cNvPr>
            <p:cNvSpPr/>
            <p:nvPr/>
          </p:nvSpPr>
          <p:spPr>
            <a:xfrm>
              <a:off x="10614140"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sp>
          <p:nvSpPr>
            <p:cNvPr id="732" name="Rectangle 731">
              <a:extLst>
                <a:ext uri="{FF2B5EF4-FFF2-40B4-BE49-F238E27FC236}">
                  <a16:creationId xmlns:a16="http://schemas.microsoft.com/office/drawing/2014/main" id="{59957425-B1DC-1449-8384-4B62A76C7118}"/>
                </a:ext>
              </a:extLst>
            </p:cNvPr>
            <p:cNvSpPr/>
            <p:nvPr/>
          </p:nvSpPr>
          <p:spPr>
            <a:xfrm>
              <a:off x="9150982" y="3608974"/>
              <a:ext cx="365760" cy="3657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CB</a:t>
              </a:r>
            </a:p>
          </p:txBody>
        </p:sp>
      </p:grpSp>
      <p:sp>
        <p:nvSpPr>
          <p:cNvPr id="2" name="Title 1">
            <a:extLst>
              <a:ext uri="{FF2B5EF4-FFF2-40B4-BE49-F238E27FC236}">
                <a16:creationId xmlns:a16="http://schemas.microsoft.com/office/drawing/2014/main" id="{93DFB339-FA1D-9646-AB57-B813D2CB08F8}"/>
              </a:ext>
            </a:extLst>
          </p:cNvPr>
          <p:cNvSpPr>
            <a:spLocks noGrp="1"/>
          </p:cNvSpPr>
          <p:nvPr>
            <p:ph type="title"/>
          </p:nvPr>
        </p:nvSpPr>
        <p:spPr/>
        <p:txBody>
          <a:bodyPr/>
          <a:lstStyle/>
          <a:p>
            <a:r>
              <a:rPr lang="en-US" dirty="0"/>
              <a:t>Layout strategy: 3D fold</a:t>
            </a:r>
          </a:p>
        </p:txBody>
      </p:sp>
      <p:grpSp>
        <p:nvGrpSpPr>
          <p:cNvPr id="308" name="Group 307">
            <a:extLst>
              <a:ext uri="{FF2B5EF4-FFF2-40B4-BE49-F238E27FC236}">
                <a16:creationId xmlns:a16="http://schemas.microsoft.com/office/drawing/2014/main" id="{7BBFB36F-8EA0-1947-956F-963094C911C7}"/>
              </a:ext>
            </a:extLst>
          </p:cNvPr>
          <p:cNvGrpSpPr/>
          <p:nvPr/>
        </p:nvGrpSpPr>
        <p:grpSpPr>
          <a:xfrm>
            <a:off x="838200" y="2030680"/>
            <a:ext cx="4155763" cy="4139575"/>
            <a:chOff x="732465" y="2518284"/>
            <a:chExt cx="5774612" cy="5670777"/>
          </a:xfrm>
        </p:grpSpPr>
        <p:grpSp>
          <p:nvGrpSpPr>
            <p:cNvPr id="4" name="Group 3">
              <a:extLst>
                <a:ext uri="{FF2B5EF4-FFF2-40B4-BE49-F238E27FC236}">
                  <a16:creationId xmlns:a16="http://schemas.microsoft.com/office/drawing/2014/main" id="{1C5F32EE-7631-BB49-962B-32708C7A98EA}"/>
                </a:ext>
              </a:extLst>
            </p:cNvPr>
            <p:cNvGrpSpPr/>
            <p:nvPr/>
          </p:nvGrpSpPr>
          <p:grpSpPr>
            <a:xfrm>
              <a:off x="732465" y="2518286"/>
              <a:ext cx="3067664" cy="3012371"/>
              <a:chOff x="1342103" y="2851963"/>
              <a:chExt cx="3067664" cy="3012371"/>
            </a:xfrm>
          </p:grpSpPr>
          <p:sp>
            <p:nvSpPr>
              <p:cNvPr id="5" name="Rectangle 4">
                <a:extLst>
                  <a:ext uri="{FF2B5EF4-FFF2-40B4-BE49-F238E27FC236}">
                    <a16:creationId xmlns:a16="http://schemas.microsoft.com/office/drawing/2014/main" id="{370BBED7-6433-E54C-BAD4-9D979196E68A}"/>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6" name="Rectangle 5">
                <a:extLst>
                  <a:ext uri="{FF2B5EF4-FFF2-40B4-BE49-F238E27FC236}">
                    <a16:creationId xmlns:a16="http://schemas.microsoft.com/office/drawing/2014/main" id="{819517C3-16F0-AE49-B75B-B6FA1259A339}"/>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7" name="Rectangle 6">
                <a:extLst>
                  <a:ext uri="{FF2B5EF4-FFF2-40B4-BE49-F238E27FC236}">
                    <a16:creationId xmlns:a16="http://schemas.microsoft.com/office/drawing/2014/main" id="{AA68916E-A438-CE4D-BDB2-F734D5E536B6}"/>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8" name="Rectangle 7">
                <a:extLst>
                  <a:ext uri="{FF2B5EF4-FFF2-40B4-BE49-F238E27FC236}">
                    <a16:creationId xmlns:a16="http://schemas.microsoft.com/office/drawing/2014/main" id="{FCFA3EBF-F241-5947-ADC1-9AE1C96345F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9" name="Group 8">
                <a:extLst>
                  <a:ext uri="{FF2B5EF4-FFF2-40B4-BE49-F238E27FC236}">
                    <a16:creationId xmlns:a16="http://schemas.microsoft.com/office/drawing/2014/main" id="{47598DD8-BCCF-BB48-A656-546442ED4AB3}"/>
                  </a:ext>
                </a:extLst>
              </p:cNvPr>
              <p:cNvGrpSpPr/>
              <p:nvPr/>
            </p:nvGrpSpPr>
            <p:grpSpPr>
              <a:xfrm>
                <a:off x="2698950" y="3314700"/>
                <a:ext cx="353964" cy="774290"/>
                <a:chOff x="2698952" y="3325761"/>
                <a:chExt cx="353964" cy="774290"/>
              </a:xfrm>
            </p:grpSpPr>
            <p:cxnSp>
              <p:nvCxnSpPr>
                <p:cNvPr id="51" name="Straight Connector 50">
                  <a:extLst>
                    <a:ext uri="{FF2B5EF4-FFF2-40B4-BE49-F238E27FC236}">
                      <a16:creationId xmlns:a16="http://schemas.microsoft.com/office/drawing/2014/main" id="{69905837-B8BD-5A43-AFF7-392584B2D19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C992C0-1FC1-8745-9867-8B913E0AC89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CFF5BA2-0B0C-704B-9F60-F4B076107AD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5AAC82E-1C9C-2448-9F7B-7221D5172FDD}"/>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355755AD-FC70-674A-8858-8D0DD1FDE3A1}"/>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129915-4134-8E43-8564-FBF8D36B23B7}"/>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C9193C-5DAB-254D-BEC6-57CCF6468250}"/>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A9F495-9F57-E14B-968A-C415CAA8BEC0}"/>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2730222-27BE-4B42-A794-AF32F01CCE5D}"/>
                  </a:ext>
                </a:extLst>
              </p:cNvPr>
              <p:cNvGrpSpPr/>
              <p:nvPr/>
            </p:nvGrpSpPr>
            <p:grpSpPr>
              <a:xfrm rot="5400000">
                <a:off x="3377379" y="3971003"/>
                <a:ext cx="353964" cy="774290"/>
                <a:chOff x="2851352" y="3478161"/>
                <a:chExt cx="353964" cy="774290"/>
              </a:xfrm>
            </p:grpSpPr>
            <p:cxnSp>
              <p:nvCxnSpPr>
                <p:cNvPr id="47" name="Straight Connector 46">
                  <a:extLst>
                    <a:ext uri="{FF2B5EF4-FFF2-40B4-BE49-F238E27FC236}">
                      <a16:creationId xmlns:a16="http://schemas.microsoft.com/office/drawing/2014/main" id="{E33F59D4-F3D6-DD45-95E1-704161B562D5}"/>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7B8B66-2086-3842-ACAB-42C7A05D9CB9}"/>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969EE0-F88F-E745-81C2-6DC2AAC5096D}"/>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5B8D007-E54D-0342-8931-AAAA0DD4CB8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DBAAAE3-EBCD-3845-8920-BAAD4180620E}"/>
                  </a:ext>
                </a:extLst>
              </p:cNvPr>
              <p:cNvGrpSpPr/>
              <p:nvPr/>
            </p:nvGrpSpPr>
            <p:grpSpPr>
              <a:xfrm>
                <a:off x="1342103" y="3314700"/>
                <a:ext cx="353964" cy="774290"/>
                <a:chOff x="2698952" y="3325761"/>
                <a:chExt cx="353964" cy="774290"/>
              </a:xfrm>
            </p:grpSpPr>
            <p:cxnSp>
              <p:nvCxnSpPr>
                <p:cNvPr id="43" name="Straight Connector 42">
                  <a:extLst>
                    <a:ext uri="{FF2B5EF4-FFF2-40B4-BE49-F238E27FC236}">
                      <a16:creationId xmlns:a16="http://schemas.microsoft.com/office/drawing/2014/main" id="{AEB01043-D65F-354D-B815-65CD4591076A}"/>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B6F6F0-002B-104F-80C3-544B82987A9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3E3F42-641B-FB42-883B-176F621C6C3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2BA6CA-43F2-5048-86C1-6AEE008603C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D48E650-FD7A-3446-B279-8EA7817669CD}"/>
                  </a:ext>
                </a:extLst>
              </p:cNvPr>
              <p:cNvGrpSpPr/>
              <p:nvPr/>
            </p:nvGrpSpPr>
            <p:grpSpPr>
              <a:xfrm>
                <a:off x="4055803" y="3314700"/>
                <a:ext cx="353964" cy="774290"/>
                <a:chOff x="2698952" y="3325761"/>
                <a:chExt cx="353964" cy="774290"/>
              </a:xfrm>
            </p:grpSpPr>
            <p:cxnSp>
              <p:nvCxnSpPr>
                <p:cNvPr id="39" name="Straight Connector 38">
                  <a:extLst>
                    <a:ext uri="{FF2B5EF4-FFF2-40B4-BE49-F238E27FC236}">
                      <a16:creationId xmlns:a16="http://schemas.microsoft.com/office/drawing/2014/main" id="{90CA21D6-E2C8-7648-92B0-F6547D4276F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596D9E-9BFE-DA41-8C4D-282C17171C2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045AAF-3C90-D34F-9072-F4D22E81DE0A}"/>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B38DBF1-7CDD-154D-958E-24893BC2019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209495D-BC11-8347-A05E-0D9A65220736}"/>
                  </a:ext>
                </a:extLst>
              </p:cNvPr>
              <p:cNvGrpSpPr/>
              <p:nvPr/>
            </p:nvGrpSpPr>
            <p:grpSpPr>
              <a:xfrm rot="16200000">
                <a:off x="3377379" y="2641800"/>
                <a:ext cx="353964" cy="774290"/>
                <a:chOff x="2698952" y="3325761"/>
                <a:chExt cx="353964" cy="774290"/>
              </a:xfrm>
            </p:grpSpPr>
            <p:cxnSp>
              <p:nvCxnSpPr>
                <p:cNvPr id="35" name="Straight Connector 34">
                  <a:extLst>
                    <a:ext uri="{FF2B5EF4-FFF2-40B4-BE49-F238E27FC236}">
                      <a16:creationId xmlns:a16="http://schemas.microsoft.com/office/drawing/2014/main" id="{C44A14FF-CFB6-4C43-B351-DE156DDEDDCD}"/>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6243BC3-031B-154A-AD60-58BC505EE96E}"/>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CC1507F-76D9-3B4C-995E-6AB3D51C2A3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F140B91-8F64-B849-A7E5-EB79D477F51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09013AB-2969-AA4D-9808-9B5099EBD3D4}"/>
                  </a:ext>
                </a:extLst>
              </p:cNvPr>
              <p:cNvGrpSpPr/>
              <p:nvPr/>
            </p:nvGrpSpPr>
            <p:grpSpPr>
              <a:xfrm rot="16200000">
                <a:off x="2024217" y="2908499"/>
                <a:ext cx="353962" cy="240891"/>
                <a:chOff x="2698953" y="3596148"/>
                <a:chExt cx="353962" cy="240891"/>
              </a:xfrm>
            </p:grpSpPr>
            <p:cxnSp>
              <p:nvCxnSpPr>
                <p:cNvPr id="33" name="Straight Connector 32">
                  <a:extLst>
                    <a:ext uri="{FF2B5EF4-FFF2-40B4-BE49-F238E27FC236}">
                      <a16:creationId xmlns:a16="http://schemas.microsoft.com/office/drawing/2014/main" id="{F7726838-CCF1-984F-BA05-69EAD64F8C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28540B-3914-DA48-B8F7-253927100A9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86FD7DA-C178-EB43-BEA4-BF7E2E58A1F8}"/>
                  </a:ext>
                </a:extLst>
              </p:cNvPr>
              <p:cNvGrpSpPr/>
              <p:nvPr/>
            </p:nvGrpSpPr>
            <p:grpSpPr>
              <a:xfrm rot="5400000">
                <a:off x="3377379" y="5300207"/>
                <a:ext cx="353964" cy="774290"/>
                <a:chOff x="2698952" y="3325761"/>
                <a:chExt cx="353964" cy="774290"/>
              </a:xfrm>
            </p:grpSpPr>
            <p:cxnSp>
              <p:nvCxnSpPr>
                <p:cNvPr id="29" name="Straight Connector 28">
                  <a:extLst>
                    <a:ext uri="{FF2B5EF4-FFF2-40B4-BE49-F238E27FC236}">
                      <a16:creationId xmlns:a16="http://schemas.microsoft.com/office/drawing/2014/main" id="{38AB9390-E54A-F94D-B358-F0ABEB3DB58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2E41C5-EB91-7D4E-9680-667DAA0DBD6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1FCACDF-68B9-5E4F-9D93-88C0E20430F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156E75A-1A5D-034D-B5AB-A805DA333D4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E60E395-4D98-E44D-AE7C-E5209A27F4EB}"/>
                  </a:ext>
                </a:extLst>
              </p:cNvPr>
              <p:cNvGrpSpPr/>
              <p:nvPr/>
            </p:nvGrpSpPr>
            <p:grpSpPr>
              <a:xfrm rot="5400000">
                <a:off x="1980582" y="5566907"/>
                <a:ext cx="353962" cy="240891"/>
                <a:chOff x="2698953" y="3596148"/>
                <a:chExt cx="353962" cy="240891"/>
              </a:xfrm>
            </p:grpSpPr>
            <p:cxnSp>
              <p:nvCxnSpPr>
                <p:cNvPr id="27" name="Straight Connector 26">
                  <a:extLst>
                    <a:ext uri="{FF2B5EF4-FFF2-40B4-BE49-F238E27FC236}">
                      <a16:creationId xmlns:a16="http://schemas.microsoft.com/office/drawing/2014/main" id="{83B46D29-3C53-CD4A-92BB-A5C5E226BEA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7EAE678-CE94-AC49-AC9E-DABA64C6DBA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000FCB7A-EC0F-D74F-99D9-AE7B2C502559}"/>
                  </a:ext>
                </a:extLst>
              </p:cNvPr>
              <p:cNvGrpSpPr/>
              <p:nvPr/>
            </p:nvGrpSpPr>
            <p:grpSpPr>
              <a:xfrm rot="5400000">
                <a:off x="1980581" y="4246753"/>
                <a:ext cx="353962" cy="240891"/>
                <a:chOff x="2698953" y="3596148"/>
                <a:chExt cx="353962" cy="240891"/>
              </a:xfrm>
            </p:grpSpPr>
            <p:cxnSp>
              <p:nvCxnSpPr>
                <p:cNvPr id="25" name="Straight Connector 24">
                  <a:extLst>
                    <a:ext uri="{FF2B5EF4-FFF2-40B4-BE49-F238E27FC236}">
                      <a16:creationId xmlns:a16="http://schemas.microsoft.com/office/drawing/2014/main" id="{372B2EEB-B02F-CF46-B839-BBEC43A893B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097840-F810-1E42-AED8-9C4E4DCFFC5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247E9A4-CE43-CB46-8708-C573D5B6D211}"/>
                  </a:ext>
                </a:extLst>
              </p:cNvPr>
              <p:cNvGrpSpPr/>
              <p:nvPr/>
            </p:nvGrpSpPr>
            <p:grpSpPr>
              <a:xfrm>
                <a:off x="4055804" y="4897693"/>
                <a:ext cx="353962" cy="240891"/>
                <a:chOff x="2698953" y="3596148"/>
                <a:chExt cx="353962" cy="240891"/>
              </a:xfrm>
            </p:grpSpPr>
            <p:cxnSp>
              <p:nvCxnSpPr>
                <p:cNvPr id="23" name="Straight Connector 22">
                  <a:extLst>
                    <a:ext uri="{FF2B5EF4-FFF2-40B4-BE49-F238E27FC236}">
                      <a16:creationId xmlns:a16="http://schemas.microsoft.com/office/drawing/2014/main" id="{6D6BD9F7-F5F9-E84D-9592-11D3C4863B5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CFDB56-B6DA-9C42-90CF-253E59AD1C4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157" name="Group 156">
              <a:extLst>
                <a:ext uri="{FF2B5EF4-FFF2-40B4-BE49-F238E27FC236}">
                  <a16:creationId xmlns:a16="http://schemas.microsoft.com/office/drawing/2014/main" id="{25A8FD43-08C3-104E-87FA-8413E21FC158}"/>
                </a:ext>
              </a:extLst>
            </p:cNvPr>
            <p:cNvGrpSpPr/>
            <p:nvPr/>
          </p:nvGrpSpPr>
          <p:grpSpPr>
            <a:xfrm>
              <a:off x="3439413" y="2518284"/>
              <a:ext cx="3067664" cy="3012371"/>
              <a:chOff x="1342103" y="2851963"/>
              <a:chExt cx="3067664" cy="3012371"/>
            </a:xfrm>
          </p:grpSpPr>
          <p:sp>
            <p:nvSpPr>
              <p:cNvPr id="158" name="Rectangle 157">
                <a:extLst>
                  <a:ext uri="{FF2B5EF4-FFF2-40B4-BE49-F238E27FC236}">
                    <a16:creationId xmlns:a16="http://schemas.microsoft.com/office/drawing/2014/main" id="{0C614988-E8B1-7448-A8A7-283DF850620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59" name="Rectangle 158">
                <a:extLst>
                  <a:ext uri="{FF2B5EF4-FFF2-40B4-BE49-F238E27FC236}">
                    <a16:creationId xmlns:a16="http://schemas.microsoft.com/office/drawing/2014/main" id="{E355A9BF-C09E-6F40-BFA1-81A0828D740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160" name="Rectangle 159">
                <a:extLst>
                  <a:ext uri="{FF2B5EF4-FFF2-40B4-BE49-F238E27FC236}">
                    <a16:creationId xmlns:a16="http://schemas.microsoft.com/office/drawing/2014/main" id="{722D76EB-0E08-E549-9005-426272BC02D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161" name="Rectangle 160">
                <a:extLst>
                  <a:ext uri="{FF2B5EF4-FFF2-40B4-BE49-F238E27FC236}">
                    <a16:creationId xmlns:a16="http://schemas.microsoft.com/office/drawing/2014/main" id="{3F07CC9A-ACD2-774A-8861-43608C25885E}"/>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162" name="Group 161">
                <a:extLst>
                  <a:ext uri="{FF2B5EF4-FFF2-40B4-BE49-F238E27FC236}">
                    <a16:creationId xmlns:a16="http://schemas.microsoft.com/office/drawing/2014/main" id="{3E20D6B5-8F9C-F341-A065-9A5A8C7172B0}"/>
                  </a:ext>
                </a:extLst>
              </p:cNvPr>
              <p:cNvGrpSpPr/>
              <p:nvPr/>
            </p:nvGrpSpPr>
            <p:grpSpPr>
              <a:xfrm>
                <a:off x="2698950" y="3314700"/>
                <a:ext cx="353964" cy="774290"/>
                <a:chOff x="2698952" y="3325761"/>
                <a:chExt cx="353964" cy="774290"/>
              </a:xfrm>
            </p:grpSpPr>
            <p:cxnSp>
              <p:nvCxnSpPr>
                <p:cNvPr id="204" name="Straight Connector 203">
                  <a:extLst>
                    <a:ext uri="{FF2B5EF4-FFF2-40B4-BE49-F238E27FC236}">
                      <a16:creationId xmlns:a16="http://schemas.microsoft.com/office/drawing/2014/main" id="{C6E93CFC-17BC-9444-AA0E-E86A8862320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038F155D-AFA3-1E46-A33A-75C4C13B7C4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9B38C18-3FA3-7448-8408-63DAE11101C3}"/>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2F5F7ADC-4EBF-9848-8780-13F88A47962B}"/>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63" name="Straight Connector 162">
                <a:extLst>
                  <a:ext uri="{FF2B5EF4-FFF2-40B4-BE49-F238E27FC236}">
                    <a16:creationId xmlns:a16="http://schemas.microsoft.com/office/drawing/2014/main" id="{E41B1AF9-D394-D548-B3DC-169C624AE94A}"/>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67F428D4-3E68-7F43-96CA-C79DA26AD720}"/>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6612826-3B8D-C041-A522-1CC70296EDC8}"/>
                  </a:ext>
                </a:extLst>
              </p:cNvPr>
              <p:cNvGrpSpPr/>
              <p:nvPr/>
            </p:nvGrpSpPr>
            <p:grpSpPr>
              <a:xfrm rot="5400000">
                <a:off x="3377379" y="3971003"/>
                <a:ext cx="353964" cy="774290"/>
                <a:chOff x="2851352" y="3478161"/>
                <a:chExt cx="353964" cy="774290"/>
              </a:xfrm>
            </p:grpSpPr>
            <p:cxnSp>
              <p:nvCxnSpPr>
                <p:cNvPr id="200" name="Straight Connector 199">
                  <a:extLst>
                    <a:ext uri="{FF2B5EF4-FFF2-40B4-BE49-F238E27FC236}">
                      <a16:creationId xmlns:a16="http://schemas.microsoft.com/office/drawing/2014/main" id="{26B0BC6C-1CF7-7C43-98A0-302768906398}"/>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AC22443-9C14-944D-BF42-F3AA9AD8E632}"/>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1D305FDC-A8B8-3E42-9975-65A6A3176C0B}"/>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095CE8A-609A-1142-850F-E2B62E55532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8" name="Group 167">
                <a:extLst>
                  <a:ext uri="{FF2B5EF4-FFF2-40B4-BE49-F238E27FC236}">
                    <a16:creationId xmlns:a16="http://schemas.microsoft.com/office/drawing/2014/main" id="{B26D927A-F89B-A049-9067-48B630532898}"/>
                  </a:ext>
                </a:extLst>
              </p:cNvPr>
              <p:cNvGrpSpPr/>
              <p:nvPr/>
            </p:nvGrpSpPr>
            <p:grpSpPr>
              <a:xfrm>
                <a:off x="1342103" y="3314700"/>
                <a:ext cx="353964" cy="774290"/>
                <a:chOff x="2698952" y="3325761"/>
                <a:chExt cx="353964" cy="774290"/>
              </a:xfrm>
            </p:grpSpPr>
            <p:cxnSp>
              <p:nvCxnSpPr>
                <p:cNvPr id="196" name="Straight Connector 195">
                  <a:extLst>
                    <a:ext uri="{FF2B5EF4-FFF2-40B4-BE49-F238E27FC236}">
                      <a16:creationId xmlns:a16="http://schemas.microsoft.com/office/drawing/2014/main" id="{7545DA20-B8AD-CC4B-917F-C1B35FD30F1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FD43149-7A14-254E-9733-3D43DDCFC25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6F9280F-3C2D-554E-81FC-01CDB15A4BD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B39594A4-E4E5-5745-821A-8F47053C3674}"/>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4795D35E-650E-8647-9EA2-50183B7F3FF2}"/>
                  </a:ext>
                </a:extLst>
              </p:cNvPr>
              <p:cNvGrpSpPr/>
              <p:nvPr/>
            </p:nvGrpSpPr>
            <p:grpSpPr>
              <a:xfrm>
                <a:off x="4055803" y="3314700"/>
                <a:ext cx="353964" cy="774290"/>
                <a:chOff x="2698952" y="3325761"/>
                <a:chExt cx="353964" cy="774290"/>
              </a:xfrm>
            </p:grpSpPr>
            <p:cxnSp>
              <p:nvCxnSpPr>
                <p:cNvPr id="192" name="Straight Connector 191">
                  <a:extLst>
                    <a:ext uri="{FF2B5EF4-FFF2-40B4-BE49-F238E27FC236}">
                      <a16:creationId xmlns:a16="http://schemas.microsoft.com/office/drawing/2014/main" id="{3C62F7C0-2EA2-F34D-8EB7-701F4D19900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497E285-D775-3641-A1F2-93F261BC08F5}"/>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D702E85-17D2-6747-895B-CE66C0AF7C64}"/>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3280D3-DCE4-F846-B9E0-CA4F4A3A2E1F}"/>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94B7D06F-7DD9-B043-B3F6-D9EEC135DAE5}"/>
                  </a:ext>
                </a:extLst>
              </p:cNvPr>
              <p:cNvGrpSpPr/>
              <p:nvPr/>
            </p:nvGrpSpPr>
            <p:grpSpPr>
              <a:xfrm rot="16200000">
                <a:off x="3377379" y="2641800"/>
                <a:ext cx="353964" cy="774290"/>
                <a:chOff x="2698952" y="3325761"/>
                <a:chExt cx="353964" cy="774290"/>
              </a:xfrm>
            </p:grpSpPr>
            <p:cxnSp>
              <p:nvCxnSpPr>
                <p:cNvPr id="188" name="Straight Connector 187">
                  <a:extLst>
                    <a:ext uri="{FF2B5EF4-FFF2-40B4-BE49-F238E27FC236}">
                      <a16:creationId xmlns:a16="http://schemas.microsoft.com/office/drawing/2014/main" id="{A925DC05-F8CB-9640-8094-6908A47AF21F}"/>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E6E9F72-891E-B34D-9D2A-841EBC8E8C0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C3FB9A-0B0D-6940-AE5B-58B121C24FE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6F8034F-5CEF-844E-B4EC-0E3AF3EC0A9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70D170C6-4006-5D43-A637-D84F05C128CA}"/>
                  </a:ext>
                </a:extLst>
              </p:cNvPr>
              <p:cNvGrpSpPr/>
              <p:nvPr/>
            </p:nvGrpSpPr>
            <p:grpSpPr>
              <a:xfrm rot="16200000">
                <a:off x="2024217" y="2908499"/>
                <a:ext cx="353962" cy="240891"/>
                <a:chOff x="2698953" y="3596148"/>
                <a:chExt cx="353962" cy="240891"/>
              </a:xfrm>
            </p:grpSpPr>
            <p:cxnSp>
              <p:nvCxnSpPr>
                <p:cNvPr id="186" name="Straight Connector 185">
                  <a:extLst>
                    <a:ext uri="{FF2B5EF4-FFF2-40B4-BE49-F238E27FC236}">
                      <a16:creationId xmlns:a16="http://schemas.microsoft.com/office/drawing/2014/main" id="{7C443294-411F-FE44-B17A-27CF7424B02C}"/>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20DA252-320E-9440-A2DB-DEA91BB1D53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2" name="Group 171">
                <a:extLst>
                  <a:ext uri="{FF2B5EF4-FFF2-40B4-BE49-F238E27FC236}">
                    <a16:creationId xmlns:a16="http://schemas.microsoft.com/office/drawing/2014/main" id="{C5E2B7A6-A7A0-C249-A95C-767DEB51BD88}"/>
                  </a:ext>
                </a:extLst>
              </p:cNvPr>
              <p:cNvGrpSpPr/>
              <p:nvPr/>
            </p:nvGrpSpPr>
            <p:grpSpPr>
              <a:xfrm rot="5400000">
                <a:off x="3377379" y="5300207"/>
                <a:ext cx="353964" cy="774290"/>
                <a:chOff x="2698952" y="3325761"/>
                <a:chExt cx="353964" cy="774290"/>
              </a:xfrm>
            </p:grpSpPr>
            <p:cxnSp>
              <p:nvCxnSpPr>
                <p:cNvPr id="182" name="Straight Connector 181">
                  <a:extLst>
                    <a:ext uri="{FF2B5EF4-FFF2-40B4-BE49-F238E27FC236}">
                      <a16:creationId xmlns:a16="http://schemas.microsoft.com/office/drawing/2014/main" id="{F41A83FF-7891-4D4E-B33E-B1C152678762}"/>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94D53A8-0C60-054D-9B5B-A80F52DD4A30}"/>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0DAD9F3-395E-DE4F-883C-2EAF3A4B2DE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C110042-9767-0942-B809-69599AC47EA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AF16A12D-ED41-7043-83E9-727A92DB7B91}"/>
                  </a:ext>
                </a:extLst>
              </p:cNvPr>
              <p:cNvGrpSpPr/>
              <p:nvPr/>
            </p:nvGrpSpPr>
            <p:grpSpPr>
              <a:xfrm rot="5400000">
                <a:off x="1980582" y="5566907"/>
                <a:ext cx="353962" cy="240891"/>
                <a:chOff x="2698953" y="3596148"/>
                <a:chExt cx="353962" cy="240891"/>
              </a:xfrm>
            </p:grpSpPr>
            <p:cxnSp>
              <p:nvCxnSpPr>
                <p:cNvPr id="180" name="Straight Connector 179">
                  <a:extLst>
                    <a:ext uri="{FF2B5EF4-FFF2-40B4-BE49-F238E27FC236}">
                      <a16:creationId xmlns:a16="http://schemas.microsoft.com/office/drawing/2014/main" id="{DC0929DE-6083-604B-8B5B-3C4C05AB876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FADC475-DF6C-8A45-A46E-FF7B12F1095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23C2CBC6-F573-634C-93D7-71440B029E68}"/>
                  </a:ext>
                </a:extLst>
              </p:cNvPr>
              <p:cNvGrpSpPr/>
              <p:nvPr/>
            </p:nvGrpSpPr>
            <p:grpSpPr>
              <a:xfrm rot="5400000">
                <a:off x="1980581" y="4246753"/>
                <a:ext cx="353962" cy="240891"/>
                <a:chOff x="2698953" y="3596148"/>
                <a:chExt cx="353962" cy="240891"/>
              </a:xfrm>
            </p:grpSpPr>
            <p:cxnSp>
              <p:nvCxnSpPr>
                <p:cNvPr id="178" name="Straight Connector 177">
                  <a:extLst>
                    <a:ext uri="{FF2B5EF4-FFF2-40B4-BE49-F238E27FC236}">
                      <a16:creationId xmlns:a16="http://schemas.microsoft.com/office/drawing/2014/main" id="{BD3F758D-D2BC-9E42-A2D7-223071FF4187}"/>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599E7AB-F0E6-B34A-92A3-5B7CBC93253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75" name="Group 174">
                <a:extLst>
                  <a:ext uri="{FF2B5EF4-FFF2-40B4-BE49-F238E27FC236}">
                    <a16:creationId xmlns:a16="http://schemas.microsoft.com/office/drawing/2014/main" id="{03A3F272-AA30-7544-967E-B7340456BB4D}"/>
                  </a:ext>
                </a:extLst>
              </p:cNvPr>
              <p:cNvGrpSpPr/>
              <p:nvPr/>
            </p:nvGrpSpPr>
            <p:grpSpPr>
              <a:xfrm>
                <a:off x="4055804" y="4897693"/>
                <a:ext cx="353962" cy="240891"/>
                <a:chOff x="2698953" y="3596148"/>
                <a:chExt cx="353962" cy="240891"/>
              </a:xfrm>
            </p:grpSpPr>
            <p:cxnSp>
              <p:nvCxnSpPr>
                <p:cNvPr id="176" name="Straight Connector 175">
                  <a:extLst>
                    <a:ext uri="{FF2B5EF4-FFF2-40B4-BE49-F238E27FC236}">
                      <a16:creationId xmlns:a16="http://schemas.microsoft.com/office/drawing/2014/main" id="{276BB6B4-5542-4549-97D5-E7E6711DEC9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B6BA48-6E19-3D44-AA57-36EB7413515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40FB2F35-303A-D44C-811F-A9F7D8C917C7}"/>
                </a:ext>
              </a:extLst>
            </p:cNvPr>
            <p:cNvGrpSpPr/>
            <p:nvPr/>
          </p:nvGrpSpPr>
          <p:grpSpPr>
            <a:xfrm>
              <a:off x="732465" y="5176690"/>
              <a:ext cx="3067664" cy="3012371"/>
              <a:chOff x="1342103" y="2851963"/>
              <a:chExt cx="3067664" cy="3012371"/>
            </a:xfrm>
          </p:grpSpPr>
          <p:sp>
            <p:nvSpPr>
              <p:cNvPr id="209" name="Rectangle 208">
                <a:extLst>
                  <a:ext uri="{FF2B5EF4-FFF2-40B4-BE49-F238E27FC236}">
                    <a16:creationId xmlns:a16="http://schemas.microsoft.com/office/drawing/2014/main" id="{268A45CC-A03A-8C43-935E-D22FF1776649}"/>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0" name="Rectangle 209">
                <a:extLst>
                  <a:ext uri="{FF2B5EF4-FFF2-40B4-BE49-F238E27FC236}">
                    <a16:creationId xmlns:a16="http://schemas.microsoft.com/office/drawing/2014/main" id="{51DFC3C4-1152-B849-B5C0-E50EF742A29C}"/>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11" name="Rectangle 210">
                <a:extLst>
                  <a:ext uri="{FF2B5EF4-FFF2-40B4-BE49-F238E27FC236}">
                    <a16:creationId xmlns:a16="http://schemas.microsoft.com/office/drawing/2014/main" id="{A3DE179C-D58F-074A-8C6E-4F2687B73899}"/>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12" name="Rectangle 211">
                <a:extLst>
                  <a:ext uri="{FF2B5EF4-FFF2-40B4-BE49-F238E27FC236}">
                    <a16:creationId xmlns:a16="http://schemas.microsoft.com/office/drawing/2014/main" id="{26854A57-E2B7-2E41-9B90-8FAB8733B262}"/>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13" name="Group 212">
                <a:extLst>
                  <a:ext uri="{FF2B5EF4-FFF2-40B4-BE49-F238E27FC236}">
                    <a16:creationId xmlns:a16="http://schemas.microsoft.com/office/drawing/2014/main" id="{4891485C-1D82-424A-8DD1-0F9256B8E14D}"/>
                  </a:ext>
                </a:extLst>
              </p:cNvPr>
              <p:cNvGrpSpPr/>
              <p:nvPr/>
            </p:nvGrpSpPr>
            <p:grpSpPr>
              <a:xfrm>
                <a:off x="2698950" y="3314700"/>
                <a:ext cx="353964" cy="774290"/>
                <a:chOff x="2698952" y="3325761"/>
                <a:chExt cx="353964" cy="774290"/>
              </a:xfrm>
            </p:grpSpPr>
            <p:cxnSp>
              <p:nvCxnSpPr>
                <p:cNvPr id="255" name="Straight Connector 254">
                  <a:extLst>
                    <a:ext uri="{FF2B5EF4-FFF2-40B4-BE49-F238E27FC236}">
                      <a16:creationId xmlns:a16="http://schemas.microsoft.com/office/drawing/2014/main" id="{49B8DECE-D51A-4C4B-868D-D9907099EDC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FEF93A2-766E-4B44-8978-59703A626D4F}"/>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2B3E30E-119E-A042-AB94-452B58F616EB}"/>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995C87-4140-F443-86B7-A016A5676E2C}"/>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14" name="Straight Connector 213">
                <a:extLst>
                  <a:ext uri="{FF2B5EF4-FFF2-40B4-BE49-F238E27FC236}">
                    <a16:creationId xmlns:a16="http://schemas.microsoft.com/office/drawing/2014/main" id="{28438DBC-6349-C648-A186-29F9A79F239D}"/>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A6138BB-1EB3-BF4D-8BEB-E562F3466A66}"/>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3F96AF1F-00D0-F543-A2C8-8A1885F48FD6}"/>
                  </a:ext>
                </a:extLst>
              </p:cNvPr>
              <p:cNvCxnSpPr/>
              <p:nvPr/>
            </p:nvCxnSpPr>
            <p:spPr>
              <a:xfrm flipH="1">
                <a:off x="1342105"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26F7CE3-5B65-A84D-990A-DE7EAA1503C4}"/>
                  </a:ext>
                </a:extLst>
              </p:cNvPr>
              <p:cNvCxnSpPr/>
              <p:nvPr/>
            </p:nvCxnSpPr>
            <p:spPr>
              <a:xfrm flipH="1">
                <a:off x="1342104"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BA32429F-DBF4-1743-8E70-5715BE21A55A}"/>
                  </a:ext>
                </a:extLst>
              </p:cNvPr>
              <p:cNvGrpSpPr/>
              <p:nvPr/>
            </p:nvGrpSpPr>
            <p:grpSpPr>
              <a:xfrm rot="5400000">
                <a:off x="3377379" y="3971003"/>
                <a:ext cx="353964" cy="774290"/>
                <a:chOff x="2851352" y="3478161"/>
                <a:chExt cx="353964" cy="774290"/>
              </a:xfrm>
            </p:grpSpPr>
            <p:cxnSp>
              <p:nvCxnSpPr>
                <p:cNvPr id="251" name="Straight Connector 250">
                  <a:extLst>
                    <a:ext uri="{FF2B5EF4-FFF2-40B4-BE49-F238E27FC236}">
                      <a16:creationId xmlns:a16="http://schemas.microsoft.com/office/drawing/2014/main" id="{FF0B6228-E0AD-8D4E-B559-748F42D9CF66}"/>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0F7BD64-FFBF-B34D-8CAC-441B806B619F}"/>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BC7FF92-2D08-E143-889C-C30240B71DC5}"/>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F7E579-E64C-D44E-A284-82B076E364F6}"/>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399B1768-3723-E743-AC71-87FDA2697181}"/>
                  </a:ext>
                </a:extLst>
              </p:cNvPr>
              <p:cNvGrpSpPr/>
              <p:nvPr/>
            </p:nvGrpSpPr>
            <p:grpSpPr>
              <a:xfrm>
                <a:off x="1342103" y="3314700"/>
                <a:ext cx="353964" cy="774290"/>
                <a:chOff x="2698952" y="3325761"/>
                <a:chExt cx="353964" cy="774290"/>
              </a:xfrm>
            </p:grpSpPr>
            <p:cxnSp>
              <p:nvCxnSpPr>
                <p:cNvPr id="247" name="Straight Connector 246">
                  <a:extLst>
                    <a:ext uri="{FF2B5EF4-FFF2-40B4-BE49-F238E27FC236}">
                      <a16:creationId xmlns:a16="http://schemas.microsoft.com/office/drawing/2014/main" id="{76F026B5-9435-914F-AFEB-E42F82C38171}"/>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28A3D26-E270-C54D-A427-D701264C09C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C34FFC7-98E9-A94B-828E-DB3C55FADD38}"/>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BC8FD00-4CCC-8C41-980E-ACF589576177}"/>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6B18F3E7-E104-3C44-8DC6-136CB1555CE9}"/>
                  </a:ext>
                </a:extLst>
              </p:cNvPr>
              <p:cNvGrpSpPr/>
              <p:nvPr/>
            </p:nvGrpSpPr>
            <p:grpSpPr>
              <a:xfrm>
                <a:off x="4055803" y="3314700"/>
                <a:ext cx="353964" cy="774290"/>
                <a:chOff x="2698952" y="3325761"/>
                <a:chExt cx="353964" cy="774290"/>
              </a:xfrm>
            </p:grpSpPr>
            <p:cxnSp>
              <p:nvCxnSpPr>
                <p:cNvPr id="243" name="Straight Connector 242">
                  <a:extLst>
                    <a:ext uri="{FF2B5EF4-FFF2-40B4-BE49-F238E27FC236}">
                      <a16:creationId xmlns:a16="http://schemas.microsoft.com/office/drawing/2014/main" id="{22C27B35-885C-B846-9347-B5D11ADB205B}"/>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527494C-A25E-B149-9C61-2E2055640EC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43857C7-0315-8946-BC44-67B8521DA4F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671F0D0-BA7F-D642-9C71-26D6A1C47BE8}"/>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C64C893A-46A2-8B4A-865D-B6F059B40BA4}"/>
                  </a:ext>
                </a:extLst>
              </p:cNvPr>
              <p:cNvGrpSpPr/>
              <p:nvPr/>
            </p:nvGrpSpPr>
            <p:grpSpPr>
              <a:xfrm rot="16200000">
                <a:off x="3377379" y="2641800"/>
                <a:ext cx="353964" cy="774290"/>
                <a:chOff x="2698952" y="3325761"/>
                <a:chExt cx="353964" cy="774290"/>
              </a:xfrm>
            </p:grpSpPr>
            <p:cxnSp>
              <p:nvCxnSpPr>
                <p:cNvPr id="239" name="Straight Connector 238">
                  <a:extLst>
                    <a:ext uri="{FF2B5EF4-FFF2-40B4-BE49-F238E27FC236}">
                      <a16:creationId xmlns:a16="http://schemas.microsoft.com/office/drawing/2014/main" id="{B0BE533C-258D-3346-9A35-B38EC975117E}"/>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348B3E05-9FB4-AC46-B98E-D81844F95BAD}"/>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696E0B2-BD7B-C249-9FC9-7FFBBBAFB376}"/>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3FFB8EC-4A36-C643-9E03-2E3F03141D10}"/>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3" name="Group 222">
                <a:extLst>
                  <a:ext uri="{FF2B5EF4-FFF2-40B4-BE49-F238E27FC236}">
                    <a16:creationId xmlns:a16="http://schemas.microsoft.com/office/drawing/2014/main" id="{5B38E571-103C-F546-965E-DE0A4B65434F}"/>
                  </a:ext>
                </a:extLst>
              </p:cNvPr>
              <p:cNvGrpSpPr/>
              <p:nvPr/>
            </p:nvGrpSpPr>
            <p:grpSpPr>
              <a:xfrm rot="5400000">
                <a:off x="3377379" y="5300207"/>
                <a:ext cx="353964" cy="774290"/>
                <a:chOff x="2698952" y="3325761"/>
                <a:chExt cx="353964" cy="774290"/>
              </a:xfrm>
            </p:grpSpPr>
            <p:cxnSp>
              <p:nvCxnSpPr>
                <p:cNvPr id="233" name="Straight Connector 232">
                  <a:extLst>
                    <a:ext uri="{FF2B5EF4-FFF2-40B4-BE49-F238E27FC236}">
                      <a16:creationId xmlns:a16="http://schemas.microsoft.com/office/drawing/2014/main" id="{3E9559EE-D5A8-AD44-BF6D-7C36043FD5B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A75FC8C-DE6A-1143-8FE9-B2590F2AA678}"/>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8818D2B8-608E-FA4C-8418-6BB1789AF39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8BA0828-3734-334D-919A-34F3E2F59E61}"/>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2F19DE97-D01D-8B48-B932-74CBF240C1DD}"/>
                  </a:ext>
                </a:extLst>
              </p:cNvPr>
              <p:cNvGrpSpPr/>
              <p:nvPr/>
            </p:nvGrpSpPr>
            <p:grpSpPr>
              <a:xfrm rot="5400000">
                <a:off x="1980582" y="5566907"/>
                <a:ext cx="353962" cy="240891"/>
                <a:chOff x="2698953" y="3596148"/>
                <a:chExt cx="353962" cy="240891"/>
              </a:xfrm>
            </p:grpSpPr>
            <p:cxnSp>
              <p:nvCxnSpPr>
                <p:cNvPr id="231" name="Straight Connector 230">
                  <a:extLst>
                    <a:ext uri="{FF2B5EF4-FFF2-40B4-BE49-F238E27FC236}">
                      <a16:creationId xmlns:a16="http://schemas.microsoft.com/office/drawing/2014/main" id="{A4CAA5C9-C9B3-074B-8778-D0254842D3E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793FF21-5D6F-B14E-A8C6-24E7CCDB987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5" name="Group 224">
                <a:extLst>
                  <a:ext uri="{FF2B5EF4-FFF2-40B4-BE49-F238E27FC236}">
                    <a16:creationId xmlns:a16="http://schemas.microsoft.com/office/drawing/2014/main" id="{621B8A59-E7A3-794D-98CD-A2FB258422F1}"/>
                  </a:ext>
                </a:extLst>
              </p:cNvPr>
              <p:cNvGrpSpPr/>
              <p:nvPr/>
            </p:nvGrpSpPr>
            <p:grpSpPr>
              <a:xfrm rot="5400000">
                <a:off x="1980581" y="4246753"/>
                <a:ext cx="353962" cy="240891"/>
                <a:chOff x="2698953" y="3596148"/>
                <a:chExt cx="353962" cy="240891"/>
              </a:xfrm>
            </p:grpSpPr>
            <p:cxnSp>
              <p:nvCxnSpPr>
                <p:cNvPr id="229" name="Straight Connector 228">
                  <a:extLst>
                    <a:ext uri="{FF2B5EF4-FFF2-40B4-BE49-F238E27FC236}">
                      <a16:creationId xmlns:a16="http://schemas.microsoft.com/office/drawing/2014/main" id="{B6C0AEEB-5831-6543-B690-B8AB8331F9BB}"/>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614C40F-8845-034A-93FA-C5B11D599B0E}"/>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4662BFF8-C0CE-414D-A6CE-2877B90D9A88}"/>
                  </a:ext>
                </a:extLst>
              </p:cNvPr>
              <p:cNvGrpSpPr/>
              <p:nvPr/>
            </p:nvGrpSpPr>
            <p:grpSpPr>
              <a:xfrm>
                <a:off x="4055804" y="4897693"/>
                <a:ext cx="353962" cy="240891"/>
                <a:chOff x="2698953" y="3596148"/>
                <a:chExt cx="353962" cy="240891"/>
              </a:xfrm>
            </p:grpSpPr>
            <p:cxnSp>
              <p:nvCxnSpPr>
                <p:cNvPr id="227" name="Straight Connector 226">
                  <a:extLst>
                    <a:ext uri="{FF2B5EF4-FFF2-40B4-BE49-F238E27FC236}">
                      <a16:creationId xmlns:a16="http://schemas.microsoft.com/office/drawing/2014/main" id="{9CD08DEE-1CF1-8B40-A5AD-3D307EECFC8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7444779-1225-6943-9DDB-CE57761A538D}"/>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04BE0789-0D8C-6E40-B198-E0965FF87D35}"/>
                </a:ext>
              </a:extLst>
            </p:cNvPr>
            <p:cNvGrpSpPr/>
            <p:nvPr/>
          </p:nvGrpSpPr>
          <p:grpSpPr>
            <a:xfrm>
              <a:off x="3439413" y="5176688"/>
              <a:ext cx="3067664" cy="3012371"/>
              <a:chOff x="1342103" y="2851963"/>
              <a:chExt cx="3067664" cy="3012371"/>
            </a:xfrm>
          </p:grpSpPr>
          <p:sp>
            <p:nvSpPr>
              <p:cNvPr id="260" name="Rectangle 259">
                <a:extLst>
                  <a:ext uri="{FF2B5EF4-FFF2-40B4-BE49-F238E27FC236}">
                    <a16:creationId xmlns:a16="http://schemas.microsoft.com/office/drawing/2014/main" id="{B7FF1D52-8741-0747-97E5-4C0B4DE7B5CE}"/>
                  </a:ext>
                </a:extLst>
              </p:cNvPr>
              <p:cNvSpPr/>
              <p:nvPr/>
            </p:nvSpPr>
            <p:spPr>
              <a:xfrm>
                <a:off x="1696065" y="3200400"/>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1" name="Rectangle 260">
                <a:extLst>
                  <a:ext uri="{FF2B5EF4-FFF2-40B4-BE49-F238E27FC236}">
                    <a16:creationId xmlns:a16="http://schemas.microsoft.com/office/drawing/2014/main" id="{7479A467-D4C3-FD49-BEC9-AE96F01BFC0F}"/>
                  </a:ext>
                </a:extLst>
              </p:cNvPr>
              <p:cNvSpPr/>
              <p:nvPr/>
            </p:nvSpPr>
            <p:spPr>
              <a:xfrm>
                <a:off x="1696065" y="4513006"/>
                <a:ext cx="1002890"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CLB</a:t>
                </a:r>
              </a:p>
            </p:txBody>
          </p:sp>
          <p:sp>
            <p:nvSpPr>
              <p:cNvPr id="262" name="Rectangle 261">
                <a:extLst>
                  <a:ext uri="{FF2B5EF4-FFF2-40B4-BE49-F238E27FC236}">
                    <a16:creationId xmlns:a16="http://schemas.microsoft.com/office/drawing/2014/main" id="{07708A33-6891-9648-8FA5-E9701D5E9260}"/>
                  </a:ext>
                </a:extLst>
              </p:cNvPr>
              <p:cNvSpPr/>
              <p:nvPr/>
            </p:nvSpPr>
            <p:spPr>
              <a:xfrm>
                <a:off x="3052916" y="4513006"/>
                <a:ext cx="1002890" cy="10028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CB</a:t>
                </a:r>
              </a:p>
            </p:txBody>
          </p:sp>
          <p:sp>
            <p:nvSpPr>
              <p:cNvPr id="263" name="Rectangle 262">
                <a:extLst>
                  <a:ext uri="{FF2B5EF4-FFF2-40B4-BE49-F238E27FC236}">
                    <a16:creationId xmlns:a16="http://schemas.microsoft.com/office/drawing/2014/main" id="{BCC143C0-1B29-7740-A544-D52373939BE5}"/>
                  </a:ext>
                </a:extLst>
              </p:cNvPr>
              <p:cNvSpPr/>
              <p:nvPr/>
            </p:nvSpPr>
            <p:spPr>
              <a:xfrm>
                <a:off x="3052916" y="3200400"/>
                <a:ext cx="1002890" cy="100289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SB</a:t>
                </a:r>
              </a:p>
            </p:txBody>
          </p:sp>
          <p:grpSp>
            <p:nvGrpSpPr>
              <p:cNvPr id="264" name="Group 263">
                <a:extLst>
                  <a:ext uri="{FF2B5EF4-FFF2-40B4-BE49-F238E27FC236}">
                    <a16:creationId xmlns:a16="http://schemas.microsoft.com/office/drawing/2014/main" id="{4A1A3320-E545-2841-98CD-7779F9D3DFD4}"/>
                  </a:ext>
                </a:extLst>
              </p:cNvPr>
              <p:cNvGrpSpPr/>
              <p:nvPr/>
            </p:nvGrpSpPr>
            <p:grpSpPr>
              <a:xfrm>
                <a:off x="2698950" y="3314700"/>
                <a:ext cx="353964" cy="774290"/>
                <a:chOff x="2698952" y="3325761"/>
                <a:chExt cx="353964" cy="774290"/>
              </a:xfrm>
            </p:grpSpPr>
            <p:cxnSp>
              <p:nvCxnSpPr>
                <p:cNvPr id="304" name="Straight Connector 303">
                  <a:extLst>
                    <a:ext uri="{FF2B5EF4-FFF2-40B4-BE49-F238E27FC236}">
                      <a16:creationId xmlns:a16="http://schemas.microsoft.com/office/drawing/2014/main" id="{1289805A-281A-9C45-9A68-A6421DE63925}"/>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1E0396D-8406-0040-A3D0-1B6F10A9832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5947504D-9D2B-134E-9ADC-7F7CF1176AA7}"/>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6EAEFE0-2D55-024A-8135-73F6C904E2AE}"/>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5" name="Straight Connector 264">
                <a:extLst>
                  <a:ext uri="{FF2B5EF4-FFF2-40B4-BE49-F238E27FC236}">
                    <a16:creationId xmlns:a16="http://schemas.microsoft.com/office/drawing/2014/main" id="{EA2C18BE-9E0F-5C40-B5BA-7EACC56B474C}"/>
                  </a:ext>
                </a:extLst>
              </p:cNvPr>
              <p:cNvCxnSpPr/>
              <p:nvPr/>
            </p:nvCxnSpPr>
            <p:spPr>
              <a:xfrm flipH="1">
                <a:off x="2713698" y="494316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F2202B0-C877-624C-9A49-75E8B90E2A73}"/>
                  </a:ext>
                </a:extLst>
              </p:cNvPr>
              <p:cNvCxnSpPr/>
              <p:nvPr/>
            </p:nvCxnSpPr>
            <p:spPr>
              <a:xfrm flipH="1">
                <a:off x="2713697" y="518405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7" name="Group 266">
                <a:extLst>
                  <a:ext uri="{FF2B5EF4-FFF2-40B4-BE49-F238E27FC236}">
                    <a16:creationId xmlns:a16="http://schemas.microsoft.com/office/drawing/2014/main" id="{2705C876-FAB2-EC48-93B9-B3F139EE4B62}"/>
                  </a:ext>
                </a:extLst>
              </p:cNvPr>
              <p:cNvGrpSpPr/>
              <p:nvPr/>
            </p:nvGrpSpPr>
            <p:grpSpPr>
              <a:xfrm rot="5400000">
                <a:off x="3377379" y="3971003"/>
                <a:ext cx="353964" cy="774290"/>
                <a:chOff x="2851352" y="3478161"/>
                <a:chExt cx="353964" cy="774290"/>
              </a:xfrm>
            </p:grpSpPr>
            <p:cxnSp>
              <p:nvCxnSpPr>
                <p:cNvPr id="300" name="Straight Connector 299">
                  <a:extLst>
                    <a:ext uri="{FF2B5EF4-FFF2-40B4-BE49-F238E27FC236}">
                      <a16:creationId xmlns:a16="http://schemas.microsoft.com/office/drawing/2014/main" id="{D3ACD307-EEC8-7746-A36E-FB79FECF2424}"/>
                    </a:ext>
                  </a:extLst>
                </p:cNvPr>
                <p:cNvCxnSpPr/>
                <p:nvPr/>
              </p:nvCxnSpPr>
              <p:spPr>
                <a:xfrm flipH="1">
                  <a:off x="2851355" y="34781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DCDCA542-FA07-FB47-8C45-F8CED7493EA0}"/>
                    </a:ext>
                  </a:extLst>
                </p:cNvPr>
                <p:cNvCxnSpPr/>
                <p:nvPr/>
              </p:nvCxnSpPr>
              <p:spPr>
                <a:xfrm flipH="1">
                  <a:off x="2851354" y="37485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8CCD9A6-0DA2-7C4A-B64F-4A802BC8E2AC}"/>
                    </a:ext>
                  </a:extLst>
                </p:cNvPr>
                <p:cNvCxnSpPr/>
                <p:nvPr/>
              </p:nvCxnSpPr>
              <p:spPr>
                <a:xfrm flipH="1">
                  <a:off x="2851353" y="39894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BCCC35A-DFED-5C49-B239-6C04949B8B0F}"/>
                    </a:ext>
                  </a:extLst>
                </p:cNvPr>
                <p:cNvCxnSpPr/>
                <p:nvPr/>
              </p:nvCxnSpPr>
              <p:spPr>
                <a:xfrm flipH="1">
                  <a:off x="2851352" y="42524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8" name="Group 267">
                <a:extLst>
                  <a:ext uri="{FF2B5EF4-FFF2-40B4-BE49-F238E27FC236}">
                    <a16:creationId xmlns:a16="http://schemas.microsoft.com/office/drawing/2014/main" id="{77A4A435-7283-8841-B5D0-491A301FBCF4}"/>
                  </a:ext>
                </a:extLst>
              </p:cNvPr>
              <p:cNvGrpSpPr/>
              <p:nvPr/>
            </p:nvGrpSpPr>
            <p:grpSpPr>
              <a:xfrm>
                <a:off x="1342103" y="3314700"/>
                <a:ext cx="353964" cy="774290"/>
                <a:chOff x="2698952" y="3325761"/>
                <a:chExt cx="353964" cy="774290"/>
              </a:xfrm>
            </p:grpSpPr>
            <p:cxnSp>
              <p:nvCxnSpPr>
                <p:cNvPr id="296" name="Straight Connector 295">
                  <a:extLst>
                    <a:ext uri="{FF2B5EF4-FFF2-40B4-BE49-F238E27FC236}">
                      <a16:creationId xmlns:a16="http://schemas.microsoft.com/office/drawing/2014/main" id="{81ADF9FA-78A3-4A42-A00B-FB21E23C5416}"/>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B35B715-4991-B249-B4FD-EA34DCDA65B6}"/>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EC5E0B6-707A-A34C-A1D6-B5346D87356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E850816B-40B4-8C4D-A66D-1B3D409E4BE6}"/>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C0372200-9301-0441-BD82-2704A07D059F}"/>
                  </a:ext>
                </a:extLst>
              </p:cNvPr>
              <p:cNvGrpSpPr/>
              <p:nvPr/>
            </p:nvGrpSpPr>
            <p:grpSpPr>
              <a:xfrm>
                <a:off x="4055803" y="3314700"/>
                <a:ext cx="353964" cy="774290"/>
                <a:chOff x="2698952" y="3325761"/>
                <a:chExt cx="353964" cy="774290"/>
              </a:xfrm>
            </p:grpSpPr>
            <p:cxnSp>
              <p:nvCxnSpPr>
                <p:cNvPr id="292" name="Straight Connector 291">
                  <a:extLst>
                    <a:ext uri="{FF2B5EF4-FFF2-40B4-BE49-F238E27FC236}">
                      <a16:creationId xmlns:a16="http://schemas.microsoft.com/office/drawing/2014/main" id="{6E90AC26-9D9B-114A-AD32-2B938C2A8AF3}"/>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B27F123-EFFE-6440-A518-CB04FB4167A9}"/>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9E75111-1793-6043-B823-5636D833EA45}"/>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A268FBEC-E90A-994F-A5A2-3C702EE39D49}"/>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B971A494-2AB2-AC4F-B245-49A7DF491C00}"/>
                  </a:ext>
                </a:extLst>
              </p:cNvPr>
              <p:cNvGrpSpPr/>
              <p:nvPr/>
            </p:nvGrpSpPr>
            <p:grpSpPr>
              <a:xfrm rot="16200000">
                <a:off x="3377379" y="2641800"/>
                <a:ext cx="353964" cy="774290"/>
                <a:chOff x="2698952" y="3325761"/>
                <a:chExt cx="353964" cy="774290"/>
              </a:xfrm>
            </p:grpSpPr>
            <p:cxnSp>
              <p:nvCxnSpPr>
                <p:cNvPr id="288" name="Straight Connector 287">
                  <a:extLst>
                    <a:ext uri="{FF2B5EF4-FFF2-40B4-BE49-F238E27FC236}">
                      <a16:creationId xmlns:a16="http://schemas.microsoft.com/office/drawing/2014/main" id="{B1CD92CF-A7B7-F748-815A-92FD32C496E7}"/>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E53700D-7356-1244-B597-CFF92FFFB9D9}"/>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4B4EBEBD-5852-8B43-833E-F60DA924E7D2}"/>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2" name="Group 271">
                <a:extLst>
                  <a:ext uri="{FF2B5EF4-FFF2-40B4-BE49-F238E27FC236}">
                    <a16:creationId xmlns:a16="http://schemas.microsoft.com/office/drawing/2014/main" id="{FC68900B-6D24-CC4E-B1F3-9D05752D7EE6}"/>
                  </a:ext>
                </a:extLst>
              </p:cNvPr>
              <p:cNvGrpSpPr/>
              <p:nvPr/>
            </p:nvGrpSpPr>
            <p:grpSpPr>
              <a:xfrm rot="5400000">
                <a:off x="3377379" y="5300207"/>
                <a:ext cx="353964" cy="774290"/>
                <a:chOff x="2698952" y="3325761"/>
                <a:chExt cx="353964" cy="774290"/>
              </a:xfrm>
            </p:grpSpPr>
            <p:cxnSp>
              <p:nvCxnSpPr>
                <p:cNvPr id="282" name="Straight Connector 281">
                  <a:extLst>
                    <a:ext uri="{FF2B5EF4-FFF2-40B4-BE49-F238E27FC236}">
                      <a16:creationId xmlns:a16="http://schemas.microsoft.com/office/drawing/2014/main" id="{C602EEF0-2A2B-4E42-9882-80131B3084E4}"/>
                    </a:ext>
                  </a:extLst>
                </p:cNvPr>
                <p:cNvCxnSpPr/>
                <p:nvPr/>
              </p:nvCxnSpPr>
              <p:spPr>
                <a:xfrm flipH="1">
                  <a:off x="2698955" y="332576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8776935-1CA8-2945-BA13-9421AABAB0B4}"/>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7FD4319-3F2C-3645-8982-34C81EA3410C}"/>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B07F126-8A4A-5E4D-B385-A57E01C7F033}"/>
                    </a:ext>
                  </a:extLst>
                </p:cNvPr>
                <p:cNvCxnSpPr/>
                <p:nvPr/>
              </p:nvCxnSpPr>
              <p:spPr>
                <a:xfrm flipH="1">
                  <a:off x="2698952" y="4100051"/>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3" name="Group 272">
                <a:extLst>
                  <a:ext uri="{FF2B5EF4-FFF2-40B4-BE49-F238E27FC236}">
                    <a16:creationId xmlns:a16="http://schemas.microsoft.com/office/drawing/2014/main" id="{F84E3414-7544-DE42-898E-790D4D8BA847}"/>
                  </a:ext>
                </a:extLst>
              </p:cNvPr>
              <p:cNvGrpSpPr/>
              <p:nvPr/>
            </p:nvGrpSpPr>
            <p:grpSpPr>
              <a:xfrm rot="5400000">
                <a:off x="1980582" y="5566907"/>
                <a:ext cx="353962" cy="240891"/>
                <a:chOff x="2698953" y="3596148"/>
                <a:chExt cx="353962" cy="240891"/>
              </a:xfrm>
            </p:grpSpPr>
            <p:cxnSp>
              <p:nvCxnSpPr>
                <p:cNvPr id="280" name="Straight Connector 279">
                  <a:extLst>
                    <a:ext uri="{FF2B5EF4-FFF2-40B4-BE49-F238E27FC236}">
                      <a16:creationId xmlns:a16="http://schemas.microsoft.com/office/drawing/2014/main" id="{EA44A64D-2E38-304D-A663-D3774EF95731}"/>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6C19C4-1201-F446-88F7-FD46CA795041}"/>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4" name="Group 273">
                <a:extLst>
                  <a:ext uri="{FF2B5EF4-FFF2-40B4-BE49-F238E27FC236}">
                    <a16:creationId xmlns:a16="http://schemas.microsoft.com/office/drawing/2014/main" id="{F48E8FFB-3E97-EE49-9F0B-4393A0F50DC8}"/>
                  </a:ext>
                </a:extLst>
              </p:cNvPr>
              <p:cNvGrpSpPr/>
              <p:nvPr/>
            </p:nvGrpSpPr>
            <p:grpSpPr>
              <a:xfrm rot="5400000">
                <a:off x="1980581" y="4246753"/>
                <a:ext cx="353962" cy="240891"/>
                <a:chOff x="2698953" y="3596148"/>
                <a:chExt cx="353962" cy="240891"/>
              </a:xfrm>
            </p:grpSpPr>
            <p:cxnSp>
              <p:nvCxnSpPr>
                <p:cNvPr id="278" name="Straight Connector 277">
                  <a:extLst>
                    <a:ext uri="{FF2B5EF4-FFF2-40B4-BE49-F238E27FC236}">
                      <a16:creationId xmlns:a16="http://schemas.microsoft.com/office/drawing/2014/main" id="{ED07F1DA-7758-864B-ABD6-F16845673013}"/>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711B1F55-19E3-4C48-9416-19D823996280}"/>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75" name="Group 274">
                <a:extLst>
                  <a:ext uri="{FF2B5EF4-FFF2-40B4-BE49-F238E27FC236}">
                    <a16:creationId xmlns:a16="http://schemas.microsoft.com/office/drawing/2014/main" id="{0EECF8D2-3BBA-6F4D-A41F-BF73999AA879}"/>
                  </a:ext>
                </a:extLst>
              </p:cNvPr>
              <p:cNvGrpSpPr/>
              <p:nvPr/>
            </p:nvGrpSpPr>
            <p:grpSpPr>
              <a:xfrm>
                <a:off x="4055804" y="4897693"/>
                <a:ext cx="353962" cy="240891"/>
                <a:chOff x="2698953" y="3596148"/>
                <a:chExt cx="353962" cy="240891"/>
              </a:xfrm>
            </p:grpSpPr>
            <p:cxnSp>
              <p:nvCxnSpPr>
                <p:cNvPr id="276" name="Straight Connector 275">
                  <a:extLst>
                    <a:ext uri="{FF2B5EF4-FFF2-40B4-BE49-F238E27FC236}">
                      <a16:creationId xmlns:a16="http://schemas.microsoft.com/office/drawing/2014/main" id="{CE07330C-AC22-0C4D-B3B6-329CDC09D05A}"/>
                    </a:ext>
                  </a:extLst>
                </p:cNvPr>
                <p:cNvCxnSpPr/>
                <p:nvPr/>
              </p:nvCxnSpPr>
              <p:spPr>
                <a:xfrm flipH="1">
                  <a:off x="2698954" y="3596148"/>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7A3C59E1-2415-6C43-A30C-EB7E4674088F}"/>
                    </a:ext>
                  </a:extLst>
                </p:cNvPr>
                <p:cNvCxnSpPr/>
                <p:nvPr/>
              </p:nvCxnSpPr>
              <p:spPr>
                <a:xfrm flipH="1">
                  <a:off x="2698953" y="3837039"/>
                  <a:ext cx="35396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sp>
        <p:nvSpPr>
          <p:cNvPr id="744" name="Right Arrow 743">
            <a:extLst>
              <a:ext uri="{FF2B5EF4-FFF2-40B4-BE49-F238E27FC236}">
                <a16:creationId xmlns:a16="http://schemas.microsoft.com/office/drawing/2014/main" id="{CDE70152-D335-6844-96B7-F1792512A27A}"/>
              </a:ext>
            </a:extLst>
          </p:cNvPr>
          <p:cNvSpPr/>
          <p:nvPr/>
        </p:nvSpPr>
        <p:spPr>
          <a:xfrm>
            <a:off x="6049383" y="3517247"/>
            <a:ext cx="2010032" cy="914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TextBox 745">
            <a:extLst>
              <a:ext uri="{FF2B5EF4-FFF2-40B4-BE49-F238E27FC236}">
                <a16:creationId xmlns:a16="http://schemas.microsoft.com/office/drawing/2014/main" id="{91D3379A-9A41-F04F-AD48-D9BCB9D7DA41}"/>
              </a:ext>
            </a:extLst>
          </p:cNvPr>
          <p:cNvSpPr txBox="1"/>
          <p:nvPr/>
        </p:nvSpPr>
        <p:spPr>
          <a:xfrm>
            <a:off x="9490228" y="2581232"/>
            <a:ext cx="816249" cy="369332"/>
          </a:xfrm>
          <a:prstGeom prst="rect">
            <a:avLst/>
          </a:prstGeom>
          <a:noFill/>
        </p:spPr>
        <p:txBody>
          <a:bodyPr wrap="none" rtlCol="0">
            <a:spAutoFit/>
          </a:bodyPr>
          <a:lstStyle/>
          <a:p>
            <a:r>
              <a:rPr lang="en-US" dirty="0"/>
              <a:t>Ideal…</a:t>
            </a:r>
          </a:p>
        </p:txBody>
      </p:sp>
    </p:spTree>
    <p:extLst>
      <p:ext uri="{BB962C8B-B14F-4D97-AF65-F5344CB8AC3E}">
        <p14:creationId xmlns:p14="http://schemas.microsoft.com/office/powerpoint/2010/main" val="141915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87B0-ABB6-B947-9183-A734CF1169F0}"/>
              </a:ext>
            </a:extLst>
          </p:cNvPr>
          <p:cNvSpPr>
            <a:spLocks noGrp="1"/>
          </p:cNvSpPr>
          <p:nvPr>
            <p:ph type="title"/>
          </p:nvPr>
        </p:nvSpPr>
        <p:spPr/>
        <p:txBody>
          <a:bodyPr/>
          <a:lstStyle/>
          <a:p>
            <a:r>
              <a:rPr lang="en-US" dirty="0"/>
              <a:t>Device Constraints</a:t>
            </a:r>
          </a:p>
        </p:txBody>
      </p:sp>
      <p:grpSp>
        <p:nvGrpSpPr>
          <p:cNvPr id="78" name="Group 77">
            <a:extLst>
              <a:ext uri="{FF2B5EF4-FFF2-40B4-BE49-F238E27FC236}">
                <a16:creationId xmlns:a16="http://schemas.microsoft.com/office/drawing/2014/main" id="{3EC00252-94B0-E145-B3F3-6B4A893BE0C3}"/>
              </a:ext>
            </a:extLst>
          </p:cNvPr>
          <p:cNvGrpSpPr/>
          <p:nvPr/>
        </p:nvGrpSpPr>
        <p:grpSpPr>
          <a:xfrm>
            <a:off x="636608" y="2599061"/>
            <a:ext cx="11308465" cy="3540657"/>
            <a:chOff x="636608" y="2599061"/>
            <a:chExt cx="11308465" cy="3540657"/>
          </a:xfrm>
        </p:grpSpPr>
        <p:cxnSp>
          <p:nvCxnSpPr>
            <p:cNvPr id="5" name="Straight Arrow Connector 4">
              <a:extLst>
                <a:ext uri="{FF2B5EF4-FFF2-40B4-BE49-F238E27FC236}">
                  <a16:creationId xmlns:a16="http://schemas.microsoft.com/office/drawing/2014/main" id="{98F11417-7DD6-EB48-A76B-0DD01EDB807D}"/>
                </a:ext>
              </a:extLst>
            </p:cNvPr>
            <p:cNvCxnSpPr>
              <a:cxnSpLocks/>
            </p:cNvCxnSpPr>
            <p:nvPr/>
          </p:nvCxnSpPr>
          <p:spPr>
            <a:xfrm>
              <a:off x="636608" y="4433104"/>
              <a:ext cx="11308465"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4C8FA0-EC2E-934B-9BDA-5ED11F49A5FF}"/>
                </a:ext>
              </a:extLst>
            </p:cNvPr>
            <p:cNvCxnSpPr/>
            <p:nvPr/>
          </p:nvCxnSpPr>
          <p:spPr>
            <a:xfrm>
              <a:off x="6350643" y="4033776"/>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F0E8F7-633F-9A47-B3EF-DCC5412EC749}"/>
                </a:ext>
              </a:extLst>
            </p:cNvPr>
            <p:cNvSpPr txBox="1"/>
            <p:nvPr/>
          </p:nvSpPr>
          <p:spPr>
            <a:xfrm>
              <a:off x="6199800" y="3634452"/>
              <a:ext cx="301686" cy="369332"/>
            </a:xfrm>
            <a:prstGeom prst="rect">
              <a:avLst/>
            </a:prstGeom>
            <a:noFill/>
          </p:spPr>
          <p:txBody>
            <a:bodyPr wrap="none" rtlCol="0">
              <a:spAutoFit/>
            </a:bodyPr>
            <a:lstStyle/>
            <a:p>
              <a:r>
                <a:rPr lang="en-US" dirty="0"/>
                <a:t>0</a:t>
              </a:r>
            </a:p>
          </p:txBody>
        </p:sp>
        <p:cxnSp>
          <p:nvCxnSpPr>
            <p:cNvPr id="30" name="Straight Arrow Connector 29">
              <a:extLst>
                <a:ext uri="{FF2B5EF4-FFF2-40B4-BE49-F238E27FC236}">
                  <a16:creationId xmlns:a16="http://schemas.microsoft.com/office/drawing/2014/main" id="{D8825824-B2B5-2349-899B-ECF6DB5B026E}"/>
                </a:ext>
              </a:extLst>
            </p:cNvPr>
            <p:cNvCxnSpPr>
              <a:cxnSpLocks/>
            </p:cNvCxnSpPr>
            <p:nvPr/>
          </p:nvCxnSpPr>
          <p:spPr>
            <a:xfrm flipV="1">
              <a:off x="7436058" y="5428527"/>
              <a:ext cx="1059087" cy="1"/>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AE25F35-FA23-8E42-98D6-56E30258BA41}"/>
                </a:ext>
              </a:extLst>
            </p:cNvPr>
            <p:cNvSpPr txBox="1"/>
            <p:nvPr/>
          </p:nvSpPr>
          <p:spPr>
            <a:xfrm>
              <a:off x="7334298" y="5493387"/>
              <a:ext cx="1262605" cy="646331"/>
            </a:xfrm>
            <a:prstGeom prst="rect">
              <a:avLst/>
            </a:prstGeom>
            <a:noFill/>
          </p:spPr>
          <p:txBody>
            <a:bodyPr wrap="square" rtlCol="0">
              <a:spAutoFit/>
            </a:bodyPr>
            <a:lstStyle/>
            <a:p>
              <a:pPr algn="ctr"/>
              <a:r>
                <a:rPr lang="en-US" dirty="0"/>
                <a:t>Hysteresis Window</a:t>
              </a:r>
            </a:p>
          </p:txBody>
        </p:sp>
        <p:grpSp>
          <p:nvGrpSpPr>
            <p:cNvPr id="49" name="Group 48">
              <a:extLst>
                <a:ext uri="{FF2B5EF4-FFF2-40B4-BE49-F238E27FC236}">
                  <a16:creationId xmlns:a16="http://schemas.microsoft.com/office/drawing/2014/main" id="{1E3F9F37-2462-AC4F-8F0C-758984B60E41}"/>
                </a:ext>
              </a:extLst>
            </p:cNvPr>
            <p:cNvGrpSpPr/>
            <p:nvPr/>
          </p:nvGrpSpPr>
          <p:grpSpPr>
            <a:xfrm>
              <a:off x="6777758" y="3634452"/>
              <a:ext cx="4729497" cy="1442630"/>
              <a:chOff x="6777758" y="3634452"/>
              <a:chExt cx="4729497" cy="1442630"/>
            </a:xfrm>
          </p:grpSpPr>
          <p:cxnSp>
            <p:nvCxnSpPr>
              <p:cNvPr id="9" name="Straight Connector 8">
                <a:extLst>
                  <a:ext uri="{FF2B5EF4-FFF2-40B4-BE49-F238E27FC236}">
                    <a16:creationId xmlns:a16="http://schemas.microsoft.com/office/drawing/2014/main" id="{BCD091E9-33A0-A248-A3B5-164B5FA589CD}"/>
                  </a:ext>
                </a:extLst>
              </p:cNvPr>
              <p:cNvCxnSpPr/>
              <p:nvPr/>
            </p:nvCxnSpPr>
            <p:spPr>
              <a:xfrm>
                <a:off x="7151226"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A500A3F-ACD0-E946-B5F3-F40C2A9AB2AF}"/>
                  </a:ext>
                </a:extLst>
              </p:cNvPr>
              <p:cNvSpPr txBox="1"/>
              <p:nvPr/>
            </p:nvSpPr>
            <p:spPr>
              <a:xfrm>
                <a:off x="6777758" y="3634452"/>
                <a:ext cx="746936" cy="369332"/>
              </a:xfrm>
              <a:prstGeom prst="rect">
                <a:avLst/>
              </a:prstGeom>
              <a:noFill/>
            </p:spPr>
            <p:txBody>
              <a:bodyPr wrap="none" rtlCol="0">
                <a:spAutoFit/>
              </a:bodyPr>
              <a:lstStyle/>
              <a:p>
                <a:r>
                  <a:rPr lang="en-US" dirty="0" err="1"/>
                  <a:t>V</a:t>
                </a:r>
                <a:r>
                  <a:rPr lang="en-US" baseline="-25000" dirty="0" err="1"/>
                  <a:t>po,min</a:t>
                </a:r>
                <a:endParaRPr lang="en-US" dirty="0"/>
              </a:p>
            </p:txBody>
          </p:sp>
          <p:cxnSp>
            <p:nvCxnSpPr>
              <p:cNvPr id="17" name="Straight Connector 16">
                <a:extLst>
                  <a:ext uri="{FF2B5EF4-FFF2-40B4-BE49-F238E27FC236}">
                    <a16:creationId xmlns:a16="http://schemas.microsoft.com/office/drawing/2014/main" id="{C5114576-03D7-9645-8B9D-EF3F1C270972}"/>
                  </a:ext>
                </a:extLst>
              </p:cNvPr>
              <p:cNvCxnSpPr/>
              <p:nvPr/>
            </p:nvCxnSpPr>
            <p:spPr>
              <a:xfrm>
                <a:off x="7436058" y="4033777"/>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14A1A10-D56E-7543-90C0-03F2521525AD}"/>
                  </a:ext>
                </a:extLst>
              </p:cNvPr>
              <p:cNvSpPr txBox="1"/>
              <p:nvPr/>
            </p:nvSpPr>
            <p:spPr>
              <a:xfrm>
                <a:off x="7132798" y="4677757"/>
                <a:ext cx="771173" cy="369332"/>
              </a:xfrm>
              <a:prstGeom prst="rect">
                <a:avLst/>
              </a:prstGeom>
              <a:noFill/>
            </p:spPr>
            <p:txBody>
              <a:bodyPr wrap="none" rtlCol="0">
                <a:spAutoFit/>
              </a:bodyPr>
              <a:lstStyle/>
              <a:p>
                <a:r>
                  <a:rPr lang="en-US" dirty="0" err="1"/>
                  <a:t>V</a:t>
                </a:r>
                <a:r>
                  <a:rPr lang="en-US" baseline="-25000" dirty="0" err="1"/>
                  <a:t>po,max</a:t>
                </a:r>
                <a:endParaRPr lang="en-US" dirty="0"/>
              </a:p>
            </p:txBody>
          </p:sp>
          <p:cxnSp>
            <p:nvCxnSpPr>
              <p:cNvPr id="19" name="Straight Connector 18">
                <a:extLst>
                  <a:ext uri="{FF2B5EF4-FFF2-40B4-BE49-F238E27FC236}">
                    <a16:creationId xmlns:a16="http://schemas.microsoft.com/office/drawing/2014/main" id="{94B6F1D8-E121-DC43-B65B-B499FFD98041}"/>
                  </a:ext>
                </a:extLst>
              </p:cNvPr>
              <p:cNvCxnSpPr/>
              <p:nvPr/>
            </p:nvCxnSpPr>
            <p:spPr>
              <a:xfrm>
                <a:off x="8495145"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04EA04F-0654-8847-9553-416000BDE35B}"/>
                  </a:ext>
                </a:extLst>
              </p:cNvPr>
              <p:cNvSpPr txBox="1"/>
              <p:nvPr/>
            </p:nvSpPr>
            <p:spPr>
              <a:xfrm>
                <a:off x="8121677" y="3664445"/>
                <a:ext cx="703206" cy="369332"/>
              </a:xfrm>
              <a:prstGeom prst="rect">
                <a:avLst/>
              </a:prstGeom>
              <a:noFill/>
            </p:spPr>
            <p:txBody>
              <a:bodyPr wrap="none" rtlCol="0">
                <a:spAutoFit/>
              </a:bodyPr>
              <a:lstStyle/>
              <a:p>
                <a:r>
                  <a:rPr lang="en-US" dirty="0" err="1"/>
                  <a:t>V</a:t>
                </a:r>
                <a:r>
                  <a:rPr lang="en-US" baseline="-25000" dirty="0" err="1"/>
                  <a:t>pi,min</a:t>
                </a:r>
                <a:endParaRPr lang="en-US" dirty="0"/>
              </a:p>
            </p:txBody>
          </p:sp>
          <p:cxnSp>
            <p:nvCxnSpPr>
              <p:cNvPr id="21" name="Straight Connector 20">
                <a:extLst>
                  <a:ext uri="{FF2B5EF4-FFF2-40B4-BE49-F238E27FC236}">
                    <a16:creationId xmlns:a16="http://schemas.microsoft.com/office/drawing/2014/main" id="{48650E99-2EEF-DF46-A9A2-AC7C902EFC1C}"/>
                  </a:ext>
                </a:extLst>
              </p:cNvPr>
              <p:cNvCxnSpPr/>
              <p:nvPr/>
            </p:nvCxnSpPr>
            <p:spPr>
              <a:xfrm>
                <a:off x="8779977"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BA7E892-C390-2942-8357-05D66C0A054F}"/>
                  </a:ext>
                </a:extLst>
              </p:cNvPr>
              <p:cNvSpPr txBox="1"/>
              <p:nvPr/>
            </p:nvSpPr>
            <p:spPr>
              <a:xfrm>
                <a:off x="8476717" y="4707750"/>
                <a:ext cx="727443" cy="369332"/>
              </a:xfrm>
              <a:prstGeom prst="rect">
                <a:avLst/>
              </a:prstGeom>
              <a:noFill/>
            </p:spPr>
            <p:txBody>
              <a:bodyPr wrap="none" rtlCol="0">
                <a:spAutoFit/>
              </a:bodyPr>
              <a:lstStyle/>
              <a:p>
                <a:r>
                  <a:rPr lang="en-US" dirty="0" err="1"/>
                  <a:t>V</a:t>
                </a:r>
                <a:r>
                  <a:rPr lang="en-US" baseline="-25000" dirty="0" err="1"/>
                  <a:t>pi,max</a:t>
                </a:r>
                <a:endParaRPr lang="en-US" dirty="0"/>
              </a:p>
            </p:txBody>
          </p:sp>
          <p:cxnSp>
            <p:nvCxnSpPr>
              <p:cNvPr id="23" name="Straight Connector 22">
                <a:extLst>
                  <a:ext uri="{FF2B5EF4-FFF2-40B4-BE49-F238E27FC236}">
                    <a16:creationId xmlns:a16="http://schemas.microsoft.com/office/drawing/2014/main" id="{E1343AA0-C43A-BE49-A3A3-A8ECB06A4E14}"/>
                  </a:ext>
                </a:extLst>
              </p:cNvPr>
              <p:cNvCxnSpPr/>
              <p:nvPr/>
            </p:nvCxnSpPr>
            <p:spPr>
              <a:xfrm>
                <a:off x="9378666"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C7124C-9222-D742-A3F3-C09EAC373A33}"/>
                  </a:ext>
                </a:extLst>
              </p:cNvPr>
              <p:cNvSpPr txBox="1"/>
              <p:nvPr/>
            </p:nvSpPr>
            <p:spPr>
              <a:xfrm>
                <a:off x="9005198" y="3664445"/>
                <a:ext cx="689612" cy="369332"/>
              </a:xfrm>
              <a:prstGeom prst="rect">
                <a:avLst/>
              </a:prstGeom>
              <a:noFill/>
            </p:spPr>
            <p:txBody>
              <a:bodyPr wrap="none" rtlCol="0">
                <a:spAutoFit/>
              </a:bodyPr>
              <a:lstStyle/>
              <a:p>
                <a:r>
                  <a:rPr lang="en-US" dirty="0" err="1"/>
                  <a:t>V</a:t>
                </a:r>
                <a:r>
                  <a:rPr lang="en-US" baseline="-25000" dirty="0" err="1"/>
                  <a:t>H,min</a:t>
                </a:r>
                <a:endParaRPr lang="en-US" dirty="0"/>
              </a:p>
            </p:txBody>
          </p:sp>
          <p:cxnSp>
            <p:nvCxnSpPr>
              <p:cNvPr id="25" name="Straight Connector 24">
                <a:extLst>
                  <a:ext uri="{FF2B5EF4-FFF2-40B4-BE49-F238E27FC236}">
                    <a16:creationId xmlns:a16="http://schemas.microsoft.com/office/drawing/2014/main" id="{0312C2CA-79B9-EB42-B3AB-2D896B4F8752}"/>
                  </a:ext>
                </a:extLst>
              </p:cNvPr>
              <p:cNvCxnSpPr/>
              <p:nvPr/>
            </p:nvCxnSpPr>
            <p:spPr>
              <a:xfrm>
                <a:off x="9663498"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14A427-079B-F14C-B7B2-A7A6320E7088}"/>
                  </a:ext>
                </a:extLst>
              </p:cNvPr>
              <p:cNvSpPr txBox="1"/>
              <p:nvPr/>
            </p:nvSpPr>
            <p:spPr>
              <a:xfrm>
                <a:off x="9360238" y="4707750"/>
                <a:ext cx="713850" cy="369332"/>
              </a:xfrm>
              <a:prstGeom prst="rect">
                <a:avLst/>
              </a:prstGeom>
              <a:noFill/>
            </p:spPr>
            <p:txBody>
              <a:bodyPr wrap="none" rtlCol="0">
                <a:spAutoFit/>
              </a:bodyPr>
              <a:lstStyle/>
              <a:p>
                <a:r>
                  <a:rPr lang="en-US" dirty="0" err="1"/>
                  <a:t>V</a:t>
                </a:r>
                <a:r>
                  <a:rPr lang="en-US" baseline="-25000" dirty="0" err="1"/>
                  <a:t>H,max</a:t>
                </a:r>
                <a:endParaRPr lang="en-US" dirty="0"/>
              </a:p>
            </p:txBody>
          </p:sp>
          <p:cxnSp>
            <p:nvCxnSpPr>
              <p:cNvPr id="33" name="Straight Connector 32">
                <a:extLst>
                  <a:ext uri="{FF2B5EF4-FFF2-40B4-BE49-F238E27FC236}">
                    <a16:creationId xmlns:a16="http://schemas.microsoft.com/office/drawing/2014/main" id="{F67E5BC4-4585-E340-9415-A77DEB3A04E3}"/>
                  </a:ext>
                </a:extLst>
              </p:cNvPr>
              <p:cNvCxnSpPr/>
              <p:nvPr/>
            </p:nvCxnSpPr>
            <p:spPr>
              <a:xfrm>
                <a:off x="10345270"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7C50BC5-2A0A-CE45-B770-7F9E1C0B71CE}"/>
                  </a:ext>
                </a:extLst>
              </p:cNvPr>
              <p:cNvSpPr txBox="1"/>
              <p:nvPr/>
            </p:nvSpPr>
            <p:spPr>
              <a:xfrm>
                <a:off x="9971802" y="3664445"/>
                <a:ext cx="797526" cy="369332"/>
              </a:xfrm>
              <a:prstGeom prst="rect">
                <a:avLst/>
              </a:prstGeom>
              <a:noFill/>
            </p:spPr>
            <p:txBody>
              <a:bodyPr wrap="none" rtlCol="0">
                <a:spAutoFit/>
              </a:bodyPr>
              <a:lstStyle/>
              <a:p>
                <a:r>
                  <a:rPr lang="en-US" dirty="0" err="1"/>
                  <a:t>V</a:t>
                </a:r>
                <a:r>
                  <a:rPr lang="en-US" baseline="-25000" dirty="0" err="1"/>
                  <a:t>SET,min</a:t>
                </a:r>
                <a:endParaRPr lang="en-US" dirty="0"/>
              </a:p>
            </p:txBody>
          </p:sp>
          <p:cxnSp>
            <p:nvCxnSpPr>
              <p:cNvPr id="35" name="Straight Connector 34">
                <a:extLst>
                  <a:ext uri="{FF2B5EF4-FFF2-40B4-BE49-F238E27FC236}">
                    <a16:creationId xmlns:a16="http://schemas.microsoft.com/office/drawing/2014/main" id="{269F71F7-636A-2E44-B8F4-81A31BD498E8}"/>
                  </a:ext>
                </a:extLst>
              </p:cNvPr>
              <p:cNvCxnSpPr/>
              <p:nvPr/>
            </p:nvCxnSpPr>
            <p:spPr>
              <a:xfrm>
                <a:off x="10630102" y="406377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BB7B4F3-4011-3040-A00C-634D790961BE}"/>
                  </a:ext>
                </a:extLst>
              </p:cNvPr>
              <p:cNvSpPr txBox="1"/>
              <p:nvPr/>
            </p:nvSpPr>
            <p:spPr>
              <a:xfrm>
                <a:off x="10326842" y="4707750"/>
                <a:ext cx="821763" cy="369332"/>
              </a:xfrm>
              <a:prstGeom prst="rect">
                <a:avLst/>
              </a:prstGeom>
              <a:noFill/>
            </p:spPr>
            <p:txBody>
              <a:bodyPr wrap="none" rtlCol="0">
                <a:spAutoFit/>
              </a:bodyPr>
              <a:lstStyle/>
              <a:p>
                <a:r>
                  <a:rPr lang="en-US" dirty="0" err="1"/>
                  <a:t>V</a:t>
                </a:r>
                <a:r>
                  <a:rPr lang="en-US" baseline="-25000" dirty="0" err="1"/>
                  <a:t>SET,max</a:t>
                </a:r>
                <a:endParaRPr lang="en-US" dirty="0"/>
              </a:p>
            </p:txBody>
          </p:sp>
          <p:cxnSp>
            <p:nvCxnSpPr>
              <p:cNvPr id="38" name="Straight Connector 37">
                <a:extLst>
                  <a:ext uri="{FF2B5EF4-FFF2-40B4-BE49-F238E27FC236}">
                    <a16:creationId xmlns:a16="http://schemas.microsoft.com/office/drawing/2014/main" id="{565A93A2-FD5C-4E45-9786-FD0A0088F6E7}"/>
                  </a:ext>
                </a:extLst>
              </p:cNvPr>
              <p:cNvCxnSpPr/>
              <p:nvPr/>
            </p:nvCxnSpPr>
            <p:spPr>
              <a:xfrm>
                <a:off x="11163667" y="4069558"/>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CAA9D13-3157-2D40-811E-D73C4C5C2C19}"/>
                  </a:ext>
                </a:extLst>
              </p:cNvPr>
              <p:cNvSpPr txBox="1"/>
              <p:nvPr/>
            </p:nvSpPr>
            <p:spPr>
              <a:xfrm>
                <a:off x="10790199" y="3670233"/>
                <a:ext cx="717056" cy="369332"/>
              </a:xfrm>
              <a:prstGeom prst="rect">
                <a:avLst/>
              </a:prstGeom>
              <a:noFill/>
            </p:spPr>
            <p:txBody>
              <a:bodyPr wrap="none" rtlCol="0">
                <a:spAutoFit/>
              </a:bodyPr>
              <a:lstStyle/>
              <a:p>
                <a:r>
                  <a:rPr lang="en-US" dirty="0" err="1"/>
                  <a:t>V</a:t>
                </a:r>
                <a:r>
                  <a:rPr lang="en-US" baseline="-25000" dirty="0" err="1"/>
                  <a:t>N,max</a:t>
                </a:r>
                <a:endParaRPr lang="en-US" dirty="0"/>
              </a:p>
            </p:txBody>
          </p:sp>
          <p:cxnSp>
            <p:nvCxnSpPr>
              <p:cNvPr id="47" name="Straight Connector 46">
                <a:extLst>
                  <a:ext uri="{FF2B5EF4-FFF2-40B4-BE49-F238E27FC236}">
                    <a16:creationId xmlns:a16="http://schemas.microsoft.com/office/drawing/2014/main" id="{1209C9D3-09D5-8442-A408-4E72606818F8}"/>
                  </a:ext>
                </a:extLst>
              </p:cNvPr>
              <p:cNvCxnSpPr/>
              <p:nvPr/>
            </p:nvCxnSpPr>
            <p:spPr>
              <a:xfrm>
                <a:off x="7917604" y="4033776"/>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E7EA9EE-4B19-6845-BB3E-2D2D1257E5AC}"/>
                  </a:ext>
                </a:extLst>
              </p:cNvPr>
              <p:cNvSpPr txBox="1"/>
              <p:nvPr/>
            </p:nvSpPr>
            <p:spPr>
              <a:xfrm>
                <a:off x="7554188" y="3664444"/>
                <a:ext cx="683072" cy="369332"/>
              </a:xfrm>
              <a:prstGeom prst="rect">
                <a:avLst/>
              </a:prstGeom>
              <a:noFill/>
            </p:spPr>
            <p:txBody>
              <a:bodyPr wrap="none" rtlCol="0">
                <a:spAutoFit/>
              </a:bodyPr>
              <a:lstStyle/>
              <a:p>
                <a:r>
                  <a:rPr lang="en-US" dirty="0" err="1"/>
                  <a:t>V</a:t>
                </a:r>
                <a:r>
                  <a:rPr lang="en-US" baseline="-25000" dirty="0" err="1"/>
                  <a:t>L,max</a:t>
                </a:r>
                <a:endParaRPr lang="en-US" dirty="0"/>
              </a:p>
            </p:txBody>
          </p:sp>
        </p:grpSp>
        <p:cxnSp>
          <p:nvCxnSpPr>
            <p:cNvPr id="61" name="Straight Connector 60">
              <a:extLst>
                <a:ext uri="{FF2B5EF4-FFF2-40B4-BE49-F238E27FC236}">
                  <a16:creationId xmlns:a16="http://schemas.microsoft.com/office/drawing/2014/main" id="{B937770F-90A4-E248-BA7A-26192AB7026E}"/>
                </a:ext>
              </a:extLst>
            </p:cNvPr>
            <p:cNvCxnSpPr/>
            <p:nvPr/>
          </p:nvCxnSpPr>
          <p:spPr>
            <a:xfrm flipH="1">
              <a:off x="2885240"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53C753F-E050-9848-89D5-C097451EEBC4}"/>
                </a:ext>
              </a:extLst>
            </p:cNvPr>
            <p:cNvSpPr txBox="1"/>
            <p:nvPr/>
          </p:nvSpPr>
          <p:spPr>
            <a:xfrm flipH="1">
              <a:off x="2449436" y="4714592"/>
              <a:ext cx="784382" cy="369332"/>
            </a:xfrm>
            <a:prstGeom prst="rect">
              <a:avLst/>
            </a:prstGeom>
            <a:noFill/>
          </p:spPr>
          <p:txBody>
            <a:bodyPr wrap="none" rtlCol="0">
              <a:spAutoFit/>
            </a:bodyPr>
            <a:lstStyle/>
            <a:p>
              <a:r>
                <a:rPr lang="en-US" dirty="0"/>
                <a:t>-</a:t>
              </a:r>
              <a:r>
                <a:rPr lang="en-US" dirty="0" err="1"/>
                <a:t>V</a:t>
              </a:r>
              <a:r>
                <a:rPr lang="en-US" baseline="-25000" dirty="0" err="1"/>
                <a:t>H,max</a:t>
              </a:r>
              <a:endParaRPr lang="en-US" dirty="0"/>
            </a:p>
          </p:txBody>
        </p:sp>
        <p:cxnSp>
          <p:nvCxnSpPr>
            <p:cNvPr id="63" name="Straight Connector 62">
              <a:extLst>
                <a:ext uri="{FF2B5EF4-FFF2-40B4-BE49-F238E27FC236}">
                  <a16:creationId xmlns:a16="http://schemas.microsoft.com/office/drawing/2014/main" id="{0C94B8C2-E2A9-1D47-B9B6-7DA450386B7B}"/>
                </a:ext>
              </a:extLst>
            </p:cNvPr>
            <p:cNvCxnSpPr/>
            <p:nvPr/>
          </p:nvCxnSpPr>
          <p:spPr>
            <a:xfrm flipH="1">
              <a:off x="2161601"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C4A1455-B18D-294F-AC7C-B6F3797AE072}"/>
                </a:ext>
              </a:extLst>
            </p:cNvPr>
            <p:cNvSpPr txBox="1"/>
            <p:nvPr/>
          </p:nvSpPr>
          <p:spPr>
            <a:xfrm flipH="1">
              <a:off x="1711498" y="3671287"/>
              <a:ext cx="803810" cy="369332"/>
            </a:xfrm>
            <a:prstGeom prst="rect">
              <a:avLst/>
            </a:prstGeom>
            <a:noFill/>
          </p:spPr>
          <p:txBody>
            <a:bodyPr wrap="none" rtlCol="0">
              <a:spAutoFit/>
            </a:bodyPr>
            <a:lstStyle/>
            <a:p>
              <a:r>
                <a:rPr lang="en-US" dirty="0" err="1"/>
                <a:t>V</a:t>
              </a:r>
              <a:r>
                <a:rPr lang="en-US" baseline="-25000" dirty="0" err="1"/>
                <a:t>RST,min</a:t>
              </a:r>
              <a:endParaRPr lang="en-US" dirty="0"/>
            </a:p>
          </p:txBody>
        </p:sp>
        <p:cxnSp>
          <p:nvCxnSpPr>
            <p:cNvPr id="65" name="Straight Connector 64">
              <a:extLst>
                <a:ext uri="{FF2B5EF4-FFF2-40B4-BE49-F238E27FC236}">
                  <a16:creationId xmlns:a16="http://schemas.microsoft.com/office/drawing/2014/main" id="{4F1B0EBB-2BB1-4540-B0CB-2738797AAD63}"/>
                </a:ext>
              </a:extLst>
            </p:cNvPr>
            <p:cNvCxnSpPr/>
            <p:nvPr/>
          </p:nvCxnSpPr>
          <p:spPr>
            <a:xfrm flipH="1">
              <a:off x="1859278" y="4070612"/>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6F06455-C459-5340-B699-9A58A6319D13}"/>
                </a:ext>
              </a:extLst>
            </p:cNvPr>
            <p:cNvSpPr txBox="1"/>
            <p:nvPr/>
          </p:nvSpPr>
          <p:spPr>
            <a:xfrm flipH="1">
              <a:off x="1482636" y="4746149"/>
              <a:ext cx="828047" cy="369332"/>
            </a:xfrm>
            <a:prstGeom prst="rect">
              <a:avLst/>
            </a:prstGeom>
            <a:noFill/>
          </p:spPr>
          <p:txBody>
            <a:bodyPr wrap="none" rtlCol="0">
              <a:spAutoFit/>
            </a:bodyPr>
            <a:lstStyle/>
            <a:p>
              <a:r>
                <a:rPr lang="en-US" dirty="0" err="1"/>
                <a:t>V</a:t>
              </a:r>
              <a:r>
                <a:rPr lang="en-US" baseline="-25000" dirty="0" err="1"/>
                <a:t>RST,max</a:t>
              </a:r>
              <a:endParaRPr lang="en-US" dirty="0"/>
            </a:p>
          </p:txBody>
        </p:sp>
        <p:cxnSp>
          <p:nvCxnSpPr>
            <p:cNvPr id="67" name="Straight Connector 66">
              <a:extLst>
                <a:ext uri="{FF2B5EF4-FFF2-40B4-BE49-F238E27FC236}">
                  <a16:creationId xmlns:a16="http://schemas.microsoft.com/office/drawing/2014/main" id="{CD690FC4-DB19-FB4F-AED9-09834F4F09F6}"/>
                </a:ext>
              </a:extLst>
            </p:cNvPr>
            <p:cNvCxnSpPr/>
            <p:nvPr/>
          </p:nvCxnSpPr>
          <p:spPr>
            <a:xfrm flipH="1">
              <a:off x="1292947" y="4076400"/>
              <a:ext cx="0" cy="7986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3C08A5C-B5FD-F541-8229-4075CB008B11}"/>
                </a:ext>
              </a:extLst>
            </p:cNvPr>
            <p:cNvSpPr txBox="1"/>
            <p:nvPr/>
          </p:nvSpPr>
          <p:spPr>
            <a:xfrm flipH="1">
              <a:off x="928260" y="3677075"/>
              <a:ext cx="787588" cy="369332"/>
            </a:xfrm>
            <a:prstGeom prst="rect">
              <a:avLst/>
            </a:prstGeom>
            <a:noFill/>
          </p:spPr>
          <p:txBody>
            <a:bodyPr wrap="none" rtlCol="0">
              <a:spAutoFit/>
            </a:bodyPr>
            <a:lstStyle/>
            <a:p>
              <a:r>
                <a:rPr lang="en-US" dirty="0"/>
                <a:t>-</a:t>
              </a:r>
              <a:r>
                <a:rPr lang="en-US" dirty="0" err="1"/>
                <a:t>V</a:t>
              </a:r>
              <a:r>
                <a:rPr lang="en-US" baseline="-25000" dirty="0" err="1"/>
                <a:t>N,max</a:t>
              </a:r>
              <a:endParaRPr lang="en-US" dirty="0"/>
            </a:p>
          </p:txBody>
        </p:sp>
        <p:sp>
          <p:nvSpPr>
            <p:cNvPr id="72" name="TextBox 71">
              <a:extLst>
                <a:ext uri="{FF2B5EF4-FFF2-40B4-BE49-F238E27FC236}">
                  <a16:creationId xmlns:a16="http://schemas.microsoft.com/office/drawing/2014/main" id="{B4D11FD7-0B19-B14F-A20E-723A57E22882}"/>
                </a:ext>
              </a:extLst>
            </p:cNvPr>
            <p:cNvSpPr txBox="1"/>
            <p:nvPr/>
          </p:nvSpPr>
          <p:spPr>
            <a:xfrm>
              <a:off x="4398931" y="3602105"/>
              <a:ext cx="609462" cy="830997"/>
            </a:xfrm>
            <a:prstGeom prst="rect">
              <a:avLst/>
            </a:prstGeom>
            <a:noFill/>
          </p:spPr>
          <p:txBody>
            <a:bodyPr wrap="none" rtlCol="0">
              <a:spAutoFit/>
            </a:bodyPr>
            <a:lstStyle/>
            <a:p>
              <a:r>
                <a:rPr lang="en-US" sz="4800" dirty="0"/>
                <a:t>…</a:t>
              </a:r>
            </a:p>
          </p:txBody>
        </p:sp>
        <p:cxnSp>
          <p:nvCxnSpPr>
            <p:cNvPr id="75" name="Straight Arrow Connector 74">
              <a:extLst>
                <a:ext uri="{FF2B5EF4-FFF2-40B4-BE49-F238E27FC236}">
                  <a16:creationId xmlns:a16="http://schemas.microsoft.com/office/drawing/2014/main" id="{2F5779CD-CCA5-0F4C-82AD-160D75574FA2}"/>
                </a:ext>
              </a:extLst>
            </p:cNvPr>
            <p:cNvCxnSpPr>
              <a:cxnSpLocks/>
            </p:cNvCxnSpPr>
            <p:nvPr/>
          </p:nvCxnSpPr>
          <p:spPr>
            <a:xfrm flipV="1">
              <a:off x="7917604" y="3527121"/>
              <a:ext cx="1619935" cy="89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53A7BFF-5833-654F-9335-89296F6A84B5}"/>
                </a:ext>
              </a:extLst>
            </p:cNvPr>
            <p:cNvSpPr txBox="1"/>
            <p:nvPr/>
          </p:nvSpPr>
          <p:spPr>
            <a:xfrm>
              <a:off x="8157228" y="2599061"/>
              <a:ext cx="1140686" cy="923330"/>
            </a:xfrm>
            <a:prstGeom prst="rect">
              <a:avLst/>
            </a:prstGeom>
            <a:noFill/>
          </p:spPr>
          <p:txBody>
            <a:bodyPr wrap="square" rtlCol="0">
              <a:spAutoFit/>
            </a:bodyPr>
            <a:lstStyle/>
            <a:p>
              <a:pPr algn="ctr"/>
              <a:r>
                <a:rPr lang="en-US" dirty="0"/>
                <a:t>RRAM Voltage Control</a:t>
              </a:r>
            </a:p>
          </p:txBody>
        </p:sp>
      </p:grpSp>
    </p:spTree>
    <p:extLst>
      <p:ext uri="{BB962C8B-B14F-4D97-AF65-F5344CB8AC3E}">
        <p14:creationId xmlns:p14="http://schemas.microsoft.com/office/powerpoint/2010/main" val="2831727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C5EFE-4608-8244-87A2-7EF2C4B8835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16F2A8D-CCBB-344C-B360-5AE7C4A7C4AD}"/>
              </a:ext>
            </a:extLst>
          </p:cNvPr>
          <p:cNvSpPr>
            <a:spLocks noGrp="1"/>
          </p:cNvSpPr>
          <p:nvPr>
            <p:ph idx="1"/>
          </p:nvPr>
        </p:nvSpPr>
        <p:spPr/>
        <p:txBody>
          <a:bodyPr>
            <a:normAutofit/>
          </a:bodyPr>
          <a:lstStyle/>
          <a:p>
            <a:r>
              <a:rPr lang="en-US" dirty="0"/>
              <a:t>Understand architectural options for voltage divider better</a:t>
            </a:r>
          </a:p>
          <a:p>
            <a:r>
              <a:rPr lang="en-US" dirty="0"/>
              <a:t>GDS layout for single device</a:t>
            </a:r>
          </a:p>
          <a:p>
            <a:r>
              <a:rPr lang="en-US" dirty="0"/>
              <a:t>Parametrizable layout generator for switch box</a:t>
            </a:r>
          </a:p>
          <a:p>
            <a:r>
              <a:rPr lang="en-US" dirty="0"/>
              <a:t>Parametrizable layout generator for connection box</a:t>
            </a:r>
          </a:p>
          <a:p>
            <a:r>
              <a:rPr lang="en-US" dirty="0"/>
              <a:t>Evaluate performance improvements using circuit/arch models</a:t>
            </a:r>
          </a:p>
          <a:p>
            <a:endParaRPr lang="en-US" dirty="0"/>
          </a:p>
          <a:p>
            <a:r>
              <a:rPr lang="en-US" dirty="0"/>
              <a:t>Future projects:</a:t>
            </a:r>
          </a:p>
          <a:p>
            <a:pPr lvl="1"/>
            <a:r>
              <a:rPr lang="en-US" dirty="0"/>
              <a:t>Apply architecture to LUTs</a:t>
            </a:r>
          </a:p>
          <a:p>
            <a:pPr lvl="1"/>
            <a:r>
              <a:rPr lang="en-US" dirty="0"/>
              <a:t>Fabricate RRAM-actuated NEM relay</a:t>
            </a:r>
          </a:p>
          <a:p>
            <a:pPr lvl="1"/>
            <a:endParaRPr lang="en-US" dirty="0"/>
          </a:p>
        </p:txBody>
      </p:sp>
    </p:spTree>
    <p:extLst>
      <p:ext uri="{BB962C8B-B14F-4D97-AF65-F5344CB8AC3E}">
        <p14:creationId xmlns:p14="http://schemas.microsoft.com/office/powerpoint/2010/main" val="154500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77D9-0466-B949-B1DA-A689F774DF9D}"/>
              </a:ext>
            </a:extLst>
          </p:cNvPr>
          <p:cNvSpPr>
            <a:spLocks noGrp="1"/>
          </p:cNvSpPr>
          <p:nvPr>
            <p:ph type="title"/>
          </p:nvPr>
        </p:nvSpPr>
        <p:spPr/>
        <p:txBody>
          <a:bodyPr/>
          <a:lstStyle/>
          <a:p>
            <a:r>
              <a:rPr lang="en-US" dirty="0"/>
              <a:t>How can we improve application design?</a:t>
            </a:r>
          </a:p>
        </p:txBody>
      </p:sp>
      <p:sp>
        <p:nvSpPr>
          <p:cNvPr id="3" name="Content Placeholder 2">
            <a:extLst>
              <a:ext uri="{FF2B5EF4-FFF2-40B4-BE49-F238E27FC236}">
                <a16:creationId xmlns:a16="http://schemas.microsoft.com/office/drawing/2014/main" id="{2C04E702-C9C8-794C-A42D-40D51EC08B25}"/>
              </a:ext>
            </a:extLst>
          </p:cNvPr>
          <p:cNvSpPr>
            <a:spLocks noGrp="1"/>
          </p:cNvSpPr>
          <p:nvPr>
            <p:ph idx="1"/>
          </p:nvPr>
        </p:nvSpPr>
        <p:spPr/>
        <p:txBody>
          <a:bodyPr>
            <a:normAutofit/>
          </a:bodyPr>
          <a:lstStyle/>
          <a:p>
            <a:r>
              <a:rPr lang="en-US" dirty="0"/>
              <a:t>Want to improve efficiency without adding cost or reducing flexibility</a:t>
            </a:r>
          </a:p>
          <a:p>
            <a:r>
              <a:rPr lang="en-US" dirty="0"/>
              <a:t>CGRAs are more efficient than FPGAs b/c less reconfigurable</a:t>
            </a:r>
          </a:p>
          <a:p>
            <a:r>
              <a:rPr lang="en-US" b="1" dirty="0"/>
              <a:t>Low-overhead reconfigurability is key to efficiency with low cost and high flexibility</a:t>
            </a:r>
            <a:endParaRPr lang="en-US" dirty="0"/>
          </a:p>
          <a:p>
            <a:r>
              <a:rPr lang="en-US" dirty="0"/>
              <a:t>CGRA is (arguably) best tradeoff b/w flexibility and efficiency at architectural level for agile hardware design</a:t>
            </a:r>
          </a:p>
          <a:p>
            <a:pPr marL="0" indent="0">
              <a:buNone/>
            </a:pPr>
            <a:endParaRPr lang="en-US" dirty="0"/>
          </a:p>
          <a:p>
            <a:endParaRPr lang="en-US" b="1" dirty="0"/>
          </a:p>
          <a:p>
            <a:r>
              <a:rPr lang="en-US" b="1" dirty="0"/>
              <a:t>So what else might we do to improve FPGAs/CGRAs?</a:t>
            </a:r>
          </a:p>
        </p:txBody>
      </p:sp>
    </p:spTree>
    <p:extLst>
      <p:ext uri="{BB962C8B-B14F-4D97-AF65-F5344CB8AC3E}">
        <p14:creationId xmlns:p14="http://schemas.microsoft.com/office/powerpoint/2010/main" val="37323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AAF1-CF77-6A42-B9E2-AC0792251C52}"/>
              </a:ext>
            </a:extLst>
          </p:cNvPr>
          <p:cNvSpPr>
            <a:spLocks noGrp="1"/>
          </p:cNvSpPr>
          <p:nvPr>
            <p:ph type="title"/>
          </p:nvPr>
        </p:nvSpPr>
        <p:spPr/>
        <p:txBody>
          <a:bodyPr/>
          <a:lstStyle/>
          <a:p>
            <a:r>
              <a:rPr lang="en-US" dirty="0"/>
              <a:t>Future Work: LUTs with RRAM/NEMS</a:t>
            </a:r>
          </a:p>
        </p:txBody>
      </p:sp>
      <p:pic>
        <p:nvPicPr>
          <p:cNvPr id="5" name="Content Placeholder 4">
            <a:extLst>
              <a:ext uri="{FF2B5EF4-FFF2-40B4-BE49-F238E27FC236}">
                <a16:creationId xmlns:a16="http://schemas.microsoft.com/office/drawing/2014/main" id="{BB4F1BE4-D34B-4F42-9F7A-61AB51356317}"/>
              </a:ext>
            </a:extLst>
          </p:cNvPr>
          <p:cNvPicPr>
            <a:picLocks noGrp="1" noChangeAspect="1"/>
          </p:cNvPicPr>
          <p:nvPr>
            <p:ph idx="1"/>
          </p:nvPr>
        </p:nvPicPr>
        <p:blipFill>
          <a:blip r:embed="rId3"/>
          <a:stretch>
            <a:fillRect/>
          </a:stretch>
        </p:blipFill>
        <p:spPr>
          <a:xfrm>
            <a:off x="3688684" y="1825625"/>
            <a:ext cx="4814632" cy="4351338"/>
          </a:xfrm>
        </p:spPr>
      </p:pic>
      <p:sp>
        <p:nvSpPr>
          <p:cNvPr id="6" name="TextBox 5">
            <a:extLst>
              <a:ext uri="{FF2B5EF4-FFF2-40B4-BE49-F238E27FC236}">
                <a16:creationId xmlns:a16="http://schemas.microsoft.com/office/drawing/2014/main" id="{2B328648-E7C0-9E41-B7FE-EE8C7F36BE99}"/>
              </a:ext>
            </a:extLst>
          </p:cNvPr>
          <p:cNvSpPr txBox="1"/>
          <p:nvPr/>
        </p:nvSpPr>
        <p:spPr>
          <a:xfrm>
            <a:off x="838200" y="6374659"/>
            <a:ext cx="5027979" cy="369332"/>
          </a:xfrm>
          <a:prstGeom prst="rect">
            <a:avLst/>
          </a:prstGeom>
          <a:noFill/>
        </p:spPr>
        <p:txBody>
          <a:bodyPr wrap="none" rtlCol="0">
            <a:spAutoFit/>
          </a:bodyPr>
          <a:lstStyle/>
          <a:p>
            <a:r>
              <a:rPr lang="en-US" b="1" dirty="0"/>
              <a:t>Source:</a:t>
            </a:r>
            <a:r>
              <a:rPr lang="en-US" dirty="0"/>
              <a:t> FPGA Architectures: An Overview - Springer</a:t>
            </a:r>
          </a:p>
        </p:txBody>
      </p:sp>
    </p:spTree>
    <p:extLst>
      <p:ext uri="{BB962C8B-B14F-4D97-AF65-F5344CB8AC3E}">
        <p14:creationId xmlns:p14="http://schemas.microsoft.com/office/powerpoint/2010/main" val="148607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1191734"/>
            <a:ext cx="10699748" cy="2120900"/>
            <a:chOff x="977901" y="1181101"/>
            <a:chExt cx="10699748" cy="21209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181101"/>
              <a:ext cx="4699000" cy="2120900"/>
              <a:chOff x="977901" y="1181101"/>
              <a:chExt cx="4699000" cy="21209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6" name="Rectangle 5">
                <a:extLst>
                  <a:ext uri="{FF2B5EF4-FFF2-40B4-BE49-F238E27FC236}">
                    <a16:creationId xmlns:a16="http://schemas.microsoft.com/office/drawing/2014/main" id="{5714B818-0A2D-A44A-814F-969E27F3D836}"/>
                  </a:ext>
                </a:extLst>
              </p:cNvPr>
              <p:cNvSpPr/>
              <p:nvPr/>
            </p:nvSpPr>
            <p:spPr>
              <a:xfrm>
                <a:off x="4749801"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181101"/>
              <a:ext cx="7213600" cy="2120900"/>
              <a:chOff x="4464049" y="1181101"/>
              <a:chExt cx="7213600" cy="21209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8" name="Rectangle 17">
                <a:extLst>
                  <a:ext uri="{FF2B5EF4-FFF2-40B4-BE49-F238E27FC236}">
                    <a16:creationId xmlns:a16="http://schemas.microsoft.com/office/drawing/2014/main" id="{66774B62-2BEE-B846-8E15-B70FF19E58EA}"/>
                  </a:ext>
                </a:extLst>
              </p:cNvPr>
              <p:cNvSpPr/>
              <p:nvPr/>
            </p:nvSpPr>
            <p:spPr>
              <a:xfrm>
                <a:off x="10750549" y="1181101"/>
                <a:ext cx="92710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1</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2</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11" name="Group 110">
            <a:extLst>
              <a:ext uri="{FF2B5EF4-FFF2-40B4-BE49-F238E27FC236}">
                <a16:creationId xmlns:a16="http://schemas.microsoft.com/office/drawing/2014/main" id="{39502EE4-ABAD-4340-A276-312FBE871C1B}"/>
              </a:ext>
            </a:extLst>
          </p:cNvPr>
          <p:cNvGrpSpPr/>
          <p:nvPr/>
        </p:nvGrpSpPr>
        <p:grpSpPr>
          <a:xfrm>
            <a:off x="818727" y="3812042"/>
            <a:ext cx="4466907" cy="2770995"/>
            <a:chOff x="957818" y="3849985"/>
            <a:chExt cx="4466907" cy="2770995"/>
          </a:xfrm>
        </p:grpSpPr>
        <p:cxnSp>
          <p:nvCxnSpPr>
            <p:cNvPr id="63" name="Straight Arrow Connector 62">
              <a:extLst>
                <a:ext uri="{FF2B5EF4-FFF2-40B4-BE49-F238E27FC236}">
                  <a16:creationId xmlns:a16="http://schemas.microsoft.com/office/drawing/2014/main" id="{CA978B3C-5006-FA40-B752-F36314385736}"/>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947642-F484-A54E-A35A-CAF115E00DCD}"/>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49BAAF50-D743-D04A-878C-022426DC43DA}"/>
                </a:ext>
              </a:extLst>
            </p:cNvPr>
            <p:cNvCxnSpPr>
              <a:cxnSpLocks/>
            </p:cNvCxnSpPr>
            <p:nvPr/>
          </p:nvCxnSpPr>
          <p:spPr>
            <a:xfrm>
              <a:off x="1601815" y="4167667"/>
              <a:ext cx="3094000" cy="2019784"/>
            </a:xfrm>
            <a:prstGeom prst="bentConnector3">
              <a:avLst>
                <a:gd name="adj1" fmla="val 71650"/>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906B43B0-9945-F04F-97C2-2FFA970B0487}"/>
                </a:ext>
              </a:extLst>
            </p:cNvPr>
            <p:cNvCxnSpPr>
              <a:cxnSpLocks/>
            </p:cNvCxnSpPr>
            <p:nvPr/>
          </p:nvCxnSpPr>
          <p:spPr>
            <a:xfrm rot="10800000">
              <a:off x="1601815" y="4167667"/>
              <a:ext cx="2940050" cy="2019784"/>
            </a:xfrm>
            <a:prstGeom prst="bentConnector3">
              <a:avLst>
                <a:gd name="adj1" fmla="val 68082"/>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0" name="Triangle 79">
              <a:extLst>
                <a:ext uri="{FF2B5EF4-FFF2-40B4-BE49-F238E27FC236}">
                  <a16:creationId xmlns:a16="http://schemas.microsoft.com/office/drawing/2014/main" id="{D4CDBF79-C582-5443-9FAE-FD226B49B143}"/>
                </a:ext>
              </a:extLst>
            </p:cNvPr>
            <p:cNvSpPr/>
            <p:nvPr/>
          </p:nvSpPr>
          <p:spPr>
            <a:xfrm flipV="1">
              <a:off x="3710530" y="5071271"/>
              <a:ext cx="234341" cy="20194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riangle 80">
              <a:extLst>
                <a:ext uri="{FF2B5EF4-FFF2-40B4-BE49-F238E27FC236}">
                  <a16:creationId xmlns:a16="http://schemas.microsoft.com/office/drawing/2014/main" id="{01E0F03E-A8E4-9E46-8CC7-AB3C3BC378C9}"/>
                </a:ext>
              </a:extLst>
            </p:cNvPr>
            <p:cNvSpPr/>
            <p:nvPr/>
          </p:nvSpPr>
          <p:spPr>
            <a:xfrm rot="10800000" flipV="1">
              <a:off x="2421831" y="5022405"/>
              <a:ext cx="234341" cy="20194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ACB3445C-C587-1F40-95ED-18DC0ADAEE3E}"/>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83" name="TextBox 82">
              <a:extLst>
                <a:ext uri="{FF2B5EF4-FFF2-40B4-BE49-F238E27FC236}">
                  <a16:creationId xmlns:a16="http://schemas.microsoft.com/office/drawing/2014/main" id="{C68A3ED0-E52E-A54C-87D7-353EAF17D5BE}"/>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84" name="TextBox 83">
              <a:extLst>
                <a:ext uri="{FF2B5EF4-FFF2-40B4-BE49-F238E27FC236}">
                  <a16:creationId xmlns:a16="http://schemas.microsoft.com/office/drawing/2014/main" id="{06E8D53A-1B68-4542-8B85-E6DD57BE234C}"/>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86" name="Straight Connector 85">
              <a:extLst>
                <a:ext uri="{FF2B5EF4-FFF2-40B4-BE49-F238E27FC236}">
                  <a16:creationId xmlns:a16="http://schemas.microsoft.com/office/drawing/2014/main" id="{CBBCA0E3-0DC4-DC43-B145-F9D26D0DB8B1}"/>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4209E74-2AD8-AC4B-819D-E4BF835C753F}"/>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95" name="TextBox 94">
              <a:extLst>
                <a:ext uri="{FF2B5EF4-FFF2-40B4-BE49-F238E27FC236}">
                  <a16:creationId xmlns:a16="http://schemas.microsoft.com/office/drawing/2014/main" id="{5FE48C84-A396-F34F-8406-17689DC984DF}"/>
                </a:ext>
              </a:extLst>
            </p:cNvPr>
            <p:cNvSpPr txBox="1"/>
            <p:nvPr/>
          </p:nvSpPr>
          <p:spPr>
            <a:xfrm>
              <a:off x="957818" y="3849985"/>
              <a:ext cx="598241" cy="461665"/>
            </a:xfrm>
            <a:prstGeom prst="rect">
              <a:avLst/>
            </a:prstGeom>
            <a:noFill/>
          </p:spPr>
          <p:txBody>
            <a:bodyPr wrap="none" rtlCol="0">
              <a:spAutoFit/>
            </a:bodyPr>
            <a:lstStyle/>
            <a:p>
              <a:r>
                <a:rPr lang="en-US" sz="2400" b="1" dirty="0"/>
                <a:t>I</a:t>
              </a:r>
              <a:r>
                <a:rPr lang="en-US" sz="2400" b="1" baseline="-25000" dirty="0"/>
                <a:t>D1S</a:t>
              </a:r>
              <a:endParaRPr lang="en-US" sz="2400" b="1" dirty="0"/>
            </a:p>
          </p:txBody>
        </p:sp>
      </p:grpSp>
      <p:grpSp>
        <p:nvGrpSpPr>
          <p:cNvPr id="97" name="Group 96">
            <a:extLst>
              <a:ext uri="{FF2B5EF4-FFF2-40B4-BE49-F238E27FC236}">
                <a16:creationId xmlns:a16="http://schemas.microsoft.com/office/drawing/2014/main" id="{FFA55AF1-1322-1743-9DA8-F9202E0C4F81}"/>
              </a:ext>
            </a:extLst>
          </p:cNvPr>
          <p:cNvGrpSpPr/>
          <p:nvPr/>
        </p:nvGrpSpPr>
        <p:grpSpPr>
          <a:xfrm>
            <a:off x="6818470" y="3813978"/>
            <a:ext cx="4466907" cy="2790176"/>
            <a:chOff x="957818" y="3830804"/>
            <a:chExt cx="4466907"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957818" y="3830804"/>
              <a:ext cx="598241" cy="461665"/>
            </a:xfrm>
            <a:prstGeom prst="rect">
              <a:avLst/>
            </a:prstGeom>
            <a:noFill/>
          </p:spPr>
          <p:txBody>
            <a:bodyPr wrap="none" rtlCol="0">
              <a:spAutoFit/>
            </a:bodyPr>
            <a:lstStyle/>
            <a:p>
              <a:r>
                <a:rPr lang="en-US" sz="2400" b="1" dirty="0"/>
                <a:t>I</a:t>
              </a:r>
              <a:r>
                <a:rPr lang="en-US" sz="2400" b="1" baseline="-25000" dirty="0"/>
                <a:t>D2S</a:t>
              </a:r>
              <a:endParaRPr lang="en-US" sz="2400" b="1" dirty="0"/>
            </a:p>
          </p:txBody>
        </p:sp>
      </p:grpSp>
    </p:spTree>
    <p:extLst>
      <p:ext uri="{BB962C8B-B14F-4D97-AF65-F5344CB8AC3E}">
        <p14:creationId xmlns:p14="http://schemas.microsoft.com/office/powerpoint/2010/main" val="1285298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6764-1A8C-8C45-A923-AD29E429329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D45C3E5-E90A-244A-8461-EEF2A3B00FBB}"/>
              </a:ext>
            </a:extLst>
          </p:cNvPr>
          <p:cNvSpPr>
            <a:spLocks noGrp="1"/>
          </p:cNvSpPr>
          <p:nvPr>
            <p:ph idx="1"/>
          </p:nvPr>
        </p:nvSpPr>
        <p:spPr/>
        <p:txBody>
          <a:bodyPr/>
          <a:lstStyle/>
          <a:p>
            <a:r>
              <a:rPr lang="en-US" dirty="0"/>
              <a:t>RRAM and NEM relays work well together for reconfigurable routing</a:t>
            </a:r>
          </a:p>
          <a:p>
            <a:r>
              <a:rPr lang="en-US" dirty="0"/>
              <a:t>100% BEOL design enables isolation of layout for routing and logic</a:t>
            </a:r>
          </a:p>
          <a:p>
            <a:endParaRPr lang="en-US" dirty="0"/>
          </a:p>
          <a:p>
            <a:endParaRPr lang="en-US" dirty="0"/>
          </a:p>
          <a:p>
            <a:endParaRPr lang="en-US" dirty="0"/>
          </a:p>
          <a:p>
            <a:endParaRPr lang="en-US" dirty="0"/>
          </a:p>
          <a:p>
            <a:endParaRPr lang="en-US" dirty="0"/>
          </a:p>
          <a:p>
            <a:r>
              <a:rPr lang="en-US" dirty="0"/>
              <a:t>That’s all, folks!</a:t>
            </a:r>
          </a:p>
        </p:txBody>
      </p:sp>
      <p:graphicFrame>
        <p:nvGraphicFramePr>
          <p:cNvPr id="4" name="Table 3">
            <a:extLst>
              <a:ext uri="{FF2B5EF4-FFF2-40B4-BE49-F238E27FC236}">
                <a16:creationId xmlns:a16="http://schemas.microsoft.com/office/drawing/2014/main" id="{A39D6C2C-3F47-2247-8680-1187AEE1D632}"/>
              </a:ext>
            </a:extLst>
          </p:cNvPr>
          <p:cNvGraphicFramePr>
            <a:graphicFrameLocks noGrp="1"/>
          </p:cNvGraphicFramePr>
          <p:nvPr>
            <p:extLst>
              <p:ext uri="{D42A27DB-BD31-4B8C-83A1-F6EECF244321}">
                <p14:modId xmlns:p14="http://schemas.microsoft.com/office/powerpoint/2010/main" val="1340173663"/>
              </p:ext>
            </p:extLst>
          </p:nvPr>
        </p:nvGraphicFramePr>
        <p:xfrm>
          <a:off x="1253281" y="3057752"/>
          <a:ext cx="9685437" cy="2123440"/>
        </p:xfrm>
        <a:graphic>
          <a:graphicData uri="http://schemas.openxmlformats.org/drawingml/2006/table">
            <a:tbl>
              <a:tblPr firstRow="1" bandRow="1">
                <a:tableStyleId>{5C22544A-7EE6-4342-B048-85BDC9FD1C3A}</a:tableStyleId>
              </a:tblPr>
              <a:tblGrid>
                <a:gridCol w="2658962">
                  <a:extLst>
                    <a:ext uri="{9D8B030D-6E8A-4147-A177-3AD203B41FA5}">
                      <a16:colId xmlns:a16="http://schemas.microsoft.com/office/drawing/2014/main" val="296535138"/>
                    </a:ext>
                  </a:extLst>
                </a:gridCol>
                <a:gridCol w="3588152">
                  <a:extLst>
                    <a:ext uri="{9D8B030D-6E8A-4147-A177-3AD203B41FA5}">
                      <a16:colId xmlns:a16="http://schemas.microsoft.com/office/drawing/2014/main" val="1524542344"/>
                    </a:ext>
                  </a:extLst>
                </a:gridCol>
                <a:gridCol w="3438323">
                  <a:extLst>
                    <a:ext uri="{9D8B030D-6E8A-4147-A177-3AD203B41FA5}">
                      <a16:colId xmlns:a16="http://schemas.microsoft.com/office/drawing/2014/main" val="1601600756"/>
                    </a:ext>
                  </a:extLst>
                </a:gridCol>
              </a:tblGrid>
              <a:tr h="370840">
                <a:tc>
                  <a:txBody>
                    <a:bodyPr/>
                    <a:lstStyle/>
                    <a:p>
                      <a:r>
                        <a:rPr lang="en-US" dirty="0"/>
                        <a:t>Area Improvements</a:t>
                      </a:r>
                    </a:p>
                  </a:txBody>
                  <a:tcPr/>
                </a:tc>
                <a:tc>
                  <a:txBody>
                    <a:bodyPr/>
                    <a:lstStyle/>
                    <a:p>
                      <a:r>
                        <a:rPr lang="en-US" dirty="0"/>
                        <a:t>Power Improvements</a:t>
                      </a:r>
                    </a:p>
                  </a:txBody>
                  <a:tcPr/>
                </a:tc>
                <a:tc>
                  <a:txBody>
                    <a:bodyPr/>
                    <a:lstStyle/>
                    <a:p>
                      <a:r>
                        <a:rPr lang="en-US" dirty="0"/>
                        <a:t>Delay Improvements</a:t>
                      </a:r>
                    </a:p>
                  </a:txBody>
                  <a:tcPr/>
                </a:tc>
                <a:extLst>
                  <a:ext uri="{0D108BD9-81ED-4DB2-BD59-A6C34878D82A}">
                    <a16:rowId xmlns:a16="http://schemas.microsoft.com/office/drawing/2014/main" val="2782513118"/>
                  </a:ext>
                </a:extLst>
              </a:tr>
              <a:tr h="370840">
                <a:tc>
                  <a:txBody>
                    <a:bodyPr/>
                    <a:lstStyle/>
                    <a:p>
                      <a:r>
                        <a:rPr lang="en-US" dirty="0"/>
                        <a:t>Routing components in 3D</a:t>
                      </a:r>
                    </a:p>
                  </a:txBody>
                  <a:tcPr/>
                </a:tc>
                <a:tc>
                  <a:txBody>
                    <a:bodyPr/>
                    <a:lstStyle/>
                    <a:p>
                      <a:r>
                        <a:rPr lang="en-US" dirty="0"/>
                        <a:t>Lower ON-state resistance</a:t>
                      </a:r>
                    </a:p>
                  </a:txBody>
                  <a:tcPr/>
                </a:tc>
                <a:tc>
                  <a:txBody>
                    <a:bodyPr/>
                    <a:lstStyle/>
                    <a:p>
                      <a:r>
                        <a:rPr lang="en-US" dirty="0"/>
                        <a:t>Lower ON-state resistance</a:t>
                      </a:r>
                    </a:p>
                  </a:txBody>
                  <a:tcPr/>
                </a:tc>
                <a:extLst>
                  <a:ext uri="{0D108BD9-81ED-4DB2-BD59-A6C34878D82A}">
                    <a16:rowId xmlns:a16="http://schemas.microsoft.com/office/drawing/2014/main" val="2423617853"/>
                  </a:ext>
                </a:extLst>
              </a:tr>
              <a:tr h="370840">
                <a:tc>
                  <a:txBody>
                    <a:bodyPr/>
                    <a:lstStyle/>
                    <a:p>
                      <a:r>
                        <a:rPr lang="en-US" dirty="0"/>
                        <a:t>Routing components require fewer elements</a:t>
                      </a:r>
                    </a:p>
                  </a:txBody>
                  <a:tcPr/>
                </a:tc>
                <a:tc>
                  <a:txBody>
                    <a:bodyPr/>
                    <a:lstStyle/>
                    <a:p>
                      <a:r>
                        <a:rPr lang="en-US" dirty="0"/>
                        <a:t>Low-power startup with integrated NVM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Fast startup with integrated NVM</a:t>
                      </a:r>
                    </a:p>
                  </a:txBody>
                  <a:tcPr/>
                </a:tc>
                <a:extLst>
                  <a:ext uri="{0D108BD9-81ED-4DB2-BD59-A6C34878D82A}">
                    <a16:rowId xmlns:a16="http://schemas.microsoft.com/office/drawing/2014/main" val="1280188255"/>
                  </a:ext>
                </a:extLst>
              </a:tr>
              <a:tr h="370840">
                <a:tc>
                  <a:txBody>
                    <a:bodyPr/>
                    <a:lstStyle/>
                    <a:p>
                      <a:r>
                        <a:rPr lang="en-US" dirty="0"/>
                        <a:t>No config registers/SRAM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Shorter wire lengths</a:t>
                      </a:r>
                    </a:p>
                  </a:txBody>
                  <a:tcPr/>
                </a:tc>
                <a:extLst>
                  <a:ext uri="{0D108BD9-81ED-4DB2-BD59-A6C34878D82A}">
                    <a16:rowId xmlns:a16="http://schemas.microsoft.com/office/drawing/2014/main" val="72231629"/>
                  </a:ext>
                </a:extLst>
              </a:tr>
              <a:tr h="370840">
                <a:tc>
                  <a:txBody>
                    <a:bodyPr/>
                    <a:lstStyle/>
                    <a:p>
                      <a:endParaRPr lang="en-US" dirty="0"/>
                    </a:p>
                  </a:txBody>
                  <a:tcPr/>
                </a:tc>
                <a:tc>
                  <a:txBody>
                    <a:bodyPr/>
                    <a:lstStyle/>
                    <a:p>
                      <a:r>
                        <a:rPr lang="en-US" dirty="0"/>
                        <a:t>No leakage current</a:t>
                      </a:r>
                    </a:p>
                  </a:txBody>
                  <a:tcPr/>
                </a:tc>
                <a:tc>
                  <a:txBody>
                    <a:bodyPr/>
                    <a:lstStyle/>
                    <a:p>
                      <a:endParaRPr lang="en-US" dirty="0"/>
                    </a:p>
                  </a:txBody>
                  <a:tcPr/>
                </a:tc>
                <a:extLst>
                  <a:ext uri="{0D108BD9-81ED-4DB2-BD59-A6C34878D82A}">
                    <a16:rowId xmlns:a16="http://schemas.microsoft.com/office/drawing/2014/main" val="2249175973"/>
                  </a:ext>
                </a:extLst>
              </a:tr>
            </a:tbl>
          </a:graphicData>
        </a:graphic>
      </p:graphicFrame>
    </p:spTree>
    <p:extLst>
      <p:ext uri="{BB962C8B-B14F-4D97-AF65-F5344CB8AC3E}">
        <p14:creationId xmlns:p14="http://schemas.microsoft.com/office/powerpoint/2010/main" val="420850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27C1A31-38DA-A448-BCF3-4EBA056EC980}"/>
              </a:ext>
            </a:extLst>
          </p:cNvPr>
          <p:cNvGrpSpPr/>
          <p:nvPr/>
        </p:nvGrpSpPr>
        <p:grpSpPr>
          <a:xfrm>
            <a:off x="1280022" y="278592"/>
            <a:ext cx="9615530" cy="3511908"/>
            <a:chOff x="1280022" y="278592"/>
            <a:chExt cx="9615530" cy="3511908"/>
          </a:xfrm>
        </p:grpSpPr>
        <p:grpSp>
          <p:nvGrpSpPr>
            <p:cNvPr id="4" name="Group 3">
              <a:extLst>
                <a:ext uri="{FF2B5EF4-FFF2-40B4-BE49-F238E27FC236}">
                  <a16:creationId xmlns:a16="http://schemas.microsoft.com/office/drawing/2014/main" id="{97E0CBEF-F480-B944-B8E4-CC2B90A55F2A}"/>
                </a:ext>
              </a:extLst>
            </p:cNvPr>
            <p:cNvGrpSpPr/>
            <p:nvPr/>
          </p:nvGrpSpPr>
          <p:grpSpPr>
            <a:xfrm>
              <a:off x="1280022" y="502545"/>
              <a:ext cx="4512471" cy="2498280"/>
              <a:chOff x="3009416" y="856526"/>
              <a:chExt cx="4060135" cy="2247849"/>
            </a:xfrm>
          </p:grpSpPr>
          <p:grpSp>
            <p:nvGrpSpPr>
              <p:cNvPr id="5" name="Group 4">
                <a:extLst>
                  <a:ext uri="{FF2B5EF4-FFF2-40B4-BE49-F238E27FC236}">
                    <a16:creationId xmlns:a16="http://schemas.microsoft.com/office/drawing/2014/main" id="{8785113F-27B2-1149-BF15-59A839B128C5}"/>
                  </a:ext>
                </a:extLst>
              </p:cNvPr>
              <p:cNvGrpSpPr/>
              <p:nvPr/>
            </p:nvGrpSpPr>
            <p:grpSpPr>
              <a:xfrm>
                <a:off x="3009416" y="856526"/>
                <a:ext cx="2453834" cy="2247849"/>
                <a:chOff x="3009416" y="856526"/>
                <a:chExt cx="2453834" cy="2247849"/>
              </a:xfrm>
            </p:grpSpPr>
            <p:sp>
              <p:nvSpPr>
                <p:cNvPr id="8" name="Cube 7">
                  <a:extLst>
                    <a:ext uri="{FF2B5EF4-FFF2-40B4-BE49-F238E27FC236}">
                      <a16:creationId xmlns:a16="http://schemas.microsoft.com/office/drawing/2014/main" id="{9301DFD4-7D0E-3943-A60F-0A38C61840AE}"/>
                    </a:ext>
                  </a:extLst>
                </p:cNvPr>
                <p:cNvSpPr/>
                <p:nvPr/>
              </p:nvSpPr>
              <p:spPr>
                <a:xfrm>
                  <a:off x="3009416" y="1878956"/>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Bottom Electrode</a:t>
                  </a:r>
                </a:p>
              </p:txBody>
            </p:sp>
            <p:sp>
              <p:nvSpPr>
                <p:cNvPr id="9" name="Cube 8">
                  <a:extLst>
                    <a:ext uri="{FF2B5EF4-FFF2-40B4-BE49-F238E27FC236}">
                      <a16:creationId xmlns:a16="http://schemas.microsoft.com/office/drawing/2014/main" id="{AC4914C7-230B-CE48-B4A4-05E3740486E1}"/>
                    </a:ext>
                  </a:extLst>
                </p:cNvPr>
                <p:cNvSpPr/>
                <p:nvPr/>
              </p:nvSpPr>
              <p:spPr>
                <a:xfrm>
                  <a:off x="3009416" y="1518212"/>
                  <a:ext cx="2453833" cy="902826"/>
                </a:xfrm>
                <a:prstGeom prst="cube">
                  <a:avLst>
                    <a:gd name="adj" fmla="val 58883"/>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Resistive Switching Film</a:t>
                  </a:r>
                </a:p>
              </p:txBody>
            </p:sp>
            <p:sp>
              <p:nvSpPr>
                <p:cNvPr id="10" name="Cube 9">
                  <a:extLst>
                    <a:ext uri="{FF2B5EF4-FFF2-40B4-BE49-F238E27FC236}">
                      <a16:creationId xmlns:a16="http://schemas.microsoft.com/office/drawing/2014/main" id="{D1201A53-5B3B-214C-B014-1E0853F84DD7}"/>
                    </a:ext>
                  </a:extLst>
                </p:cNvPr>
                <p:cNvSpPr/>
                <p:nvPr/>
              </p:nvSpPr>
              <p:spPr>
                <a:xfrm>
                  <a:off x="3009417" y="1157468"/>
                  <a:ext cx="2453833" cy="902826"/>
                </a:xfrm>
                <a:prstGeom prst="cube">
                  <a:avLst>
                    <a:gd name="adj" fmla="val 58883"/>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Electrode</a:t>
                  </a:r>
                </a:p>
              </p:txBody>
            </p:sp>
            <p:cxnSp>
              <p:nvCxnSpPr>
                <p:cNvPr id="11" name="Straight Connector 10">
                  <a:extLst>
                    <a:ext uri="{FF2B5EF4-FFF2-40B4-BE49-F238E27FC236}">
                      <a16:creationId xmlns:a16="http://schemas.microsoft.com/office/drawing/2014/main" id="{9B04EC4A-39D9-C14E-99A0-364F72729195}"/>
                    </a:ext>
                  </a:extLst>
                </p:cNvPr>
                <p:cNvCxnSpPr/>
                <p:nvPr/>
              </p:nvCxnSpPr>
              <p:spPr>
                <a:xfrm>
                  <a:off x="4236330" y="856526"/>
                  <a:ext cx="0" cy="5555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1F4F50-6D06-074C-B0F0-7AB0AF267905}"/>
                    </a:ext>
                  </a:extLst>
                </p:cNvPr>
                <p:cNvCxnSpPr>
                  <a:cxnSpLocks/>
                </p:cNvCxnSpPr>
                <p:nvPr/>
              </p:nvCxnSpPr>
              <p:spPr>
                <a:xfrm>
                  <a:off x="4236330" y="2779301"/>
                  <a:ext cx="0" cy="3120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715B89-EC08-4149-89ED-51C6110C2ABC}"/>
                    </a:ext>
                  </a:extLst>
                </p:cNvPr>
                <p:cNvSpPr/>
                <p:nvPr/>
              </p:nvSpPr>
              <p:spPr>
                <a:xfrm>
                  <a:off x="4157311" y="856526"/>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68658CAB-4F83-0046-92EE-5D0622A15587}"/>
                    </a:ext>
                  </a:extLst>
                </p:cNvPr>
                <p:cNvSpPr/>
                <p:nvPr/>
              </p:nvSpPr>
              <p:spPr>
                <a:xfrm>
                  <a:off x="4157311" y="2946337"/>
                  <a:ext cx="158038" cy="158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pic>
            <p:nvPicPr>
              <p:cNvPr id="6" name="Picture 5">
                <a:extLst>
                  <a:ext uri="{FF2B5EF4-FFF2-40B4-BE49-F238E27FC236}">
                    <a16:creationId xmlns:a16="http://schemas.microsoft.com/office/drawing/2014/main" id="{4F7F21C5-4D3C-8F4B-BEBC-4141F647445D}"/>
                  </a:ext>
                </a:extLst>
              </p:cNvPr>
              <p:cNvPicPr>
                <a:picLocks noChangeAspect="1"/>
              </p:cNvPicPr>
              <p:nvPr/>
            </p:nvPicPr>
            <p:blipFill rotWithShape="1">
              <a:blip r:embed="rId2"/>
              <a:srcRect l="1" t="48398" r="81981" b="17498"/>
              <a:stretch/>
            </p:blipFill>
            <p:spPr>
              <a:xfrm>
                <a:off x="6310773" y="1261387"/>
                <a:ext cx="758778" cy="1416475"/>
              </a:xfrm>
              <a:prstGeom prst="rect">
                <a:avLst/>
              </a:prstGeom>
            </p:spPr>
          </p:pic>
          <p:sp>
            <p:nvSpPr>
              <p:cNvPr id="7" name="TextBox 6">
                <a:extLst>
                  <a:ext uri="{FF2B5EF4-FFF2-40B4-BE49-F238E27FC236}">
                    <a16:creationId xmlns:a16="http://schemas.microsoft.com/office/drawing/2014/main" id="{28A3BF14-B3E3-364C-8E52-5697D2341CA4}"/>
                  </a:ext>
                </a:extLst>
              </p:cNvPr>
              <p:cNvSpPr txBox="1"/>
              <p:nvPr/>
            </p:nvSpPr>
            <p:spPr>
              <a:xfrm>
                <a:off x="5714859" y="1637156"/>
                <a:ext cx="389850" cy="584775"/>
              </a:xfrm>
              <a:prstGeom prst="rect">
                <a:avLst/>
              </a:prstGeom>
              <a:noFill/>
            </p:spPr>
            <p:txBody>
              <a:bodyPr wrap="square" rtlCol="0">
                <a:spAutoFit/>
              </a:bodyPr>
              <a:lstStyle/>
              <a:p>
                <a:r>
                  <a:rPr lang="en-US" sz="3600" b="1" dirty="0"/>
                  <a:t>=</a:t>
                </a:r>
                <a:endParaRPr lang="en-US" sz="2000" b="1" dirty="0"/>
              </a:p>
            </p:txBody>
          </p:sp>
        </p:grpSp>
        <p:grpSp>
          <p:nvGrpSpPr>
            <p:cNvPr id="15" name="Group 14">
              <a:extLst>
                <a:ext uri="{FF2B5EF4-FFF2-40B4-BE49-F238E27FC236}">
                  <a16:creationId xmlns:a16="http://schemas.microsoft.com/office/drawing/2014/main" id="{D9F5D44B-C2FE-3C45-B081-4266C46AE80C}"/>
                </a:ext>
              </a:extLst>
            </p:cNvPr>
            <p:cNvGrpSpPr/>
            <p:nvPr/>
          </p:nvGrpSpPr>
          <p:grpSpPr>
            <a:xfrm>
              <a:off x="6352993" y="278592"/>
              <a:ext cx="4542559" cy="2858572"/>
              <a:chOff x="7125733" y="570427"/>
              <a:chExt cx="4542559" cy="2858572"/>
            </a:xfrm>
          </p:grpSpPr>
          <p:cxnSp>
            <p:nvCxnSpPr>
              <p:cNvPr id="16" name="Straight Arrow Connector 15">
                <a:extLst>
                  <a:ext uri="{FF2B5EF4-FFF2-40B4-BE49-F238E27FC236}">
                    <a16:creationId xmlns:a16="http://schemas.microsoft.com/office/drawing/2014/main" id="{1771395B-71CA-444D-A0FB-A1F9A7A78C60}"/>
                  </a:ext>
                </a:extLst>
              </p:cNvPr>
              <p:cNvCxnSpPr>
                <a:cxnSpLocks/>
              </p:cNvCxnSpPr>
              <p:nvPr/>
            </p:nvCxnSpPr>
            <p:spPr>
              <a:xfrm flipV="1">
                <a:off x="9254268" y="690181"/>
                <a:ext cx="0" cy="273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4F5A3D2-B87D-7046-832D-CC827E5CAAFB}"/>
                  </a:ext>
                </a:extLst>
              </p:cNvPr>
              <p:cNvCxnSpPr>
                <a:cxnSpLocks/>
              </p:cNvCxnSpPr>
              <p:nvPr/>
            </p:nvCxnSpPr>
            <p:spPr>
              <a:xfrm>
                <a:off x="7125733" y="2177098"/>
                <a:ext cx="4175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F7E1A4-FD4D-5A47-B33F-0A4C09F99CAB}"/>
                  </a:ext>
                </a:extLst>
              </p:cNvPr>
              <p:cNvSpPr txBox="1"/>
              <p:nvPr/>
            </p:nvSpPr>
            <p:spPr>
              <a:xfrm>
                <a:off x="7780384" y="1782867"/>
                <a:ext cx="705771" cy="369332"/>
              </a:xfrm>
              <a:prstGeom prst="rect">
                <a:avLst/>
              </a:prstGeom>
              <a:noFill/>
            </p:spPr>
            <p:txBody>
              <a:bodyPr wrap="none" rtlCol="0">
                <a:spAutoFit/>
              </a:bodyPr>
              <a:lstStyle/>
              <a:p>
                <a:r>
                  <a:rPr lang="en-US" b="1" dirty="0"/>
                  <a:t>V</a:t>
                </a:r>
                <a:r>
                  <a:rPr lang="en-US" b="1" baseline="-25000" dirty="0"/>
                  <a:t>RESET</a:t>
                </a:r>
                <a:endParaRPr lang="en-US" b="1" dirty="0"/>
              </a:p>
            </p:txBody>
          </p:sp>
          <p:sp>
            <p:nvSpPr>
              <p:cNvPr id="19" name="TextBox 18">
                <a:extLst>
                  <a:ext uri="{FF2B5EF4-FFF2-40B4-BE49-F238E27FC236}">
                    <a16:creationId xmlns:a16="http://schemas.microsoft.com/office/drawing/2014/main" id="{1284CD78-66B3-F847-A933-465F86D7EACE}"/>
                  </a:ext>
                </a:extLst>
              </p:cNvPr>
              <p:cNvSpPr txBox="1"/>
              <p:nvPr/>
            </p:nvSpPr>
            <p:spPr>
              <a:xfrm>
                <a:off x="10676672" y="2177097"/>
                <a:ext cx="543547" cy="369332"/>
              </a:xfrm>
              <a:prstGeom prst="rect">
                <a:avLst/>
              </a:prstGeom>
              <a:noFill/>
            </p:spPr>
            <p:txBody>
              <a:bodyPr wrap="none" rtlCol="0">
                <a:spAutoFit/>
              </a:bodyPr>
              <a:lstStyle/>
              <a:p>
                <a:r>
                  <a:rPr lang="en-US" b="1" dirty="0"/>
                  <a:t>V</a:t>
                </a:r>
                <a:r>
                  <a:rPr lang="en-US" b="1" baseline="-25000" dirty="0"/>
                  <a:t>SET</a:t>
                </a:r>
                <a:endParaRPr lang="en-US" b="1" dirty="0"/>
              </a:p>
            </p:txBody>
          </p:sp>
          <p:sp>
            <p:nvSpPr>
              <p:cNvPr id="20" name="TextBox 19">
                <a:extLst>
                  <a:ext uri="{FF2B5EF4-FFF2-40B4-BE49-F238E27FC236}">
                    <a16:creationId xmlns:a16="http://schemas.microsoft.com/office/drawing/2014/main" id="{F4252040-4B84-DF41-ADFD-79292A8D39EB}"/>
                  </a:ext>
                </a:extLst>
              </p:cNvPr>
              <p:cNvSpPr txBox="1"/>
              <p:nvPr/>
            </p:nvSpPr>
            <p:spPr>
              <a:xfrm>
                <a:off x="11300884" y="1946265"/>
                <a:ext cx="367408" cy="461665"/>
              </a:xfrm>
              <a:prstGeom prst="rect">
                <a:avLst/>
              </a:prstGeom>
              <a:noFill/>
            </p:spPr>
            <p:txBody>
              <a:bodyPr wrap="square" rtlCol="0">
                <a:spAutoFit/>
              </a:bodyPr>
              <a:lstStyle/>
              <a:p>
                <a:r>
                  <a:rPr lang="en-US" sz="2400" b="1" dirty="0"/>
                  <a:t>V</a:t>
                </a:r>
              </a:p>
            </p:txBody>
          </p:sp>
          <p:sp>
            <p:nvSpPr>
              <p:cNvPr id="21" name="TextBox 20">
                <a:extLst>
                  <a:ext uri="{FF2B5EF4-FFF2-40B4-BE49-F238E27FC236}">
                    <a16:creationId xmlns:a16="http://schemas.microsoft.com/office/drawing/2014/main" id="{41D652D0-DF7A-4E40-9047-953FA0550739}"/>
                  </a:ext>
                </a:extLst>
              </p:cNvPr>
              <p:cNvSpPr txBox="1"/>
              <p:nvPr/>
            </p:nvSpPr>
            <p:spPr>
              <a:xfrm>
                <a:off x="8947175" y="570427"/>
                <a:ext cx="266420" cy="461665"/>
              </a:xfrm>
              <a:prstGeom prst="rect">
                <a:avLst/>
              </a:prstGeom>
              <a:noFill/>
            </p:spPr>
            <p:txBody>
              <a:bodyPr wrap="square" rtlCol="0">
                <a:spAutoFit/>
              </a:bodyPr>
              <a:lstStyle/>
              <a:p>
                <a:r>
                  <a:rPr lang="en-US" sz="2400" b="1" dirty="0"/>
                  <a:t>I</a:t>
                </a:r>
              </a:p>
            </p:txBody>
          </p:sp>
          <p:cxnSp>
            <p:nvCxnSpPr>
              <p:cNvPr id="22" name="Straight Connector 21">
                <a:extLst>
                  <a:ext uri="{FF2B5EF4-FFF2-40B4-BE49-F238E27FC236}">
                    <a16:creationId xmlns:a16="http://schemas.microsoft.com/office/drawing/2014/main" id="{AF60CA82-A84F-A34D-9E2F-3AD6955FE443}"/>
                  </a:ext>
                </a:extLst>
              </p:cNvPr>
              <p:cNvCxnSpPr/>
              <p:nvPr/>
            </p:nvCxnSpPr>
            <p:spPr>
              <a:xfrm>
                <a:off x="9254268" y="1074075"/>
                <a:ext cx="1892342"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6D0A0-8B58-D145-933A-EA15C4681125}"/>
                  </a:ext>
                </a:extLst>
              </p:cNvPr>
              <p:cNvCxnSpPr>
                <a:cxnSpLocks/>
              </p:cNvCxnSpPr>
              <p:nvPr/>
            </p:nvCxnSpPr>
            <p:spPr>
              <a:xfrm flipV="1">
                <a:off x="7578229" y="1801976"/>
                <a:ext cx="3391474" cy="7297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9649193-628A-F944-BEE9-937C992EE126}"/>
                  </a:ext>
                </a:extLst>
              </p:cNvPr>
              <p:cNvCxnSpPr>
                <a:cxnSpLocks/>
              </p:cNvCxnSpPr>
              <p:nvPr/>
            </p:nvCxnSpPr>
            <p:spPr>
              <a:xfrm flipV="1">
                <a:off x="10948446" y="1074075"/>
                <a:ext cx="0" cy="727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58F3CC-D2C7-624B-9937-CB6918FC4703}"/>
                  </a:ext>
                </a:extLst>
              </p:cNvPr>
              <p:cNvSpPr txBox="1"/>
              <p:nvPr/>
            </p:nvSpPr>
            <p:spPr>
              <a:xfrm>
                <a:off x="10950654" y="1345321"/>
                <a:ext cx="514885" cy="369332"/>
              </a:xfrm>
              <a:prstGeom prst="rect">
                <a:avLst/>
              </a:prstGeom>
              <a:noFill/>
            </p:spPr>
            <p:txBody>
              <a:bodyPr wrap="none" rtlCol="0">
                <a:spAutoFit/>
              </a:bodyPr>
              <a:lstStyle/>
              <a:p>
                <a:r>
                  <a:rPr lang="en-US" b="1" dirty="0"/>
                  <a:t>SET</a:t>
                </a:r>
              </a:p>
            </p:txBody>
          </p:sp>
          <p:sp>
            <p:nvSpPr>
              <p:cNvPr id="26" name="TextBox 25">
                <a:extLst>
                  <a:ext uri="{FF2B5EF4-FFF2-40B4-BE49-F238E27FC236}">
                    <a16:creationId xmlns:a16="http://schemas.microsoft.com/office/drawing/2014/main" id="{FD5060CD-2AAE-6A49-939E-F0A3DA2694B8}"/>
                  </a:ext>
                </a:extLst>
              </p:cNvPr>
              <p:cNvSpPr txBox="1"/>
              <p:nvPr/>
            </p:nvSpPr>
            <p:spPr>
              <a:xfrm>
                <a:off x="9844306" y="1593128"/>
                <a:ext cx="567143" cy="369332"/>
              </a:xfrm>
              <a:prstGeom prst="rect">
                <a:avLst/>
              </a:prstGeom>
              <a:noFill/>
            </p:spPr>
            <p:txBody>
              <a:bodyPr wrap="none" rtlCol="0">
                <a:spAutoFit/>
              </a:bodyPr>
              <a:lstStyle/>
              <a:p>
                <a:r>
                  <a:rPr lang="en-US" b="1" dirty="0"/>
                  <a:t>HRS</a:t>
                </a:r>
              </a:p>
            </p:txBody>
          </p:sp>
          <p:sp>
            <p:nvSpPr>
              <p:cNvPr id="27" name="TextBox 26">
                <a:extLst>
                  <a:ext uri="{FF2B5EF4-FFF2-40B4-BE49-F238E27FC236}">
                    <a16:creationId xmlns:a16="http://schemas.microsoft.com/office/drawing/2014/main" id="{2EDA286F-9743-EC4E-ADD9-486FDA4F23A6}"/>
                  </a:ext>
                </a:extLst>
              </p:cNvPr>
              <p:cNvSpPr txBox="1"/>
              <p:nvPr/>
            </p:nvSpPr>
            <p:spPr>
              <a:xfrm>
                <a:off x="8608301" y="2722216"/>
                <a:ext cx="519053" cy="369332"/>
              </a:xfrm>
              <a:prstGeom prst="rect">
                <a:avLst/>
              </a:prstGeom>
              <a:noFill/>
            </p:spPr>
            <p:txBody>
              <a:bodyPr wrap="none" rtlCol="0">
                <a:spAutoFit/>
              </a:bodyPr>
              <a:lstStyle/>
              <a:p>
                <a:r>
                  <a:rPr lang="en-US" b="1" dirty="0"/>
                  <a:t>LRS</a:t>
                </a:r>
              </a:p>
            </p:txBody>
          </p:sp>
          <p:cxnSp>
            <p:nvCxnSpPr>
              <p:cNvPr id="28" name="Straight Connector 27">
                <a:extLst>
                  <a:ext uri="{FF2B5EF4-FFF2-40B4-BE49-F238E27FC236}">
                    <a16:creationId xmlns:a16="http://schemas.microsoft.com/office/drawing/2014/main" id="{5503DF81-0B30-144B-A5F8-2C97C858F15B}"/>
                  </a:ext>
                </a:extLst>
              </p:cNvPr>
              <p:cNvCxnSpPr>
                <a:cxnSpLocks/>
                <a:endCxn id="19" idx="0"/>
              </p:cNvCxnSpPr>
              <p:nvPr/>
            </p:nvCxnSpPr>
            <p:spPr>
              <a:xfrm>
                <a:off x="10948446" y="1799081"/>
                <a:ext cx="0" cy="37801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AD31D6-22A4-4442-9804-DC32B674A631}"/>
                  </a:ext>
                </a:extLst>
              </p:cNvPr>
              <p:cNvCxnSpPr>
                <a:cxnSpLocks/>
              </p:cNvCxnSpPr>
              <p:nvPr/>
            </p:nvCxnSpPr>
            <p:spPr>
              <a:xfrm flipV="1">
                <a:off x="8137513" y="2408712"/>
                <a:ext cx="0" cy="85942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F9E701-F2A4-3744-A612-B7F296E5A40D}"/>
                  </a:ext>
                </a:extLst>
              </p:cNvPr>
              <p:cNvCxnSpPr>
                <a:cxnSpLocks/>
              </p:cNvCxnSpPr>
              <p:nvPr/>
            </p:nvCxnSpPr>
            <p:spPr>
              <a:xfrm>
                <a:off x="8138559" y="2166868"/>
                <a:ext cx="0" cy="2410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FF82E5-729D-894F-872D-199A636C2C95}"/>
                  </a:ext>
                </a:extLst>
              </p:cNvPr>
              <p:cNvCxnSpPr/>
              <p:nvPr/>
            </p:nvCxnSpPr>
            <p:spPr>
              <a:xfrm flipV="1">
                <a:off x="8133269" y="1074075"/>
                <a:ext cx="2278180" cy="219405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A1BB401-102B-4140-8229-E4DAC0002B40}"/>
                  </a:ext>
                </a:extLst>
              </p:cNvPr>
              <p:cNvCxnSpPr/>
              <p:nvPr/>
            </p:nvCxnSpPr>
            <p:spPr>
              <a:xfrm>
                <a:off x="10411449" y="1074075"/>
                <a:ext cx="53699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D30CCA-6A27-CF4F-B894-98A581721E02}"/>
                  </a:ext>
                </a:extLst>
              </p:cNvPr>
              <p:cNvSpPr txBox="1"/>
              <p:nvPr/>
            </p:nvSpPr>
            <p:spPr>
              <a:xfrm>
                <a:off x="7276861" y="2715280"/>
                <a:ext cx="759503" cy="369332"/>
              </a:xfrm>
              <a:prstGeom prst="rect">
                <a:avLst/>
              </a:prstGeom>
              <a:noFill/>
            </p:spPr>
            <p:txBody>
              <a:bodyPr wrap="none" rtlCol="0">
                <a:spAutoFit/>
              </a:bodyPr>
              <a:lstStyle/>
              <a:p>
                <a:r>
                  <a:rPr lang="en-US" b="1" dirty="0"/>
                  <a:t>RESET</a:t>
                </a:r>
              </a:p>
            </p:txBody>
          </p:sp>
          <p:sp>
            <p:nvSpPr>
              <p:cNvPr id="34" name="TextBox 33">
                <a:extLst>
                  <a:ext uri="{FF2B5EF4-FFF2-40B4-BE49-F238E27FC236}">
                    <a16:creationId xmlns:a16="http://schemas.microsoft.com/office/drawing/2014/main" id="{F5EBE0EB-D766-C541-A6ED-2BE81E50CE3A}"/>
                  </a:ext>
                </a:extLst>
              </p:cNvPr>
              <p:cNvSpPr txBox="1"/>
              <p:nvPr/>
            </p:nvSpPr>
            <p:spPr>
              <a:xfrm>
                <a:off x="8179789" y="932809"/>
                <a:ext cx="1042273" cy="307777"/>
              </a:xfrm>
              <a:prstGeom prst="rect">
                <a:avLst/>
              </a:prstGeom>
              <a:noFill/>
            </p:spPr>
            <p:txBody>
              <a:bodyPr wrap="none" rtlCol="0">
                <a:spAutoFit/>
              </a:bodyPr>
              <a:lstStyle/>
              <a:p>
                <a:r>
                  <a:rPr lang="en-US" sz="1400" dirty="0"/>
                  <a:t>Compliance</a:t>
                </a:r>
              </a:p>
            </p:txBody>
          </p:sp>
        </p:grpSp>
        <p:sp>
          <p:nvSpPr>
            <p:cNvPr id="35" name="TextBox 34">
              <a:extLst>
                <a:ext uri="{FF2B5EF4-FFF2-40B4-BE49-F238E27FC236}">
                  <a16:creationId xmlns:a16="http://schemas.microsoft.com/office/drawing/2014/main" id="{A7F3705C-E8A7-4040-832C-6DD4859043AF}"/>
                </a:ext>
              </a:extLst>
            </p:cNvPr>
            <p:cNvSpPr txBox="1"/>
            <p:nvPr/>
          </p:nvSpPr>
          <p:spPr>
            <a:xfrm>
              <a:off x="2324684" y="3267280"/>
              <a:ext cx="587020" cy="523220"/>
            </a:xfrm>
            <a:prstGeom prst="rect">
              <a:avLst/>
            </a:prstGeom>
            <a:noFill/>
          </p:spPr>
          <p:txBody>
            <a:bodyPr wrap="none" rtlCol="0">
              <a:spAutoFit/>
            </a:bodyPr>
            <a:lstStyle/>
            <a:p>
              <a:r>
                <a:rPr lang="en-US" sz="2800" b="1" dirty="0"/>
                <a:t>(a)</a:t>
              </a:r>
            </a:p>
          </p:txBody>
        </p:sp>
        <p:sp>
          <p:nvSpPr>
            <p:cNvPr id="36" name="TextBox 35">
              <a:extLst>
                <a:ext uri="{FF2B5EF4-FFF2-40B4-BE49-F238E27FC236}">
                  <a16:creationId xmlns:a16="http://schemas.microsoft.com/office/drawing/2014/main" id="{EE6981BC-157D-B340-B357-B9F99563A0AF}"/>
                </a:ext>
              </a:extLst>
            </p:cNvPr>
            <p:cNvSpPr txBox="1"/>
            <p:nvPr/>
          </p:nvSpPr>
          <p:spPr>
            <a:xfrm>
              <a:off x="8198895" y="3267280"/>
              <a:ext cx="601447" cy="523220"/>
            </a:xfrm>
            <a:prstGeom prst="rect">
              <a:avLst/>
            </a:prstGeom>
            <a:noFill/>
          </p:spPr>
          <p:txBody>
            <a:bodyPr wrap="none" rtlCol="0">
              <a:spAutoFit/>
            </a:bodyPr>
            <a:lstStyle/>
            <a:p>
              <a:r>
                <a:rPr lang="en-US" sz="2800" b="1" dirty="0"/>
                <a:t>(b)</a:t>
              </a:r>
            </a:p>
          </p:txBody>
        </p:sp>
      </p:grpSp>
    </p:spTree>
    <p:extLst>
      <p:ext uri="{BB962C8B-B14F-4D97-AF65-F5344CB8AC3E}">
        <p14:creationId xmlns:p14="http://schemas.microsoft.com/office/powerpoint/2010/main" val="367777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7C04-68D3-B74D-A983-6ABC9040FBB7}"/>
              </a:ext>
            </a:extLst>
          </p:cNvPr>
          <p:cNvSpPr>
            <a:spLocks noGrp="1"/>
          </p:cNvSpPr>
          <p:nvPr>
            <p:ph type="title"/>
          </p:nvPr>
        </p:nvSpPr>
        <p:spPr/>
        <p:txBody>
          <a:bodyPr/>
          <a:lstStyle/>
          <a:p>
            <a:r>
              <a:rPr lang="en-US" dirty="0"/>
              <a:t>Well, where does reconfigurability overhead come from?</a:t>
            </a:r>
          </a:p>
        </p:txBody>
      </p:sp>
      <p:sp>
        <p:nvSpPr>
          <p:cNvPr id="3" name="Content Placeholder 2">
            <a:extLst>
              <a:ext uri="{FF2B5EF4-FFF2-40B4-BE49-F238E27FC236}">
                <a16:creationId xmlns:a16="http://schemas.microsoft.com/office/drawing/2014/main" id="{A8164B04-7A62-264B-81A1-54508032E0C3}"/>
              </a:ext>
            </a:extLst>
          </p:cNvPr>
          <p:cNvSpPr>
            <a:spLocks noGrp="1"/>
          </p:cNvSpPr>
          <p:nvPr>
            <p:ph idx="1"/>
          </p:nvPr>
        </p:nvSpPr>
        <p:spPr/>
        <p:txBody>
          <a:bodyPr>
            <a:normAutofit lnSpcReduction="10000"/>
          </a:bodyPr>
          <a:lstStyle/>
          <a:p>
            <a:r>
              <a:rPr lang="en-US" dirty="0"/>
              <a:t>LUTs are less efficient than standard cells</a:t>
            </a:r>
          </a:p>
          <a:p>
            <a:pPr lvl="1"/>
            <a:r>
              <a:rPr lang="en-US" dirty="0"/>
              <a:t>Increase area</a:t>
            </a:r>
          </a:p>
          <a:p>
            <a:pPr lvl="1"/>
            <a:r>
              <a:rPr lang="en-US" dirty="0"/>
              <a:t>Increases power and delay a little</a:t>
            </a:r>
          </a:p>
          <a:p>
            <a:pPr lvl="1"/>
            <a:r>
              <a:rPr lang="en-US" dirty="0"/>
              <a:t>Less of a problem for CGRAs: fewer LUTs</a:t>
            </a:r>
          </a:p>
          <a:p>
            <a:r>
              <a:rPr lang="en-US" dirty="0"/>
              <a:t>Unutilized logic components</a:t>
            </a:r>
          </a:p>
          <a:p>
            <a:pPr lvl="1"/>
            <a:r>
              <a:rPr lang="en-US" dirty="0"/>
              <a:t>Increase area</a:t>
            </a:r>
          </a:p>
          <a:p>
            <a:pPr lvl="1"/>
            <a:r>
              <a:rPr lang="en-US" dirty="0"/>
              <a:t>Less of a problem for FPGAs: homogeneity within CLBs</a:t>
            </a:r>
          </a:p>
          <a:p>
            <a:r>
              <a:rPr lang="en-US" b="1" dirty="0"/>
              <a:t>Reconfigurable Routing</a:t>
            </a:r>
          </a:p>
          <a:p>
            <a:pPr lvl="1"/>
            <a:r>
              <a:rPr lang="en-US" b="1" dirty="0"/>
              <a:t>Increases area (80-90% of FPGA area is routing!!!)</a:t>
            </a:r>
          </a:p>
          <a:p>
            <a:pPr lvl="1"/>
            <a:r>
              <a:rPr lang="en-US" b="1" dirty="0"/>
              <a:t>Increases power (5-12x)</a:t>
            </a:r>
          </a:p>
          <a:p>
            <a:pPr lvl="1"/>
            <a:r>
              <a:rPr lang="en-US" b="1" dirty="0"/>
              <a:t>Increases delay (3-4x)</a:t>
            </a:r>
          </a:p>
          <a:p>
            <a:endParaRPr lang="en-US" dirty="0"/>
          </a:p>
        </p:txBody>
      </p:sp>
    </p:spTree>
    <p:extLst>
      <p:ext uri="{BB962C8B-B14F-4D97-AF65-F5344CB8AC3E}">
        <p14:creationId xmlns:p14="http://schemas.microsoft.com/office/powerpoint/2010/main" val="130794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8813-EB06-9242-8158-E8E31593A658}"/>
              </a:ext>
            </a:extLst>
          </p:cNvPr>
          <p:cNvSpPr>
            <a:spLocks noGrp="1"/>
          </p:cNvSpPr>
          <p:nvPr>
            <p:ph type="title"/>
          </p:nvPr>
        </p:nvSpPr>
        <p:spPr/>
        <p:txBody>
          <a:bodyPr/>
          <a:lstStyle/>
          <a:p>
            <a:r>
              <a:rPr lang="en-US" dirty="0"/>
              <a:t>Reducing reconfigurable routing overhead using emerging nanotechnologies</a:t>
            </a:r>
          </a:p>
        </p:txBody>
      </p:sp>
      <p:sp>
        <p:nvSpPr>
          <p:cNvPr id="3" name="Content Placeholder 2">
            <a:extLst>
              <a:ext uri="{FF2B5EF4-FFF2-40B4-BE49-F238E27FC236}">
                <a16:creationId xmlns:a16="http://schemas.microsoft.com/office/drawing/2014/main" id="{0A9098E7-1B8A-1C4B-B9A7-B0810938D8F8}"/>
              </a:ext>
            </a:extLst>
          </p:cNvPr>
          <p:cNvSpPr>
            <a:spLocks noGrp="1"/>
          </p:cNvSpPr>
          <p:nvPr>
            <p:ph idx="1"/>
          </p:nvPr>
        </p:nvSpPr>
        <p:spPr/>
        <p:txBody>
          <a:bodyPr>
            <a:normAutofit/>
          </a:bodyPr>
          <a:lstStyle/>
          <a:p>
            <a:r>
              <a:rPr lang="en-US" b="1" dirty="0"/>
              <a:t>NEM relays:</a:t>
            </a:r>
          </a:p>
          <a:p>
            <a:pPr lvl="1"/>
            <a:r>
              <a:rPr lang="en-US" dirty="0"/>
              <a:t>Reconfigurable switches monolithically integrated in 3D</a:t>
            </a:r>
          </a:p>
          <a:p>
            <a:pPr lvl="1"/>
            <a:r>
              <a:rPr lang="en-US" dirty="0"/>
              <a:t>Reduce area/power/delay overhead from reconfigurable interconnects</a:t>
            </a:r>
          </a:p>
          <a:p>
            <a:r>
              <a:rPr lang="en-US" b="1" dirty="0"/>
              <a:t>RRAM:</a:t>
            </a:r>
          </a:p>
          <a:p>
            <a:pPr lvl="1"/>
            <a:r>
              <a:rPr lang="en-US" dirty="0"/>
              <a:t>Non-volatile memory monolithically integrated in 3D</a:t>
            </a:r>
          </a:p>
          <a:p>
            <a:pPr lvl="1"/>
            <a:r>
              <a:rPr lang="en-US" dirty="0"/>
              <a:t>Reduce area/power/delay overhead from startup configuration</a:t>
            </a:r>
          </a:p>
          <a:p>
            <a:r>
              <a:rPr lang="en-US" b="1" dirty="0"/>
              <a:t>Result:</a:t>
            </a:r>
          </a:p>
          <a:p>
            <a:pPr lvl="1"/>
            <a:r>
              <a:rPr lang="en-US" dirty="0"/>
              <a:t>Lower routing overhead</a:t>
            </a:r>
          </a:p>
          <a:p>
            <a:pPr lvl="1"/>
            <a:r>
              <a:rPr lang="en-US" dirty="0"/>
              <a:t>No startup reconfiguration cost</a:t>
            </a:r>
          </a:p>
        </p:txBody>
      </p:sp>
    </p:spTree>
    <p:extLst>
      <p:ext uri="{BB962C8B-B14F-4D97-AF65-F5344CB8AC3E}">
        <p14:creationId xmlns:p14="http://schemas.microsoft.com/office/powerpoint/2010/main" val="51726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4EA1-4766-6349-8A8B-69AD3931AFC7}"/>
              </a:ext>
            </a:extLst>
          </p:cNvPr>
          <p:cNvSpPr>
            <a:spLocks noGrp="1"/>
          </p:cNvSpPr>
          <p:nvPr>
            <p:ph type="title"/>
          </p:nvPr>
        </p:nvSpPr>
        <p:spPr/>
        <p:txBody>
          <a:bodyPr/>
          <a:lstStyle/>
          <a:p>
            <a:r>
              <a:rPr lang="en-US" dirty="0"/>
              <a:t>Combining RRAM and NEMS approaches</a:t>
            </a:r>
          </a:p>
        </p:txBody>
      </p:sp>
      <p:sp>
        <p:nvSpPr>
          <p:cNvPr id="3" name="Content Placeholder 2">
            <a:extLst>
              <a:ext uri="{FF2B5EF4-FFF2-40B4-BE49-F238E27FC236}">
                <a16:creationId xmlns:a16="http://schemas.microsoft.com/office/drawing/2014/main" id="{258B9D5E-E018-7D42-A515-01869E646CD4}"/>
              </a:ext>
            </a:extLst>
          </p:cNvPr>
          <p:cNvSpPr>
            <a:spLocks noGrp="1"/>
          </p:cNvSpPr>
          <p:nvPr>
            <p:ph idx="1"/>
          </p:nvPr>
        </p:nvSpPr>
        <p:spPr/>
        <p:txBody>
          <a:bodyPr>
            <a:normAutofit/>
          </a:bodyPr>
          <a:lstStyle/>
          <a:p>
            <a:r>
              <a:rPr lang="en-US" dirty="0"/>
              <a:t>RRAM and NEM relays have been separately studied for FPGAs</a:t>
            </a:r>
          </a:p>
          <a:p>
            <a:r>
              <a:rPr lang="en-US" dirty="0"/>
              <a:t>So what is really novel about combining approaches?</a:t>
            </a:r>
          </a:p>
          <a:p>
            <a:endParaRPr lang="en-US" dirty="0"/>
          </a:p>
          <a:p>
            <a:endParaRPr lang="en-US" dirty="0"/>
          </a:p>
          <a:p>
            <a:endParaRPr lang="en-US" dirty="0"/>
          </a:p>
          <a:p>
            <a:endParaRPr lang="en-US" b="1" dirty="0"/>
          </a:p>
          <a:p>
            <a:r>
              <a:rPr lang="en-US" b="1" dirty="0"/>
              <a:t>KEY POINT: If used together, the electrical properties of RRAM and NEM relays complement each other to cancel </a:t>
            </a:r>
            <a:r>
              <a:rPr lang="en-US" b="1" i="1" dirty="0"/>
              <a:t>essentially all overhead!</a:t>
            </a:r>
          </a:p>
        </p:txBody>
      </p:sp>
    </p:spTree>
    <p:extLst>
      <p:ext uri="{BB962C8B-B14F-4D97-AF65-F5344CB8AC3E}">
        <p14:creationId xmlns:p14="http://schemas.microsoft.com/office/powerpoint/2010/main" val="50976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54D1-4610-DC41-BCA1-37A2178AA987}"/>
              </a:ext>
            </a:extLst>
          </p:cNvPr>
          <p:cNvSpPr>
            <a:spLocks noGrp="1"/>
          </p:cNvSpPr>
          <p:nvPr>
            <p:ph type="title"/>
          </p:nvPr>
        </p:nvSpPr>
        <p:spPr/>
        <p:txBody>
          <a:bodyPr/>
          <a:lstStyle/>
          <a:p>
            <a:r>
              <a:rPr lang="en-US" b="1" dirty="0"/>
              <a:t>NEM Relays</a:t>
            </a:r>
          </a:p>
        </p:txBody>
      </p:sp>
      <p:sp>
        <p:nvSpPr>
          <p:cNvPr id="3" name="Text Placeholder 2">
            <a:extLst>
              <a:ext uri="{FF2B5EF4-FFF2-40B4-BE49-F238E27FC236}">
                <a16:creationId xmlns:a16="http://schemas.microsoft.com/office/drawing/2014/main" id="{541E41BF-24FA-ED46-9F8C-D72188FAFBCC}"/>
              </a:ext>
            </a:extLst>
          </p:cNvPr>
          <p:cNvSpPr>
            <a:spLocks noGrp="1"/>
          </p:cNvSpPr>
          <p:nvPr>
            <p:ph type="body" idx="1"/>
          </p:nvPr>
        </p:nvSpPr>
        <p:spPr/>
        <p:txBody>
          <a:bodyPr/>
          <a:lstStyle/>
          <a:p>
            <a:r>
              <a:rPr lang="en-US" dirty="0"/>
              <a:t>What are they and how do they work?</a:t>
            </a:r>
          </a:p>
        </p:txBody>
      </p:sp>
    </p:spTree>
    <p:extLst>
      <p:ext uri="{BB962C8B-B14F-4D97-AF65-F5344CB8AC3E}">
        <p14:creationId xmlns:p14="http://schemas.microsoft.com/office/powerpoint/2010/main" val="324113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DCB35C45-BFDB-1C42-8CC8-E5EDB7FE4145}"/>
              </a:ext>
            </a:extLst>
          </p:cNvPr>
          <p:cNvGrpSpPr/>
          <p:nvPr/>
        </p:nvGrpSpPr>
        <p:grpSpPr>
          <a:xfrm>
            <a:off x="746126" y="876714"/>
            <a:ext cx="10699748" cy="1917700"/>
            <a:chOff x="977901" y="1384301"/>
            <a:chExt cx="10699748" cy="1917700"/>
          </a:xfrm>
        </p:grpSpPr>
        <p:grpSp>
          <p:nvGrpSpPr>
            <p:cNvPr id="59" name="Group 58">
              <a:extLst>
                <a:ext uri="{FF2B5EF4-FFF2-40B4-BE49-F238E27FC236}">
                  <a16:creationId xmlns:a16="http://schemas.microsoft.com/office/drawing/2014/main" id="{6BB5A263-BFB5-FC47-9793-5D8C0D91607E}"/>
                </a:ext>
              </a:extLst>
            </p:cNvPr>
            <p:cNvGrpSpPr/>
            <p:nvPr/>
          </p:nvGrpSpPr>
          <p:grpSpPr>
            <a:xfrm>
              <a:off x="977901" y="1384301"/>
              <a:ext cx="4699000" cy="1917700"/>
              <a:chOff x="977901" y="1384301"/>
              <a:chExt cx="4699000" cy="1917700"/>
            </a:xfrm>
          </p:grpSpPr>
          <p:sp>
            <p:nvSpPr>
              <p:cNvPr id="4" name="Rectangle 3">
                <a:extLst>
                  <a:ext uri="{FF2B5EF4-FFF2-40B4-BE49-F238E27FC236}">
                    <a16:creationId xmlns:a16="http://schemas.microsoft.com/office/drawing/2014/main" id="{0409473D-0CF7-CA49-AC5B-4D371344C491}"/>
                  </a:ext>
                </a:extLst>
              </p:cNvPr>
              <p:cNvSpPr/>
              <p:nvPr/>
            </p:nvSpPr>
            <p:spPr>
              <a:xfrm>
                <a:off x="1816101" y="1676401"/>
                <a:ext cx="3302000" cy="215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Beam</a:t>
                </a:r>
              </a:p>
            </p:txBody>
          </p:sp>
          <p:sp>
            <p:nvSpPr>
              <p:cNvPr id="5" name="Rectangle 4">
                <a:extLst>
                  <a:ext uri="{FF2B5EF4-FFF2-40B4-BE49-F238E27FC236}">
                    <a16:creationId xmlns:a16="http://schemas.microsoft.com/office/drawing/2014/main" id="{5A946579-AC2E-2F46-B0B3-D8FD3643974C}"/>
                  </a:ext>
                </a:extLst>
              </p:cNvPr>
              <p:cNvSpPr/>
              <p:nvPr/>
            </p:nvSpPr>
            <p:spPr>
              <a:xfrm>
                <a:off x="977901"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7" name="Rectangle 6">
                <a:extLst>
                  <a:ext uri="{FF2B5EF4-FFF2-40B4-BE49-F238E27FC236}">
                    <a16:creationId xmlns:a16="http://schemas.microsoft.com/office/drawing/2014/main" id="{A8322728-EC3D-A242-AAEB-7600A5482548}"/>
                  </a:ext>
                </a:extLst>
              </p:cNvPr>
              <p:cNvSpPr/>
              <p:nvPr/>
            </p:nvSpPr>
            <p:spPr>
              <a:xfrm>
                <a:off x="4756151"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 </a:t>
                </a:r>
              </a:p>
            </p:txBody>
          </p:sp>
          <p:sp>
            <p:nvSpPr>
              <p:cNvPr id="8" name="Rectangle 7">
                <a:extLst>
                  <a:ext uri="{FF2B5EF4-FFF2-40B4-BE49-F238E27FC236}">
                    <a16:creationId xmlns:a16="http://schemas.microsoft.com/office/drawing/2014/main" id="{881A241D-8777-0940-A0F1-3FAD6BBC74D2}"/>
                  </a:ext>
                </a:extLst>
              </p:cNvPr>
              <p:cNvSpPr/>
              <p:nvPr/>
            </p:nvSpPr>
            <p:spPr>
              <a:xfrm>
                <a:off x="2254251" y="2184401"/>
                <a:ext cx="2057400" cy="1117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grpSp>
        <p:grpSp>
          <p:nvGrpSpPr>
            <p:cNvPr id="60" name="Group 59">
              <a:extLst>
                <a:ext uri="{FF2B5EF4-FFF2-40B4-BE49-F238E27FC236}">
                  <a16:creationId xmlns:a16="http://schemas.microsoft.com/office/drawing/2014/main" id="{1BA9A2E7-3F56-E643-BBE1-D821D499D0D9}"/>
                </a:ext>
              </a:extLst>
            </p:cNvPr>
            <p:cNvGrpSpPr/>
            <p:nvPr/>
          </p:nvGrpSpPr>
          <p:grpSpPr>
            <a:xfrm>
              <a:off x="4464049" y="1384301"/>
              <a:ext cx="7213600" cy="1917700"/>
              <a:chOff x="4464049" y="1384301"/>
              <a:chExt cx="7213600" cy="1917700"/>
            </a:xfrm>
          </p:grpSpPr>
          <p:sp>
            <p:nvSpPr>
              <p:cNvPr id="27" name="Arc 26">
                <a:extLst>
                  <a:ext uri="{FF2B5EF4-FFF2-40B4-BE49-F238E27FC236}">
                    <a16:creationId xmlns:a16="http://schemas.microsoft.com/office/drawing/2014/main" id="{9039077A-CBE2-7B4E-B722-005D53DA21D4}"/>
                  </a:ext>
                </a:extLst>
              </p:cNvPr>
              <p:cNvSpPr/>
              <p:nvPr/>
            </p:nvSpPr>
            <p:spPr>
              <a:xfrm>
                <a:off x="4464049" y="1784351"/>
                <a:ext cx="6750050" cy="793749"/>
              </a:xfrm>
              <a:prstGeom prst="arc">
                <a:avLst>
                  <a:gd name="adj1" fmla="val 15872099"/>
                  <a:gd name="adj2" fmla="val 21511140"/>
                </a:avLst>
              </a:prstGeom>
              <a:ln w="203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7" name="Rectangle 16">
                <a:extLst>
                  <a:ext uri="{FF2B5EF4-FFF2-40B4-BE49-F238E27FC236}">
                    <a16:creationId xmlns:a16="http://schemas.microsoft.com/office/drawing/2014/main" id="{1F9B1696-B38D-4A4F-8CB5-0C6ECF8260AE}"/>
                  </a:ext>
                </a:extLst>
              </p:cNvPr>
              <p:cNvSpPr/>
              <p:nvPr/>
            </p:nvSpPr>
            <p:spPr>
              <a:xfrm>
                <a:off x="6978649" y="1384301"/>
                <a:ext cx="838200" cy="800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Source</a:t>
                </a:r>
              </a:p>
            </p:txBody>
          </p:sp>
          <p:sp>
            <p:nvSpPr>
              <p:cNvPr id="19" name="Rectangle 18">
                <a:extLst>
                  <a:ext uri="{FF2B5EF4-FFF2-40B4-BE49-F238E27FC236}">
                    <a16:creationId xmlns:a16="http://schemas.microsoft.com/office/drawing/2014/main" id="{A5090AEC-0FEE-AC45-895C-7B89AF7432DA}"/>
                  </a:ext>
                </a:extLst>
              </p:cNvPr>
              <p:cNvSpPr/>
              <p:nvPr/>
            </p:nvSpPr>
            <p:spPr>
              <a:xfrm>
                <a:off x="10756899" y="2184401"/>
                <a:ext cx="920750"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Drain</a:t>
                </a:r>
              </a:p>
            </p:txBody>
          </p:sp>
          <p:sp>
            <p:nvSpPr>
              <p:cNvPr id="20" name="Rectangle 19">
                <a:extLst>
                  <a:ext uri="{FF2B5EF4-FFF2-40B4-BE49-F238E27FC236}">
                    <a16:creationId xmlns:a16="http://schemas.microsoft.com/office/drawing/2014/main" id="{9528EA84-FED2-C647-8346-B429E1E0F79D}"/>
                  </a:ext>
                </a:extLst>
              </p:cNvPr>
              <p:cNvSpPr/>
              <p:nvPr/>
            </p:nvSpPr>
            <p:spPr>
              <a:xfrm>
                <a:off x="8254999" y="2184401"/>
                <a:ext cx="2057400" cy="1117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a:t>
                </a:r>
              </a:p>
            </p:txBody>
          </p:sp>
          <p:sp>
            <p:nvSpPr>
              <p:cNvPr id="28" name="TextBox 27">
                <a:extLst>
                  <a:ext uri="{FF2B5EF4-FFF2-40B4-BE49-F238E27FC236}">
                    <a16:creationId xmlns:a16="http://schemas.microsoft.com/office/drawing/2014/main" id="{5E255961-AE04-1643-9875-036DDDDB7AD9}"/>
                  </a:ext>
                </a:extLst>
              </p:cNvPr>
              <p:cNvSpPr txBox="1"/>
              <p:nvPr/>
            </p:nvSpPr>
            <p:spPr>
              <a:xfrm>
                <a:off x="9117339" y="1638301"/>
                <a:ext cx="731290" cy="369332"/>
              </a:xfrm>
              <a:prstGeom prst="rect">
                <a:avLst/>
              </a:prstGeom>
              <a:noFill/>
            </p:spPr>
            <p:txBody>
              <a:bodyPr wrap="none" rtlCol="0">
                <a:spAutoFit/>
              </a:bodyPr>
              <a:lstStyle/>
              <a:p>
                <a:r>
                  <a:rPr lang="en-US" b="1" dirty="0">
                    <a:solidFill>
                      <a:schemeClr val="bg1"/>
                    </a:solidFill>
                  </a:rPr>
                  <a:t>Beam</a:t>
                </a:r>
              </a:p>
            </p:txBody>
          </p:sp>
          <p:cxnSp>
            <p:nvCxnSpPr>
              <p:cNvPr id="30" name="Straight Arrow Connector 29">
                <a:extLst>
                  <a:ext uri="{FF2B5EF4-FFF2-40B4-BE49-F238E27FC236}">
                    <a16:creationId xmlns:a16="http://schemas.microsoft.com/office/drawing/2014/main" id="{16856DCD-8294-4647-BF2A-CB985AFFF865}"/>
                  </a:ext>
                </a:extLst>
              </p:cNvPr>
              <p:cNvCxnSpPr/>
              <p:nvPr/>
            </p:nvCxnSpPr>
            <p:spPr>
              <a:xfrm>
                <a:off x="8801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0B4E315-4D44-7346-AF7C-F8B61638BFDE}"/>
                  </a:ext>
                </a:extLst>
              </p:cNvPr>
              <p:cNvSpPr txBox="1"/>
              <p:nvPr/>
            </p:nvSpPr>
            <p:spPr>
              <a:xfrm>
                <a:off x="6652985" y="2198470"/>
                <a:ext cx="1357936" cy="646331"/>
              </a:xfrm>
              <a:prstGeom prst="rect">
                <a:avLst/>
              </a:prstGeom>
              <a:noFill/>
            </p:spPr>
            <p:txBody>
              <a:bodyPr wrap="none" rtlCol="0">
                <a:spAutoFit/>
              </a:bodyPr>
              <a:lstStyle/>
              <a:p>
                <a:pPr algn="ctr"/>
                <a:r>
                  <a:rPr lang="en-US" b="1" dirty="0"/>
                  <a:t>Electrostatic</a:t>
                </a:r>
              </a:p>
              <a:p>
                <a:pPr algn="ctr"/>
                <a:r>
                  <a:rPr lang="en-US" b="1" dirty="0"/>
                  <a:t>force</a:t>
                </a:r>
              </a:p>
            </p:txBody>
          </p:sp>
          <p:cxnSp>
            <p:nvCxnSpPr>
              <p:cNvPr id="33" name="Curved Connector 32">
                <a:extLst>
                  <a:ext uri="{FF2B5EF4-FFF2-40B4-BE49-F238E27FC236}">
                    <a16:creationId xmlns:a16="http://schemas.microsoft.com/office/drawing/2014/main" id="{25CAC6C2-EE70-4444-BCE3-17586E39AC91}"/>
                  </a:ext>
                </a:extLst>
              </p:cNvPr>
              <p:cNvCxnSpPr>
                <a:cxnSpLocks/>
                <a:stCxn id="31" idx="3"/>
              </p:cNvCxnSpPr>
              <p:nvPr/>
            </p:nvCxnSpPr>
            <p:spPr>
              <a:xfrm flipV="1">
                <a:off x="8010921" y="2021702"/>
                <a:ext cx="661918" cy="499934"/>
              </a:xfrm>
              <a:prstGeom prst="curvedConnector3">
                <a:avLst>
                  <a:gd name="adj1" fmla="val 1162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BCDAC9C-60F5-324D-B524-2D86CD1F6F30}"/>
                  </a:ext>
                </a:extLst>
              </p:cNvPr>
              <p:cNvCxnSpPr/>
              <p:nvPr/>
            </p:nvCxnSpPr>
            <p:spPr>
              <a:xfrm>
                <a:off x="8953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4C1E0B4-333B-B54C-A2EA-C0B3E2E2A6B1}"/>
                  </a:ext>
                </a:extLst>
              </p:cNvPr>
              <p:cNvCxnSpPr/>
              <p:nvPr/>
            </p:nvCxnSpPr>
            <p:spPr>
              <a:xfrm>
                <a:off x="8877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C42C85-BC91-F941-A8B4-3775BBC2D991}"/>
                  </a:ext>
                </a:extLst>
              </p:cNvPr>
              <p:cNvCxnSpPr/>
              <p:nvPr/>
            </p:nvCxnSpPr>
            <p:spPr>
              <a:xfrm>
                <a:off x="9029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86FF59-5864-4840-93E5-5E53C675ECF6}"/>
                  </a:ext>
                </a:extLst>
              </p:cNvPr>
              <p:cNvCxnSpPr/>
              <p:nvPr/>
            </p:nvCxnSpPr>
            <p:spPr>
              <a:xfrm>
                <a:off x="91059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316A37-DCC1-5B45-A540-718C94031702}"/>
                  </a:ext>
                </a:extLst>
              </p:cNvPr>
              <p:cNvCxnSpPr/>
              <p:nvPr/>
            </p:nvCxnSpPr>
            <p:spPr>
              <a:xfrm>
                <a:off x="92583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2169B0-3E1E-9240-85F7-CDBCC92B7A43}"/>
                  </a:ext>
                </a:extLst>
              </p:cNvPr>
              <p:cNvCxnSpPr/>
              <p:nvPr/>
            </p:nvCxnSpPr>
            <p:spPr>
              <a:xfrm>
                <a:off x="91821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A09C738-2DC9-8040-97B4-070ECDD86AB7}"/>
                  </a:ext>
                </a:extLst>
              </p:cNvPr>
              <p:cNvCxnSpPr/>
              <p:nvPr/>
            </p:nvCxnSpPr>
            <p:spPr>
              <a:xfrm>
                <a:off x="93345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AC1CDD2-3F0C-5F43-AB9A-F6FABED4BF44}"/>
                  </a:ext>
                </a:extLst>
              </p:cNvPr>
              <p:cNvCxnSpPr>
                <a:cxnSpLocks/>
              </p:cNvCxnSpPr>
              <p:nvPr/>
            </p:nvCxnSpPr>
            <p:spPr>
              <a:xfrm>
                <a:off x="9410700" y="1905001"/>
                <a:ext cx="0" cy="292100"/>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4F9B2538-FDFB-0341-9A61-CFB3BA15E0FF}"/>
              </a:ext>
            </a:extLst>
          </p:cNvPr>
          <p:cNvGrpSpPr/>
          <p:nvPr/>
        </p:nvGrpSpPr>
        <p:grpSpPr>
          <a:xfrm>
            <a:off x="5659213" y="3590788"/>
            <a:ext cx="6277424" cy="3126484"/>
            <a:chOff x="3917689" y="3439570"/>
            <a:chExt cx="6277424" cy="3126484"/>
          </a:xfrm>
        </p:grpSpPr>
        <p:grpSp>
          <p:nvGrpSpPr>
            <p:cNvPr id="97" name="Group 96">
              <a:extLst>
                <a:ext uri="{FF2B5EF4-FFF2-40B4-BE49-F238E27FC236}">
                  <a16:creationId xmlns:a16="http://schemas.microsoft.com/office/drawing/2014/main" id="{FFA55AF1-1322-1743-9DA8-F9202E0C4F81}"/>
                </a:ext>
              </a:extLst>
            </p:cNvPr>
            <p:cNvGrpSpPr/>
            <p:nvPr/>
          </p:nvGrpSpPr>
          <p:grpSpPr>
            <a:xfrm>
              <a:off x="3917689" y="3775878"/>
              <a:ext cx="4356622" cy="2790176"/>
              <a:chOff x="1068103" y="3830804"/>
              <a:chExt cx="4356622" cy="2790176"/>
            </a:xfrm>
          </p:grpSpPr>
          <p:cxnSp>
            <p:nvCxnSpPr>
              <p:cNvPr id="98" name="Straight Arrow Connector 97">
                <a:extLst>
                  <a:ext uri="{FF2B5EF4-FFF2-40B4-BE49-F238E27FC236}">
                    <a16:creationId xmlns:a16="http://schemas.microsoft.com/office/drawing/2014/main" id="{C5C621A2-7E29-8A41-8647-4C866A7EA6C3}"/>
                  </a:ext>
                </a:extLst>
              </p:cNvPr>
              <p:cNvCxnSpPr>
                <a:cxnSpLocks/>
              </p:cNvCxnSpPr>
              <p:nvPr/>
            </p:nvCxnSpPr>
            <p:spPr>
              <a:xfrm flipH="1" flipV="1">
                <a:off x="1584325" y="3923414"/>
                <a:ext cx="1" cy="2264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538B549-6137-8E42-8EA6-31B60FFA4A4E}"/>
                  </a:ext>
                </a:extLst>
              </p:cNvPr>
              <p:cNvCxnSpPr>
                <a:cxnSpLocks/>
              </p:cNvCxnSpPr>
              <p:nvPr/>
            </p:nvCxnSpPr>
            <p:spPr>
              <a:xfrm>
                <a:off x="1584326" y="6188149"/>
                <a:ext cx="3302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19EC01BA-78F4-CE42-8D13-42B450BADF6B}"/>
                  </a:ext>
                </a:extLst>
              </p:cNvPr>
              <p:cNvCxnSpPr>
                <a:cxnSpLocks/>
              </p:cNvCxnSpPr>
              <p:nvPr/>
            </p:nvCxnSpPr>
            <p:spPr>
              <a:xfrm flipV="1">
                <a:off x="1584326" y="4167667"/>
                <a:ext cx="3094000" cy="2020482"/>
              </a:xfrm>
              <a:prstGeom prst="bentConnector3">
                <a:avLst>
                  <a:gd name="adj1" fmla="val 716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EE040CAA-B8AD-5145-8F91-184D40EADE9A}"/>
                  </a:ext>
                </a:extLst>
              </p:cNvPr>
              <p:cNvCxnSpPr>
                <a:cxnSpLocks/>
              </p:cNvCxnSpPr>
              <p:nvPr/>
            </p:nvCxnSpPr>
            <p:spPr>
              <a:xfrm rot="10800000" flipV="1">
                <a:off x="1584326" y="4167667"/>
                <a:ext cx="2940050" cy="2020482"/>
              </a:xfrm>
              <a:prstGeom prst="bentConnector3">
                <a:avLst>
                  <a:gd name="adj1" fmla="val 68082"/>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2" name="Triangle 101">
                <a:extLst>
                  <a:ext uri="{FF2B5EF4-FFF2-40B4-BE49-F238E27FC236}">
                    <a16:creationId xmlns:a16="http://schemas.microsoft.com/office/drawing/2014/main" id="{EF24A832-CBE2-D648-8863-9FF1573306CE}"/>
                  </a:ext>
                </a:extLst>
              </p:cNvPr>
              <p:cNvSpPr/>
              <p:nvPr/>
            </p:nvSpPr>
            <p:spPr>
              <a:xfrm>
                <a:off x="3693041" y="5082215"/>
                <a:ext cx="234341" cy="20201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riangle 102">
                <a:extLst>
                  <a:ext uri="{FF2B5EF4-FFF2-40B4-BE49-F238E27FC236}">
                    <a16:creationId xmlns:a16="http://schemas.microsoft.com/office/drawing/2014/main" id="{CCA6EB50-309F-DD45-BBCB-4FF8F099322C}"/>
                  </a:ext>
                </a:extLst>
              </p:cNvPr>
              <p:cNvSpPr/>
              <p:nvPr/>
            </p:nvSpPr>
            <p:spPr>
              <a:xfrm rot="10800000">
                <a:off x="2404342" y="5131098"/>
                <a:ext cx="234341" cy="202018"/>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3DA080E3-B686-DA40-BD89-E6ECC8F347A3}"/>
                  </a:ext>
                </a:extLst>
              </p:cNvPr>
              <p:cNvSpPr txBox="1"/>
              <p:nvPr/>
            </p:nvSpPr>
            <p:spPr>
              <a:xfrm>
                <a:off x="2280965" y="6251648"/>
                <a:ext cx="481094" cy="369332"/>
              </a:xfrm>
              <a:prstGeom prst="rect">
                <a:avLst/>
              </a:prstGeom>
              <a:noFill/>
            </p:spPr>
            <p:txBody>
              <a:bodyPr wrap="none" rtlCol="0">
                <a:spAutoFit/>
              </a:bodyPr>
              <a:lstStyle/>
              <a:p>
                <a:r>
                  <a:rPr lang="en-US" b="1" dirty="0"/>
                  <a:t>V</a:t>
                </a:r>
                <a:r>
                  <a:rPr lang="en-US" b="1" baseline="-25000" dirty="0"/>
                  <a:t>po</a:t>
                </a:r>
                <a:endParaRPr lang="en-US" b="1" dirty="0"/>
              </a:p>
            </p:txBody>
          </p:sp>
          <p:sp>
            <p:nvSpPr>
              <p:cNvPr id="105" name="TextBox 104">
                <a:extLst>
                  <a:ext uri="{FF2B5EF4-FFF2-40B4-BE49-F238E27FC236}">
                    <a16:creationId xmlns:a16="http://schemas.microsoft.com/office/drawing/2014/main" id="{93C6AC39-0EDB-1A46-AA64-3922002BEB42}"/>
                  </a:ext>
                </a:extLst>
              </p:cNvPr>
              <p:cNvSpPr txBox="1"/>
              <p:nvPr/>
            </p:nvSpPr>
            <p:spPr>
              <a:xfrm>
                <a:off x="3592106" y="6230531"/>
                <a:ext cx="436210" cy="369332"/>
              </a:xfrm>
              <a:prstGeom prst="rect">
                <a:avLst/>
              </a:prstGeom>
              <a:noFill/>
            </p:spPr>
            <p:txBody>
              <a:bodyPr wrap="none" rtlCol="0">
                <a:spAutoFit/>
              </a:bodyPr>
              <a:lstStyle/>
              <a:p>
                <a:r>
                  <a:rPr lang="en-US" b="1" dirty="0"/>
                  <a:t>V</a:t>
                </a:r>
                <a:r>
                  <a:rPr lang="en-US" b="1" baseline="-25000" dirty="0"/>
                  <a:t>pi</a:t>
                </a:r>
                <a:endParaRPr lang="en-US" b="1" dirty="0"/>
              </a:p>
            </p:txBody>
          </p:sp>
          <p:sp>
            <p:nvSpPr>
              <p:cNvPr id="106" name="TextBox 105">
                <a:extLst>
                  <a:ext uri="{FF2B5EF4-FFF2-40B4-BE49-F238E27FC236}">
                    <a16:creationId xmlns:a16="http://schemas.microsoft.com/office/drawing/2014/main" id="{AF9428BB-DC35-D04B-A3BA-42F4518C24E8}"/>
                  </a:ext>
                </a:extLst>
              </p:cNvPr>
              <p:cNvSpPr txBox="1"/>
              <p:nvPr/>
            </p:nvSpPr>
            <p:spPr>
              <a:xfrm>
                <a:off x="2910278" y="6251648"/>
                <a:ext cx="609462" cy="369332"/>
              </a:xfrm>
              <a:prstGeom prst="rect">
                <a:avLst/>
              </a:prstGeom>
              <a:noFill/>
            </p:spPr>
            <p:txBody>
              <a:bodyPr wrap="none" rtlCol="0">
                <a:spAutoFit/>
              </a:bodyPr>
              <a:lstStyle/>
              <a:p>
                <a:r>
                  <a:rPr lang="en-US" b="1" dirty="0"/>
                  <a:t>V</a:t>
                </a:r>
                <a:r>
                  <a:rPr lang="en-US" b="1" baseline="-25000" dirty="0"/>
                  <a:t>hold</a:t>
                </a:r>
                <a:endParaRPr lang="en-US" b="1" dirty="0"/>
              </a:p>
            </p:txBody>
          </p:sp>
          <p:cxnSp>
            <p:nvCxnSpPr>
              <p:cNvPr id="107" name="Straight Connector 106">
                <a:extLst>
                  <a:ext uri="{FF2B5EF4-FFF2-40B4-BE49-F238E27FC236}">
                    <a16:creationId xmlns:a16="http://schemas.microsoft.com/office/drawing/2014/main" id="{D0318575-827F-5C43-8BA9-52611E284458}"/>
                  </a:ext>
                </a:extLst>
              </p:cNvPr>
              <p:cNvCxnSpPr>
                <a:cxnSpLocks/>
              </p:cNvCxnSpPr>
              <p:nvPr/>
            </p:nvCxnSpPr>
            <p:spPr>
              <a:xfrm>
                <a:off x="3177082" y="4061637"/>
                <a:ext cx="0" cy="212651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92F3289-77E9-3A43-AA78-02EB326936CB}"/>
                  </a:ext>
                </a:extLst>
              </p:cNvPr>
              <p:cNvSpPr txBox="1"/>
              <p:nvPr/>
            </p:nvSpPr>
            <p:spPr>
              <a:xfrm>
                <a:off x="4833345" y="5953532"/>
                <a:ext cx="591380" cy="461665"/>
              </a:xfrm>
              <a:prstGeom prst="rect">
                <a:avLst/>
              </a:prstGeom>
              <a:noFill/>
            </p:spPr>
            <p:txBody>
              <a:bodyPr wrap="none" rtlCol="0">
                <a:spAutoFit/>
              </a:bodyPr>
              <a:lstStyle/>
              <a:p>
                <a:r>
                  <a:rPr lang="en-US" sz="2400" b="1" dirty="0"/>
                  <a:t>V</a:t>
                </a:r>
                <a:r>
                  <a:rPr lang="en-US" sz="2400" b="1" baseline="-25000" dirty="0"/>
                  <a:t>GS</a:t>
                </a:r>
                <a:endParaRPr lang="en-US" sz="2400" b="1" dirty="0"/>
              </a:p>
            </p:txBody>
          </p:sp>
          <p:sp>
            <p:nvSpPr>
              <p:cNvPr id="109" name="TextBox 108">
                <a:extLst>
                  <a:ext uri="{FF2B5EF4-FFF2-40B4-BE49-F238E27FC236}">
                    <a16:creationId xmlns:a16="http://schemas.microsoft.com/office/drawing/2014/main" id="{D6FF70ED-2188-CA42-8980-592EBCABF08F}"/>
                  </a:ext>
                </a:extLst>
              </p:cNvPr>
              <p:cNvSpPr txBox="1"/>
              <p:nvPr/>
            </p:nvSpPr>
            <p:spPr>
              <a:xfrm>
                <a:off x="1068103" y="3830804"/>
                <a:ext cx="494046" cy="461665"/>
              </a:xfrm>
              <a:prstGeom prst="rect">
                <a:avLst/>
              </a:prstGeom>
              <a:noFill/>
            </p:spPr>
            <p:txBody>
              <a:bodyPr wrap="none" rtlCol="0">
                <a:spAutoFit/>
              </a:bodyPr>
              <a:lstStyle/>
              <a:p>
                <a:r>
                  <a:rPr lang="en-US" sz="2400" b="1" dirty="0"/>
                  <a:t>I</a:t>
                </a:r>
                <a:r>
                  <a:rPr lang="en-US" sz="2400" b="1" baseline="-25000" dirty="0"/>
                  <a:t>DS</a:t>
                </a:r>
                <a:endParaRPr lang="en-US" sz="2400" b="1" dirty="0"/>
              </a:p>
            </p:txBody>
          </p:sp>
        </p:grpSp>
        <p:cxnSp>
          <p:nvCxnSpPr>
            <p:cNvPr id="3" name="Straight Arrow Connector 2">
              <a:extLst>
                <a:ext uri="{FF2B5EF4-FFF2-40B4-BE49-F238E27FC236}">
                  <a16:creationId xmlns:a16="http://schemas.microsoft.com/office/drawing/2014/main" id="{F56A3E75-E281-0B49-9D41-116398E81DF9}"/>
                </a:ext>
              </a:extLst>
            </p:cNvPr>
            <p:cNvCxnSpPr>
              <a:cxnSpLocks/>
            </p:cNvCxnSpPr>
            <p:nvPr/>
          </p:nvCxnSpPr>
          <p:spPr>
            <a:xfrm>
              <a:off x="5351499" y="3868488"/>
              <a:ext cx="130780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980EEF5-54D6-8F4E-949F-AF5840EA53ED}"/>
                </a:ext>
              </a:extLst>
            </p:cNvPr>
            <p:cNvSpPr txBox="1"/>
            <p:nvPr/>
          </p:nvSpPr>
          <p:spPr>
            <a:xfrm>
              <a:off x="5019950" y="3439570"/>
              <a:ext cx="2013436" cy="369332"/>
            </a:xfrm>
            <a:prstGeom prst="rect">
              <a:avLst/>
            </a:prstGeom>
            <a:noFill/>
          </p:spPr>
          <p:txBody>
            <a:bodyPr wrap="none" rtlCol="0">
              <a:spAutoFit/>
            </a:bodyPr>
            <a:lstStyle/>
            <a:p>
              <a:r>
                <a:rPr lang="en-US" b="1" dirty="0"/>
                <a:t>Hysteresis Window</a:t>
              </a:r>
            </a:p>
          </p:txBody>
        </p:sp>
        <p:cxnSp>
          <p:nvCxnSpPr>
            <p:cNvPr id="12" name="Straight Arrow Connector 11">
              <a:extLst>
                <a:ext uri="{FF2B5EF4-FFF2-40B4-BE49-F238E27FC236}">
                  <a16:creationId xmlns:a16="http://schemas.microsoft.com/office/drawing/2014/main" id="{3DDA5F73-10FF-A14B-A233-703CEAD6F9F2}"/>
                </a:ext>
              </a:extLst>
            </p:cNvPr>
            <p:cNvCxnSpPr>
              <a:cxnSpLocks/>
            </p:cNvCxnSpPr>
            <p:nvPr/>
          </p:nvCxnSpPr>
          <p:spPr>
            <a:xfrm flipH="1" flipV="1">
              <a:off x="6776969" y="4922875"/>
              <a:ext cx="1246255" cy="3064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3CE827-7BE8-AB47-A9F4-AC0A33F90EDB}"/>
                </a:ext>
              </a:extLst>
            </p:cNvPr>
            <p:cNvSpPr txBox="1"/>
            <p:nvPr/>
          </p:nvSpPr>
          <p:spPr>
            <a:xfrm>
              <a:off x="7947286" y="5027289"/>
              <a:ext cx="2247827" cy="646331"/>
            </a:xfrm>
            <a:prstGeom prst="rect">
              <a:avLst/>
            </a:prstGeom>
            <a:noFill/>
          </p:spPr>
          <p:txBody>
            <a:bodyPr wrap="square" rtlCol="0">
              <a:spAutoFit/>
            </a:bodyPr>
            <a:lstStyle/>
            <a:p>
              <a:pPr algn="ctr"/>
              <a:r>
                <a:rPr lang="en-US" b="1" dirty="0"/>
                <a:t>Infinite subthreshold slope</a:t>
              </a:r>
            </a:p>
          </p:txBody>
        </p:sp>
      </p:grpSp>
      <p:sp>
        <p:nvSpPr>
          <p:cNvPr id="15" name="TextBox 14">
            <a:extLst>
              <a:ext uri="{FF2B5EF4-FFF2-40B4-BE49-F238E27FC236}">
                <a16:creationId xmlns:a16="http://schemas.microsoft.com/office/drawing/2014/main" id="{9C06A486-A1CE-1045-8B93-47A9CEE7131A}"/>
              </a:ext>
            </a:extLst>
          </p:cNvPr>
          <p:cNvSpPr txBox="1"/>
          <p:nvPr/>
        </p:nvSpPr>
        <p:spPr>
          <a:xfrm>
            <a:off x="1095590" y="4781705"/>
            <a:ext cx="3487087" cy="1077218"/>
          </a:xfrm>
          <a:prstGeom prst="rect">
            <a:avLst/>
          </a:prstGeom>
          <a:noFill/>
        </p:spPr>
        <p:txBody>
          <a:bodyPr wrap="square" rtlCol="0">
            <a:spAutoFit/>
          </a:bodyPr>
          <a:lstStyle/>
          <a:p>
            <a:pPr algn="ctr"/>
            <a:r>
              <a:rPr lang="en-US" sz="3200" b="1" dirty="0"/>
              <a:t>3-terminal (3T) NEM relay</a:t>
            </a:r>
          </a:p>
        </p:txBody>
      </p:sp>
      <p:sp>
        <p:nvSpPr>
          <p:cNvPr id="21" name="TextBox 20">
            <a:extLst>
              <a:ext uri="{FF2B5EF4-FFF2-40B4-BE49-F238E27FC236}">
                <a16:creationId xmlns:a16="http://schemas.microsoft.com/office/drawing/2014/main" id="{C79D1602-CC7F-0948-8309-2EF426E6B1DF}"/>
              </a:ext>
            </a:extLst>
          </p:cNvPr>
          <p:cNvSpPr txBox="1"/>
          <p:nvPr/>
        </p:nvSpPr>
        <p:spPr>
          <a:xfrm>
            <a:off x="2249129" y="309231"/>
            <a:ext cx="1604093" cy="523220"/>
          </a:xfrm>
          <a:prstGeom prst="rect">
            <a:avLst/>
          </a:prstGeom>
          <a:noFill/>
        </p:spPr>
        <p:txBody>
          <a:bodyPr wrap="none" rtlCol="0">
            <a:spAutoFit/>
          </a:bodyPr>
          <a:lstStyle/>
          <a:p>
            <a:r>
              <a:rPr lang="en-US" sz="2800" b="1" dirty="0"/>
              <a:t>OFF-state</a:t>
            </a:r>
          </a:p>
        </p:txBody>
      </p:sp>
      <p:sp>
        <p:nvSpPr>
          <p:cNvPr id="64" name="TextBox 63">
            <a:extLst>
              <a:ext uri="{FF2B5EF4-FFF2-40B4-BE49-F238E27FC236}">
                <a16:creationId xmlns:a16="http://schemas.microsoft.com/office/drawing/2014/main" id="{066F7ABA-F550-694A-B58E-EC5FAFA30135}"/>
              </a:ext>
            </a:extLst>
          </p:cNvPr>
          <p:cNvSpPr txBox="1"/>
          <p:nvPr/>
        </p:nvSpPr>
        <p:spPr>
          <a:xfrm>
            <a:off x="8301155" y="309231"/>
            <a:ext cx="1511119" cy="523220"/>
          </a:xfrm>
          <a:prstGeom prst="rect">
            <a:avLst/>
          </a:prstGeom>
          <a:noFill/>
        </p:spPr>
        <p:txBody>
          <a:bodyPr wrap="none" rtlCol="0">
            <a:spAutoFit/>
          </a:bodyPr>
          <a:lstStyle/>
          <a:p>
            <a:r>
              <a:rPr lang="en-US" sz="2800" b="1" dirty="0"/>
              <a:t>ON-state</a:t>
            </a:r>
          </a:p>
        </p:txBody>
      </p:sp>
    </p:spTree>
    <p:extLst>
      <p:ext uri="{BB962C8B-B14F-4D97-AF65-F5344CB8AC3E}">
        <p14:creationId xmlns:p14="http://schemas.microsoft.com/office/powerpoint/2010/main" val="59801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48DA-89DE-3B41-8E62-5F35E2EAB2D8}"/>
              </a:ext>
            </a:extLst>
          </p:cNvPr>
          <p:cNvSpPr>
            <a:spLocks noGrp="1"/>
          </p:cNvSpPr>
          <p:nvPr>
            <p:ph type="title"/>
          </p:nvPr>
        </p:nvSpPr>
        <p:spPr/>
        <p:txBody>
          <a:bodyPr/>
          <a:lstStyle/>
          <a:p>
            <a:r>
              <a:rPr lang="en-US" dirty="0"/>
              <a:t>3T &amp; 4T Devices</a:t>
            </a:r>
          </a:p>
        </p:txBody>
      </p:sp>
      <p:pic>
        <p:nvPicPr>
          <p:cNvPr id="5" name="Content Placeholder 4">
            <a:extLst>
              <a:ext uri="{FF2B5EF4-FFF2-40B4-BE49-F238E27FC236}">
                <a16:creationId xmlns:a16="http://schemas.microsoft.com/office/drawing/2014/main" id="{F4F10EAB-EB1F-8348-952D-ABC9E31A976A}"/>
              </a:ext>
            </a:extLst>
          </p:cNvPr>
          <p:cNvPicPr>
            <a:picLocks noGrp="1" noChangeAspect="1"/>
          </p:cNvPicPr>
          <p:nvPr>
            <p:ph idx="1"/>
          </p:nvPr>
        </p:nvPicPr>
        <p:blipFill>
          <a:blip r:embed="rId2"/>
          <a:stretch>
            <a:fillRect/>
          </a:stretch>
        </p:blipFill>
        <p:spPr>
          <a:xfrm>
            <a:off x="2170232" y="1825625"/>
            <a:ext cx="7851535" cy="4351338"/>
          </a:xfrm>
        </p:spPr>
      </p:pic>
    </p:spTree>
    <p:extLst>
      <p:ext uri="{BB962C8B-B14F-4D97-AF65-F5344CB8AC3E}">
        <p14:creationId xmlns:p14="http://schemas.microsoft.com/office/powerpoint/2010/main" val="35951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17760</TotalTime>
  <Words>2420</Words>
  <Application>Microsoft Macintosh PowerPoint</Application>
  <PresentationFormat>Widescreen</PresentationFormat>
  <Paragraphs>631</Paragraphs>
  <Slides>33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Hybrid RRAM-NEMS Design for Nonvolatile 3D Routing in CGRAs</vt:lpstr>
      <vt:lpstr>Designing an application today</vt:lpstr>
      <vt:lpstr>How can we improve application design?</vt:lpstr>
      <vt:lpstr>Well, where does reconfigurability overhead come from?</vt:lpstr>
      <vt:lpstr>Reducing reconfigurable routing overhead using emerging nanotechnologies</vt:lpstr>
      <vt:lpstr>Combining RRAM and NEMS approaches</vt:lpstr>
      <vt:lpstr>NEM Relays</vt:lpstr>
      <vt:lpstr>PowerPoint Presentation</vt:lpstr>
      <vt:lpstr>3T &amp; 4T Devices</vt:lpstr>
      <vt:lpstr>Previous work on NEM relays for FPGAs</vt:lpstr>
      <vt:lpstr>Half-Select Design for NEM Relay R/W</vt:lpstr>
      <vt:lpstr>Properties that lead to overhead cancellation</vt:lpstr>
      <vt:lpstr>RRAM</vt:lpstr>
      <vt:lpstr>PowerPoint Presentation</vt:lpstr>
      <vt:lpstr>Previous work on RRAM relays for FPGAs</vt:lpstr>
      <vt:lpstr>RRAM 1T2R Operation Modes</vt:lpstr>
      <vt:lpstr>Properties that lead to overhead cancellation</vt:lpstr>
      <vt:lpstr>How can we synergize RRAM &amp; NEM relays?</vt:lpstr>
      <vt:lpstr>PowerPoint Presentation</vt:lpstr>
      <vt:lpstr>PowerPoint Presentation</vt:lpstr>
      <vt:lpstr>Row/col controllers</vt:lpstr>
      <vt:lpstr>Properties that lead to overhead cancellation</vt:lpstr>
      <vt:lpstr>Island-Style Architecture</vt:lpstr>
      <vt:lpstr>Connection boxes</vt:lpstr>
      <vt:lpstr>RRAM/NEMS switch BEOL standard cell layout</vt:lpstr>
      <vt:lpstr>Switch boxes</vt:lpstr>
      <vt:lpstr>Layout strategy: 3D fold</vt:lpstr>
      <vt:lpstr>Device Constraints</vt:lpstr>
      <vt:lpstr>Next Steps</vt:lpstr>
      <vt:lpstr>Future Work: LUTs with RRAM/NEMS</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Levy</dc:creator>
  <cp:lastModifiedBy>Akash Levy</cp:lastModifiedBy>
  <cp:revision>118</cp:revision>
  <dcterms:created xsi:type="dcterms:W3CDTF">2019-01-14T09:04:24Z</dcterms:created>
  <dcterms:modified xsi:type="dcterms:W3CDTF">2019-02-26T23:59:54Z</dcterms:modified>
</cp:coreProperties>
</file>