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2D149-91B7-BFCA-0CB1-FDEA3EFDBE8D}" v="14" dt="2024-04-17T04:08:15.119"/>
    <p1510:client id="{ABF009A3-90DC-BE17-DB09-1E4092517E98}" v="374" dt="2024-04-17T16:38:40.371"/>
    <p1510:client id="{DDA97B38-911C-4528-822E-09E4AC50E704}" v="48" dt="2024-04-17T16:21:22.441"/>
    <p1510:client id="{EF8E2030-1131-5B5D-C037-C87C37880F42}" v="58" dt="2024-04-17T00:08:5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t diamond">
            <a:extLst>
              <a:ext uri="{FF2B5EF4-FFF2-40B4-BE49-F238E27FC236}">
                <a16:creationId xmlns:a16="http://schemas.microsoft.com/office/drawing/2014/main" id="{A74F9A58-4099-57A3-2487-46191CA9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7" t="9091" r="113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Back Bay Jewels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-Priyanka Senthil Kumar &amp;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 Samuel Dragomire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335-718E-C7FE-2BE7-21FC7F60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Background information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4039-127A-730E-85BC-1AFC43B8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91"/>
            <a:ext cx="9435860" cy="49374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latin typeface="Times New Roman"/>
                <a:cs typeface="Times New Roman"/>
              </a:rPr>
              <a:t>Back Bay Jewels, is a jewelry and precious metal retailer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r>
              <a:rPr lang="en-US" sz="2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usiness must keep track of every step of the jewelry-making process to stamp out any sources of imperfection or suspend trading with untrusted suppliers</a:t>
            </a:r>
          </a:p>
          <a:p>
            <a:endParaRPr lang="en-US" sz="22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For the sake of security and minimizing human interaction, with valuable items, the store will be online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Back Bay Jewels takes on the responsibility of quality checking the fineness of materials and recording them to meet the standards required for crafting jewelry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The company will offer replacement or repair service for damaged or defective pieces if the customer is registered in the e-commerce platform with their Customer ID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50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6E60-EEC9-1977-20A0-6371C1E9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CD95-8CFC-C92F-0B5B-5489D10F6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700">
                <a:latin typeface="Times New Roman"/>
                <a:ea typeface="+mn-lt"/>
                <a:cs typeface="+mn-lt"/>
              </a:rPr>
              <a:t>Business required  a database management system to track raw materials purchased from suppliers, items stored in factory vaults, and customer purchases made from the online storefront</a:t>
            </a:r>
            <a:endParaRPr lang="en-US" sz="1700">
              <a:latin typeface="Times New Roman"/>
              <a:cs typeface="Times New Roman"/>
            </a:endParaRPr>
          </a:p>
          <a:p>
            <a:r>
              <a:rPr lang="en-US" sz="1700">
                <a:latin typeface="Times New Roman"/>
                <a:ea typeface="+mn-lt"/>
                <a:cs typeface="+mn-lt"/>
              </a:rPr>
              <a:t>There should be a separate entity to aggregate the operations taken place in factory </a:t>
            </a:r>
            <a:endParaRPr lang="en-US" sz="1700">
              <a:latin typeface="Times New Roman"/>
              <a:cs typeface="Times New Roman"/>
            </a:endParaRPr>
          </a:p>
          <a:p>
            <a:r>
              <a:rPr lang="en-US" sz="1700">
                <a:latin typeface="Times New Roman"/>
                <a:ea typeface="+mn-lt"/>
                <a:cs typeface="Times New Roman"/>
              </a:rPr>
              <a:t>T</a:t>
            </a:r>
            <a:r>
              <a:rPr lang="en-US" sz="1700">
                <a:latin typeface="Times New Roman"/>
                <a:ea typeface="+mn-lt"/>
                <a:cs typeface="+mn-lt"/>
              </a:rPr>
              <a:t>here should be quality check recorder to verify the purchased items from suppliers meet the business standards and prevent continuing trade with disreputable suppliers</a:t>
            </a:r>
            <a:endParaRPr lang="en-US" sz="1700">
              <a:latin typeface="Times New Roman"/>
              <a:cs typeface="Times New Roman"/>
            </a:endParaRPr>
          </a:p>
          <a:p>
            <a:r>
              <a:rPr lang="en-US" sz="1700">
                <a:latin typeface="Times New Roman"/>
                <a:ea typeface="+mn-lt"/>
                <a:cs typeface="+mn-lt"/>
              </a:rPr>
              <a:t>If any product is damaged while sending to a customer the business can have the item repaired at a reputable external jewelry showroom</a:t>
            </a:r>
            <a:endParaRPr lang="en-US" sz="1700">
              <a:latin typeface="Times New Roman"/>
              <a:cs typeface="Times New Roman"/>
            </a:endParaRPr>
          </a:p>
        </p:txBody>
      </p:sp>
      <p:pic>
        <p:nvPicPr>
          <p:cNvPr id="8" name="Picture 7" descr="Cardboard boxes on conveyor belt">
            <a:extLst>
              <a:ext uri="{FF2B5EF4-FFF2-40B4-BE49-F238E27FC236}">
                <a16:creationId xmlns:a16="http://schemas.microsoft.com/office/drawing/2014/main" id="{8D2328C0-9FB5-7F1E-57B5-1C8284B1E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7" r="15690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873-68C0-2450-A2CD-C99C3E61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0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7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Conceptual data model (EER)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D558E2D5-03FF-0353-0A99-6619FC19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701120"/>
            <a:ext cx="11984966" cy="59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6B9F-029B-9FA6-76DF-ADCFDC24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Conceptual data model (UML)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74D243AA-E6A5-53E4-10C5-F995A10B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15" y="1812889"/>
            <a:ext cx="11829665" cy="4068742"/>
          </a:xfrm>
        </p:spPr>
      </p:pic>
    </p:spTree>
    <p:extLst>
      <p:ext uri="{BB962C8B-B14F-4D97-AF65-F5344CB8AC3E}">
        <p14:creationId xmlns:p14="http://schemas.microsoft.com/office/powerpoint/2010/main" val="11821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5C1ED-CD8C-AEF9-C406-CC1099B38E3E}"/>
              </a:ext>
            </a:extLst>
          </p:cNvPr>
          <p:cNvSpPr txBox="1"/>
          <p:nvPr/>
        </p:nvSpPr>
        <p:spPr>
          <a:xfrm>
            <a:off x="146650" y="2199678"/>
            <a:ext cx="7151298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SUPPLIER (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Material_ID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Sup_Name</a:t>
            </a:r>
            <a:r>
              <a:rPr lang="en-US" sz="9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, </a:t>
            </a:r>
            <a:r>
              <a:rPr lang="en-US" sz="900" b="1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Sup_ADDRESS</a:t>
            </a:r>
            <a:r>
              <a:rPr lang="en-US" sz="9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, </a:t>
            </a:r>
            <a:r>
              <a:rPr lang="en-US" sz="900" b="1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Sup_Type</a:t>
            </a:r>
            <a:r>
              <a:rPr lang="en-US" sz="9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, </a:t>
            </a:r>
            <a:r>
              <a:rPr lang="en-US" sz="900" b="1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Order_Type</a:t>
            </a:r>
            <a:r>
              <a:rPr lang="en-US" sz="9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, </a:t>
            </a:r>
            <a:r>
              <a:rPr lang="en-US" sz="900" b="1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Quantity_Supplied</a:t>
            </a:r>
            <a:r>
              <a:rPr lang="en-US" sz="900" b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unga" panose="020B0502040204020203" pitchFamily="34" charset="0"/>
              </a:rPr>
              <a:t>,</a:t>
            </a:r>
            <a:r>
              <a:rPr lang="en-US" sz="9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 </a:t>
            </a:r>
            <a:r>
              <a:rPr lang="en-US" sz="900" b="1" i="1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Record_Number</a:t>
            </a:r>
            <a:r>
              <a:rPr lang="en-US" sz="900" b="1" i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</a:t>
            </a:r>
            <a:r>
              <a:rPr lang="en-US" sz="900" b="1" i="1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Pur_ID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>
              <a:spcBef>
                <a:spcPts val="7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Record_Number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refers to </a:t>
            </a: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Record_Number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SUPPLIER relation, NOT NULL</a:t>
            </a:r>
            <a:endParaRPr lang="en-US" sz="90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>
              <a:spcBef>
                <a:spcPts val="7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Pur_ID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refers to</a:t>
            </a:r>
            <a:r>
              <a:rPr lang="en-US" sz="9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Pur_ID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PURCHASE HISTORY relation, NOT NULL</a:t>
            </a:r>
            <a:endParaRPr lang="en-US" sz="90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SUP-EMAIL (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Sup_Email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 </a:t>
            </a:r>
            <a:r>
              <a:rPr lang="en-US" sz="900" b="1" i="1" u="sng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 b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>
              <a:spcBef>
                <a:spcPts val="7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refers to </a:t>
            </a: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of SUPPLIER relation, NOT NULL</a:t>
            </a:r>
            <a:endParaRPr lang="en-US" sz="90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WHOLESALE_MARKET (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Material_ID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Product_Range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REFINERY (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Sup_ID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Material_ID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Quality_Assurance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PURCHASE_HISTORY (</a:t>
            </a:r>
            <a:r>
              <a:rPr lang="en-US" sz="900" b="1" u="sng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Pur_ID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Pur_Date</a:t>
            </a:r>
            <a:r>
              <a:rPr lang="en-US" sz="9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</a:t>
            </a:r>
            <a:r>
              <a:rPr lang="en-US" sz="9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Total_Price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QUALITY_CHECK_RECORDER (</a:t>
            </a:r>
            <a:r>
              <a:rPr lang="en-US" sz="900" b="1" u="sng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Record_Number</a:t>
            </a:r>
            <a:r>
              <a:rPr lang="en-US" sz="9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Date, </a:t>
            </a:r>
            <a:r>
              <a:rPr lang="en-US" sz="9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Quality_Rating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R="0" lvl="0">
              <a:spcBef>
                <a:spcPts val="700"/>
              </a:spcBef>
              <a:spcAft>
                <a:spcPts val="700"/>
              </a:spcAft>
            </a:pP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FACTORY (</a:t>
            </a:r>
            <a:r>
              <a:rPr lang="en-US" sz="900" b="1" i="1" u="sng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F_Vault_Key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lang="en-US" sz="900" b="1" i="1" u="sng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F_Emp_ID</a:t>
            </a:r>
            <a:r>
              <a:rPr lang="en-US" sz="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>
              <a:spcBef>
                <a:spcPts val="7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F_Vault_Key</a:t>
            </a:r>
            <a:r>
              <a:rPr lang="en-US" sz="9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: 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Foreign key refers to </a:t>
            </a: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Vault_Key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VAULT relation, NOT NULL</a:t>
            </a:r>
            <a:endParaRPr lang="en-US" sz="90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>
              <a:spcBef>
                <a:spcPts val="7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F_Emp_ID</a:t>
            </a:r>
            <a:r>
              <a:rPr lang="en-US" sz="9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Foreign key refers to </a:t>
            </a:r>
            <a:r>
              <a:rPr lang="en-US" sz="900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Emp_ID</a:t>
            </a:r>
            <a:r>
              <a:rPr lang="en-US" sz="9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EMPLOYER relation, NOT NULL 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VAULT(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Vault_key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Vault_Nr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Location,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Material_Name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Helvetica" panose="020B0604020202020204" pitchFamily="34" charset="0"/>
                <a:cs typeface="Tunga" panose="020B0502040204020203" pitchFamily="34" charset="0"/>
              </a:rPr>
              <a:t>Material_Quantity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r>
              <a: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90F8D-0873-AE55-A97A-0D02CF786BE8}"/>
              </a:ext>
            </a:extLst>
          </p:cNvPr>
          <p:cNvSpPr txBox="1"/>
          <p:nvPr/>
        </p:nvSpPr>
        <p:spPr>
          <a:xfrm>
            <a:off x="6961518" y="386773"/>
            <a:ext cx="536563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EMPLOYEE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Emp_ID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Name)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STOCK_HANDLING_TEAM (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Handeler_ID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Vault_Key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Handeler_ID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referring to the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Emp_ID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primary key of EMPLOYEE,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Vault_key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referring to the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Vault_key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primary key of VAULT,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JEWELRY_MAKER (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Maker_ID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MS Mincho" panose="02020609040205080304" pitchFamily="49" charset="-128"/>
                <a:cs typeface="Tunga" panose="020B0502040204020203" pitchFamily="34" charset="0"/>
              </a:rPr>
              <a:t>Prod_ID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Design_Description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Maker_ID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referring to the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Emp_ID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primary key of EMPLOYEE,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referring to the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primary key of FINAL PRODUCT,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FINAL_PRODUCT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Prod_Name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Prod_Description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Prod_Description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MS Mincho" panose="02020609040205080304" pitchFamily="49" charset="-128"/>
                <a:cs typeface="Tunga" panose="020B0502040204020203" pitchFamily="34" charset="0"/>
              </a:rPr>
              <a:t>Cust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_ID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Order_ID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Foreign key referring to the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CUSTOMER,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Order_ID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Foreign key referring to the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Order_ID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CUST_PURCHASE_ORDERS,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CUSTOMER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Cust_address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lang="en-US" sz="90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CUST_EMAIL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Cust_Email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Foreign key referring to the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CUSTOMER,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REPAIRER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Vendor_Nr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Address,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Showroom_name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DAMAGES (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sng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Vendor_Nr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Vendor_Nr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Foreign key referring to the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Vendor_Nr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REPAIRER,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Foreign key referring to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CUSTOMER,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CUST_PURCHASE_ORDERS (</a:t>
            </a:r>
            <a:r>
              <a:rPr kumimoji="0" lang="en-US" sz="9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Order_ID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Liscense_Nr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MS Mincho" panose="02020609040205080304" pitchFamily="49" charset="-128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Foreign key referring to the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Cust_ID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of CUSTOMER, NOT NULL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36AFC3-0106-00B9-7A99-3358C95C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Relational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9F3D41-ABF5-10E6-448C-AE53BE00DE42}"/>
              </a:ext>
            </a:extLst>
          </p:cNvPr>
          <p:cNvCxnSpPr/>
          <p:nvPr/>
        </p:nvCxnSpPr>
        <p:spPr>
          <a:xfrm>
            <a:off x="6961518" y="356573"/>
            <a:ext cx="0" cy="6022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9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Back Bay Jewels</vt:lpstr>
      <vt:lpstr>Background information and Business problem</vt:lpstr>
      <vt:lpstr>Business requirements</vt:lpstr>
      <vt:lpstr>Conceptual data model (EER)</vt:lpstr>
      <vt:lpstr>Conceptual data model (UML)</vt:lpstr>
      <vt:lpstr>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2024-04-16T23:13:06Z</dcterms:created>
  <dcterms:modified xsi:type="dcterms:W3CDTF">2024-05-10T20:13:25Z</dcterms:modified>
</cp:coreProperties>
</file>