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197"/>
  </p:normalViewPr>
  <p:slideViewPr>
    <p:cSldViewPr snapToGrid="0">
      <p:cViewPr varScale="1">
        <p:scale>
          <a:sx n="45" d="100"/>
          <a:sy n="45" d="100"/>
        </p:scale>
        <p:origin x="6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7144-F457-3C49-B7D4-823DB8FD6ED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14AA-1E98-FE4B-AEDB-AE02C4760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7144-F457-3C49-B7D4-823DB8FD6ED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14AA-1E98-FE4B-AEDB-AE02C4760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8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7144-F457-3C49-B7D4-823DB8FD6ED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14AA-1E98-FE4B-AEDB-AE02C4760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3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7144-F457-3C49-B7D4-823DB8FD6ED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14AA-1E98-FE4B-AEDB-AE02C4760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5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7144-F457-3C49-B7D4-823DB8FD6ED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14AA-1E98-FE4B-AEDB-AE02C4760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2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7144-F457-3C49-B7D4-823DB8FD6ED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14AA-1E98-FE4B-AEDB-AE02C4760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1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7144-F457-3C49-B7D4-823DB8FD6ED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14AA-1E98-FE4B-AEDB-AE02C4760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7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7144-F457-3C49-B7D4-823DB8FD6ED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14AA-1E98-FE4B-AEDB-AE02C4760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7144-F457-3C49-B7D4-823DB8FD6ED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14AA-1E98-FE4B-AEDB-AE02C4760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0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7144-F457-3C49-B7D4-823DB8FD6ED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14AA-1E98-FE4B-AEDB-AE02C4760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4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7144-F457-3C49-B7D4-823DB8FD6ED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14AA-1E98-FE4B-AEDB-AE02C4760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6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17144-F457-3C49-B7D4-823DB8FD6ED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14AA-1E98-FE4B-AEDB-AE02C4760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4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75F5700-17EB-5CF7-6DC1-095998D771B0}"/>
              </a:ext>
            </a:extLst>
          </p:cNvPr>
          <p:cNvGrpSpPr/>
          <p:nvPr/>
        </p:nvGrpSpPr>
        <p:grpSpPr>
          <a:xfrm>
            <a:off x="161800" y="633419"/>
            <a:ext cx="16293422" cy="12025770"/>
            <a:chOff x="161800" y="633419"/>
            <a:chExt cx="16293422" cy="120257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626086-5864-5882-E5C7-623544F7A1B4}"/>
                </a:ext>
              </a:extLst>
            </p:cNvPr>
            <p:cNvGrpSpPr/>
            <p:nvPr/>
          </p:nvGrpSpPr>
          <p:grpSpPr>
            <a:xfrm>
              <a:off x="349710" y="1832936"/>
              <a:ext cx="2260880" cy="974566"/>
              <a:chOff x="5301344" y="1888378"/>
              <a:chExt cx="2260880" cy="97456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3748D6E-D311-B313-E254-901F3DFD4EA3}"/>
                  </a:ext>
                </a:extLst>
              </p:cNvPr>
              <p:cNvGrpSpPr/>
              <p:nvPr/>
            </p:nvGrpSpPr>
            <p:grpSpPr>
              <a:xfrm>
                <a:off x="5414403" y="2008415"/>
                <a:ext cx="681597" cy="723600"/>
                <a:chOff x="216075" y="1055915"/>
                <a:chExt cx="681597" cy="723600"/>
              </a:xfrm>
            </p:grpSpPr>
            <p:pic>
              <p:nvPicPr>
                <p:cNvPr id="8" name="Graphic 7">
                  <a:extLst>
                    <a:ext uri="{FF2B5EF4-FFF2-40B4-BE49-F238E27FC236}">
                      <a16:creationId xmlns:a16="http://schemas.microsoft.com/office/drawing/2014/main" id="{3695857E-2097-1693-0104-3C115A621B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0371" y="1055915"/>
                  <a:ext cx="643200" cy="723600"/>
                </a:xfrm>
                <a:prstGeom prst="rect">
                  <a:avLst/>
                </a:prstGeom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3857C12-ACE7-251E-FD0A-A0E06424B832}"/>
                    </a:ext>
                  </a:extLst>
                </p:cNvPr>
                <p:cNvSpPr txBox="1"/>
                <p:nvPr/>
              </p:nvSpPr>
              <p:spPr>
                <a:xfrm>
                  <a:off x="216075" y="1330627"/>
                  <a:ext cx="6815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spc="100" dirty="0" err="1">
                      <a:solidFill>
                        <a:schemeClr val="bg1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uBAM</a:t>
                  </a:r>
                  <a:endParaRPr lang="en-US" sz="1200" b="1" spc="100" dirty="0">
                    <a:solidFill>
                      <a:schemeClr val="bg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p:grp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1468E1FC-0C70-F68A-A48C-AFBA85D25718}"/>
                  </a:ext>
                </a:extLst>
              </p:cNvPr>
              <p:cNvSpPr/>
              <p:nvPr/>
            </p:nvSpPr>
            <p:spPr>
              <a:xfrm>
                <a:off x="5301344" y="1888378"/>
                <a:ext cx="2260880" cy="974566"/>
              </a:xfrm>
              <a:prstGeom prst="roundRect">
                <a:avLst/>
              </a:prstGeom>
              <a:noFill/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0FA663-488E-6AFE-E01F-05765CD25AD8}"/>
                  </a:ext>
                </a:extLst>
              </p:cNvPr>
              <p:cNvSpPr txBox="1"/>
              <p:nvPr/>
            </p:nvSpPr>
            <p:spPr>
              <a:xfrm>
                <a:off x="6138864" y="2050154"/>
                <a:ext cx="1423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pc="100" dirty="0" err="1">
                    <a:solidFill>
                      <a:srgbClr val="2D3A87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HiC</a:t>
                </a:r>
                <a:r>
                  <a:rPr lang="en-US" b="1" spc="1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&amp; </a:t>
                </a:r>
                <a:r>
                  <a:rPr lang="en-US" b="1" spc="100" dirty="0">
                    <a:solidFill>
                      <a:srgbClr val="2D3A87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Illumina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9EEC8A6-42B9-408A-EB6C-A8B6022FA333}"/>
                </a:ext>
              </a:extLst>
            </p:cNvPr>
            <p:cNvGrpSpPr/>
            <p:nvPr/>
          </p:nvGrpSpPr>
          <p:grpSpPr>
            <a:xfrm>
              <a:off x="161800" y="10206336"/>
              <a:ext cx="2489345" cy="974566"/>
              <a:chOff x="5301344" y="1888378"/>
              <a:chExt cx="2489345" cy="974566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9BEA5AB-0233-FAEC-72C0-436C18ABB1B7}"/>
                  </a:ext>
                </a:extLst>
              </p:cNvPr>
              <p:cNvGrpSpPr/>
              <p:nvPr/>
            </p:nvGrpSpPr>
            <p:grpSpPr>
              <a:xfrm>
                <a:off x="5414403" y="2008415"/>
                <a:ext cx="681597" cy="723600"/>
                <a:chOff x="216075" y="1055915"/>
                <a:chExt cx="681597" cy="723600"/>
              </a:xfrm>
            </p:grpSpPr>
            <p:pic>
              <p:nvPicPr>
                <p:cNvPr id="14" name="Graphic 13">
                  <a:extLst>
                    <a:ext uri="{FF2B5EF4-FFF2-40B4-BE49-F238E27FC236}">
                      <a16:creationId xmlns:a16="http://schemas.microsoft.com/office/drawing/2014/main" id="{6A858089-5E85-65E7-1660-6ACD7496E3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0371" y="1055915"/>
                  <a:ext cx="643200" cy="723600"/>
                </a:xfrm>
                <a:prstGeom prst="rect">
                  <a:avLst/>
                </a:prstGeom>
              </p:spPr>
            </p:pic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71FE35B-9F3F-D84F-0239-752875D9BFC9}"/>
                    </a:ext>
                  </a:extLst>
                </p:cNvPr>
                <p:cNvSpPr txBox="1"/>
                <p:nvPr/>
              </p:nvSpPr>
              <p:spPr>
                <a:xfrm>
                  <a:off x="216075" y="1330627"/>
                  <a:ext cx="6815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spc="100" dirty="0" err="1">
                      <a:solidFill>
                        <a:schemeClr val="bg1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uBAM</a:t>
                  </a:r>
                  <a:endParaRPr lang="en-US" sz="1200" b="1" spc="100" dirty="0">
                    <a:solidFill>
                      <a:schemeClr val="bg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p:grp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A52E3C6-A884-BEB0-FB3C-F7E8E59AB229}"/>
                  </a:ext>
                </a:extLst>
              </p:cNvPr>
              <p:cNvSpPr/>
              <p:nvPr/>
            </p:nvSpPr>
            <p:spPr>
              <a:xfrm>
                <a:off x="5301344" y="1888378"/>
                <a:ext cx="2489345" cy="974566"/>
              </a:xfrm>
              <a:prstGeom prst="roundRect">
                <a:avLst/>
              </a:prstGeom>
              <a:noFill/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C4466E-1099-BC9C-F737-9BACF0DD25A1}"/>
                  </a:ext>
                </a:extLst>
              </p:cNvPr>
              <p:cNvSpPr txBox="1"/>
              <p:nvPr/>
            </p:nvSpPr>
            <p:spPr>
              <a:xfrm>
                <a:off x="6093996" y="2041556"/>
                <a:ext cx="16561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pc="100" dirty="0">
                    <a:solidFill>
                      <a:schemeClr val="accent2">
                        <a:lumMod val="50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CLR</a:t>
                </a:r>
                <a:r>
                  <a:rPr lang="en-US" b="1" spc="1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&amp; </a:t>
                </a:r>
                <a:r>
                  <a:rPr lang="en-US" b="1" spc="100" dirty="0">
                    <a:solidFill>
                      <a:schemeClr val="accent2">
                        <a:lumMod val="50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CCS</a:t>
                </a:r>
                <a:r>
                  <a:rPr lang="en-US" b="1" spc="1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PacBio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F18F77B-F7C9-6D85-27CC-A4991D4925D7}"/>
                </a:ext>
              </a:extLst>
            </p:cNvPr>
            <p:cNvGrpSpPr/>
            <p:nvPr/>
          </p:nvGrpSpPr>
          <p:grpSpPr>
            <a:xfrm>
              <a:off x="349710" y="5889373"/>
              <a:ext cx="2260880" cy="974566"/>
              <a:chOff x="5301344" y="1888378"/>
              <a:chExt cx="2260880" cy="974566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75A9E1A-EB3B-F71B-5371-B8EE86105998}"/>
                  </a:ext>
                </a:extLst>
              </p:cNvPr>
              <p:cNvGrpSpPr/>
              <p:nvPr/>
            </p:nvGrpSpPr>
            <p:grpSpPr>
              <a:xfrm>
                <a:off x="5414403" y="2008415"/>
                <a:ext cx="751681" cy="723600"/>
                <a:chOff x="216075" y="1055915"/>
                <a:chExt cx="751681" cy="723600"/>
              </a:xfrm>
            </p:grpSpPr>
            <p:pic>
              <p:nvPicPr>
                <p:cNvPr id="20" name="Graphic 19">
                  <a:extLst>
                    <a:ext uri="{FF2B5EF4-FFF2-40B4-BE49-F238E27FC236}">
                      <a16:creationId xmlns:a16="http://schemas.microsoft.com/office/drawing/2014/main" id="{D743CA3E-1699-3151-4CE3-2EEE5162B5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0371" y="1055915"/>
                  <a:ext cx="643200" cy="723600"/>
                </a:xfrm>
                <a:prstGeom prst="rect">
                  <a:avLst/>
                </a:prstGeom>
              </p:spPr>
            </p:pic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8819D1B-7BA1-4192-7FDA-B4CD9F8FDE27}"/>
                    </a:ext>
                  </a:extLst>
                </p:cNvPr>
                <p:cNvSpPr txBox="1"/>
                <p:nvPr/>
              </p:nvSpPr>
              <p:spPr>
                <a:xfrm>
                  <a:off x="216075" y="1330627"/>
                  <a:ext cx="75168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spc="100" dirty="0">
                      <a:solidFill>
                        <a:schemeClr val="bg1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FASTQ</a:t>
                  </a:r>
                </a:p>
              </p:txBody>
            </p:sp>
          </p:grp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8D58E837-2DA5-5C29-5371-4B3E636D46B3}"/>
                  </a:ext>
                </a:extLst>
              </p:cNvPr>
              <p:cNvSpPr/>
              <p:nvPr/>
            </p:nvSpPr>
            <p:spPr>
              <a:xfrm>
                <a:off x="5301344" y="1888378"/>
                <a:ext cx="2260880" cy="974566"/>
              </a:xfrm>
              <a:prstGeom prst="roundRect">
                <a:avLst/>
              </a:prstGeom>
              <a:noFill/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49F0CF-661B-94FC-D05D-ED67DEE067B7}"/>
                  </a:ext>
                </a:extLst>
              </p:cNvPr>
              <p:cNvSpPr txBox="1"/>
              <p:nvPr/>
            </p:nvSpPr>
            <p:spPr>
              <a:xfrm>
                <a:off x="6140696" y="2216421"/>
                <a:ext cx="1421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pc="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ONT</a:t>
                </a:r>
                <a:endParaRPr lang="en-US" b="1" spc="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34EBF8F-ADF8-0EC4-223E-75A9C8FEED1D}"/>
                </a:ext>
              </a:extLst>
            </p:cNvPr>
            <p:cNvGrpSpPr/>
            <p:nvPr/>
          </p:nvGrpSpPr>
          <p:grpSpPr>
            <a:xfrm>
              <a:off x="8681330" y="633419"/>
              <a:ext cx="4417256" cy="3302831"/>
              <a:chOff x="18706244" y="5657497"/>
              <a:chExt cx="4417256" cy="3302831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795F678E-BE09-ED1B-314B-1676AC289582}"/>
                  </a:ext>
                </a:extLst>
              </p:cNvPr>
              <p:cNvSpPr/>
              <p:nvPr/>
            </p:nvSpPr>
            <p:spPr>
              <a:xfrm>
                <a:off x="21244058" y="7746706"/>
                <a:ext cx="1586004" cy="614000"/>
              </a:xfrm>
              <a:prstGeom prst="roundRect">
                <a:avLst/>
              </a:prstGeom>
              <a:solidFill>
                <a:srgbClr val="24B064">
                  <a:alpha val="74902"/>
                </a:srgbClr>
              </a:solidFill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SAMTOOLS MARKDUP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E3B38285-8678-81D9-39DF-20F0A34C8E79}"/>
                  </a:ext>
                </a:extLst>
              </p:cNvPr>
              <p:cNvSpPr/>
              <p:nvPr/>
            </p:nvSpPr>
            <p:spPr>
              <a:xfrm>
                <a:off x="18975332" y="7753632"/>
                <a:ext cx="1586004" cy="614000"/>
              </a:xfrm>
              <a:prstGeom prst="roundRect">
                <a:avLst/>
              </a:prstGeom>
              <a:solidFill>
                <a:srgbClr val="24B064">
                  <a:alpha val="74902"/>
                </a:srgbClr>
              </a:solidFill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SAMTOOLS SORT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DBB91D42-1FF4-AF19-8B70-13B9179053EE}"/>
                  </a:ext>
                </a:extLst>
              </p:cNvPr>
              <p:cNvSpPr/>
              <p:nvPr/>
            </p:nvSpPr>
            <p:spPr>
              <a:xfrm>
                <a:off x="21244058" y="5908012"/>
                <a:ext cx="1586004" cy="614000"/>
              </a:xfrm>
              <a:prstGeom prst="roundRect">
                <a:avLst/>
              </a:prstGeom>
              <a:solidFill>
                <a:srgbClr val="24B064">
                  <a:alpha val="74902"/>
                </a:srgbClr>
              </a:solidFill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SAMTOOLS MERGE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FD7E8760-D20D-925C-E266-B643F29C8D1E}"/>
                  </a:ext>
                </a:extLst>
              </p:cNvPr>
              <p:cNvSpPr/>
              <p:nvPr/>
            </p:nvSpPr>
            <p:spPr>
              <a:xfrm>
                <a:off x="21244058" y="6835773"/>
                <a:ext cx="1586004" cy="614000"/>
              </a:xfrm>
              <a:prstGeom prst="roundRect">
                <a:avLst/>
              </a:prstGeom>
              <a:solidFill>
                <a:srgbClr val="24B064">
                  <a:alpha val="74902"/>
                </a:srgbClr>
              </a:solidFill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SAMTOOLS COLLATE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FF4DB03B-5065-E0B4-EC83-200EBAC5F23D}"/>
                  </a:ext>
                </a:extLst>
              </p:cNvPr>
              <p:cNvSpPr/>
              <p:nvPr/>
            </p:nvSpPr>
            <p:spPr>
              <a:xfrm>
                <a:off x="18975332" y="6830822"/>
                <a:ext cx="1586004" cy="614000"/>
              </a:xfrm>
              <a:prstGeom prst="roundRect">
                <a:avLst/>
              </a:prstGeom>
              <a:solidFill>
                <a:srgbClr val="24B064">
                  <a:alpha val="74902"/>
                </a:srgbClr>
              </a:solidFill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SAMTOOLS FIXMATE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2C07665A-17CE-6941-457F-BB6C0BF1900F}"/>
                  </a:ext>
                </a:extLst>
              </p:cNvPr>
              <p:cNvSpPr/>
              <p:nvPr/>
            </p:nvSpPr>
            <p:spPr>
              <a:xfrm>
                <a:off x="18975332" y="5908012"/>
                <a:ext cx="1586004" cy="614000"/>
              </a:xfrm>
              <a:prstGeom prst="roundRect">
                <a:avLst/>
              </a:prstGeom>
              <a:solidFill>
                <a:srgbClr val="24B064">
                  <a:alpha val="74902"/>
                </a:srgbClr>
              </a:solidFill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SAMTOOLS SORT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7BB80D37-FCB6-E645-503D-186B21A3E668}"/>
                  </a:ext>
                </a:extLst>
              </p:cNvPr>
              <p:cNvSpPr/>
              <p:nvPr/>
            </p:nvSpPr>
            <p:spPr>
              <a:xfrm>
                <a:off x="18706244" y="5657497"/>
                <a:ext cx="4417256" cy="3302831"/>
              </a:xfrm>
              <a:prstGeom prst="roundRect">
                <a:avLst/>
              </a:prstGeom>
              <a:noFill/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i="1" dirty="0" err="1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markduplicate</a:t>
                </a:r>
                <a:endParaRPr lang="en-US" i="1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50237D6-0139-69DF-443C-A5A2C23F3197}"/>
                  </a:ext>
                </a:extLst>
              </p:cNvPr>
              <p:cNvCxnSpPr>
                <a:cxnSpLocks/>
                <a:stCxn id="29" idx="2"/>
              </p:cNvCxnSpPr>
              <p:nvPr/>
            </p:nvCxnSpPr>
            <p:spPr>
              <a:xfrm>
                <a:off x="19768334" y="7444822"/>
                <a:ext cx="0" cy="28800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05986F8-C9B7-A692-8AA6-E80956285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6910" y="7444822"/>
                <a:ext cx="0" cy="288000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6FC26F3-16BF-1929-9930-8B55490B1B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32617" y="6522708"/>
                <a:ext cx="0" cy="28800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6CA5AAE-DE8C-E192-CFB4-5D6773ED3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61193" y="6522708"/>
                <a:ext cx="0" cy="288000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E400159-1715-6D2F-61A3-13C5D238B6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61336" y="6186436"/>
                <a:ext cx="682722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E809160-7568-7952-2BC7-BE6C304876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61336" y="6215012"/>
                <a:ext cx="682722" cy="0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FF3B597-E688-8C59-B192-9A9F661A7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61336" y="7153223"/>
                <a:ext cx="682722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A7F432D-40FB-38E9-3864-16BC8E836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61336" y="7181799"/>
                <a:ext cx="682722" cy="0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40ECAE8-38E9-868B-3983-5AEEDC0D1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45812" y="8096198"/>
                <a:ext cx="682722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BEAE2BA-DDBB-F73D-D330-868F1FBA27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45812" y="8124774"/>
                <a:ext cx="682722" cy="0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B2702A7D-5BFA-4CD6-4489-B2C31194CCB7}"/>
                </a:ext>
              </a:extLst>
            </p:cNvPr>
            <p:cNvSpPr/>
            <p:nvPr/>
          </p:nvSpPr>
          <p:spPr>
            <a:xfrm>
              <a:off x="3567309" y="1998468"/>
              <a:ext cx="1586004" cy="614000"/>
            </a:xfrm>
            <a:prstGeom prst="roundRect">
              <a:avLst/>
            </a:prstGeom>
            <a:solidFill>
              <a:srgbClr val="24B064">
                <a:alpha val="74902"/>
              </a:srgbClr>
            </a:solidFill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SAMTOOLS FASTQ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1A39CDC-938C-5EA1-05D9-00F5B3958419}"/>
                </a:ext>
              </a:extLst>
            </p:cNvPr>
            <p:cNvSpPr/>
            <p:nvPr/>
          </p:nvSpPr>
          <p:spPr>
            <a:xfrm>
              <a:off x="6110032" y="1994219"/>
              <a:ext cx="1586004" cy="614000"/>
            </a:xfrm>
            <a:prstGeom prst="roundRect">
              <a:avLst/>
            </a:prstGeom>
            <a:solidFill>
              <a:srgbClr val="24B064">
                <a:alpha val="74902"/>
              </a:srgbClr>
            </a:solidFill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BWAMEM2 MEM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687C157E-EBD8-720A-FD02-55BF6AFF00EC}"/>
                </a:ext>
              </a:extLst>
            </p:cNvPr>
            <p:cNvSpPr/>
            <p:nvPr/>
          </p:nvSpPr>
          <p:spPr>
            <a:xfrm>
              <a:off x="3567309" y="6066507"/>
              <a:ext cx="1586004" cy="614000"/>
            </a:xfrm>
            <a:prstGeom prst="roundRect">
              <a:avLst/>
            </a:prstGeom>
            <a:solidFill>
              <a:srgbClr val="24B064">
                <a:alpha val="74902"/>
              </a:srgbClr>
            </a:solidFill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MINIMAP2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ALIGN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32F7947C-EB57-6461-7258-06A7C29F093E}"/>
                </a:ext>
              </a:extLst>
            </p:cNvPr>
            <p:cNvSpPr/>
            <p:nvPr/>
          </p:nvSpPr>
          <p:spPr>
            <a:xfrm>
              <a:off x="6110032" y="6066507"/>
              <a:ext cx="1586004" cy="614000"/>
            </a:xfrm>
            <a:prstGeom prst="roundRect">
              <a:avLst/>
            </a:prstGeom>
            <a:solidFill>
              <a:srgbClr val="24B064">
                <a:alpha val="74902"/>
              </a:srgbClr>
            </a:solidFill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SAMTOOLS MERGE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EBFF744-FDD5-427D-CF74-43C64D1E40CA}"/>
                </a:ext>
              </a:extLst>
            </p:cNvPr>
            <p:cNvGrpSpPr/>
            <p:nvPr/>
          </p:nvGrpSpPr>
          <p:grpSpPr>
            <a:xfrm>
              <a:off x="3624459" y="8706168"/>
              <a:ext cx="4417256" cy="3953021"/>
              <a:chOff x="7606550" y="2423666"/>
              <a:chExt cx="4417256" cy="3953021"/>
            </a:xfrm>
          </p:grpSpPr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71B4019A-B198-9B1A-FB7A-F9DA68919D63}"/>
                  </a:ext>
                </a:extLst>
              </p:cNvPr>
              <p:cNvSpPr/>
              <p:nvPr/>
            </p:nvSpPr>
            <p:spPr>
              <a:xfrm>
                <a:off x="10144364" y="5457465"/>
                <a:ext cx="1586004" cy="614000"/>
              </a:xfrm>
              <a:prstGeom prst="roundRect">
                <a:avLst/>
              </a:prstGeom>
              <a:solidFill>
                <a:srgbClr val="24B064">
                  <a:alpha val="74902"/>
                </a:srgbClr>
              </a:solidFill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SAMTOOLS VIEW</a:t>
                </a:r>
              </a:p>
            </p:txBody>
          </p:sp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E7D6C096-B2D2-DBFD-3524-382A18644E2D}"/>
                  </a:ext>
                </a:extLst>
              </p:cNvPr>
              <p:cNvSpPr/>
              <p:nvPr/>
            </p:nvSpPr>
            <p:spPr>
              <a:xfrm>
                <a:off x="7875638" y="4519802"/>
                <a:ext cx="1586004" cy="614000"/>
              </a:xfrm>
              <a:prstGeom prst="roundRect">
                <a:avLst/>
              </a:prstGeom>
              <a:solidFill>
                <a:srgbClr val="24B064">
                  <a:alpha val="74902"/>
                </a:srgbClr>
              </a:solidFill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BLAST BLASTN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C815E222-D6AA-AE2E-0F46-6D0451C29F8A}"/>
                  </a:ext>
                </a:extLst>
              </p:cNvPr>
              <p:cNvSpPr/>
              <p:nvPr/>
            </p:nvSpPr>
            <p:spPr>
              <a:xfrm>
                <a:off x="10144364" y="2674182"/>
                <a:ext cx="1586004" cy="614000"/>
              </a:xfrm>
              <a:prstGeom prst="roundRect">
                <a:avLst/>
              </a:prstGeom>
              <a:solidFill>
                <a:srgbClr val="24B064">
                  <a:alpha val="74902"/>
                </a:srgbClr>
              </a:solidFill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SAMTOOLS COLLATE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24D02F0A-A88F-2358-F98C-D9A92F9815E8}"/>
                  </a:ext>
                </a:extLst>
              </p:cNvPr>
              <p:cNvSpPr/>
              <p:nvPr/>
            </p:nvSpPr>
            <p:spPr>
              <a:xfrm>
                <a:off x="10144364" y="3601943"/>
                <a:ext cx="1586004" cy="614000"/>
              </a:xfrm>
              <a:prstGeom prst="roundRect">
                <a:avLst/>
              </a:prstGeom>
              <a:solidFill>
                <a:srgbClr val="24B064">
                  <a:alpha val="74902"/>
                </a:srgbClr>
              </a:solidFill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SAMTOOLS FASTA</a:t>
                </a: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B86E8E76-23E8-2CC6-E526-35581F13C5F3}"/>
                  </a:ext>
                </a:extLst>
              </p:cNvPr>
              <p:cNvSpPr/>
              <p:nvPr/>
            </p:nvSpPr>
            <p:spPr>
              <a:xfrm>
                <a:off x="7875638" y="3596992"/>
                <a:ext cx="1586004" cy="614000"/>
              </a:xfrm>
              <a:prstGeom prst="roundRect">
                <a:avLst/>
              </a:prstGeom>
              <a:solidFill>
                <a:srgbClr val="24B064">
                  <a:alpha val="74902"/>
                </a:srgbClr>
              </a:solidFill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GUNZIP</a:t>
                </a:r>
              </a:p>
            </p:txBody>
          </p:sp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6AF5A652-BED7-909A-F240-EDFA0A7565E5}"/>
                  </a:ext>
                </a:extLst>
              </p:cNvPr>
              <p:cNvSpPr/>
              <p:nvPr/>
            </p:nvSpPr>
            <p:spPr>
              <a:xfrm>
                <a:off x="10144364" y="4529704"/>
                <a:ext cx="1586004" cy="614000"/>
              </a:xfrm>
              <a:prstGeom prst="roundRect">
                <a:avLst/>
              </a:prstGeom>
              <a:noFill/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PACBIO FILTER</a:t>
                </a:r>
              </a:p>
            </p:txBody>
          </p: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7D397E31-5744-D948-3F02-3B580DB37EDD}"/>
                  </a:ext>
                </a:extLst>
              </p:cNvPr>
              <p:cNvSpPr/>
              <p:nvPr/>
            </p:nvSpPr>
            <p:spPr>
              <a:xfrm>
                <a:off x="7875638" y="2674182"/>
                <a:ext cx="1586004" cy="614000"/>
              </a:xfrm>
              <a:prstGeom prst="roundRect">
                <a:avLst/>
              </a:prstGeom>
              <a:solidFill>
                <a:srgbClr val="24B064">
                  <a:alpha val="74902"/>
                </a:srgbClr>
              </a:solidFill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SAMTOOLS VIEW</a:t>
                </a: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ACCCC6DA-65CF-8D2F-891C-EE6B26A2F20A}"/>
                  </a:ext>
                </a:extLst>
              </p:cNvPr>
              <p:cNvSpPr/>
              <p:nvPr/>
            </p:nvSpPr>
            <p:spPr>
              <a:xfrm>
                <a:off x="7606550" y="2423666"/>
                <a:ext cx="4417256" cy="3953021"/>
              </a:xfrm>
              <a:prstGeom prst="roundRect">
                <a:avLst/>
              </a:prstGeom>
              <a:noFill/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i="1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filter</a:t>
                </a:r>
              </a:p>
              <a:p>
                <a:r>
                  <a:rPr lang="en-US" i="1" dirty="0" err="1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pacbio</a:t>
                </a:r>
                <a:endParaRPr lang="en-US" i="1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B29164B-7062-CC1B-FF91-36AF03DC7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61642" y="3001807"/>
                <a:ext cx="682722" cy="0"/>
              </a:xfrm>
              <a:prstGeom prst="line">
                <a:avLst/>
              </a:prstGeom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1B1B8F0-182F-8E17-3971-61D84C510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61642" y="2960557"/>
                <a:ext cx="682722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DA82A81-AFC9-38C8-2831-5CFD901EDA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61642" y="3937979"/>
                <a:ext cx="682722" cy="0"/>
              </a:xfrm>
              <a:prstGeom prst="line">
                <a:avLst/>
              </a:prstGeom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B38F85-6191-5C7C-E796-98E8301E7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61642" y="3896729"/>
                <a:ext cx="682722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B4567A9-E14F-5767-AED7-FF7AB2095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61642" y="4859254"/>
                <a:ext cx="682722" cy="0"/>
              </a:xfrm>
              <a:prstGeom prst="line">
                <a:avLst/>
              </a:prstGeom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EB11477-BD73-265A-A371-3802590A5C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61642" y="4818004"/>
                <a:ext cx="682722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2E30DCD-93C4-4213-C6A8-E6CB87A0A5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37366" y="3288182"/>
                <a:ext cx="0" cy="309600"/>
              </a:xfrm>
              <a:prstGeom prst="line">
                <a:avLst/>
              </a:prstGeom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C50CBE3-C51B-FB4C-6CB1-76A6B16847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75615" y="3288182"/>
                <a:ext cx="0" cy="30881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33FEDEC-8F9B-A897-EE46-280E873B3D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72362" y="4210992"/>
                <a:ext cx="0" cy="309600"/>
              </a:xfrm>
              <a:prstGeom prst="line">
                <a:avLst/>
              </a:prstGeom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DB2D99D-0AF6-E090-1829-93E5BFB4E1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0611" y="4210992"/>
                <a:ext cx="0" cy="30881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68E188B-56A6-60E7-57F1-28869E61DE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36107" y="5140677"/>
                <a:ext cx="0" cy="309600"/>
              </a:xfrm>
              <a:prstGeom prst="line">
                <a:avLst/>
              </a:prstGeom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4DBEE39-F88D-3B85-E0DF-45794F5D11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74356" y="5140677"/>
                <a:ext cx="0" cy="30881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46D5D4C6-FD38-D2C5-AAF1-49646863CF93}"/>
                </a:ext>
              </a:extLst>
            </p:cNvPr>
            <p:cNvSpPr/>
            <p:nvPr/>
          </p:nvSpPr>
          <p:spPr>
            <a:xfrm>
              <a:off x="8986454" y="10375678"/>
              <a:ext cx="1586004" cy="614000"/>
            </a:xfrm>
            <a:prstGeom prst="roundRect">
              <a:avLst/>
            </a:prstGeom>
            <a:solidFill>
              <a:srgbClr val="24B064">
                <a:alpha val="74902"/>
              </a:srgbClr>
            </a:solidFill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MINIMAP2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ALIGN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5C538DF7-0E41-5634-ACA3-8003880F0BE5}"/>
                </a:ext>
              </a:extLst>
            </p:cNvPr>
            <p:cNvSpPr/>
            <p:nvPr/>
          </p:nvSpPr>
          <p:spPr>
            <a:xfrm>
              <a:off x="11602922" y="10365746"/>
              <a:ext cx="1586004" cy="614000"/>
            </a:xfrm>
            <a:prstGeom prst="roundRect">
              <a:avLst/>
            </a:prstGeom>
            <a:solidFill>
              <a:srgbClr val="24B064">
                <a:alpha val="74902"/>
              </a:srgbClr>
            </a:solidFill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SAMTOOLS MERGE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7010434-FC2C-0148-2DAF-AE7EF8DF2EBA}"/>
                </a:ext>
              </a:extLst>
            </p:cNvPr>
            <p:cNvCxnSpPr>
              <a:stCxn id="7" idx="3"/>
              <a:endCxn id="44" idx="1"/>
            </p:cNvCxnSpPr>
            <p:nvPr/>
          </p:nvCxnSpPr>
          <p:spPr>
            <a:xfrm flipV="1">
              <a:off x="2610590" y="2305468"/>
              <a:ext cx="956719" cy="1241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053FFA0-121B-279A-F2CE-EEE92296D745}"/>
                </a:ext>
              </a:extLst>
            </p:cNvPr>
            <p:cNvCxnSpPr>
              <a:stCxn id="44" idx="3"/>
              <a:endCxn id="45" idx="1"/>
            </p:cNvCxnSpPr>
            <p:nvPr/>
          </p:nvCxnSpPr>
          <p:spPr>
            <a:xfrm flipV="1">
              <a:off x="5153313" y="2301219"/>
              <a:ext cx="956719" cy="4249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E1D161C-D71B-2A9E-0A7A-ABFB992E4F44}"/>
                </a:ext>
              </a:extLst>
            </p:cNvPr>
            <p:cNvCxnSpPr>
              <a:stCxn id="45" idx="3"/>
              <a:endCxn id="31" idx="1"/>
            </p:cNvCxnSpPr>
            <p:nvPr/>
          </p:nvCxnSpPr>
          <p:spPr>
            <a:xfrm flipV="1">
              <a:off x="7696036" y="2284835"/>
              <a:ext cx="985294" cy="16384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9B54CE2-F266-FBA7-0C5F-3C0819A4287B}"/>
                </a:ext>
              </a:extLst>
            </p:cNvPr>
            <p:cNvCxnSpPr>
              <a:stCxn id="18" idx="3"/>
              <a:endCxn id="55" idx="1"/>
            </p:cNvCxnSpPr>
            <p:nvPr/>
          </p:nvCxnSpPr>
          <p:spPr>
            <a:xfrm flipV="1">
              <a:off x="2610590" y="6373507"/>
              <a:ext cx="956719" cy="314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3FFE59A-8E93-32B1-3E46-1A88B139D62C}"/>
                </a:ext>
              </a:extLst>
            </p:cNvPr>
            <p:cNvCxnSpPr>
              <a:stCxn id="55" idx="3"/>
              <a:endCxn id="56" idx="1"/>
            </p:cNvCxnSpPr>
            <p:nvPr/>
          </p:nvCxnSpPr>
          <p:spPr>
            <a:xfrm>
              <a:off x="5153313" y="6373507"/>
              <a:ext cx="956719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AEDC308E-116C-9E9E-75C9-F536ABE53A57}"/>
                </a:ext>
              </a:extLst>
            </p:cNvPr>
            <p:cNvGrpSpPr/>
            <p:nvPr/>
          </p:nvGrpSpPr>
          <p:grpSpPr>
            <a:xfrm>
              <a:off x="12037966" y="4719794"/>
              <a:ext cx="4417256" cy="3302831"/>
              <a:chOff x="18267316" y="6034244"/>
              <a:chExt cx="4417256" cy="3302831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CF54E9E-305A-D110-8D81-56772220393D}"/>
                  </a:ext>
                </a:extLst>
              </p:cNvPr>
              <p:cNvGrpSpPr/>
              <p:nvPr/>
            </p:nvGrpSpPr>
            <p:grpSpPr>
              <a:xfrm>
                <a:off x="18619940" y="6475316"/>
                <a:ext cx="3712008" cy="2456000"/>
                <a:chOff x="385089" y="11960762"/>
                <a:chExt cx="3712008" cy="2456000"/>
              </a:xfrm>
            </p:grpSpPr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711B6AB1-AB83-1FEF-6361-28A122286A50}"/>
                    </a:ext>
                  </a:extLst>
                </p:cNvPr>
                <p:cNvSpPr/>
                <p:nvPr/>
              </p:nvSpPr>
              <p:spPr>
                <a:xfrm>
                  <a:off x="385089" y="12881762"/>
                  <a:ext cx="1586004" cy="614000"/>
                </a:xfrm>
                <a:prstGeom prst="roundRect">
                  <a:avLst/>
                </a:prstGeom>
                <a:solidFill>
                  <a:srgbClr val="24B064">
                    <a:alpha val="74902"/>
                  </a:srgbClr>
                </a:solidFill>
                <a:ln w="571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SAMTOOLS VIEW</a:t>
                  </a:r>
                </a:p>
              </p:txBody>
            </p:sp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07AB63A4-57DD-29AA-CBD5-F96A2DC17567}"/>
                    </a:ext>
                  </a:extLst>
                </p:cNvPr>
                <p:cNvSpPr/>
                <p:nvPr/>
              </p:nvSpPr>
              <p:spPr>
                <a:xfrm>
                  <a:off x="2511093" y="11960762"/>
                  <a:ext cx="1586004" cy="614000"/>
                </a:xfrm>
                <a:prstGeom prst="roundRect">
                  <a:avLst/>
                </a:prstGeom>
                <a:solidFill>
                  <a:srgbClr val="24B064">
                    <a:alpha val="74902"/>
                  </a:srgbClr>
                </a:solidFill>
                <a:ln w="571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SAMTOOLS STATS</a:t>
                  </a:r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2DAE9BCC-3FF7-DA22-0507-E9834770EAF9}"/>
                    </a:ext>
                  </a:extLst>
                </p:cNvPr>
                <p:cNvSpPr/>
                <p:nvPr/>
              </p:nvSpPr>
              <p:spPr>
                <a:xfrm>
                  <a:off x="2511093" y="12881762"/>
                  <a:ext cx="1586004" cy="614000"/>
                </a:xfrm>
                <a:prstGeom prst="roundRect">
                  <a:avLst/>
                </a:prstGeom>
                <a:solidFill>
                  <a:srgbClr val="24B064">
                    <a:alpha val="74902"/>
                  </a:srgbClr>
                </a:solidFill>
                <a:ln w="571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SAMTOOLS FLAGSTAT</a:t>
                  </a:r>
                </a:p>
              </p:txBody>
            </p:sp>
            <p:sp>
              <p:nvSpPr>
                <p:cNvPr id="50" name="Rounded Rectangle 49">
                  <a:extLst>
                    <a:ext uri="{FF2B5EF4-FFF2-40B4-BE49-F238E27FC236}">
                      <a16:creationId xmlns:a16="http://schemas.microsoft.com/office/drawing/2014/main" id="{114E3F5A-ECAF-2E9E-815F-3733DF013E15}"/>
                    </a:ext>
                  </a:extLst>
                </p:cNvPr>
                <p:cNvSpPr/>
                <p:nvPr/>
              </p:nvSpPr>
              <p:spPr>
                <a:xfrm>
                  <a:off x="2511093" y="13802762"/>
                  <a:ext cx="1586004" cy="614000"/>
                </a:xfrm>
                <a:prstGeom prst="roundRect">
                  <a:avLst/>
                </a:prstGeom>
                <a:solidFill>
                  <a:srgbClr val="24B064">
                    <a:alpha val="74902"/>
                  </a:srgbClr>
                </a:solidFill>
                <a:ln w="571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SAMTOOLS IDXSTATS</a:t>
                  </a:r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7871EA3-4347-E903-F516-0792106DB8B3}"/>
                    </a:ext>
                  </a:extLst>
                </p:cNvPr>
                <p:cNvCxnSpPr>
                  <a:stCxn id="47" idx="3"/>
                </p:cNvCxnSpPr>
                <p:nvPr/>
              </p:nvCxnSpPr>
              <p:spPr>
                <a:xfrm>
                  <a:off x="1971093" y="13188762"/>
                  <a:ext cx="540000" cy="0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Elbow Connector 51">
                  <a:extLst>
                    <a:ext uri="{FF2B5EF4-FFF2-40B4-BE49-F238E27FC236}">
                      <a16:creationId xmlns:a16="http://schemas.microsoft.com/office/drawing/2014/main" id="{103071A3-1B00-D73F-5041-C5D9DB8EEEC0}"/>
                    </a:ext>
                  </a:extLst>
                </p:cNvPr>
                <p:cNvCxnSpPr>
                  <a:stCxn id="47" idx="0"/>
                  <a:endCxn id="48" idx="1"/>
                </p:cNvCxnSpPr>
                <p:nvPr/>
              </p:nvCxnSpPr>
              <p:spPr>
                <a:xfrm rot="5400000" flipH="1" flipV="1">
                  <a:off x="1537592" y="11908261"/>
                  <a:ext cx="614000" cy="1333002"/>
                </a:xfrm>
                <a:prstGeom prst="bentConnector2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Elbow Connector 52">
                  <a:extLst>
                    <a:ext uri="{FF2B5EF4-FFF2-40B4-BE49-F238E27FC236}">
                      <a16:creationId xmlns:a16="http://schemas.microsoft.com/office/drawing/2014/main" id="{FDBD73F2-FE6F-94E4-F65E-7238FFFA0DB7}"/>
                    </a:ext>
                  </a:extLst>
                </p:cNvPr>
                <p:cNvCxnSpPr>
                  <a:cxnSpLocks/>
                  <a:stCxn id="47" idx="2"/>
                  <a:endCxn id="50" idx="1"/>
                </p:cNvCxnSpPr>
                <p:nvPr/>
              </p:nvCxnSpPr>
              <p:spPr>
                <a:xfrm rot="16200000" flipH="1">
                  <a:off x="1537592" y="13136261"/>
                  <a:ext cx="614000" cy="1333002"/>
                </a:xfrm>
                <a:prstGeom prst="bentConnector2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EB01ED2D-FE98-A95B-F63B-3A433A1A0BAE}"/>
                  </a:ext>
                </a:extLst>
              </p:cNvPr>
              <p:cNvSpPr/>
              <p:nvPr/>
            </p:nvSpPr>
            <p:spPr>
              <a:xfrm>
                <a:off x="18267316" y="6034244"/>
                <a:ext cx="4417256" cy="3302831"/>
              </a:xfrm>
              <a:prstGeom prst="roundRect">
                <a:avLst/>
              </a:prstGeom>
              <a:noFill/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i="1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convert stats</a:t>
                </a:r>
              </a:p>
            </p:txBody>
          </p:sp>
        </p:grpSp>
        <p:cxnSp>
          <p:nvCxnSpPr>
            <p:cNvPr id="103" name="Elbow Connector 102">
              <a:extLst>
                <a:ext uri="{FF2B5EF4-FFF2-40B4-BE49-F238E27FC236}">
                  <a16:creationId xmlns:a16="http://schemas.microsoft.com/office/drawing/2014/main" id="{DBD00C1E-C8F9-3F2E-50F5-223FD7E352DC}"/>
                </a:ext>
              </a:extLst>
            </p:cNvPr>
            <p:cNvCxnSpPr>
              <a:stCxn id="31" idx="3"/>
              <a:endCxn id="99" idx="0"/>
            </p:cNvCxnSpPr>
            <p:nvPr/>
          </p:nvCxnSpPr>
          <p:spPr>
            <a:xfrm>
              <a:off x="13098586" y="2284835"/>
              <a:ext cx="1148008" cy="2434959"/>
            </a:xfrm>
            <a:prstGeom prst="bentConnector2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BE9D017-F2DF-FFBF-AC2E-BFA02AFD1740}"/>
                </a:ext>
              </a:extLst>
            </p:cNvPr>
            <p:cNvCxnSpPr>
              <a:stCxn id="56" idx="3"/>
              <a:endCxn id="99" idx="1"/>
            </p:cNvCxnSpPr>
            <p:nvPr/>
          </p:nvCxnSpPr>
          <p:spPr>
            <a:xfrm flipV="1">
              <a:off x="7696036" y="6371210"/>
              <a:ext cx="4341930" cy="229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68F9677-D937-1FC6-D36C-FBC16620DA62}"/>
                </a:ext>
              </a:extLst>
            </p:cNvPr>
            <p:cNvCxnSpPr>
              <a:cxnSpLocks/>
              <a:stCxn id="13" idx="3"/>
              <a:endCxn id="64" idx="1"/>
            </p:cNvCxnSpPr>
            <p:nvPr/>
          </p:nvCxnSpPr>
          <p:spPr>
            <a:xfrm flipV="1">
              <a:off x="2610589" y="10682679"/>
              <a:ext cx="1013870" cy="1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4CDC09C-C9B9-FD0C-D4EF-8886BF8C8C07}"/>
                </a:ext>
              </a:extLst>
            </p:cNvPr>
            <p:cNvCxnSpPr>
              <a:stCxn id="64" idx="3"/>
              <a:endCxn id="79" idx="1"/>
            </p:cNvCxnSpPr>
            <p:nvPr/>
          </p:nvCxnSpPr>
          <p:spPr>
            <a:xfrm flipV="1">
              <a:off x="8041715" y="10682678"/>
              <a:ext cx="944739" cy="1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15593F3-035B-FF40-202F-A31FA4203DCE}"/>
                </a:ext>
              </a:extLst>
            </p:cNvPr>
            <p:cNvCxnSpPr>
              <a:stCxn id="79" idx="3"/>
              <a:endCxn id="80" idx="1"/>
            </p:cNvCxnSpPr>
            <p:nvPr/>
          </p:nvCxnSpPr>
          <p:spPr>
            <a:xfrm flipV="1">
              <a:off x="10572458" y="10672746"/>
              <a:ext cx="1030464" cy="9932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117">
              <a:extLst>
                <a:ext uri="{FF2B5EF4-FFF2-40B4-BE49-F238E27FC236}">
                  <a16:creationId xmlns:a16="http://schemas.microsoft.com/office/drawing/2014/main" id="{34DA3FA1-4B7F-DD20-DCDD-8AEDE6608A7E}"/>
                </a:ext>
              </a:extLst>
            </p:cNvPr>
            <p:cNvCxnSpPr>
              <a:stCxn id="80" idx="3"/>
              <a:endCxn id="99" idx="2"/>
            </p:cNvCxnSpPr>
            <p:nvPr/>
          </p:nvCxnSpPr>
          <p:spPr>
            <a:xfrm flipV="1">
              <a:off x="13188926" y="8022625"/>
              <a:ext cx="1057668" cy="2650121"/>
            </a:xfrm>
            <a:prstGeom prst="bentConnector2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823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254</TotalTime>
  <Words>61</Words>
  <Application>Microsoft Macintosh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Surana</dc:creator>
  <cp:lastModifiedBy>Priyanka Surana</cp:lastModifiedBy>
  <cp:revision>1</cp:revision>
  <dcterms:created xsi:type="dcterms:W3CDTF">2023-11-28T18:18:56Z</dcterms:created>
  <dcterms:modified xsi:type="dcterms:W3CDTF">2023-11-28T22:33:36Z</dcterms:modified>
</cp:coreProperties>
</file>