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94c789ae42_0_28:notes"/>
          <p:cNvSpPr txBox="1"/>
          <p:nvPr>
            <p:ph idx="1" type="body"/>
          </p:nvPr>
        </p:nvSpPr>
        <p:spPr>
          <a:xfrm>
            <a:off x="2286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" name="Google Shape;9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" name="Google Shape;10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1" name="Google Shape;11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nerated Slide 1_4_1_TITLEANDBULLETS_A">
  <p:cSld name="CUSTOM_1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>
            <p:ph idx="2" type="pic"/>
          </p:nvPr>
        </p:nvSpPr>
        <p:spPr>
          <a:xfrm>
            <a:off x="3035838" y="1471024"/>
            <a:ext cx="3173100" cy="31731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256050" y="253350"/>
            <a:ext cx="8631900" cy="850500"/>
          </a:xfrm>
          <a:prstGeom prst="rect">
            <a:avLst/>
          </a:prstGeom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/>
        </p:nvSpPr>
        <p:spPr>
          <a:xfrm>
            <a:off x="256062" y="1205848"/>
            <a:ext cx="7773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01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4" name="Google Shape;54;p13"/>
          <p:cNvSpPr txBox="1"/>
          <p:nvPr/>
        </p:nvSpPr>
        <p:spPr>
          <a:xfrm>
            <a:off x="256062" y="3308968"/>
            <a:ext cx="7773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02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6382542" y="1205120"/>
            <a:ext cx="7773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03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1088166" y="1250719"/>
            <a:ext cx="1664100" cy="1536300"/>
          </a:xfrm>
          <a:prstGeom prst="rect">
            <a:avLst/>
          </a:prstGeom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3" type="body"/>
          </p:nvPr>
        </p:nvSpPr>
        <p:spPr>
          <a:xfrm>
            <a:off x="7223790" y="1249991"/>
            <a:ext cx="1664100" cy="1536300"/>
          </a:xfrm>
          <a:prstGeom prst="rect">
            <a:avLst/>
          </a:prstGeom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4" type="body"/>
          </p:nvPr>
        </p:nvSpPr>
        <p:spPr>
          <a:xfrm>
            <a:off x="7223790" y="3353111"/>
            <a:ext cx="1664100" cy="1536300"/>
          </a:xfrm>
          <a:prstGeom prst="rect">
            <a:avLst/>
          </a:prstGeom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59" name="Google Shape;59;p13"/>
          <p:cNvCxnSpPr/>
          <p:nvPr/>
        </p:nvCxnSpPr>
        <p:spPr>
          <a:xfrm>
            <a:off x="628506" y="1406957"/>
            <a:ext cx="4155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" name="Google Shape;60;p13"/>
          <p:cNvCxnSpPr/>
          <p:nvPr/>
        </p:nvCxnSpPr>
        <p:spPr>
          <a:xfrm>
            <a:off x="628506" y="3509382"/>
            <a:ext cx="4155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" name="Google Shape;61;p13"/>
          <p:cNvCxnSpPr/>
          <p:nvPr/>
        </p:nvCxnSpPr>
        <p:spPr>
          <a:xfrm>
            <a:off x="6760631" y="1406288"/>
            <a:ext cx="4155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Google Shape;62;p13"/>
          <p:cNvCxnSpPr/>
          <p:nvPr/>
        </p:nvCxnSpPr>
        <p:spPr>
          <a:xfrm>
            <a:off x="6760631" y="3509407"/>
            <a:ext cx="4155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Google Shape;63;p13"/>
          <p:cNvSpPr txBox="1"/>
          <p:nvPr/>
        </p:nvSpPr>
        <p:spPr>
          <a:xfrm>
            <a:off x="6382546" y="3308238"/>
            <a:ext cx="7773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04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4" name="Google Shape;64;p13"/>
          <p:cNvSpPr txBox="1"/>
          <p:nvPr>
            <p:ph idx="5" type="body"/>
          </p:nvPr>
        </p:nvSpPr>
        <p:spPr>
          <a:xfrm>
            <a:off x="1088166" y="3353839"/>
            <a:ext cx="1664100" cy="1536300"/>
          </a:xfrm>
          <a:prstGeom prst="rect">
            <a:avLst/>
          </a:prstGeom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904">
          <p15:clr>
            <a:srgbClr val="E46962"/>
          </p15:clr>
        </p15:guide>
        <p15:guide id="2" pos="4718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228600" y="183092"/>
            <a:ext cx="4114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50800" spcFirstLastPara="1" rIns="50800" wrap="square" tIns="25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228600" y="1066800"/>
            <a:ext cx="4114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50800" spcFirstLastPara="1" rIns="50800" wrap="square" tIns="25400">
            <a:normAutofit/>
          </a:bodyPr>
          <a:lstStyle>
            <a:lvl1pPr indent="-2921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/>
            </a:lvl1pPr>
            <a:lvl2pPr indent="-2921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/>
            </a:lvl2pPr>
            <a:lvl3pPr indent="-2921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/>
            </a:lvl3pPr>
            <a:lvl4pPr indent="-2921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/>
            </a:lvl4pPr>
            <a:lvl5pPr indent="-2921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/>
            </a:lvl5pPr>
            <a:lvl6pPr indent="-2921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/>
            </a:lvl6pPr>
            <a:lvl7pPr indent="-2921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/>
            </a:lvl7pPr>
            <a:lvl8pPr indent="-2921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/>
            </a:lvl8pPr>
            <a:lvl9pPr indent="-2921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/>
            </a:lvl9pPr>
          </a:lstStyle>
          <a:p/>
        </p:txBody>
      </p:sp>
      <p:sp>
        <p:nvSpPr>
          <p:cNvPr id="68" name="Google Shape;68;p14"/>
          <p:cNvSpPr txBox="1"/>
          <p:nvPr>
            <p:ph idx="10" type="dt"/>
          </p:nvPr>
        </p:nvSpPr>
        <p:spPr>
          <a:xfrm>
            <a:off x="228600" y="4237567"/>
            <a:ext cx="10668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50800" spcFirstLastPara="1" rIns="50800" wrap="square" tIns="25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idx="11" type="ftr"/>
          </p:nvPr>
        </p:nvSpPr>
        <p:spPr>
          <a:xfrm>
            <a:off x="1562100" y="4237567"/>
            <a:ext cx="14478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50800" spcFirstLastPara="1" rIns="50800" wrap="square" tIns="254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3276600" y="4237567"/>
            <a:ext cx="10668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50800" spcFirstLastPara="1" rIns="50800" wrap="square" tIns="25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33"/>
            <a:ext cx="457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256050" y="253350"/>
            <a:ext cx="8631900" cy="850500"/>
          </a:xfrm>
          <a:prstGeom prst="rect">
            <a:avLst/>
          </a:prstGeom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LevityAI: Freight Delay Solution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1088166" y="1250719"/>
            <a:ext cx="1664100" cy="1536300"/>
          </a:xfrm>
          <a:prstGeom prst="rect">
            <a:avLst/>
          </a:prstGeom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Presented by: Priyanka Taake | Levity AI</a:t>
            </a:r>
            <a:endParaRPr/>
          </a:p>
        </p:txBody>
      </p:sp>
      <p:sp>
        <p:nvSpPr>
          <p:cNvPr id="76" name="Google Shape;76;p15"/>
          <p:cNvSpPr txBox="1"/>
          <p:nvPr>
            <p:ph idx="3" type="body"/>
          </p:nvPr>
        </p:nvSpPr>
        <p:spPr>
          <a:xfrm>
            <a:off x="7223790" y="1249991"/>
            <a:ext cx="1664100" cy="1536300"/>
          </a:xfrm>
          <a:prstGeom prst="rect">
            <a:avLst/>
          </a:prstGeom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Enhancing customer experience with AI</a:t>
            </a:r>
            <a:endParaRPr/>
          </a:p>
        </p:txBody>
      </p:sp>
      <p:sp>
        <p:nvSpPr>
          <p:cNvPr id="77" name="Google Shape;77;p15"/>
          <p:cNvSpPr txBox="1"/>
          <p:nvPr>
            <p:ph idx="4" type="body"/>
          </p:nvPr>
        </p:nvSpPr>
        <p:spPr>
          <a:xfrm>
            <a:off x="7223790" y="3353111"/>
            <a:ext cx="1664100" cy="1536300"/>
          </a:xfrm>
          <a:prstGeom prst="rect">
            <a:avLst/>
          </a:prstGeom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Automated delay management solutions</a:t>
            </a:r>
            <a:endParaRPr/>
          </a:p>
        </p:txBody>
      </p:sp>
      <p:sp>
        <p:nvSpPr>
          <p:cNvPr id="78" name="Google Shape;78;p15"/>
          <p:cNvSpPr txBox="1"/>
          <p:nvPr>
            <p:ph idx="5" type="body"/>
          </p:nvPr>
        </p:nvSpPr>
        <p:spPr>
          <a:xfrm>
            <a:off x="1088166" y="3353839"/>
            <a:ext cx="1664100" cy="1536300"/>
          </a:xfrm>
          <a:prstGeom prst="rect">
            <a:avLst/>
          </a:prstGeom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Real-time transparency for customers</a:t>
            </a:r>
            <a:endParaRPr/>
          </a:p>
        </p:txBody>
      </p:sp>
      <p:pic>
        <p:nvPicPr>
          <p:cNvPr id="79" name="Google Shape;79;p15"/>
          <p:cNvPicPr preferRelativeResize="0"/>
          <p:nvPr>
            <p:ph idx="2" type="pic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5838" y="1471024"/>
            <a:ext cx="3173100" cy="3173100"/>
          </a:xfrm>
          <a:prstGeom prst="roundRect">
            <a:avLst>
              <a:gd fmla="val 50000" name="adj"/>
            </a:avLst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1827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228600" y="183102"/>
            <a:ext cx="8723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rPr lang="en-US" sz="3000">
                <a:solidFill>
                  <a:srgbClr val="F5F5F5"/>
                </a:solidFill>
                <a:latin typeface="Calibri"/>
                <a:ea typeface="Calibri"/>
                <a:cs typeface="Calibri"/>
                <a:sym typeface="Calibri"/>
              </a:rPr>
              <a:t>The Challenge: Delays Impact Customer Trust</a:t>
            </a:r>
            <a:endParaRPr sz="3000"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228600" y="1396250"/>
            <a:ext cx="8778600" cy="52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200">
                <a:solidFill>
                  <a:srgbClr val="F5F5F5"/>
                </a:solidFill>
                <a:latin typeface="Calibri"/>
                <a:ea typeface="Calibri"/>
                <a:cs typeface="Calibri"/>
                <a:sym typeface="Calibri"/>
              </a:rPr>
              <a:t>Freight delays often result from traffic, weather, or congestion.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200">
                <a:solidFill>
                  <a:srgbClr val="F5F5F5"/>
                </a:solidFill>
                <a:latin typeface="Calibri"/>
                <a:ea typeface="Calibri"/>
                <a:cs typeface="Calibri"/>
                <a:sym typeface="Calibri"/>
              </a:rPr>
              <a:t>Customers face inconsistent updates, hurting trust.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200">
                <a:solidFill>
                  <a:srgbClr val="F5F5F5"/>
                </a:solidFill>
                <a:latin typeface="Calibri"/>
                <a:ea typeface="Calibri"/>
                <a:cs typeface="Calibri"/>
                <a:sym typeface="Calibri"/>
              </a:rPr>
              <a:t>Operations teams manually track and inform delays.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200">
                <a:solidFill>
                  <a:srgbClr val="F5F5F5"/>
                </a:solidFill>
                <a:latin typeface="Calibri"/>
                <a:ea typeface="Calibri"/>
                <a:cs typeface="Calibri"/>
                <a:sym typeface="Calibri"/>
              </a:rPr>
              <a:t>💡Opportunity: Automate delay detection and communication using live traffic data and AI-driven messaging.</a:t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3B82F6"/>
                </a:solidFill>
                <a:latin typeface="Calibri"/>
                <a:ea typeface="Calibri"/>
                <a:cs typeface="Calibri"/>
                <a:sym typeface="Calibri"/>
              </a:rPr>
              <a:t>Levity AI | 2025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1827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228600" y="183100"/>
            <a:ext cx="85185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rPr lang="en-US" sz="3000">
                <a:solidFill>
                  <a:srgbClr val="F5F5F5"/>
                </a:solidFill>
                <a:latin typeface="Calibri"/>
                <a:ea typeface="Calibri"/>
                <a:cs typeface="Calibri"/>
                <a:sym typeface="Calibri"/>
              </a:rPr>
              <a:t>Smart, Automated Delay Detection and Communication</a:t>
            </a:r>
            <a:endParaRPr sz="3000"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57200" y="1546824"/>
            <a:ext cx="8229600" cy="43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76"/>
              <a:buNone/>
            </a:pPr>
            <a:r>
              <a:rPr lang="en-US" sz="2200">
                <a:solidFill>
                  <a:srgbClr val="F5F5F5"/>
                </a:solidFill>
                <a:latin typeface="Calibri"/>
                <a:ea typeface="Calibri"/>
                <a:cs typeface="Calibri"/>
                <a:sym typeface="Calibri"/>
              </a:rPr>
              <a:t>1. Monitors live traffic using Google Routes API</a:t>
            </a:r>
            <a:endParaRPr/>
          </a:p>
          <a:p>
            <a:pPr indent="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176"/>
              <a:buNone/>
            </a:pPr>
            <a:r>
              <a:rPr lang="en-US" sz="2200">
                <a:solidFill>
                  <a:srgbClr val="F5F5F5"/>
                </a:solidFill>
                <a:latin typeface="Calibri"/>
                <a:ea typeface="Calibri"/>
                <a:cs typeface="Calibri"/>
                <a:sym typeface="Calibri"/>
              </a:rPr>
              <a:t>2. Calculates delay and checks against threshold</a:t>
            </a:r>
            <a:endParaRPr/>
          </a:p>
          <a:p>
            <a:pPr indent="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176"/>
              <a:buNone/>
            </a:pPr>
            <a:r>
              <a:rPr lang="en-US" sz="2200">
                <a:solidFill>
                  <a:srgbClr val="F5F5F5"/>
                </a:solidFill>
                <a:latin typeface="Calibri"/>
                <a:ea typeface="Calibri"/>
                <a:cs typeface="Calibri"/>
                <a:sym typeface="Calibri"/>
              </a:rPr>
              <a:t>3. Generates AI-based message using OpenAI</a:t>
            </a:r>
            <a:endParaRPr/>
          </a:p>
          <a:p>
            <a:pPr indent="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176"/>
              <a:buNone/>
            </a:pPr>
            <a:r>
              <a:rPr lang="en-US" sz="2200">
                <a:solidFill>
                  <a:srgbClr val="F5F5F5"/>
                </a:solidFill>
                <a:latin typeface="Calibri"/>
                <a:ea typeface="Calibri"/>
                <a:cs typeface="Calibri"/>
                <a:sym typeface="Calibri"/>
              </a:rPr>
              <a:t>4. Evaluates tone and clarity via AI feedback loop</a:t>
            </a:r>
            <a:endParaRPr/>
          </a:p>
          <a:p>
            <a:pPr indent="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176"/>
              <a:buNone/>
            </a:pPr>
            <a:r>
              <a:rPr lang="en-US" sz="2200">
                <a:solidFill>
                  <a:srgbClr val="F5F5F5"/>
                </a:solidFill>
                <a:latin typeface="Calibri"/>
                <a:ea typeface="Calibri"/>
                <a:cs typeface="Calibri"/>
                <a:sym typeface="Calibri"/>
              </a:rPr>
              <a:t>5. Sends notifications via SMS/Email (SendGrid/Twilio)</a:t>
            </a:r>
            <a:endParaRPr/>
          </a:p>
          <a:p>
            <a:pPr indent="0" lvl="0" marL="203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3375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rgbClr val="F5F5F5"/>
                </a:solidFill>
                <a:latin typeface="Calibri"/>
                <a:ea typeface="Calibri"/>
                <a:cs typeface="Calibri"/>
                <a:sym typeface="Calibri"/>
              </a:rPr>
              <a:t>✅ Benefits:</a:t>
            </a:r>
            <a:endParaRPr/>
          </a:p>
          <a:p>
            <a:pPr indent="-333375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rgbClr val="F5F5F5"/>
                </a:solidFill>
                <a:latin typeface="Calibri"/>
                <a:ea typeface="Calibri"/>
                <a:cs typeface="Calibri"/>
                <a:sym typeface="Calibri"/>
              </a:rPr>
              <a:t>Real-time transparency</a:t>
            </a:r>
            <a:endParaRPr/>
          </a:p>
          <a:p>
            <a:pPr indent="-333375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rgbClr val="F5F5F5"/>
                </a:solidFill>
                <a:latin typeface="Calibri"/>
                <a:ea typeface="Calibri"/>
                <a:cs typeface="Calibri"/>
                <a:sym typeface="Calibri"/>
              </a:rPr>
              <a:t>Reduced manual effort</a:t>
            </a:r>
            <a:endParaRPr/>
          </a:p>
          <a:p>
            <a:pPr indent="-333375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rgbClr val="F5F5F5"/>
                </a:solidFill>
                <a:latin typeface="Calibri"/>
                <a:ea typeface="Calibri"/>
                <a:cs typeface="Calibri"/>
                <a:sym typeface="Calibri"/>
              </a:rPr>
              <a:t>Enhanced customer satisfaction</a:t>
            </a: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3B82F6"/>
                </a:solidFill>
                <a:latin typeface="Calibri"/>
                <a:ea typeface="Calibri"/>
                <a:cs typeface="Calibri"/>
                <a:sym typeface="Calibri"/>
              </a:rPr>
              <a:t>Levity AI | 2025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1827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228600" y="183104"/>
            <a:ext cx="8559600" cy="11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000">
                <a:solidFill>
                  <a:srgbClr val="F5F5F5"/>
                </a:solidFill>
                <a:latin typeface="Calibri"/>
                <a:ea typeface="Calibri"/>
                <a:cs typeface="Calibri"/>
                <a:sym typeface="Calibri"/>
              </a:rPr>
              <a:t>System Workflow Overview</a:t>
            </a:r>
            <a:endParaRPr sz="3000"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228600" y="1066800"/>
            <a:ext cx="4114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9800" y="1315050"/>
            <a:ext cx="7668699" cy="480377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3B82F6"/>
                </a:solidFill>
                <a:latin typeface="Calibri"/>
                <a:ea typeface="Calibri"/>
                <a:cs typeface="Calibri"/>
                <a:sym typeface="Calibri"/>
              </a:rPr>
              <a:t>Levity AI | 2025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1827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228600" y="183100"/>
            <a:ext cx="8737500" cy="10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000">
                <a:solidFill>
                  <a:srgbClr val="E6F0FF"/>
                </a:solidFill>
                <a:latin typeface="Calibri"/>
                <a:ea typeface="Calibri"/>
                <a:cs typeface="Calibri"/>
                <a:sym typeface="Calibri"/>
              </a:rPr>
              <a:t>High-Level Technical Components</a:t>
            </a:r>
            <a:endParaRPr sz="3000"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228600" y="1245700"/>
            <a:ext cx="8737500" cy="52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000">
                <a:solidFill>
                  <a:srgbClr val="E6F0FF"/>
                </a:solidFill>
                <a:latin typeface="Calibri"/>
                <a:ea typeface="Calibri"/>
                <a:cs typeface="Calibri"/>
                <a:sym typeface="Calibri"/>
              </a:rPr>
              <a:t>Workflow Tool: Postman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000">
                <a:solidFill>
                  <a:srgbClr val="E6F0FF"/>
                </a:solidFill>
                <a:latin typeface="Calibri"/>
                <a:ea typeface="Calibri"/>
                <a:cs typeface="Calibri"/>
                <a:sym typeface="Calibri"/>
              </a:rPr>
              <a:t>Route Data: Google Routes API (real-time computation)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000">
                <a:solidFill>
                  <a:srgbClr val="E6F0FF"/>
                </a:solidFill>
                <a:latin typeface="Calibri"/>
                <a:ea typeface="Calibri"/>
                <a:cs typeface="Calibri"/>
                <a:sym typeface="Calibri"/>
              </a:rPr>
              <a:t>AI Message Generation: OpenAI GPT-4o-mini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000">
                <a:solidFill>
                  <a:srgbClr val="E6F0FF"/>
                </a:solidFill>
                <a:latin typeface="Calibri"/>
                <a:ea typeface="Calibri"/>
                <a:cs typeface="Calibri"/>
                <a:sym typeface="Calibri"/>
              </a:rPr>
              <a:t>AI Evaluation: GPT-4o-mini feedback loop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000">
                <a:solidFill>
                  <a:srgbClr val="E6F0FF"/>
                </a:solidFill>
                <a:latin typeface="Calibri"/>
                <a:ea typeface="Calibri"/>
                <a:cs typeface="Calibri"/>
                <a:sym typeface="Calibri"/>
              </a:rPr>
              <a:t>Notification: Twilio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000">
                <a:solidFill>
                  <a:srgbClr val="E6F0FF"/>
                </a:solidFill>
                <a:latin typeface="Calibri"/>
                <a:ea typeface="Calibri"/>
                <a:cs typeface="Calibri"/>
                <a:sym typeface="Calibri"/>
              </a:rPr>
              <a:t>🔧 Logic: Environment variables, chained API requests, pre-request and test scripts.</a:t>
            </a:r>
            <a:endParaRPr/>
          </a:p>
        </p:txBody>
      </p:sp>
      <p:sp>
        <p:nvSpPr>
          <p:cNvPr id="108" name="Google Shape;108;p19"/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E6F0FF"/>
                </a:solidFill>
                <a:latin typeface="Calibri"/>
                <a:ea typeface="Calibri"/>
                <a:cs typeface="Calibri"/>
                <a:sym typeface="Calibri"/>
              </a:rPr>
              <a:t>Levity AI | 2025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1827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228600" y="183104"/>
            <a:ext cx="8669100" cy="11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3000">
                <a:solidFill>
                  <a:srgbClr val="E6F0FF"/>
                </a:solidFill>
                <a:latin typeface="Calibri"/>
                <a:ea typeface="Calibri"/>
                <a:cs typeface="Calibri"/>
                <a:sym typeface="Calibri"/>
              </a:rPr>
              <a:t>AI Prompt Engineering &amp; Evaluation Logic</a:t>
            </a:r>
            <a:endParaRPr sz="3000"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228600" y="1437300"/>
            <a:ext cx="8805900" cy="52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E6F0FF"/>
                </a:solidFill>
                <a:latin typeface="Calibri"/>
                <a:ea typeface="Calibri"/>
                <a:cs typeface="Calibri"/>
                <a:sym typeface="Calibri"/>
              </a:rPr>
              <a:t>Prompt Strategy: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000">
                <a:solidFill>
                  <a:srgbClr val="E6F0FF"/>
                </a:solidFill>
                <a:latin typeface="Calibri"/>
                <a:ea typeface="Calibri"/>
                <a:cs typeface="Calibri"/>
                <a:sym typeface="Calibri"/>
              </a:rPr>
              <a:t>Minor (10–20 min): Friendly tone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000">
                <a:solidFill>
                  <a:srgbClr val="E6F0FF"/>
                </a:solidFill>
                <a:latin typeface="Calibri"/>
                <a:ea typeface="Calibri"/>
                <a:cs typeface="Calibri"/>
                <a:sym typeface="Calibri"/>
              </a:rPr>
              <a:t>Significant (30–60 min): Empathetic tone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000">
                <a:solidFill>
                  <a:srgbClr val="E6F0FF"/>
                </a:solidFill>
                <a:latin typeface="Calibri"/>
                <a:ea typeface="Calibri"/>
                <a:cs typeface="Calibri"/>
                <a:sym typeface="Calibri"/>
              </a:rPr>
              <a:t>Major (&gt;60 min): Highly empathetic and proactive tone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E6F0FF"/>
                </a:solidFill>
                <a:latin typeface="Calibri"/>
                <a:ea typeface="Calibri"/>
                <a:cs typeface="Calibri"/>
                <a:sym typeface="Calibri"/>
              </a:rPr>
              <a:t>Evaluation Step: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000">
                <a:solidFill>
                  <a:srgbClr val="E6F0FF"/>
                </a:solidFill>
                <a:latin typeface="Calibri"/>
                <a:ea typeface="Calibri"/>
                <a:cs typeface="Calibri"/>
                <a:sym typeface="Calibri"/>
              </a:rPr>
              <a:t>AI re-scores messages (1–5) for clarity, empathy, professionalism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000">
                <a:solidFill>
                  <a:srgbClr val="E6F0FF"/>
                </a:solidFill>
                <a:latin typeface="Calibri"/>
                <a:ea typeface="Calibri"/>
                <a:cs typeface="Calibri"/>
                <a:sym typeface="Calibri"/>
              </a:rPr>
              <a:t>Only messages scoring ≥4 are sent to customers.</a:t>
            </a:r>
            <a:endParaRPr/>
          </a:p>
        </p:txBody>
      </p:sp>
      <p:sp>
        <p:nvSpPr>
          <p:cNvPr id="115" name="Google Shape;115;p20"/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E6F0FF"/>
                </a:solidFill>
                <a:latin typeface="Calibri"/>
                <a:ea typeface="Calibri"/>
                <a:cs typeface="Calibri"/>
                <a:sym typeface="Calibri"/>
              </a:rPr>
              <a:t>Levity AI | 2025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1827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228600" y="183102"/>
            <a:ext cx="8737500" cy="96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000">
                <a:solidFill>
                  <a:srgbClr val="F5F5F5"/>
                </a:solidFill>
                <a:latin typeface="Calibri"/>
                <a:ea typeface="Calibri"/>
                <a:cs typeface="Calibri"/>
                <a:sym typeface="Calibri"/>
              </a:rPr>
              <a:t>Impact and Future Scope</a:t>
            </a:r>
            <a:endParaRPr sz="3000"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228600" y="1066800"/>
            <a:ext cx="8737500" cy="56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5F5F5"/>
                </a:solidFill>
                <a:latin typeface="Calibri"/>
                <a:ea typeface="Calibri"/>
                <a:cs typeface="Calibri"/>
                <a:sym typeface="Calibri"/>
              </a:rPr>
              <a:t>🎯 Immediate Gains: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000">
                <a:solidFill>
                  <a:srgbClr val="F5F5F5"/>
                </a:solidFill>
                <a:latin typeface="Calibri"/>
                <a:ea typeface="Calibri"/>
                <a:cs typeface="Calibri"/>
                <a:sym typeface="Calibri"/>
              </a:rPr>
              <a:t>Real-time delay detection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000">
                <a:solidFill>
                  <a:srgbClr val="F5F5F5"/>
                </a:solidFill>
                <a:latin typeface="Calibri"/>
                <a:ea typeface="Calibri"/>
                <a:cs typeface="Calibri"/>
                <a:sym typeface="Calibri"/>
              </a:rPr>
              <a:t>Consistent AI-driven communication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000">
                <a:solidFill>
                  <a:srgbClr val="F5F5F5"/>
                </a:solidFill>
                <a:latin typeface="Calibri"/>
                <a:ea typeface="Calibri"/>
                <a:cs typeface="Calibri"/>
                <a:sym typeface="Calibri"/>
              </a:rPr>
              <a:t>Automatic quality control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5F5F5"/>
                </a:solidFill>
                <a:latin typeface="Calibri"/>
                <a:ea typeface="Calibri"/>
                <a:cs typeface="Calibri"/>
                <a:sym typeface="Calibri"/>
              </a:rPr>
              <a:t>🚀 Next Steps: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000">
                <a:solidFill>
                  <a:srgbClr val="F5F5F5"/>
                </a:solidFill>
                <a:latin typeface="Calibri"/>
                <a:ea typeface="Calibri"/>
                <a:cs typeface="Calibri"/>
                <a:sym typeface="Calibri"/>
              </a:rPr>
              <a:t>Integrate with freight dashboards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000">
                <a:solidFill>
                  <a:srgbClr val="F5F5F5"/>
                </a:solidFill>
                <a:latin typeface="Calibri"/>
                <a:ea typeface="Calibri"/>
                <a:cs typeface="Calibri"/>
                <a:sym typeface="Calibri"/>
              </a:rPr>
              <a:t>Add multilingual support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000">
                <a:solidFill>
                  <a:srgbClr val="F5F5F5"/>
                </a:solidFill>
                <a:latin typeface="Calibri"/>
                <a:ea typeface="Calibri"/>
                <a:cs typeface="Calibri"/>
                <a:sym typeface="Calibri"/>
              </a:rPr>
              <a:t>Extend to chatbot &amp; voice notifications</a:t>
            </a:r>
            <a:endParaRPr/>
          </a:p>
        </p:txBody>
      </p:sp>
      <p:sp>
        <p:nvSpPr>
          <p:cNvPr id="122" name="Google Shape;122;p21"/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3B82F6"/>
                </a:solidFill>
                <a:latin typeface="Calibri"/>
                <a:ea typeface="Calibri"/>
                <a:cs typeface="Calibri"/>
                <a:sym typeface="Calibri"/>
              </a:rPr>
              <a:t>Levity AI | 2025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1827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3B82F6"/>
                </a:solidFill>
                <a:latin typeface="Calibri"/>
                <a:ea typeface="Calibri"/>
                <a:cs typeface="Calibri"/>
                <a:sym typeface="Calibri"/>
              </a:rPr>
              <a:t>Levity AI | 2025</a:t>
            </a:r>
            <a:endParaRPr/>
          </a:p>
        </p:txBody>
      </p:sp>
      <p:sp>
        <p:nvSpPr>
          <p:cNvPr id="128" name="Google Shape;128;p22"/>
          <p:cNvSpPr txBox="1"/>
          <p:nvPr/>
        </p:nvSpPr>
        <p:spPr>
          <a:xfrm flipH="1">
            <a:off x="2286000" y="3044250"/>
            <a:ext cx="4572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