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67" r:id="rId2"/>
    <p:sldId id="268" r:id="rId3"/>
    <p:sldId id="269" r:id="rId4"/>
    <p:sldId id="265" r:id="rId5"/>
    <p:sldId id="272" r:id="rId6"/>
    <p:sldId id="273" r:id="rId7"/>
    <p:sldId id="270" r:id="rId8"/>
    <p:sldId id="261" r:id="rId9"/>
    <p:sldId id="258" r:id="rId10"/>
    <p:sldId id="264" r:id="rId11"/>
    <p:sldId id="259" r:id="rId12"/>
    <p:sldId id="263" r:id="rId13"/>
    <p:sldId id="26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9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7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601" y="297986"/>
            <a:ext cx="9784080" cy="1508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4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1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1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3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85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7BFCD-3007-4B2C-BA28-ABA203420A36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F3A5610-3617-40F5-AE48-808C2EE4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7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Loan Payments Data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59" y="5910554"/>
            <a:ext cx="1147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Author : Priyanka Sharma								Date: April 2020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03295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Summary of Machine Learning Models and EDA </a:t>
            </a:r>
          </a:p>
          <a:p>
            <a:r>
              <a:rPr lang="en-IN" sz="3300" dirty="0" smtClean="0">
                <a:latin typeface="French Script MT" panose="03020402040607040605" pitchFamily="66" charset="0"/>
              </a:rPr>
              <a:t>to understand</a:t>
            </a:r>
          </a:p>
          <a:p>
            <a:r>
              <a:rPr lang="en-IN" dirty="0" smtClean="0"/>
              <a:t>customer characteristics based on loan repayment.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8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741" y="330959"/>
            <a:ext cx="9784080" cy="1508760"/>
          </a:xfrm>
        </p:spPr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99" y="1839719"/>
            <a:ext cx="10058400" cy="5126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Conf. </a:t>
            </a:r>
            <a:r>
              <a:rPr lang="en-IN" dirty="0" smtClean="0"/>
              <a:t>matrix: my_tree_2 ( </a:t>
            </a:r>
            <a:r>
              <a:rPr lang="en-IN" dirty="0"/>
              <a:t>max depth </a:t>
            </a:r>
            <a:r>
              <a:rPr lang="en-IN" dirty="0" smtClean="0"/>
              <a:t>4, criterion= ‘entropy’)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07" y="4106247"/>
            <a:ext cx="4695825" cy="2470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606" y="2239347"/>
            <a:ext cx="4695825" cy="18669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26850" y="2239348"/>
            <a:ext cx="4191000" cy="4337784"/>
            <a:chOff x="5469025" y="1346420"/>
            <a:chExt cx="4191000" cy="3800475"/>
          </a:xfrm>
        </p:grpSpPr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69025" y="1346420"/>
              <a:ext cx="4191000" cy="3800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4144931" y="3373346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my_tree_2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996" y="364224"/>
            <a:ext cx="4191755" cy="3395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2778" y="94765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my_tree_2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292996" y="3680234"/>
            <a:ext cx="4191755" cy="3177766"/>
            <a:chOff x="1022826" y="3558012"/>
            <a:chExt cx="4191755" cy="3177766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2826" y="3558012"/>
              <a:ext cx="4191755" cy="317776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-255100" y="4994023"/>
              <a:ext cx="301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 smtClean="0">
                  <a:solidFill>
                    <a:schemeClr val="bg1"/>
                  </a:solidFill>
                </a:rPr>
                <a:t>my_tree_tree</a:t>
              </a:r>
              <a:r>
                <a:rPr lang="en-IN" sz="1200" dirty="0" smtClean="0">
                  <a:solidFill>
                    <a:schemeClr val="bg1"/>
                  </a:solidFill>
                </a:rPr>
                <a:t> </a:t>
              </a:r>
              <a:r>
                <a:rPr lang="en-IN" sz="1200" dirty="0" smtClean="0">
                  <a:solidFill>
                    <a:schemeClr val="bg1"/>
                  </a:solidFill>
                </a:rPr>
                <a:t>( based on Grid Search) Parameters ; max depth =10 , criterion =</a:t>
              </a:r>
              <a:r>
                <a:rPr lang="en-IN" sz="1200" dirty="0" err="1" smtClean="0">
                  <a:solidFill>
                    <a:schemeClr val="bg1"/>
                  </a:solidFill>
                </a:rPr>
                <a:t>gini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26850" y="2388862"/>
            <a:ext cx="4191000" cy="3800475"/>
            <a:chOff x="5469025" y="1346420"/>
            <a:chExt cx="4191000" cy="3800475"/>
          </a:xfrm>
        </p:grpSpPr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69025" y="1346420"/>
              <a:ext cx="4191000" cy="3800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4144931" y="3373346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my_tree_2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4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669" y="582603"/>
            <a:ext cx="6096000" cy="777426"/>
          </a:xfrm>
        </p:spPr>
        <p:txBody>
          <a:bodyPr>
            <a:normAutofit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68" y="2380077"/>
            <a:ext cx="3838401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51" y="2041129"/>
            <a:ext cx="4410076" cy="4602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69" y="4976960"/>
            <a:ext cx="3838400" cy="1666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4467" y="4392185"/>
            <a:ext cx="383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Best Parameter </a:t>
            </a:r>
            <a:r>
              <a:rPr lang="en-IN" sz="1600" dirty="0" smtClean="0"/>
              <a:t>basis  function “Randomised search” (</a:t>
            </a:r>
            <a:r>
              <a:rPr lang="en-IN" sz="1600" dirty="0" err="1" smtClean="0"/>
              <a:t>rf_random</a:t>
            </a:r>
            <a:r>
              <a:rPr lang="en-IN" sz="1600" dirty="0" smtClean="0"/>
              <a:t>)</a:t>
            </a:r>
            <a:endParaRPr lang="en-IN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34468" y="2041129"/>
            <a:ext cx="383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Best Parameter : (</a:t>
            </a:r>
            <a:r>
              <a:rPr lang="en-IN" sz="1600" dirty="0" err="1" smtClean="0"/>
              <a:t>my_forest</a:t>
            </a:r>
            <a:r>
              <a:rPr lang="en-IN" sz="1600" dirty="0" smtClean="0"/>
              <a:t>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078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557" y="274845"/>
            <a:ext cx="4201738" cy="1508760"/>
          </a:xfrm>
        </p:spPr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93" y="2188962"/>
            <a:ext cx="10983905" cy="420624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 smtClean="0"/>
              <a:t>Observations for variables ‘Principal’ and ‘term’  do </a:t>
            </a:r>
            <a:r>
              <a:rPr lang="en-IN" dirty="0"/>
              <a:t>not have large </a:t>
            </a:r>
            <a:r>
              <a:rPr lang="en-IN" dirty="0" smtClean="0"/>
              <a:t>variations.  </a:t>
            </a:r>
            <a:r>
              <a:rPr lang="en-IN" dirty="0"/>
              <a:t>This reduces complexity of the data </a:t>
            </a:r>
            <a:r>
              <a:rPr lang="en-IN" dirty="0" smtClean="0"/>
              <a:t>set.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Increase</a:t>
            </a:r>
            <a:r>
              <a:rPr lang="en-US" dirty="0"/>
              <a:t> in age females take higher loan amounts and are more likely to delay compared to men</a:t>
            </a:r>
            <a:r>
              <a:rPr lang="en-US" dirty="0" smtClean="0"/>
              <a:t>. The pattern  remains the same when we compare the entire data set with its subset of who paid on time.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In general the subsets based on when the loan was paid mirror the population.</a:t>
            </a:r>
            <a:r>
              <a:rPr lang="en-US" dirty="0"/>
              <a:t> 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Age variable used to visualize regression plots since they have a fair spread of values. Incidentally for this data set are normally distributed and corroborate statement made in point 3( above).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IN" dirty="0" smtClean="0"/>
              <a:t>All accuracy </a:t>
            </a:r>
            <a:r>
              <a:rPr lang="en-IN" dirty="0"/>
              <a:t>scores </a:t>
            </a:r>
            <a:r>
              <a:rPr lang="en-IN" dirty="0" smtClean="0"/>
              <a:t>are derived from ML models are </a:t>
            </a:r>
            <a:r>
              <a:rPr lang="en-IN" dirty="0"/>
              <a:t>pretty close to </a:t>
            </a:r>
            <a:r>
              <a:rPr lang="en-IN" dirty="0" smtClean="0"/>
              <a:t>100% </a:t>
            </a:r>
            <a:r>
              <a:rPr lang="en-IN" dirty="0"/>
              <a:t>indicating all models are effective. </a:t>
            </a:r>
            <a:r>
              <a:rPr lang="en-IN" dirty="0" smtClean="0"/>
              <a:t>It a competition of effective and more effective!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 smtClean="0"/>
              <a:t>Three </a:t>
            </a:r>
            <a:r>
              <a:rPr lang="en-IN" dirty="0"/>
              <a:t>Variable confusion </a:t>
            </a:r>
            <a:r>
              <a:rPr lang="en-IN" dirty="0" smtClean="0"/>
              <a:t>matrix: main diagonal values are “True Positive”.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 smtClean="0"/>
              <a:t>Python code file submitted. </a:t>
            </a:r>
            <a:endParaRPr lang="en-IN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35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92" y="3358342"/>
            <a:ext cx="9784080" cy="955964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smtClean="0"/>
              <a:t>You are welcome to write to the author at </a:t>
            </a:r>
          </a:p>
          <a:p>
            <a:pPr marL="0" indent="0">
              <a:buNone/>
            </a:pPr>
            <a:r>
              <a:rPr lang="en-IN" dirty="0" smtClean="0"/>
              <a:t>priyanka.krishna.sharma@gmail.com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17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763" y="278784"/>
            <a:ext cx="6916190" cy="1508760"/>
          </a:xfrm>
        </p:spPr>
        <p:txBody>
          <a:bodyPr/>
          <a:lstStyle/>
          <a:p>
            <a:r>
              <a:rPr lang="en-IN" dirty="0" smtClean="0"/>
              <a:t>Loan Payment 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91" y="2259858"/>
            <a:ext cx="5436870" cy="402336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Attributes</a:t>
            </a:r>
            <a:endParaRPr lang="en-IN" dirty="0"/>
          </a:p>
          <a:p>
            <a:pPr algn="just"/>
            <a:r>
              <a:rPr lang="en-US" dirty="0" err="1" smtClean="0"/>
              <a:t>Loan_id</a:t>
            </a:r>
            <a:r>
              <a:rPr lang="en-US" dirty="0" smtClean="0"/>
              <a:t> </a:t>
            </a:r>
            <a:r>
              <a:rPr lang="en-US" dirty="0"/>
              <a:t>: A unique loan number assigned to each loan customers</a:t>
            </a:r>
            <a:endParaRPr lang="en-IN" dirty="0"/>
          </a:p>
          <a:p>
            <a:pPr lvl="0" algn="just"/>
            <a:r>
              <a:rPr lang="en-US" dirty="0" err="1"/>
              <a:t>Loan_status</a:t>
            </a:r>
            <a:r>
              <a:rPr lang="en-US" dirty="0"/>
              <a:t>: Whether a loan is paid off, in collection, new customer yet to payoff, or paid off after the collection efforts</a:t>
            </a:r>
            <a:endParaRPr lang="en-IN" dirty="0"/>
          </a:p>
          <a:p>
            <a:pPr lvl="0" algn="just"/>
            <a:r>
              <a:rPr lang="en-US" dirty="0"/>
              <a:t>Principal: Basic principal loan amount at the origination terms, could be weekly (7 days), biweekly, and monthly payoff schedule</a:t>
            </a:r>
            <a:endParaRPr lang="en-IN" dirty="0"/>
          </a:p>
          <a:p>
            <a:pPr lvl="0" algn="just"/>
            <a:r>
              <a:rPr lang="en-US" dirty="0" err="1"/>
              <a:t>effective_date</a:t>
            </a:r>
            <a:r>
              <a:rPr lang="en-US" dirty="0"/>
              <a:t>: When the loan got originated and took effects</a:t>
            </a:r>
            <a:endParaRPr lang="en-IN" dirty="0"/>
          </a:p>
          <a:p>
            <a:pPr lvl="0" algn="just"/>
            <a:r>
              <a:rPr lang="en-US" dirty="0" err="1"/>
              <a:t>due_date</a:t>
            </a:r>
            <a:r>
              <a:rPr lang="en-US" dirty="0"/>
              <a:t>: Since it’s one-time payoff schedule, each loan has one single due date</a:t>
            </a:r>
            <a:endParaRPr lang="en-IN" dirty="0"/>
          </a:p>
          <a:p>
            <a:pPr lvl="0" algn="just"/>
            <a:r>
              <a:rPr lang="en-US" dirty="0" err="1"/>
              <a:t>paidoff_time</a:t>
            </a:r>
            <a:r>
              <a:rPr lang="en-US" dirty="0"/>
              <a:t>: The actual time a customer pays off the loan</a:t>
            </a:r>
            <a:endParaRPr lang="en-IN" dirty="0"/>
          </a:p>
          <a:p>
            <a:pPr lvl="0" algn="just"/>
            <a:r>
              <a:rPr lang="en-US" dirty="0" err="1"/>
              <a:t>pastdue_days</a:t>
            </a:r>
            <a:r>
              <a:rPr lang="en-US" dirty="0"/>
              <a:t>: How many days a loan has been past due</a:t>
            </a:r>
            <a:endParaRPr lang="en-IN" dirty="0"/>
          </a:p>
          <a:p>
            <a:pPr lvl="0" algn="just"/>
            <a:r>
              <a:rPr lang="en-US" dirty="0"/>
              <a:t>age, education, Gender: A customer’s basic demographic information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51694" y="2424878"/>
            <a:ext cx="4733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Loan_status</a:t>
            </a:r>
            <a:r>
              <a:rPr lang="en-US" b="1" dirty="0" smtClean="0"/>
              <a:t> </a:t>
            </a:r>
            <a:r>
              <a:rPr lang="en-US" b="1" dirty="0"/>
              <a:t>variable</a:t>
            </a:r>
            <a:r>
              <a:rPr lang="en-US" dirty="0"/>
              <a:t> </a:t>
            </a:r>
            <a:r>
              <a:rPr lang="en-US" dirty="0" smtClean="0"/>
              <a:t>(3 categories) </a:t>
            </a:r>
            <a:endParaRPr lang="en-IN" dirty="0"/>
          </a:p>
          <a:p>
            <a:pPr algn="just"/>
            <a:r>
              <a:rPr lang="en-US" dirty="0"/>
              <a:t> </a:t>
            </a:r>
            <a:endParaRPr lang="en-IN" dirty="0"/>
          </a:p>
          <a:p>
            <a:pPr lvl="0" algn="just"/>
            <a:r>
              <a:rPr lang="en-US" dirty="0" err="1" smtClean="0"/>
              <a:t>PAIDOFF</a:t>
            </a:r>
            <a:r>
              <a:rPr lang="en-US" dirty="0" smtClean="0"/>
              <a:t> : loan </a:t>
            </a:r>
            <a:r>
              <a:rPr lang="en-US" dirty="0"/>
              <a:t>paid off by the </a:t>
            </a:r>
            <a:r>
              <a:rPr lang="en-US" dirty="0" smtClean="0"/>
              <a:t>customers</a:t>
            </a:r>
          </a:p>
          <a:p>
            <a:pPr lvl="0" algn="just"/>
            <a:endParaRPr lang="en-IN" dirty="0"/>
          </a:p>
          <a:p>
            <a:pPr lvl="0" algn="just"/>
            <a:r>
              <a:rPr lang="en-US" dirty="0" err="1"/>
              <a:t>COLLETION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loan is yet to be paid off so bank is collecting money from those customers who seem   to be unwilling to repay the loan amount</a:t>
            </a:r>
            <a:endParaRPr lang="en-IN" dirty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err="1" smtClean="0"/>
              <a:t>COLLECTION_PAIDOFF</a:t>
            </a:r>
            <a:r>
              <a:rPr lang="en-US" dirty="0" smtClean="0"/>
              <a:t> : </a:t>
            </a:r>
            <a:r>
              <a:rPr lang="en-US" dirty="0"/>
              <a:t>the loan amount was repaid by the customers after conducting Collection drive. </a:t>
            </a:r>
            <a:endParaRPr lang="en-IN" dirty="0"/>
          </a:p>
          <a:p>
            <a:pPr algn="just"/>
            <a:r>
              <a:rPr lang="en-US" dirty="0"/>
              <a:t> 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5400000">
            <a:off x="4358155" y="3967455"/>
            <a:ext cx="3940680" cy="1113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021" y="6283218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Note : The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presentation focuses on </a:t>
            </a: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and EDA visualizations are self explanatory. </a:t>
            </a: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Overall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observations are given as conclusions.</a:t>
            </a:r>
            <a:endParaRPr lang="en-I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iped Right Arrow 10"/>
          <p:cNvSpPr/>
          <p:nvPr/>
        </p:nvSpPr>
        <p:spPr>
          <a:xfrm>
            <a:off x="4674555" y="5439239"/>
            <a:ext cx="3219450" cy="512168"/>
          </a:xfrm>
          <a:prstGeom prst="strip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264" y="526267"/>
            <a:ext cx="5852041" cy="879138"/>
          </a:xfrm>
        </p:spPr>
        <p:txBody>
          <a:bodyPr/>
          <a:lstStyle/>
          <a:p>
            <a:r>
              <a:rPr lang="en-IN" dirty="0" smtClean="0"/>
              <a:t>Loan Payment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90" y="1892370"/>
            <a:ext cx="11123295" cy="1960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5255" y="1460704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10 column and 500 rows data set classified basis Loan _ Status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305" y="3897363"/>
            <a:ext cx="3002280" cy="2950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4555" y="4726117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 smtClean="0"/>
              <a:t>Data set cleaned, non essential variables deleted to construct sanitised dataset with following variables. </a:t>
            </a:r>
            <a:endParaRPr lang="en-IN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0" y="3852853"/>
            <a:ext cx="3895725" cy="2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Variable: Loan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0" y="2041676"/>
            <a:ext cx="10058400" cy="44897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100" dirty="0" smtClean="0"/>
              <a:t>Loan_ Status  is identified as key variable (label).</a:t>
            </a:r>
            <a:r>
              <a:rPr lang="en-US" sz="11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 smtClean="0"/>
              <a:t>Data gets split row wise and adds a new </a:t>
            </a:r>
            <a:r>
              <a:rPr lang="en-IN" sz="1100" dirty="0"/>
              <a:t>characteristics</a:t>
            </a:r>
            <a:r>
              <a:rPr lang="en-US" sz="1100" dirty="0" smtClean="0"/>
              <a:t> of customer basis who paid and did not pay onetime.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 smtClean="0"/>
              <a:t>Loan </a:t>
            </a:r>
            <a:r>
              <a:rPr lang="en-US" sz="1100" dirty="0"/>
              <a:t>Payment data for exploratory data analysis ( EDA) named as follows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 err="1"/>
              <a:t>cred_df</a:t>
            </a:r>
            <a:r>
              <a:rPr lang="en-US" sz="1100" dirty="0"/>
              <a:t> : the entire data </a:t>
            </a:r>
            <a:r>
              <a:rPr lang="en-US" sz="1100" dirty="0" smtClean="0"/>
              <a:t>set.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cred_df2: subset if </a:t>
            </a:r>
            <a:r>
              <a:rPr lang="en-US" sz="1100" dirty="0" err="1"/>
              <a:t>cred_df</a:t>
            </a:r>
            <a:r>
              <a:rPr lang="en-US" sz="1100" dirty="0"/>
              <a:t> for customers who </a:t>
            </a:r>
            <a:r>
              <a:rPr lang="en-US" sz="1100" dirty="0" err="1"/>
              <a:t>PAIDOFF</a:t>
            </a:r>
            <a:r>
              <a:rPr lang="en-US" sz="1100" dirty="0"/>
              <a:t> on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 smtClean="0"/>
              <a:t>cred_df1 </a:t>
            </a:r>
            <a:r>
              <a:rPr lang="en-US" sz="1100" dirty="0"/>
              <a:t>:subset of </a:t>
            </a:r>
            <a:r>
              <a:rPr lang="en-US" sz="1100" dirty="0" err="1"/>
              <a:t>cred_df</a:t>
            </a:r>
            <a:r>
              <a:rPr lang="en-US" sz="1100" dirty="0"/>
              <a:t> </a:t>
            </a:r>
            <a:r>
              <a:rPr lang="en-US" sz="1100" dirty="0" smtClean="0"/>
              <a:t>; </a:t>
            </a:r>
            <a:r>
              <a:rPr lang="en-US" sz="1100" dirty="0"/>
              <a:t>for customers who paid after due </a:t>
            </a:r>
            <a:r>
              <a:rPr lang="en-US" sz="1100" dirty="0" smtClean="0"/>
              <a:t>date; </a:t>
            </a:r>
            <a:r>
              <a:rPr lang="en-US" sz="1100" dirty="0"/>
              <a:t>where 0= collection &amp; 1= collection paid </a:t>
            </a:r>
            <a:r>
              <a:rPr lang="en-US" sz="1100" dirty="0" smtClean="0"/>
              <a:t>off.</a:t>
            </a:r>
            <a:endParaRPr lang="en-US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100" dirty="0" smtClean="0"/>
              <a:t>Logistic regression : </a:t>
            </a:r>
            <a:r>
              <a:rPr lang="en-IN" sz="1100" dirty="0"/>
              <a:t>key variable ( Loan Status ) has been converted to numeric form and classified basis when customers who paid back. Consequent sub classification of dataset (</a:t>
            </a:r>
            <a:r>
              <a:rPr lang="en-US" sz="1100" dirty="0"/>
              <a:t>row wise</a:t>
            </a:r>
            <a:r>
              <a:rPr lang="en-US" sz="1100" dirty="0" smtClean="0"/>
              <a:t>);</a:t>
            </a:r>
            <a:endParaRPr lang="en-IN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100" dirty="0" err="1"/>
              <a:t>lpd_df</a:t>
            </a:r>
            <a:r>
              <a:rPr lang="en-IN" sz="1100" dirty="0"/>
              <a:t> :</a:t>
            </a:r>
            <a:r>
              <a:rPr lang="en-US" sz="1100" dirty="0"/>
              <a:t>the entire data set.</a:t>
            </a:r>
            <a:endParaRPr lang="en-IN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100" dirty="0" smtClean="0"/>
              <a:t>lpd_df2: customers who pad by due date.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100" dirty="0" smtClean="0"/>
              <a:t>lpd_df1 : paid </a:t>
            </a:r>
            <a:r>
              <a:rPr lang="en-US" sz="1100" dirty="0" smtClean="0"/>
              <a:t>after</a:t>
            </a:r>
            <a:r>
              <a:rPr lang="en-US" sz="1100" dirty="0"/>
              <a:t> due date  collection calls where 0= collection &amp; 1= collection paid </a:t>
            </a:r>
            <a:r>
              <a:rPr lang="en-US" sz="1100" dirty="0" smtClean="0"/>
              <a:t>off.</a:t>
            </a:r>
            <a:endParaRPr lang="en-US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100" dirty="0" smtClean="0"/>
              <a:t>Decision Tree and Radom Forest : Data set named as </a:t>
            </a:r>
            <a:r>
              <a:rPr lang="en-IN" sz="1100" dirty="0" err="1" smtClean="0"/>
              <a:t>train_df</a:t>
            </a:r>
            <a:r>
              <a:rPr lang="en-IN" sz="1100" dirty="0" smtClean="0"/>
              <a:t>, covers all classes of loan status.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00" dirty="0" smtClean="0"/>
              <a:t>Data set is not split for Decision Tree and Random-forest as the author intends to use these models for identifying interrelationship between variables.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100" dirty="0"/>
              <a:t>Logistic </a:t>
            </a:r>
            <a:r>
              <a:rPr lang="en-IN" sz="1100" dirty="0" smtClean="0"/>
              <a:t>regression , Decision Tree and Random Forest </a:t>
            </a:r>
            <a:r>
              <a:rPr lang="en-IN" sz="1100" dirty="0"/>
              <a:t>using  </a:t>
            </a:r>
            <a:r>
              <a:rPr lang="en-IN" sz="1100" dirty="0" smtClean="0"/>
              <a:t>Loan </a:t>
            </a:r>
            <a:r>
              <a:rPr lang="en-IN" sz="1100" dirty="0"/>
              <a:t>Status </a:t>
            </a:r>
            <a:r>
              <a:rPr lang="en-IN" sz="1100" dirty="0" smtClean="0"/>
              <a:t>as key variable  have 3 classifications  and thus gives 3 variable confusion matrix.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 smtClean="0"/>
              <a:t>Logistic Regression, train: test split :: 70:30,  is based on a row wise classification of customer who paid after due date ( lpd_df1).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 smtClean="0"/>
              <a:t>The presentation focuses on summary and EDA visualizations are self explanatory. Over all observations are given as conclusions.</a:t>
            </a:r>
            <a:endParaRPr lang="en-IN" sz="11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100" dirty="0" smtClean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709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40" y="2280495"/>
            <a:ext cx="3467442" cy="4101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6" y="2290960"/>
            <a:ext cx="2910069" cy="4091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92" y="2363390"/>
            <a:ext cx="1409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356" y="2363390"/>
            <a:ext cx="1228725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257" y="2254745"/>
            <a:ext cx="3003941" cy="4127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8557" y="2534840"/>
            <a:ext cx="1280619" cy="8001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92342" y="1622165"/>
            <a:ext cx="3436598" cy="63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Loan Paid : All classes ( </a:t>
            </a:r>
            <a:r>
              <a:rPr lang="en-US" sz="1400" dirty="0" err="1" smtClean="0"/>
              <a:t>cred_df</a:t>
            </a:r>
            <a:r>
              <a:rPr lang="en-US" sz="1400" dirty="0" smtClean="0"/>
              <a:t>)  </a:t>
            </a:r>
            <a:endParaRPr lang="en-IN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0294" y="1014130"/>
            <a:ext cx="2679474" cy="414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Loan Status – All Classes  </a:t>
            </a:r>
            <a:endParaRPr lang="en-IN" sz="1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097098" y="1334969"/>
            <a:ext cx="3598781" cy="433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Loan Paid on time </a:t>
            </a:r>
            <a:r>
              <a:rPr lang="en-US" sz="1400" dirty="0" smtClean="0"/>
              <a:t>( cred_df2)  </a:t>
            </a:r>
            <a:endParaRPr lang="en-IN" sz="1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580257" y="1596945"/>
            <a:ext cx="3436598" cy="63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Loan Paid after due date( cred_df1)  </a:t>
            </a:r>
            <a:endParaRPr lang="en-IN" sz="14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78189" y="1581527"/>
            <a:ext cx="3436598" cy="63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Loan Paid before due date( cred_df2)  </a:t>
            </a:r>
            <a:endParaRPr lang="en-IN" sz="14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43882" y="660943"/>
            <a:ext cx="10058400" cy="879138"/>
          </a:xfrm>
        </p:spPr>
        <p:txBody>
          <a:bodyPr/>
          <a:lstStyle/>
          <a:p>
            <a:r>
              <a:rPr lang="en-IN" dirty="0" smtClean="0"/>
              <a:t>Pairs Plot discussing education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18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Plot Discussing education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" y="2385753"/>
            <a:ext cx="4575463" cy="4231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141" y="2385753"/>
            <a:ext cx="5096739" cy="423196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2014" y="1753173"/>
            <a:ext cx="3436598" cy="63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Loan Paid : All classes ( </a:t>
            </a:r>
            <a:r>
              <a:rPr lang="en-US" sz="1400" dirty="0" err="1" smtClean="0"/>
              <a:t>cred_df</a:t>
            </a:r>
            <a:r>
              <a:rPr lang="en-US" sz="1400" dirty="0" smtClean="0"/>
              <a:t>)  </a:t>
            </a:r>
            <a:endParaRPr lang="en-IN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26946" y="2061555"/>
            <a:ext cx="3436598" cy="324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Loan Paid after due date( cred_df1) 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47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5254196"/>
            <a:ext cx="2082087" cy="1502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95" y="563970"/>
            <a:ext cx="10058400" cy="818297"/>
          </a:xfrm>
        </p:spPr>
        <p:txBody>
          <a:bodyPr>
            <a:normAutofit/>
          </a:bodyPr>
          <a:lstStyle/>
          <a:p>
            <a:r>
              <a:rPr lang="en-IN" dirty="0" smtClean="0"/>
              <a:t>Regression Plot: Visualisation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95" y="2317798"/>
            <a:ext cx="4010025" cy="403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220" y="2317798"/>
            <a:ext cx="4143375" cy="4038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3397693" y="4256109"/>
            <a:ext cx="5029200" cy="1745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10100" y="1121451"/>
            <a:ext cx="1713952" cy="63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Linear  </a:t>
            </a:r>
            <a:endParaRPr lang="en-IN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96297" y="1121451"/>
            <a:ext cx="1960611" cy="632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Logistic  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644" y="5393303"/>
            <a:ext cx="2089185" cy="13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36" y="729214"/>
            <a:ext cx="10058400" cy="702612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models</a:t>
            </a:r>
            <a:endParaRPr lang="en-IN" sz="28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767415"/>
              </p:ext>
            </p:extLst>
          </p:nvPr>
        </p:nvGraphicFramePr>
        <p:xfrm>
          <a:off x="720622" y="2346227"/>
          <a:ext cx="10861591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92">
                  <a:extLst>
                    <a:ext uri="{9D8B030D-6E8A-4147-A177-3AD203B41FA5}">
                      <a16:colId xmlns:a16="http://schemas.microsoft.com/office/drawing/2014/main" val="1513701039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810505750"/>
                    </a:ext>
                  </a:extLst>
                </a:gridCol>
                <a:gridCol w="1503713">
                  <a:extLst>
                    <a:ext uri="{9D8B030D-6E8A-4147-A177-3AD203B41FA5}">
                      <a16:colId xmlns:a16="http://schemas.microsoft.com/office/drawing/2014/main" val="1526256718"/>
                    </a:ext>
                  </a:extLst>
                </a:gridCol>
                <a:gridCol w="1382362">
                  <a:extLst>
                    <a:ext uri="{9D8B030D-6E8A-4147-A177-3AD203B41FA5}">
                      <a16:colId xmlns:a16="http://schemas.microsoft.com/office/drawing/2014/main" val="2683384624"/>
                    </a:ext>
                  </a:extLst>
                </a:gridCol>
                <a:gridCol w="2962274">
                  <a:extLst>
                    <a:ext uri="{9D8B030D-6E8A-4147-A177-3AD203B41FA5}">
                      <a16:colId xmlns:a16="http://schemas.microsoft.com/office/drawing/2014/main" val="35436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Sub classification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Name of dataset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 Score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Remarks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2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Logistic Regression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Status: All Classes- ( Train 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lpd_df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0.968571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Train</a:t>
                      </a:r>
                      <a:r>
                        <a:rPr lang="en-IN" sz="1200" baseline="0" dirty="0" smtClean="0"/>
                        <a:t> test split : 70 % train data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0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Logistic Regression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Status: All Classes- ( Test 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lpd_df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0.98667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Train</a:t>
                      </a:r>
                      <a:r>
                        <a:rPr lang="en-IN" sz="1200" baseline="0" dirty="0" smtClean="0"/>
                        <a:t> test split : 30 % test data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9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Logistic Regression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Status: Paid Post Due Dt Classes- ( Train 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lpd_df1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0.9642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lpd_df1: all</a:t>
                      </a:r>
                      <a:r>
                        <a:rPr lang="en-IN" sz="1200" baseline="0" dirty="0" smtClean="0"/>
                        <a:t> customers who paid after due date.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Logistic Regression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Status: Paid Post Due Dt Classes- ( Test)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lpd_df1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0.9333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Lower</a:t>
                      </a:r>
                      <a:r>
                        <a:rPr lang="en-IN" sz="1200" baseline="0" dirty="0" smtClean="0"/>
                        <a:t> score could be because of smaller size of dataset.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Decision Tree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 : All classes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my_tree_2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0.986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Random parameters, dataset not split.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5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Decision Tree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 : All classes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my_tree_three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0.998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Using</a:t>
                      </a:r>
                      <a:r>
                        <a:rPr lang="en-IN" sz="1200" baseline="0" dirty="0" smtClean="0"/>
                        <a:t> parameters from Grid search</a:t>
                      </a:r>
                      <a:endParaRPr lang="en-IN" sz="1200" dirty="0" smtClean="0"/>
                    </a:p>
                    <a:p>
                      <a:r>
                        <a:rPr lang="en-IN" sz="1200" dirty="0" smtClean="0"/>
                        <a:t>Max depth=10, criterion = </a:t>
                      </a:r>
                      <a:r>
                        <a:rPr lang="en-IN" sz="1200" dirty="0" err="1" smtClean="0"/>
                        <a:t>gini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2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Random Forest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 : All classes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my_forest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0.998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Random parameters, dataset not split.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4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Random Forest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Loan</a:t>
                      </a:r>
                      <a:r>
                        <a:rPr lang="en-IN" sz="1200" baseline="0" dirty="0" smtClean="0"/>
                        <a:t> Status : All classes</a:t>
                      </a:r>
                      <a:endParaRPr lang="en-IN" sz="12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rf_random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0.9819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Using</a:t>
                      </a:r>
                      <a:r>
                        <a:rPr lang="en-IN" sz="1200" baseline="0" dirty="0" smtClean="0"/>
                        <a:t> parameters from Randomised search.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2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 rot="16200000">
            <a:off x="363357" y="5152305"/>
            <a:ext cx="2145440" cy="47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 smtClean="0">
                <a:latin typeface="+mn-lt"/>
              </a:rPr>
              <a:t>Post after Due date</a:t>
            </a:r>
            <a:br>
              <a:rPr lang="en-IN" sz="1400" dirty="0" smtClean="0">
                <a:latin typeface="+mn-lt"/>
              </a:rPr>
            </a:br>
            <a:r>
              <a:rPr lang="en-IN" sz="1300" cap="none" dirty="0" smtClean="0">
                <a:latin typeface="+mn-lt"/>
              </a:rPr>
              <a:t>(lpd_df1)</a:t>
            </a:r>
            <a:endParaRPr lang="en-IN" sz="1300" cap="none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763" y="4318100"/>
            <a:ext cx="4246248" cy="2174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87" y="4318100"/>
            <a:ext cx="4292616" cy="2174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763" y="1969951"/>
            <a:ext cx="4189790" cy="1882561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 rot="16200000">
            <a:off x="454317" y="2491077"/>
            <a:ext cx="1882561" cy="557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Loan Status: All  (</a:t>
            </a:r>
            <a:r>
              <a:rPr lang="en-US" sz="1800" dirty="0" err="1" smtClean="0"/>
              <a:t>lpd_df</a:t>
            </a:r>
            <a:r>
              <a:rPr lang="en-US" sz="1800" dirty="0" smtClean="0"/>
              <a:t>)</a:t>
            </a:r>
            <a:endParaRPr lang="en-IN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87" y="1969951"/>
            <a:ext cx="4295864" cy="188256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197562" y="754711"/>
            <a:ext cx="8048038" cy="88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Regression: Model Comparison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3631203" y="3949515"/>
            <a:ext cx="5029200" cy="1745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25663" y="788204"/>
            <a:ext cx="10058400" cy="70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7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502</TotalTime>
  <Words>700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French Script MT</vt:lpstr>
      <vt:lpstr>Wingdings</vt:lpstr>
      <vt:lpstr>Banded</vt:lpstr>
      <vt:lpstr>Loan Payments Data </vt:lpstr>
      <vt:lpstr>Loan Payment data Set</vt:lpstr>
      <vt:lpstr>Loan Payment data</vt:lpstr>
      <vt:lpstr>Key Variable: Loan Status</vt:lpstr>
      <vt:lpstr>Pairs Plot discussing education</vt:lpstr>
      <vt:lpstr>Pairs Plot Discussing education </vt:lpstr>
      <vt:lpstr>Regression Plot: Visualisation </vt:lpstr>
      <vt:lpstr>Summary of models</vt:lpstr>
      <vt:lpstr>Post after Due date (lpd_df1)</vt:lpstr>
      <vt:lpstr>Decision Tree</vt:lpstr>
      <vt:lpstr>Decision Tree</vt:lpstr>
      <vt:lpstr>Random Forest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Paid after Due date</dc:title>
  <dc:creator>parents</dc:creator>
  <cp:lastModifiedBy>parents</cp:lastModifiedBy>
  <cp:revision>59</cp:revision>
  <dcterms:created xsi:type="dcterms:W3CDTF">2020-04-16T07:00:58Z</dcterms:created>
  <dcterms:modified xsi:type="dcterms:W3CDTF">2020-05-13T11:01:01Z</dcterms:modified>
</cp:coreProperties>
</file>