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68" r:id="rId6"/>
    <p:sldId id="269" r:id="rId7"/>
    <p:sldId id="259" r:id="rId8"/>
    <p:sldId id="260" r:id="rId9"/>
    <p:sldId id="261" r:id="rId10"/>
    <p:sldId id="262" r:id="rId11"/>
    <p:sldId id="263" r:id="rId12"/>
    <p:sldId id="264" r:id="rId13"/>
    <p:sldId id="265" r:id="rId14"/>
    <p:sldId id="266"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E8BEE5D-9142-4469-A3DE-8AA94B20B884}"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5FEDC-A287-4E27-8DB5-06BB8E3309A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8BEE5D-9142-4469-A3DE-8AA94B20B884}"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8BEE5D-9142-4469-A3DE-8AA94B20B884}" type="datetimeFigureOut">
              <a:rPr lang="en-US" smtClean="0"/>
              <a:pPr/>
              <a:t>2/26/2018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8BEE5D-9142-4469-A3DE-8AA94B20B884}"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E8BEE5D-9142-4469-A3DE-8AA94B20B884}"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5FEDC-A287-4E27-8DB5-06BB8E3309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8BEE5D-9142-4469-A3DE-8AA94B20B884}"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E8BEE5D-9142-4469-A3DE-8AA94B20B884}" type="datetimeFigureOut">
              <a:rPr lang="en-US" smtClean="0"/>
              <a:pPr/>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8BEE5D-9142-4469-A3DE-8AA94B20B884}" type="datetimeFigureOut">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BEE5D-9142-4469-A3DE-8AA94B20B884}" type="datetimeFigureOut">
              <a:rPr lang="en-US" smtClean="0"/>
              <a:pPr/>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8BEE5D-9142-4469-A3DE-8AA94B20B884}"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5FEDC-A287-4E27-8DB5-06BB8E3309A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E8BEE5D-9142-4469-A3DE-8AA94B20B884}" type="datetimeFigureOut">
              <a:rPr lang="en-US" smtClean="0"/>
              <a:pPr/>
              <a:t>2/26/2018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0A5FEDC-A287-4E27-8DB5-06BB8E3309A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E8BEE5D-9142-4469-A3DE-8AA94B20B884}" type="datetimeFigureOut">
              <a:rPr lang="en-US" smtClean="0"/>
              <a:pPr/>
              <a:t>2/26/2018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0A5FEDC-A287-4E27-8DB5-06BB8E3309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css/css3_flexbox.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css/css3_flexbox.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css/css3_flexbox.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css/css3_flexbox.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2D Transforms continued….</a:t>
            </a:r>
            <a:br>
              <a:rPr lang="en-US" dirty="0" smtClean="0"/>
            </a:br>
            <a:endParaRPr lang="en-US" dirty="0"/>
          </a:p>
        </p:txBody>
      </p:sp>
      <p:sp>
        <p:nvSpPr>
          <p:cNvPr id="3" name="Content Placeholder 2"/>
          <p:cNvSpPr>
            <a:spLocks noGrp="1"/>
          </p:cNvSpPr>
          <p:nvPr>
            <p:ph idx="1"/>
          </p:nvPr>
        </p:nvSpPr>
        <p:spPr/>
        <p:txBody>
          <a:bodyPr/>
          <a:lstStyle/>
          <a:p>
            <a:r>
              <a:rPr lang="en-US" dirty="0" err="1" smtClean="0"/>
              <a:t>skewX</a:t>
            </a:r>
            <a:r>
              <a:rPr lang="en-US" dirty="0" smtClean="0"/>
              <a:t>(): skews an element along the X-axis by the given angle.</a:t>
            </a:r>
          </a:p>
          <a:p>
            <a:endParaRPr lang="en-US" dirty="0" smtClean="0"/>
          </a:p>
          <a:p>
            <a:r>
              <a:rPr lang="en-US" dirty="0" err="1" smtClean="0"/>
              <a:t>skewY</a:t>
            </a:r>
            <a:r>
              <a:rPr lang="en-US" dirty="0" smtClean="0"/>
              <a:t>(): skews an element along the y-axis by the given angle.</a:t>
            </a:r>
          </a:p>
          <a:p>
            <a:endParaRPr lang="en-US" dirty="0" smtClean="0"/>
          </a:p>
          <a:p>
            <a:r>
              <a:rPr lang="en-US" dirty="0" smtClean="0"/>
              <a:t>skew() </a:t>
            </a:r>
          </a:p>
          <a:p>
            <a:pPr lvl="1"/>
            <a:r>
              <a:rPr lang="en-US" dirty="0" smtClean="0"/>
              <a:t>skews an element along the x  y-axis by the given angle.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transforms</a:t>
            </a:r>
            <a:endParaRPr lang="en-US" dirty="0"/>
          </a:p>
        </p:txBody>
      </p:sp>
      <p:sp>
        <p:nvSpPr>
          <p:cNvPr id="3" name="Content Placeholder 2"/>
          <p:cNvSpPr>
            <a:spLocks noGrp="1"/>
          </p:cNvSpPr>
          <p:nvPr>
            <p:ph idx="1"/>
          </p:nvPr>
        </p:nvSpPr>
        <p:spPr/>
        <p:txBody>
          <a:bodyPr/>
          <a:lstStyle/>
          <a:p>
            <a:r>
              <a:rPr lang="en-US" dirty="0" err="1" smtClean="0"/>
              <a:t>rotateX</a:t>
            </a:r>
            <a:r>
              <a:rPr lang="en-US" dirty="0" smtClean="0"/>
              <a:t>() </a:t>
            </a:r>
          </a:p>
          <a:p>
            <a:pPr lvl="1"/>
            <a:r>
              <a:rPr lang="en-US" dirty="0" smtClean="0"/>
              <a:t>rotates an element around its X-axis at a given degree:</a:t>
            </a:r>
          </a:p>
          <a:p>
            <a:r>
              <a:rPr lang="en-US" dirty="0" err="1" smtClean="0"/>
              <a:t>rotateY</a:t>
            </a:r>
            <a:r>
              <a:rPr lang="en-US" dirty="0" smtClean="0"/>
              <a:t>()</a:t>
            </a:r>
          </a:p>
          <a:p>
            <a:pPr lvl="1"/>
            <a:r>
              <a:rPr lang="en-US" dirty="0" smtClean="0"/>
              <a:t>rotates an element around its Y-axis at a given degree:</a:t>
            </a:r>
          </a:p>
          <a:p>
            <a:r>
              <a:rPr lang="en-US" dirty="0" err="1" smtClean="0"/>
              <a:t>rotateZ</a:t>
            </a:r>
            <a:r>
              <a:rPr lang="en-US" dirty="0" smtClean="0"/>
              <a:t>()</a:t>
            </a:r>
          </a:p>
          <a:p>
            <a:pPr lvl="1"/>
            <a:r>
              <a:rPr lang="en-US" dirty="0" smtClean="0"/>
              <a:t>rotates an element around its z-axis at a given degree: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To create a transition effect, you must specify two things:</a:t>
            </a:r>
          </a:p>
          <a:p>
            <a:pPr lvl="1"/>
            <a:r>
              <a:rPr lang="en-US" dirty="0" smtClean="0">
                <a:latin typeface="Times New Roman" pitchFamily="18" charset="0"/>
                <a:cs typeface="Times New Roman" pitchFamily="18" charset="0"/>
              </a:rPr>
              <a:t>the CSS property you want to add an effect to</a:t>
            </a:r>
          </a:p>
          <a:p>
            <a:pPr lvl="1"/>
            <a:r>
              <a:rPr lang="en-US" dirty="0" smtClean="0">
                <a:latin typeface="Times New Roman" pitchFamily="18" charset="0"/>
                <a:cs typeface="Times New Roman" pitchFamily="18" charset="0"/>
              </a:rPr>
              <a:t>the duration of the effect</a:t>
            </a:r>
          </a:p>
          <a:p>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webkit</a:t>
            </a:r>
            <a:r>
              <a:rPr lang="en-US" dirty="0" smtClean="0">
                <a:latin typeface="Times New Roman" pitchFamily="18" charset="0"/>
                <a:cs typeface="Times New Roman" pitchFamily="18" charset="0"/>
              </a:rPr>
              <a:t>-transition: width 2s, height 4s; /* Safari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transition: width 2s, height 4s;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transition-timing-function</a:t>
            </a:r>
            <a:endParaRPr lang="en-US" dirty="0"/>
          </a:p>
        </p:txBody>
      </p:sp>
      <p:sp>
        <p:nvSpPr>
          <p:cNvPr id="3" name="Content Placeholder 2"/>
          <p:cNvSpPr>
            <a:spLocks noGrp="1"/>
          </p:cNvSpPr>
          <p:nvPr>
            <p:ph idx="1"/>
          </p:nvPr>
        </p:nvSpPr>
        <p:spPr/>
        <p:txBody>
          <a:bodyPr/>
          <a:lstStyle/>
          <a:p>
            <a:r>
              <a:rPr lang="en-US" dirty="0" smtClean="0"/>
              <a:t>transition-timing-function property specifies the speed curve of the transition effect.</a:t>
            </a:r>
          </a:p>
          <a:p>
            <a:pPr lvl="1"/>
            <a:r>
              <a:rPr lang="en-US" dirty="0" smtClean="0"/>
              <a:t>#div1 {transition-timing-function: linear;}</a:t>
            </a:r>
            <a:br>
              <a:rPr lang="en-US" dirty="0" smtClean="0"/>
            </a:br>
            <a:r>
              <a:rPr lang="en-US" dirty="0" smtClean="0"/>
              <a:t>#div2 {transition-timing-function: ease;}</a:t>
            </a:r>
            <a:br>
              <a:rPr lang="en-US" dirty="0" smtClean="0"/>
            </a:br>
            <a:r>
              <a:rPr lang="en-US" dirty="0" smtClean="0"/>
              <a:t>#div3 {transition-timing-function: ease-in;}</a:t>
            </a:r>
            <a:br>
              <a:rPr lang="en-US" dirty="0" smtClean="0"/>
            </a:br>
            <a:r>
              <a:rPr lang="en-US" dirty="0" smtClean="0"/>
              <a:t>#div4 {transition-timing-function: ease-out;}</a:t>
            </a:r>
            <a:br>
              <a:rPr lang="en-US" dirty="0" smtClean="0"/>
            </a:br>
            <a:r>
              <a:rPr lang="en-US" dirty="0" smtClean="0"/>
              <a:t>#div5 {transition-timing-function: ease-in-out;}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606552"/>
          </a:xfrm>
        </p:spPr>
        <p:txBody>
          <a:bodyPr>
            <a:normAutofit fontScale="90000"/>
          </a:bodyPr>
          <a:lstStyle/>
          <a:p>
            <a:r>
              <a:rPr lang="en-US" dirty="0" smtClean="0"/>
              <a:t>Animations</a:t>
            </a:r>
            <a:endParaRPr lang="en-US" dirty="0"/>
          </a:p>
        </p:txBody>
      </p:sp>
      <p:sp>
        <p:nvSpPr>
          <p:cNvPr id="3" name="Content Placeholder 2"/>
          <p:cNvSpPr>
            <a:spLocks noGrp="1"/>
          </p:cNvSpPr>
          <p:nvPr>
            <p:ph idx="1"/>
          </p:nvPr>
        </p:nvSpPr>
        <p:spPr>
          <a:xfrm>
            <a:off x="457200" y="1219201"/>
            <a:ext cx="8229600" cy="5181600"/>
          </a:xfrm>
        </p:spPr>
        <p:txBody>
          <a:bodyPr>
            <a:normAutofit fontScale="85000" lnSpcReduction="20000"/>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can do  animation by  the following property</a:t>
            </a:r>
          </a:p>
          <a:p>
            <a:pPr lvl="1"/>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webkit</a:t>
            </a:r>
            <a:r>
              <a:rPr lang="en-US" sz="2400" dirty="0" smtClean="0">
                <a:latin typeface="Times New Roman" pitchFamily="18" charset="0"/>
                <a:cs typeface="Times New Roman" pitchFamily="18" charset="0"/>
              </a:rPr>
              <a:t>-animation-name: name of the animation</a:t>
            </a:r>
          </a:p>
          <a:p>
            <a:pPr lvl="1"/>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webkit</a:t>
            </a:r>
            <a:r>
              <a:rPr lang="en-US" sz="2400" dirty="0" smtClean="0">
                <a:latin typeface="Times New Roman" pitchFamily="18" charset="0"/>
                <a:cs typeface="Times New Roman" pitchFamily="18" charset="0"/>
              </a:rPr>
              <a:t>-animation-duration: duration of seconds for which the animation should take place</a:t>
            </a:r>
          </a:p>
          <a:p>
            <a:pPr lvl="1"/>
            <a:endParaRPr lang="en-US" dirty="0" smtClean="0"/>
          </a:p>
          <a:p>
            <a:pPr lvl="1"/>
            <a:r>
              <a:rPr lang="en-US" dirty="0" smtClean="0"/>
              <a:t>Syntax:</a:t>
            </a:r>
          </a:p>
          <a:p>
            <a:pPr lvl="2"/>
            <a:r>
              <a:rPr lang="en-US" dirty="0" smtClean="0"/>
              <a:t>@</a:t>
            </a:r>
            <a:r>
              <a:rPr lang="en-US" dirty="0" err="1" smtClean="0"/>
              <a:t>keyframes</a:t>
            </a:r>
            <a:r>
              <a:rPr lang="en-US" dirty="0" smtClean="0"/>
              <a:t>  name of animation</a:t>
            </a:r>
          </a:p>
          <a:p>
            <a:pPr lvl="2">
              <a:buNone/>
            </a:pPr>
            <a:r>
              <a:rPr lang="en-US" dirty="0" smtClean="0"/>
              <a:t>	{</a:t>
            </a:r>
          </a:p>
          <a:p>
            <a:pPr lvl="3">
              <a:buNone/>
            </a:pPr>
            <a:r>
              <a:rPr lang="en-US" dirty="0" smtClean="0"/>
              <a:t> from {background-color: red;}</a:t>
            </a:r>
          </a:p>
          <a:p>
            <a:pPr lvl="3">
              <a:buNone/>
            </a:pPr>
            <a:r>
              <a:rPr lang="en-US" dirty="0" smtClean="0"/>
              <a:t>    to {background-color: yellow;}</a:t>
            </a:r>
          </a:p>
          <a:p>
            <a:pPr lvl="3">
              <a:buNone/>
            </a:pPr>
            <a:r>
              <a:rPr lang="en-US" dirty="0" smtClean="0"/>
              <a:t>}</a:t>
            </a:r>
          </a:p>
          <a:p>
            <a:pPr lvl="1"/>
            <a:r>
              <a:rPr lang="en-US" dirty="0" smtClean="0"/>
              <a:t>Syntax:</a:t>
            </a:r>
          </a:p>
          <a:p>
            <a:pPr lvl="2">
              <a:buNone/>
            </a:pPr>
            <a:r>
              <a:rPr lang="en-US" dirty="0" smtClean="0"/>
              <a:t>@-</a:t>
            </a:r>
            <a:r>
              <a:rPr lang="en-US" dirty="0" err="1" smtClean="0"/>
              <a:t>webkit-keyframes</a:t>
            </a:r>
            <a:r>
              <a:rPr lang="en-US" dirty="0" smtClean="0"/>
              <a:t>  name of animation{</a:t>
            </a:r>
          </a:p>
          <a:p>
            <a:pPr lvl="3">
              <a:buNone/>
            </a:pPr>
            <a:r>
              <a:rPr lang="en-US" dirty="0" smtClean="0"/>
              <a:t> from {background-color: red;}</a:t>
            </a:r>
          </a:p>
          <a:p>
            <a:pPr lvl="3">
              <a:buNone/>
            </a:pPr>
            <a:r>
              <a:rPr lang="en-US" dirty="0" smtClean="0"/>
              <a:t>    to {background-color: yellow;}</a:t>
            </a:r>
          </a:p>
          <a:p>
            <a:pPr lvl="3">
              <a:buNone/>
            </a:pP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a:t>
            </a:r>
            <a:r>
              <a:rPr lang="en-US" dirty="0" err="1" smtClean="0"/>
              <a:t>Flexbox</a:t>
            </a:r>
            <a:endParaRPr lang="en-US" dirty="0"/>
          </a:p>
        </p:txBody>
      </p:sp>
      <p:sp>
        <p:nvSpPr>
          <p:cNvPr id="3" name="Content Placeholder 2"/>
          <p:cNvSpPr>
            <a:spLocks noGrp="1"/>
          </p:cNvSpPr>
          <p:nvPr>
            <p:ph idx="1"/>
          </p:nvPr>
        </p:nvSpPr>
        <p:spPr/>
        <p:txBody>
          <a:bodyPr>
            <a:normAutofit lnSpcReduction="10000"/>
          </a:bodyPr>
          <a:lstStyle/>
          <a:p>
            <a:r>
              <a:rPr lang="en-US" sz="2400" dirty="0" smtClean="0">
                <a:latin typeface="Times New Roman" pitchFamily="18" charset="0"/>
                <a:cs typeface="Times New Roman" pitchFamily="18" charset="0"/>
              </a:rPr>
              <a:t>The Flexible Box Layout Module, makes it easier to design flexible responsive layout structure without having to use floats or positioning.</a:t>
            </a:r>
          </a:p>
          <a:p>
            <a:r>
              <a:rPr lang="en-US" sz="2400" dirty="0" smtClean="0"/>
              <a:t>A </a:t>
            </a:r>
            <a:r>
              <a:rPr lang="en-US" sz="2400" dirty="0" err="1" smtClean="0"/>
              <a:t>flexbox</a:t>
            </a:r>
            <a:r>
              <a:rPr lang="en-US" sz="2400" dirty="0" smtClean="0"/>
              <a:t> layout consists of a parent element, with one or more child elements.</a:t>
            </a:r>
          </a:p>
          <a:p>
            <a:endParaRPr lang="en-US" sz="2400" dirty="0" smtClean="0">
              <a:latin typeface="Times New Roman" pitchFamily="18" charset="0"/>
              <a:cs typeface="Times New Roman" pitchFamily="18" charset="0"/>
            </a:endParaRPr>
          </a:p>
          <a:p>
            <a:r>
              <a:rPr lang="en-US" sz="2400" dirty="0" err="1" smtClean="0"/>
              <a:t>Flexbox</a:t>
            </a:r>
            <a:r>
              <a:rPr lang="en-US" sz="2400" dirty="0" smtClean="0"/>
              <a:t> properties for the parent element:</a:t>
            </a:r>
          </a:p>
          <a:p>
            <a:pPr lvl="1">
              <a:buFont typeface="Wingdings" pitchFamily="2" charset="2"/>
              <a:buChar char="Ø"/>
            </a:pPr>
            <a:r>
              <a:rPr lang="en-US" sz="2000" dirty="0" smtClean="0">
                <a:latin typeface="Times New Roman" pitchFamily="18" charset="0"/>
                <a:cs typeface="Times New Roman" pitchFamily="18" charset="0"/>
                <a:hlinkClick r:id="rId2"/>
              </a:rPr>
              <a:t>flex-direction</a:t>
            </a:r>
            <a:r>
              <a:rPr lang="en-US" sz="2000" dirty="0" smtClean="0">
                <a:latin typeface="Times New Roman" pitchFamily="18" charset="0"/>
                <a:cs typeface="Times New Roman" pitchFamily="18" charset="0"/>
              </a:rPr>
              <a:t> </a:t>
            </a:r>
          </a:p>
          <a:p>
            <a:pPr lvl="1">
              <a:buFont typeface="Wingdings" pitchFamily="2" charset="2"/>
              <a:buChar char="Ø"/>
            </a:pPr>
            <a:r>
              <a:rPr lang="en-US" sz="2000" dirty="0" smtClean="0">
                <a:latin typeface="Times New Roman" pitchFamily="18" charset="0"/>
                <a:cs typeface="Times New Roman" pitchFamily="18" charset="0"/>
                <a:hlinkClick r:id="rId2"/>
              </a:rPr>
              <a:t>flex-wrap</a:t>
            </a:r>
            <a:endParaRPr lang="en-US" sz="2000"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hlinkClick r:id="rId2"/>
              </a:rPr>
              <a:t>flex-flow</a:t>
            </a:r>
            <a:endParaRPr lang="en-US" sz="2000"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hlinkClick r:id="rId2"/>
              </a:rPr>
              <a:t>justify-content</a:t>
            </a:r>
            <a:r>
              <a:rPr lang="en-US" sz="2000" dirty="0" smtClean="0">
                <a:latin typeface="Times New Roman" pitchFamily="18" charset="0"/>
                <a:cs typeface="Times New Roman" pitchFamily="18" charset="0"/>
              </a:rPr>
              <a:t> </a:t>
            </a:r>
          </a:p>
          <a:p>
            <a:pPr lvl="1">
              <a:buFont typeface="Wingdings" pitchFamily="2" charset="2"/>
              <a:buChar char="Ø"/>
            </a:pPr>
            <a:r>
              <a:rPr lang="en-US" sz="2000" dirty="0" smtClean="0">
                <a:latin typeface="Times New Roman" pitchFamily="18" charset="0"/>
                <a:cs typeface="Times New Roman" pitchFamily="18" charset="0"/>
                <a:hlinkClick r:id="rId2"/>
              </a:rPr>
              <a:t>align-items</a:t>
            </a:r>
            <a:endParaRPr lang="en-US" sz="2000"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hlinkClick r:id="rId2"/>
              </a:rPr>
              <a:t>align-content</a:t>
            </a:r>
            <a:endParaRPr lang="en-US" sz="20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Flexbox</a:t>
            </a:r>
            <a:r>
              <a:rPr lang="en-US" sz="4800" dirty="0" smtClean="0"/>
              <a:t> properties for the parent element:</a:t>
            </a:r>
            <a:br>
              <a:rPr lang="en-US" sz="4800" dirty="0" smtClean="0"/>
            </a:br>
            <a:endParaRPr lang="en-US" dirty="0"/>
          </a:p>
        </p:txBody>
      </p:sp>
      <p:sp>
        <p:nvSpPr>
          <p:cNvPr id="3" name="Content Placeholder 2"/>
          <p:cNvSpPr>
            <a:spLocks noGrp="1"/>
          </p:cNvSpPr>
          <p:nvPr>
            <p:ph idx="1"/>
          </p:nvPr>
        </p:nvSpPr>
        <p:spPr/>
        <p:txBody>
          <a:bodyPr>
            <a:normAutofit lnSpcReduction="10000"/>
          </a:bodyPr>
          <a:lstStyle/>
          <a:p>
            <a:pPr lvl="1">
              <a:buNone/>
            </a:pPr>
            <a:r>
              <a:rPr lang="en-US" sz="2400" b="1" dirty="0" smtClean="0">
                <a:latin typeface="Times New Roman" pitchFamily="18" charset="0"/>
                <a:cs typeface="Times New Roman" pitchFamily="18" charset="0"/>
                <a:hlinkClick r:id="rId2"/>
              </a:rPr>
              <a:t>flex-direction</a:t>
            </a:r>
            <a:endParaRPr lang="en-US" sz="2400" b="1" dirty="0" smtClean="0">
              <a:latin typeface="Times New Roman" pitchFamily="18" charset="0"/>
              <a:cs typeface="Times New Roman" pitchFamily="18" charset="0"/>
            </a:endParaRPr>
          </a:p>
          <a:p>
            <a:pPr lvl="2">
              <a:buNone/>
            </a:pPr>
            <a:r>
              <a:rPr lang="en-US" b="1" dirty="0" smtClean="0">
                <a:latin typeface="Times New Roman" pitchFamily="18" charset="0"/>
                <a:cs typeface="Times New Roman" pitchFamily="18" charset="0"/>
              </a:rPr>
              <a:t>defines in which</a:t>
            </a:r>
            <a:r>
              <a:rPr lang="en-US" dirty="0" smtClean="0">
                <a:latin typeface="Times New Roman" pitchFamily="18" charset="0"/>
                <a:cs typeface="Times New Roman" pitchFamily="18" charset="0"/>
              </a:rPr>
              <a:t> direction the container wants to stack the items.</a:t>
            </a:r>
          </a:p>
          <a:p>
            <a:pPr lvl="2">
              <a:buNone/>
            </a:pPr>
            <a:r>
              <a:rPr lang="en-US" dirty="0" smtClean="0">
                <a:latin typeface="Times New Roman" pitchFamily="18" charset="0"/>
                <a:cs typeface="Times New Roman" pitchFamily="18" charset="0"/>
              </a:rPr>
              <a:t>Values </a:t>
            </a:r>
            <a:r>
              <a:rPr lang="en-US" dirty="0" err="1" smtClean="0">
                <a:latin typeface="Times New Roman" pitchFamily="18" charset="0"/>
                <a:cs typeface="Times New Roman" pitchFamily="18" charset="0"/>
              </a:rPr>
              <a:t>are:row-reverse,column-reverse,column,row</a:t>
            </a:r>
            <a:endParaRPr lang="en-US"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	 </a:t>
            </a:r>
          </a:p>
          <a:p>
            <a:pPr lvl="1">
              <a:buNone/>
            </a:pPr>
            <a:r>
              <a:rPr lang="en-US" sz="2400" b="1" dirty="0" smtClean="0">
                <a:latin typeface="Times New Roman" pitchFamily="18" charset="0"/>
                <a:cs typeface="Times New Roman" pitchFamily="18" charset="0"/>
                <a:hlinkClick r:id="rId2"/>
              </a:rPr>
              <a:t>flex-wrap</a:t>
            </a:r>
            <a:endParaRPr lang="en-US" sz="2400" b="1" dirty="0" smtClean="0">
              <a:latin typeface="Times New Roman" pitchFamily="18" charset="0"/>
              <a:cs typeface="Times New Roman" pitchFamily="18" charset="0"/>
            </a:endParaRPr>
          </a:p>
          <a:p>
            <a:pPr lvl="1">
              <a:buNone/>
            </a:pP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nowrap:defines</a:t>
            </a:r>
            <a:r>
              <a:rPr lang="en-US" sz="2400" dirty="0" smtClean="0">
                <a:latin typeface="Times New Roman" pitchFamily="18" charset="0"/>
                <a:cs typeface="Times New Roman" pitchFamily="18" charset="0"/>
              </a:rPr>
              <a:t> all the items in one row</a:t>
            </a:r>
          </a:p>
          <a:p>
            <a:pPr lvl="1">
              <a:buNone/>
            </a:pPr>
            <a:r>
              <a:rPr lang="en-US" sz="2400" dirty="0" smtClean="0">
                <a:latin typeface="Times New Roman" pitchFamily="18" charset="0"/>
                <a:cs typeface="Times New Roman" pitchFamily="18" charset="0"/>
              </a:rPr>
              <a:t>    wrap :defines  the items in multiple rows</a:t>
            </a:r>
          </a:p>
          <a:p>
            <a:pPr lvl="1">
              <a:buNone/>
            </a:pPr>
            <a:endParaRPr lang="en-US" sz="2400" dirty="0" smtClean="0">
              <a:latin typeface="Times New Roman" pitchFamily="18" charset="0"/>
              <a:cs typeface="Times New Roman" pitchFamily="18" charset="0"/>
              <a:hlinkClick r:id="rId2"/>
            </a:endParaRPr>
          </a:p>
          <a:p>
            <a:pPr lvl="1">
              <a:buNone/>
            </a:pPr>
            <a:r>
              <a:rPr lang="en-US" sz="2400" b="1" dirty="0" smtClean="0">
                <a:latin typeface="Times New Roman" pitchFamily="18" charset="0"/>
                <a:cs typeface="Times New Roman" pitchFamily="18" charset="0"/>
                <a:hlinkClick r:id="rId2"/>
              </a:rPr>
              <a:t>flex-flow</a:t>
            </a:r>
            <a:endParaRPr lang="en-US" sz="2400" b="1" dirty="0" smtClean="0">
              <a:latin typeface="Times New Roman" pitchFamily="18" charset="0"/>
              <a:cs typeface="Times New Roman" pitchFamily="18" charset="0"/>
            </a:endParaRPr>
          </a:p>
          <a:p>
            <a:pPr lvl="2">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shorhand</a:t>
            </a:r>
            <a:r>
              <a:rPr lang="en-US" sz="2000" b="1" dirty="0" smtClean="0">
                <a:latin typeface="Times New Roman" pitchFamily="18" charset="0"/>
                <a:cs typeface="Times New Roman" pitchFamily="18" charset="0"/>
              </a:rPr>
              <a:t> property of  flex-direction and  flex-wrap</a:t>
            </a:r>
          </a:p>
          <a:p>
            <a:pPr lvl="2">
              <a:buNone/>
            </a:pPr>
            <a:endParaRPr lang="en-US" sz="2000" b="1" dirty="0" smtClean="0">
              <a:latin typeface="Times New Roman" pitchFamily="18" charset="0"/>
              <a:cs typeface="Times New Roman" pitchFamily="18" charset="0"/>
            </a:endParaRPr>
          </a:p>
          <a:p>
            <a:pPr lvl="1">
              <a:buNone/>
            </a:pPr>
            <a:endParaRPr lang="en-US" sz="2400" b="1"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3999"/>
            <a:ext cx="8229600" cy="4876801"/>
          </a:xfrm>
        </p:spPr>
        <p:txBody>
          <a:bodyPr>
            <a:normAutofit fontScale="47500" lnSpcReduction="20000"/>
          </a:bodyPr>
          <a:lstStyle/>
          <a:p>
            <a:pPr lvl="1">
              <a:buNone/>
            </a:pPr>
            <a:r>
              <a:rPr lang="en-US" dirty="0" smtClean="0">
                <a:latin typeface="Times New Roman" pitchFamily="18" charset="0"/>
                <a:cs typeface="Times New Roman" pitchFamily="18" charset="0"/>
                <a:hlinkClick r:id="rId2"/>
              </a:rPr>
              <a:t>justify-content</a:t>
            </a:r>
            <a:r>
              <a:rPr lang="en-US" dirty="0" smtClean="0">
                <a:latin typeface="Times New Roman" pitchFamily="18" charset="0"/>
                <a:cs typeface="Times New Roman" pitchFamily="18" charset="0"/>
              </a:rPr>
              <a:t> </a:t>
            </a:r>
          </a:p>
          <a:p>
            <a:pPr lvl="1">
              <a:buNone/>
            </a:pPr>
            <a:r>
              <a:rPr lang="en-US" dirty="0" smtClean="0">
                <a:latin typeface="Times New Roman" pitchFamily="18" charset="0"/>
                <a:cs typeface="Times New Roman" pitchFamily="18" charset="0"/>
              </a:rPr>
              <a:t>	used for aligning the items. Values are</a:t>
            </a:r>
          </a:p>
          <a:p>
            <a:pPr lvl="1">
              <a:buNone/>
            </a:pPr>
            <a:r>
              <a:rPr lang="en-US" dirty="0" smtClean="0">
                <a:latin typeface="Times New Roman" pitchFamily="18" charset="0"/>
                <a:cs typeface="Times New Roman" pitchFamily="18" charset="0"/>
              </a:rPr>
              <a:t>	center,</a:t>
            </a:r>
          </a:p>
          <a:p>
            <a:pPr lvl="1">
              <a:buNone/>
            </a:pPr>
            <a:r>
              <a:rPr lang="en-US" dirty="0" smtClean="0">
                <a:latin typeface="Times New Roman" pitchFamily="18" charset="0"/>
                <a:cs typeface="Times New Roman" pitchFamily="18" charset="0"/>
              </a:rPr>
              <a:t>	flex-start</a:t>
            </a:r>
          </a:p>
          <a:p>
            <a:pPr lvl="1">
              <a:buNone/>
            </a:pPr>
            <a:r>
              <a:rPr lang="en-US" dirty="0" smtClean="0">
                <a:latin typeface="Times New Roman" pitchFamily="18" charset="0"/>
                <a:cs typeface="Times New Roman" pitchFamily="18" charset="0"/>
              </a:rPr>
              <a:t>	flex-end</a:t>
            </a:r>
          </a:p>
          <a:p>
            <a:pPr lvl="1">
              <a:buNone/>
            </a:pPr>
            <a:r>
              <a:rPr lang="en-US" dirty="0" smtClean="0">
                <a:latin typeface="Times New Roman" pitchFamily="18" charset="0"/>
                <a:cs typeface="Times New Roman" pitchFamily="18" charset="0"/>
              </a:rPr>
              <a:t>	space-around :</a:t>
            </a:r>
          </a:p>
          <a:p>
            <a:pPr lvl="1">
              <a:buNone/>
            </a:pPr>
            <a:r>
              <a:rPr lang="en-US" dirty="0" smtClean="0">
                <a:latin typeface="Times New Roman" pitchFamily="18" charset="0"/>
                <a:cs typeface="Times New Roman" pitchFamily="18" charset="0"/>
              </a:rPr>
              <a:t>	</a:t>
            </a:r>
            <a:r>
              <a:rPr lang="en-US" dirty="0" smtClean="0"/>
              <a:t> display the items with equal spacing around them:</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space-between :</a:t>
            </a:r>
          </a:p>
          <a:p>
            <a:pPr lvl="1">
              <a:buNone/>
            </a:pPr>
            <a:r>
              <a:rPr lang="en-US" dirty="0" smtClean="0">
                <a:latin typeface="Times New Roman" pitchFamily="18" charset="0"/>
                <a:cs typeface="Times New Roman" pitchFamily="18" charset="0"/>
              </a:rPr>
              <a:t>	displays </a:t>
            </a:r>
            <a:r>
              <a:rPr lang="en-US" dirty="0" smtClean="0"/>
              <a:t>items with equal spacing between them:</a:t>
            </a:r>
            <a:endParaRPr lang="en-US" dirty="0" smtClean="0">
              <a:latin typeface="Times New Roman" pitchFamily="18" charset="0"/>
              <a:cs typeface="Times New Roman" pitchFamily="18" charset="0"/>
            </a:endParaRPr>
          </a:p>
          <a:p>
            <a:pPr lvl="2">
              <a:buNone/>
            </a:pPr>
            <a:endParaRPr lang="en-US" sz="2800"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hlinkClick r:id="rId2"/>
              </a:rPr>
              <a:t>align-items</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center,</a:t>
            </a:r>
          </a:p>
          <a:p>
            <a:pPr lvl="1">
              <a:buNone/>
            </a:pPr>
            <a:r>
              <a:rPr lang="en-US" dirty="0" smtClean="0">
                <a:latin typeface="Times New Roman" pitchFamily="18" charset="0"/>
                <a:cs typeface="Times New Roman" pitchFamily="18" charset="0"/>
              </a:rPr>
              <a:t>	flex-start</a:t>
            </a:r>
          </a:p>
          <a:p>
            <a:pPr lvl="1">
              <a:buNone/>
            </a:pPr>
            <a:r>
              <a:rPr lang="en-US" dirty="0" smtClean="0">
                <a:latin typeface="Times New Roman" pitchFamily="18" charset="0"/>
                <a:cs typeface="Times New Roman" pitchFamily="18" charset="0"/>
              </a:rPr>
              <a:t>	flex-end</a:t>
            </a:r>
          </a:p>
          <a:p>
            <a:pPr lvl="1">
              <a:buNone/>
            </a:pPr>
            <a:r>
              <a:rPr lang="en-US" dirty="0" smtClean="0">
                <a:latin typeface="Times New Roman" pitchFamily="18" charset="0"/>
                <a:cs typeface="Times New Roman" pitchFamily="18" charset="0"/>
              </a:rPr>
              <a:t>	stretch</a:t>
            </a:r>
          </a:p>
          <a:p>
            <a:pPr lvl="1">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Note:give</a:t>
            </a:r>
            <a:r>
              <a:rPr lang="en-US" dirty="0" smtClean="0">
                <a:latin typeface="Times New Roman" pitchFamily="18" charset="0"/>
                <a:cs typeface="Times New Roman" pitchFamily="18" charset="0"/>
              </a:rPr>
              <a:t> the height</a:t>
            </a:r>
          </a:p>
          <a:p>
            <a:pPr lvl="1">
              <a:buNone/>
            </a:pPr>
            <a:r>
              <a:rPr lang="en-US" dirty="0" smtClean="0">
                <a:latin typeface="Times New Roman" pitchFamily="18" charset="0"/>
                <a:cs typeface="Times New Roman" pitchFamily="18" charset="0"/>
                <a:hlinkClick r:id="rId2"/>
              </a:rPr>
              <a:t>align-content</a:t>
            </a:r>
          </a:p>
          <a:p>
            <a:pPr lvl="1">
              <a:buNone/>
            </a:pPr>
            <a:r>
              <a:rPr lang="en-US" dirty="0" smtClean="0">
                <a:latin typeface="Times New Roman" pitchFamily="18" charset="0"/>
                <a:cs typeface="Times New Roman" pitchFamily="18" charset="0"/>
              </a:rPr>
              <a:t>align-</a:t>
            </a:r>
            <a:r>
              <a:rPr lang="en-US" dirty="0" err="1" smtClean="0">
                <a:latin typeface="Times New Roman" pitchFamily="18" charset="0"/>
                <a:cs typeface="Times New Roman" pitchFamily="18" charset="0"/>
              </a:rPr>
              <a:t>content:space</a:t>
            </a:r>
            <a:r>
              <a:rPr lang="en-US" dirty="0" smtClean="0">
                <a:latin typeface="Times New Roman" pitchFamily="18" charset="0"/>
                <a:cs typeface="Times New Roman" pitchFamily="18" charset="0"/>
              </a:rPr>
              <a:t> -between</a:t>
            </a:r>
          </a:p>
          <a:p>
            <a:pPr lvl="1">
              <a:buNone/>
            </a:pPr>
            <a:endParaRPr lang="en-US"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lvl="1">
              <a:buNone/>
            </a:pPr>
            <a:r>
              <a:rPr lang="en-US" dirty="0" smtClean="0"/>
              <a:t>Note give height and flex wrap property</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1">
              <a:buNone/>
            </a:pPr>
            <a:r>
              <a:rPr lang="en-US" dirty="0" smtClean="0">
                <a:latin typeface="Times New Roman" pitchFamily="18" charset="0"/>
                <a:cs typeface="Times New Roman" pitchFamily="18" charset="0"/>
                <a:hlinkClick r:id="rId2"/>
              </a:rPr>
              <a:t>align-items</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center,</a:t>
            </a:r>
          </a:p>
          <a:p>
            <a:pPr lvl="1">
              <a:buNone/>
            </a:pPr>
            <a:r>
              <a:rPr lang="en-US" dirty="0" smtClean="0">
                <a:latin typeface="Times New Roman" pitchFamily="18" charset="0"/>
                <a:cs typeface="Times New Roman" pitchFamily="18" charset="0"/>
              </a:rPr>
              <a:t>	flex-start</a:t>
            </a:r>
          </a:p>
          <a:p>
            <a:pPr lvl="1">
              <a:buNone/>
            </a:pPr>
            <a:r>
              <a:rPr lang="en-US" dirty="0" smtClean="0">
                <a:latin typeface="Times New Roman" pitchFamily="18" charset="0"/>
                <a:cs typeface="Times New Roman" pitchFamily="18" charset="0"/>
              </a:rPr>
              <a:t>	flex-end</a:t>
            </a:r>
          </a:p>
          <a:p>
            <a:pPr lvl="1">
              <a:buNone/>
            </a:pPr>
            <a:r>
              <a:rPr lang="en-US" dirty="0" smtClean="0">
                <a:latin typeface="Times New Roman" pitchFamily="18" charset="0"/>
                <a:cs typeface="Times New Roman" pitchFamily="18" charset="0"/>
              </a:rPr>
              <a:t>	stretch</a:t>
            </a:r>
          </a:p>
          <a:p>
            <a:pPr lvl="1">
              <a:buNone/>
            </a:pPr>
            <a:r>
              <a:rPr lang="en-US" dirty="0" smtClean="0">
                <a:latin typeface="Times New Roman" pitchFamily="18" charset="0"/>
                <a:cs typeface="Times New Roman" pitchFamily="18" charset="0"/>
              </a:rPr>
              <a:t>	Note: give the height</a:t>
            </a:r>
          </a:p>
          <a:p>
            <a:pPr lvl="1">
              <a:buNone/>
            </a:pPr>
            <a:endParaRPr lang="en-US" dirty="0" smtClean="0">
              <a:latin typeface="Times New Roman" pitchFamily="18" charset="0"/>
              <a:cs typeface="Times New Roman" pitchFamily="18" charset="0"/>
              <a:hlinkClick r:id="rId2"/>
            </a:endParaRPr>
          </a:p>
          <a:p>
            <a:pPr lvl="1">
              <a:buNone/>
            </a:pPr>
            <a:r>
              <a:rPr lang="en-US" dirty="0" smtClean="0">
                <a:latin typeface="Times New Roman" pitchFamily="18" charset="0"/>
                <a:cs typeface="Times New Roman" pitchFamily="18" charset="0"/>
                <a:hlinkClick r:id="rId2"/>
              </a:rPr>
              <a:t>align-content</a:t>
            </a:r>
          </a:p>
          <a:p>
            <a:pPr lvl="1">
              <a:buNone/>
            </a:pPr>
            <a:r>
              <a:rPr lang="en-US" dirty="0" smtClean="0">
                <a:latin typeface="Times New Roman" pitchFamily="18" charset="0"/>
                <a:cs typeface="Times New Roman" pitchFamily="18" charset="0"/>
              </a:rPr>
              <a:t>align-</a:t>
            </a:r>
            <a:r>
              <a:rPr lang="en-US" dirty="0" err="1" smtClean="0">
                <a:latin typeface="Times New Roman" pitchFamily="18" charset="0"/>
                <a:cs typeface="Times New Roman" pitchFamily="18" charset="0"/>
              </a:rPr>
              <a:t>content:space</a:t>
            </a:r>
            <a:r>
              <a:rPr lang="en-US" dirty="0" smtClean="0">
                <a:latin typeface="Times New Roman" pitchFamily="18" charset="0"/>
                <a:cs typeface="Times New Roman" pitchFamily="18" charset="0"/>
              </a:rPr>
              <a:t> -between</a:t>
            </a:r>
          </a:p>
          <a:p>
            <a:pPr lvl="1">
              <a:buNone/>
            </a:pPr>
            <a:endParaRPr lang="en-US"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lvl="1">
              <a:buNone/>
            </a:pPr>
            <a:r>
              <a:rPr lang="en-US" dirty="0" smtClean="0"/>
              <a:t>Note give height and flex wrap property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Adobe Arabic" pitchFamily="18" charset="-78"/>
                <a:cs typeface="Adobe Arabic" pitchFamily="18" charset="-78"/>
              </a:rPr>
              <a:t>Media queries are used to make your page responsive on multiple devices or it is used to give different effects on different devices depending on the type as well as the size of the device.</a:t>
            </a:r>
          </a:p>
          <a:p>
            <a:endParaRPr lang="en-US" dirty="0" smtClean="0"/>
          </a:p>
          <a:p>
            <a:r>
              <a:rPr lang="en-US" dirty="0" smtClean="0"/>
              <a:t>Syntax</a:t>
            </a:r>
            <a:br>
              <a:rPr lang="en-US" dirty="0" smtClean="0"/>
            </a:br>
            <a:r>
              <a:rPr lang="en-US" dirty="0" smtClean="0"/>
              <a:t>	@media  type and(resolution){ }</a:t>
            </a:r>
          </a:p>
          <a:p>
            <a:r>
              <a:rPr lang="en-US" dirty="0" err="1" smtClean="0"/>
              <a:t>Eg</a:t>
            </a:r>
            <a:r>
              <a:rPr lang="en-US" dirty="0" smtClean="0"/>
              <a:t>:</a:t>
            </a:r>
          </a:p>
          <a:p>
            <a:pPr lvl="1"/>
            <a:r>
              <a:rPr lang="en-US" dirty="0" smtClean="0"/>
              <a:t>@media screen and (min-width: 480px){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457200" y="1676401"/>
            <a:ext cx="8382000" cy="4724400"/>
          </a:xfrm>
        </p:spPr>
        <p:txBody>
          <a:bodyPr>
            <a:normAutofit fontScale="92500" lnSpcReduction="10000"/>
          </a:bodyPr>
          <a:lstStyle/>
          <a:p>
            <a:pPr lvl="1">
              <a:buFont typeface="Wingdings" pitchFamily="2" charset="2"/>
              <a:buChar char="ü"/>
            </a:pPr>
            <a:r>
              <a:rPr lang="en-US" smtClean="0"/>
              <a:t>Border-image</a:t>
            </a:r>
          </a:p>
          <a:p>
            <a:pPr lvl="1">
              <a:buFont typeface="Wingdings" pitchFamily="2" charset="2"/>
              <a:buChar char="ü"/>
            </a:pPr>
            <a:r>
              <a:rPr lang="en-US" smtClean="0"/>
              <a:t> backgrounds</a:t>
            </a:r>
            <a:endParaRPr lang="en-US" dirty="0" smtClean="0"/>
          </a:p>
          <a:p>
            <a:pPr lvl="1">
              <a:buFont typeface="Wingdings" pitchFamily="2" charset="2"/>
              <a:buChar char="ü"/>
            </a:pPr>
            <a:r>
              <a:rPr lang="en-US" dirty="0" smtClean="0"/>
              <a:t>Gradients</a:t>
            </a:r>
          </a:p>
          <a:p>
            <a:pPr lvl="1">
              <a:buFont typeface="Wingdings" pitchFamily="2" charset="2"/>
              <a:buChar char="ü"/>
            </a:pPr>
            <a:r>
              <a:rPr lang="en-US" dirty="0" err="1" smtClean="0"/>
              <a:t>Css</a:t>
            </a:r>
            <a:r>
              <a:rPr lang="en-US" dirty="0" smtClean="0"/>
              <a:t> Shadows</a:t>
            </a:r>
          </a:p>
          <a:p>
            <a:pPr lvl="1">
              <a:buFont typeface="Wingdings" pitchFamily="2" charset="2"/>
              <a:buChar char="ü"/>
            </a:pPr>
            <a:r>
              <a:rPr lang="en-US" dirty="0" smtClean="0"/>
              <a:t>2d  3dTransforms</a:t>
            </a:r>
          </a:p>
          <a:p>
            <a:pPr lvl="1">
              <a:buFont typeface="Wingdings" pitchFamily="2" charset="2"/>
              <a:buChar char="ü"/>
            </a:pPr>
            <a:r>
              <a:rPr lang="en-US" dirty="0" smtClean="0"/>
              <a:t>Transition</a:t>
            </a:r>
          </a:p>
          <a:p>
            <a:pPr lvl="1">
              <a:buFont typeface="Wingdings" pitchFamily="2" charset="2"/>
              <a:buChar char="ü"/>
            </a:pPr>
            <a:r>
              <a:rPr lang="en-US" dirty="0" smtClean="0"/>
              <a:t>Animations </a:t>
            </a:r>
          </a:p>
          <a:p>
            <a:pPr lvl="1">
              <a:buFont typeface="Wingdings" pitchFamily="2" charset="2"/>
              <a:buChar char="ü"/>
            </a:pPr>
            <a:r>
              <a:rPr lang="en-US" dirty="0" err="1" smtClean="0"/>
              <a:t>Css</a:t>
            </a:r>
            <a:r>
              <a:rPr lang="en-US" dirty="0" smtClean="0"/>
              <a:t> </a:t>
            </a:r>
            <a:r>
              <a:rPr lang="en-US" dirty="0" err="1" smtClean="0"/>
              <a:t>Flexbox</a:t>
            </a:r>
            <a:endParaRPr lang="en-US" dirty="0" smtClean="0"/>
          </a:p>
          <a:p>
            <a:pPr lvl="1">
              <a:buFont typeface="Wingdings" pitchFamily="2" charset="2"/>
              <a:buChar char="ü"/>
            </a:pPr>
            <a:r>
              <a:rPr lang="en-US" dirty="0" smtClean="0"/>
              <a:t>Box-sizing :border-box??</a:t>
            </a:r>
          </a:p>
          <a:p>
            <a:pPr lvl="1">
              <a:buFont typeface="Wingdings" pitchFamily="2" charset="2"/>
              <a:buChar char="ü"/>
            </a:pPr>
            <a:r>
              <a:rPr lang="en-US" dirty="0" smtClean="0"/>
              <a:t>Media queries</a:t>
            </a:r>
          </a:p>
          <a:p>
            <a:pPr lvl="1">
              <a:buNone/>
            </a:pPr>
            <a:endParaRPr lang="en-US" dirty="0" smtClean="0"/>
          </a:p>
          <a:p>
            <a:pPr lvl="1">
              <a:buNone/>
            </a:pPr>
            <a:endParaRPr lang="en-US" dirty="0" smtClean="0"/>
          </a:p>
          <a:p>
            <a:pPr lvl="1">
              <a:buNone/>
            </a:pP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Border-image</a:t>
            </a:r>
            <a:endParaRPr lang="en-US" dirty="0"/>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border-image property: </a:t>
            </a:r>
          </a:p>
          <a:p>
            <a:pPr lvl="1"/>
            <a:r>
              <a:rPr lang="en-US" sz="1800" dirty="0" smtClean="0">
                <a:latin typeface="Times New Roman" pitchFamily="18" charset="0"/>
                <a:cs typeface="Times New Roman" pitchFamily="18" charset="0"/>
              </a:rPr>
              <a:t>you can set an image to be used as the border around an element.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property has three parts:</a:t>
            </a:r>
          </a:p>
          <a:p>
            <a:pPr marL="633222" indent="-514350">
              <a:buFont typeface="Wingdings" pitchFamily="2" charset="2"/>
              <a:buChar char="ü"/>
            </a:pPr>
            <a:r>
              <a:rPr lang="en-US" sz="1800" dirty="0" smtClean="0">
                <a:latin typeface="Times New Roman" pitchFamily="18" charset="0"/>
                <a:cs typeface="Times New Roman" pitchFamily="18" charset="0"/>
              </a:rPr>
              <a:t>The image to use as the border</a:t>
            </a:r>
          </a:p>
          <a:p>
            <a:pPr marL="633222" indent="-514350">
              <a:buFont typeface="Wingdings" pitchFamily="2" charset="2"/>
              <a:buChar char="ü"/>
            </a:pPr>
            <a:r>
              <a:rPr lang="en-US" sz="1800" dirty="0" smtClean="0">
                <a:latin typeface="Times New Roman" pitchFamily="18" charset="0"/>
                <a:cs typeface="Times New Roman" pitchFamily="18" charset="0"/>
              </a:rPr>
              <a:t>Where to slice the image</a:t>
            </a:r>
          </a:p>
          <a:p>
            <a:pPr marL="633222" indent="-514350">
              <a:buFont typeface="Wingdings" pitchFamily="2" charset="2"/>
              <a:buChar char="ü"/>
            </a:pPr>
            <a:r>
              <a:rPr lang="en-US" sz="1800" dirty="0" smtClean="0">
                <a:latin typeface="Times New Roman" pitchFamily="18" charset="0"/>
                <a:cs typeface="Times New Roman" pitchFamily="18" charset="0"/>
              </a:rPr>
              <a:t>Define whether the middle sections should be repeated or stretched</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border-image to work, the element also needs the border property set!</a:t>
            </a:r>
          </a:p>
          <a:p>
            <a:endParaRPr lang="en-US" sz="18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a:t>
            </a:r>
            <a:r>
              <a:rPr lang="en-US" sz="1800" dirty="0" smtClean="0"/>
              <a:t>border-image: </a:t>
            </a:r>
            <a:r>
              <a:rPr lang="en-US" sz="1800" dirty="0" err="1" smtClean="0"/>
              <a:t>url</a:t>
            </a:r>
            <a:r>
              <a:rPr lang="en-US" sz="1800" dirty="0" smtClean="0"/>
              <a:t>(border.png) 30 round;</a:t>
            </a:r>
            <a:endParaRPr lang="en-US" sz="1800" dirty="0" smtClean="0">
              <a:latin typeface="Times New Roman" pitchFamily="18" charset="0"/>
              <a:cs typeface="Times New Roman" pitchFamily="18" charset="0"/>
            </a:endParaRPr>
          </a:p>
          <a:p>
            <a:pPr lvl="1"/>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Multiple Backgrounds</a:t>
            </a:r>
            <a:br>
              <a:rPr lang="en-US" dirty="0" smtClean="0"/>
            </a:br>
            <a:endParaRPr lang="en-US" dirty="0"/>
          </a:p>
        </p:txBody>
      </p:sp>
      <p:sp>
        <p:nvSpPr>
          <p:cNvPr id="3" name="Content Placeholder 2"/>
          <p:cNvSpPr>
            <a:spLocks noGrp="1"/>
          </p:cNvSpPr>
          <p:nvPr>
            <p:ph idx="1"/>
          </p:nvPr>
        </p:nvSpPr>
        <p:spPr>
          <a:xfrm>
            <a:off x="457200" y="1600200"/>
            <a:ext cx="8229600" cy="4800601"/>
          </a:xfrm>
        </p:spPr>
        <p:txBody>
          <a:bodyPr>
            <a:normAutofit/>
          </a:bodyPr>
          <a:lstStyle/>
          <a:p>
            <a:r>
              <a:rPr lang="en-US" sz="2400" dirty="0" smtClean="0">
                <a:latin typeface="Times New Roman" pitchFamily="18" charset="0"/>
                <a:cs typeface="Times New Roman" pitchFamily="18" charset="0"/>
              </a:rPr>
              <a:t>background-image: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(img_flwr.gif),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(paper.gif);</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background-position: right bottom, left top;</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background-repeat: no-repeat, repeat;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background: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(img_flwr.gif) right bottom no-repeat,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(paper.gif) left top repeat;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background-size: 100px 80px ; or background-</a:t>
            </a:r>
            <a:r>
              <a:rPr lang="en-US" sz="2400" dirty="0" err="1" smtClean="0">
                <a:latin typeface="Times New Roman" pitchFamily="18" charset="0"/>
                <a:cs typeface="Times New Roman" pitchFamily="18" charset="0"/>
              </a:rPr>
              <a:t>size:cover</a:t>
            </a:r>
            <a:endParaRPr lang="en-US" sz="2400"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Times New Roman" pitchFamily="18" charset="0"/>
                <a:cs typeface="Times New Roman" pitchFamily="18" charset="0"/>
              </a:rPr>
              <a:t>background-origin:</a:t>
            </a:r>
          </a:p>
        </p:txBody>
      </p:sp>
      <p:sp>
        <p:nvSpPr>
          <p:cNvPr id="3" name="Content Placeholder 2"/>
          <p:cNvSpPr>
            <a:spLocks noGrp="1"/>
          </p:cNvSpPr>
          <p:nvPr>
            <p:ph idx="1"/>
          </p:nvPr>
        </p:nvSpPr>
        <p:spPr/>
        <p:txBody>
          <a:bodyPr>
            <a:normAutofit lnSpcReduction="10000"/>
          </a:bodyPr>
          <a:lstStyle/>
          <a:p>
            <a:r>
              <a:rPr lang="en-US" sz="2400" dirty="0" smtClean="0">
                <a:latin typeface="Times New Roman" pitchFamily="18" charset="0"/>
                <a:cs typeface="Times New Roman" pitchFamily="18" charset="0"/>
              </a:rPr>
              <a:t>background-origin:</a:t>
            </a:r>
          </a:p>
          <a:p>
            <a:r>
              <a:rPr lang="en-US" dirty="0" smtClean="0"/>
              <a:t>border-box – </a:t>
            </a:r>
          </a:p>
          <a:p>
            <a:pPr lvl="1"/>
            <a:r>
              <a:rPr lang="en-US" dirty="0" smtClean="0"/>
              <a:t>the background image starts from the upper left corner of the border</a:t>
            </a:r>
          </a:p>
          <a:p>
            <a:r>
              <a:rPr lang="en-US" dirty="0" smtClean="0"/>
              <a:t>padding-box - (default)</a:t>
            </a:r>
          </a:p>
          <a:p>
            <a:pPr lvl="1"/>
            <a:r>
              <a:rPr lang="en-US" dirty="0" smtClean="0"/>
              <a:t> the background image starts from the upper left corner of the padding edge</a:t>
            </a:r>
          </a:p>
          <a:p>
            <a:r>
              <a:rPr lang="en-US" dirty="0" smtClean="0"/>
              <a:t>content-box – </a:t>
            </a:r>
          </a:p>
          <a:p>
            <a:pPr lvl="1"/>
            <a:r>
              <a:rPr lang="en-US" dirty="0" smtClean="0"/>
              <a:t>the background image starts from the upper left corner of the content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Background-clip</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border-box –</a:t>
            </a:r>
          </a:p>
          <a:p>
            <a:pPr lvl="1"/>
            <a:r>
              <a:rPr lang="en-US" sz="2000" dirty="0" smtClean="0">
                <a:latin typeface="Times New Roman" pitchFamily="18" charset="0"/>
                <a:cs typeface="Times New Roman" pitchFamily="18" charset="0"/>
              </a:rPr>
              <a:t> (default) the background is painted to the outside edge of the border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padding-box –</a:t>
            </a:r>
          </a:p>
          <a:p>
            <a:pPr lvl="1"/>
            <a:r>
              <a:rPr lang="en-US" sz="2000" dirty="0" smtClean="0">
                <a:latin typeface="Times New Roman" pitchFamily="18" charset="0"/>
                <a:cs typeface="Times New Roman" pitchFamily="18" charset="0"/>
              </a:rPr>
              <a:t> the background is painted to the outside edge of the padding</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content-box –</a:t>
            </a:r>
          </a:p>
          <a:p>
            <a:pPr lvl="1"/>
            <a:r>
              <a:rPr lang="en-US" sz="2000" dirty="0" smtClean="0">
                <a:latin typeface="Times New Roman" pitchFamily="18" charset="0"/>
                <a:cs typeface="Times New Roman" pitchFamily="18" charset="0"/>
              </a:rPr>
              <a:t> the background is painted within the content box</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a:t>
            </a:r>
            <a:endParaRPr lang="en-US" dirty="0"/>
          </a:p>
        </p:txBody>
      </p:sp>
      <p:sp>
        <p:nvSpPr>
          <p:cNvPr id="3" name="Content Placeholder 2"/>
          <p:cNvSpPr>
            <a:spLocks noGrp="1"/>
          </p:cNvSpPr>
          <p:nvPr>
            <p:ph idx="1"/>
          </p:nvPr>
        </p:nvSpPr>
        <p:spPr>
          <a:xfrm>
            <a:off x="457200" y="1447801"/>
            <a:ext cx="8229600" cy="4953000"/>
          </a:xfrm>
        </p:spPr>
        <p:txBody>
          <a:bodyPr>
            <a:normAutofit/>
          </a:bodyPr>
          <a:lstStyle/>
          <a:p>
            <a:r>
              <a:rPr lang="en-US" sz="2000" b="1" dirty="0" smtClean="0"/>
              <a:t>Linear Gradients (goes down/up/left/right/diagonally)</a:t>
            </a:r>
            <a:endParaRPr lang="en-US" sz="2000" dirty="0" smtClean="0"/>
          </a:p>
          <a:p>
            <a:r>
              <a:rPr lang="en-US" sz="2000" b="1" dirty="0" smtClean="0"/>
              <a:t>Radial Gradients (defined by their center)</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Linear Gradient </a:t>
            </a:r>
          </a:p>
          <a:p>
            <a:pPr>
              <a:buNone/>
            </a:pPr>
            <a:endParaRPr lang="en-US" sz="2000" dirty="0" smtClean="0">
              <a:latin typeface="Times New Roman" pitchFamily="18" charset="0"/>
              <a:cs typeface="Times New Roman" pitchFamily="18" charset="0"/>
            </a:endParaRPr>
          </a:p>
          <a:p>
            <a:pPr lvl="1"/>
            <a:r>
              <a:rPr lang="en-US" sz="2000" dirty="0" smtClean="0"/>
              <a:t>background: </a:t>
            </a:r>
            <a:r>
              <a:rPr lang="en-US" sz="2000" dirty="0" smtClean="0">
                <a:latin typeface="Times New Roman" pitchFamily="18" charset="0"/>
                <a:cs typeface="Times New Roman" pitchFamily="18" charset="0"/>
              </a:rPr>
              <a:t>linear-gradient(</a:t>
            </a:r>
            <a:r>
              <a:rPr lang="en-US" sz="2000" i="1" dirty="0" smtClean="0">
                <a:latin typeface="Times New Roman" pitchFamily="18" charset="0"/>
                <a:cs typeface="Times New Roman" pitchFamily="18" charset="0"/>
              </a:rPr>
              <a:t>direction</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color-stop1</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color-stop2, ...</a:t>
            </a:r>
            <a:r>
              <a:rPr lang="en-US" sz="2000" dirty="0" smtClean="0">
                <a:latin typeface="Times New Roman" pitchFamily="18" charset="0"/>
                <a:cs typeface="Times New Roman" pitchFamily="18" charset="0"/>
              </a:rPr>
              <a:t>);</a:t>
            </a:r>
          </a:p>
          <a:p>
            <a:pPr lvl="1"/>
            <a:r>
              <a:rPr lang="en-US" sz="2000" dirty="0" smtClean="0">
                <a:latin typeface="Times New Roman" pitchFamily="18" charset="0"/>
                <a:cs typeface="Times New Roman" pitchFamily="18" charset="0"/>
              </a:rPr>
              <a:t>background: linear-gradient(</a:t>
            </a:r>
            <a:r>
              <a:rPr lang="en-US" sz="2000" i="1" dirty="0" smtClean="0">
                <a:latin typeface="Times New Roman" pitchFamily="18" charset="0"/>
                <a:cs typeface="Times New Roman" pitchFamily="18" charset="0"/>
              </a:rPr>
              <a:t>angle</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color-stop1</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color-stop2</a:t>
            </a:r>
            <a:r>
              <a:rPr lang="en-US" sz="2000" dirty="0" smtClean="0">
                <a:latin typeface="Times New Roman" pitchFamily="18" charset="0"/>
                <a:cs typeface="Times New Roman" pitchFamily="18" charset="0"/>
              </a:rPr>
              <a:t>); </a:t>
            </a:r>
          </a:p>
          <a:p>
            <a:pPr lvl="1">
              <a:buNone/>
            </a:pPr>
            <a:r>
              <a:rPr lang="en-US" sz="2000" dirty="0" smtClean="0">
                <a:latin typeface="Times New Roman" pitchFamily="18" charset="0"/>
                <a:cs typeface="Times New Roman" pitchFamily="18" charset="0"/>
              </a:rPr>
              <a:t>	background: repeating-linear-gradient(red, yellow 10%, green 20%);</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Radial Gradient</a:t>
            </a:r>
          </a:p>
          <a:p>
            <a:pPr lvl="1"/>
            <a:r>
              <a:rPr lang="en-US" sz="2000" dirty="0" smtClean="0">
                <a:latin typeface="Times New Roman" pitchFamily="18" charset="0"/>
                <a:cs typeface="Times New Roman" pitchFamily="18" charset="0"/>
              </a:rPr>
              <a:t>background: radial-gradient(</a:t>
            </a:r>
            <a:r>
              <a:rPr lang="en-US" sz="2000" i="1" dirty="0" smtClean="0">
                <a:latin typeface="Times New Roman" pitchFamily="18" charset="0"/>
                <a:cs typeface="Times New Roman" pitchFamily="18" charset="0"/>
              </a:rPr>
              <a:t>shape size </a:t>
            </a:r>
            <a:r>
              <a:rPr lang="en-US" sz="2000" dirty="0" smtClean="0">
                <a:latin typeface="Times New Roman" pitchFamily="18" charset="0"/>
                <a:cs typeface="Times New Roman" pitchFamily="18" charset="0"/>
              </a:rPr>
              <a:t>at</a:t>
            </a:r>
            <a:r>
              <a:rPr lang="en-US" sz="2000" i="1" dirty="0" smtClean="0">
                <a:latin typeface="Times New Roman" pitchFamily="18" charset="0"/>
                <a:cs typeface="Times New Roman" pitchFamily="18" charset="0"/>
              </a:rPr>
              <a:t> position, start-color, ..., last-color</a:t>
            </a:r>
            <a:r>
              <a:rPr lang="en-US" sz="2000" dirty="0" smtClean="0">
                <a:latin typeface="Times New Roman" pitchFamily="18" charset="0"/>
                <a:cs typeface="Times New Roman" pitchFamily="18" charset="0"/>
              </a:rPr>
              <a:t>);</a:t>
            </a:r>
          </a:p>
          <a:p>
            <a:pPr lvl="1"/>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Shadows</a:t>
            </a:r>
            <a:endParaRPr lang="en-US" dirty="0"/>
          </a:p>
        </p:txBody>
      </p:sp>
      <p:sp>
        <p:nvSpPr>
          <p:cNvPr id="3" name="Content Placeholder 2"/>
          <p:cNvSpPr>
            <a:spLocks noGrp="1"/>
          </p:cNvSpPr>
          <p:nvPr>
            <p:ph idx="1"/>
          </p:nvPr>
        </p:nvSpPr>
        <p:spPr/>
        <p:txBody>
          <a:bodyPr/>
          <a:lstStyle/>
          <a:p>
            <a:r>
              <a:rPr lang="en-US" dirty="0" smtClean="0"/>
              <a:t>text-shadow</a:t>
            </a:r>
          </a:p>
          <a:p>
            <a:pPr lvl="1"/>
            <a:r>
              <a:rPr lang="en-US" dirty="0" smtClean="0"/>
              <a:t>text-shadow:2px 2px red;(horizontal shadow ,vertical </a:t>
            </a:r>
            <a:r>
              <a:rPr lang="en-US" dirty="0" err="1" smtClean="0"/>
              <a:t>shadow,color</a:t>
            </a:r>
            <a:r>
              <a:rPr lang="en-US" dirty="0" smtClean="0"/>
              <a:t>)</a:t>
            </a:r>
          </a:p>
          <a:p>
            <a:pPr lvl="1"/>
            <a:r>
              <a:rPr lang="en-US" dirty="0" smtClean="0"/>
              <a:t>text-shadow:2px 2px 4px red;(horizontal shadow ,vertical </a:t>
            </a:r>
            <a:r>
              <a:rPr lang="en-US" dirty="0" err="1" smtClean="0"/>
              <a:t>shadow,blur</a:t>
            </a:r>
            <a:r>
              <a:rPr lang="en-US" dirty="0" smtClean="0"/>
              <a:t> </a:t>
            </a:r>
            <a:r>
              <a:rPr lang="en-US" dirty="0" err="1" smtClean="0"/>
              <a:t>effect,color</a:t>
            </a:r>
            <a:r>
              <a:rPr lang="en-US" dirty="0" smtClean="0"/>
              <a:t>)</a:t>
            </a:r>
          </a:p>
          <a:p>
            <a:r>
              <a:rPr lang="en-US" dirty="0" smtClean="0"/>
              <a:t>box-shadow</a:t>
            </a:r>
          </a:p>
          <a:p>
            <a:pPr lvl="1"/>
            <a:r>
              <a:rPr lang="en-US" dirty="0" smtClean="0"/>
              <a:t>box-shadow property applies shadow to elements.</a:t>
            </a:r>
          </a:p>
          <a:p>
            <a:pPr lvl="1"/>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2D Transforms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following 2D transformation methods:</a:t>
            </a:r>
          </a:p>
          <a:p>
            <a:pPr lvl="1">
              <a:buFont typeface="Wingdings" pitchFamily="2" charset="2"/>
              <a:buChar char="Ø"/>
            </a:pPr>
            <a:r>
              <a:rPr lang="en-US" dirty="0" smtClean="0"/>
              <a:t>translate(</a:t>
            </a:r>
            <a:r>
              <a:rPr lang="en-US" dirty="0" err="1" smtClean="0"/>
              <a:t>x,y</a:t>
            </a:r>
            <a:r>
              <a:rPr lang="en-US" dirty="0" smtClean="0"/>
              <a:t>)</a:t>
            </a:r>
          </a:p>
          <a:p>
            <a:pPr lvl="2">
              <a:buFont typeface="Wingdings" pitchFamily="2" charset="2"/>
              <a:buChar char="Ø"/>
            </a:pPr>
            <a:r>
              <a:rPr lang="en-US" dirty="0" smtClean="0"/>
              <a:t> moves an element according to </a:t>
            </a:r>
            <a:r>
              <a:rPr lang="en-US" dirty="0" err="1" smtClean="0"/>
              <a:t>x,y</a:t>
            </a:r>
            <a:r>
              <a:rPr lang="en-US" dirty="0" smtClean="0"/>
              <a:t> parameters</a:t>
            </a:r>
          </a:p>
          <a:p>
            <a:pPr lvl="2">
              <a:buFont typeface="Wingdings" pitchFamily="2" charset="2"/>
              <a:buChar char="Ø"/>
            </a:pPr>
            <a:endParaRPr lang="en-US" dirty="0" smtClean="0"/>
          </a:p>
          <a:p>
            <a:pPr lvl="1">
              <a:buFont typeface="Wingdings" pitchFamily="2" charset="2"/>
              <a:buChar char="Ø"/>
            </a:pPr>
            <a:r>
              <a:rPr lang="en-US" dirty="0" smtClean="0"/>
              <a:t>rotate(degree)</a:t>
            </a:r>
          </a:p>
          <a:p>
            <a:pPr lvl="2">
              <a:buFont typeface="Wingdings" pitchFamily="2" charset="2"/>
              <a:buChar char="Ø"/>
            </a:pPr>
            <a:r>
              <a:rPr lang="en-US" dirty="0" smtClean="0"/>
              <a:t>rotates an element clockwise or counter-clockwise according to a given degree.</a:t>
            </a:r>
          </a:p>
          <a:p>
            <a:pPr lvl="1">
              <a:buFont typeface="Wingdings" pitchFamily="2" charset="2"/>
              <a:buChar char="Ø"/>
            </a:pPr>
            <a:r>
              <a:rPr lang="en-US" dirty="0" smtClean="0"/>
              <a:t>scale()</a:t>
            </a:r>
          </a:p>
          <a:p>
            <a:pPr lvl="2">
              <a:buFont typeface="Wingdings" pitchFamily="2" charset="2"/>
              <a:buChar char="Ø"/>
            </a:pPr>
            <a:r>
              <a:rPr lang="en-US" dirty="0" smtClean="0"/>
              <a:t>increases or decreases the size of an element (according to the parameters given for the width and height).</a:t>
            </a:r>
          </a:p>
          <a:p>
            <a:pPr lvl="2">
              <a:buFont typeface="Wingdings" pitchFamily="2" charset="2"/>
              <a:buChar char="Ø"/>
            </a:pPr>
            <a:endParaRPr lang="en-US" dirty="0" smtClean="0"/>
          </a:p>
          <a:p>
            <a:pPr lvl="1">
              <a:buFont typeface="Wingdings"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704</TotalTime>
  <Words>615</Words>
  <Application>Microsoft Office PowerPoint</Application>
  <PresentationFormat>On-screen Show (4:3)</PresentationFormat>
  <Paragraphs>181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Module</vt:lpstr>
      <vt:lpstr>CSS 3</vt:lpstr>
      <vt:lpstr>Index</vt:lpstr>
      <vt:lpstr>Border-image</vt:lpstr>
      <vt:lpstr>CSS Multiple Backgrounds </vt:lpstr>
      <vt:lpstr>background-origin:</vt:lpstr>
      <vt:lpstr>Background-clip</vt:lpstr>
      <vt:lpstr>Gradient</vt:lpstr>
      <vt:lpstr>Css Shadows</vt:lpstr>
      <vt:lpstr>CSS 2D Transforms </vt:lpstr>
      <vt:lpstr>CSS 2D Transforms continued…. </vt:lpstr>
      <vt:lpstr>3D transforms</vt:lpstr>
      <vt:lpstr>Transition:</vt:lpstr>
      <vt:lpstr>transition-timing-function</vt:lpstr>
      <vt:lpstr>Animations</vt:lpstr>
      <vt:lpstr>Css Flexbox</vt:lpstr>
      <vt:lpstr>Flexbox properties for the parent element: </vt:lpstr>
      <vt:lpstr>Slide 17</vt:lpstr>
      <vt:lpstr>Slide 18</vt:lpstr>
      <vt:lpstr>Media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3</dc:title>
  <dc:creator>admin</dc:creator>
  <cp:lastModifiedBy>admin</cp:lastModifiedBy>
  <cp:revision>63</cp:revision>
  <dcterms:created xsi:type="dcterms:W3CDTF">2017-12-27T09:47:04Z</dcterms:created>
  <dcterms:modified xsi:type="dcterms:W3CDTF">2018-02-26T10:33:06Z</dcterms:modified>
</cp:coreProperties>
</file>