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3" r:id="rId15"/>
    <p:sldId id="274" r:id="rId16"/>
    <p:sldId id="270" r:id="rId17"/>
    <p:sldId id="271" r:id="rId18"/>
    <p:sldId id="272"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685020-29AB-4654-A1BD-CC9AFBC99546}" type="datetimeFigureOut">
              <a:rPr lang="en-US" smtClean="0"/>
              <a:pPr/>
              <a:t>12/22/2017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264D2-3ED3-44AF-B103-9A03C96365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0264D2-3ED3-44AF-B103-9A03C963658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8491178-D73E-4A41-B484-EA8FEABCE89F}" type="datetimeFigureOut">
              <a:rPr lang="en-US" smtClean="0"/>
              <a:pPr/>
              <a:t>12/22/2017</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AB1A7A2-8D40-4804-9340-43E2A858D1C0}"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491178-D73E-4A41-B484-EA8FEABCE89F}" type="datetimeFigureOut">
              <a:rPr lang="en-US" smtClean="0"/>
              <a:pPr/>
              <a:t>12/22/2017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491178-D73E-4A41-B484-EA8FEABCE89F}" type="datetimeFigureOut">
              <a:rPr lang="en-US" smtClean="0"/>
              <a:pPr/>
              <a:t>12/22/2017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491178-D73E-4A41-B484-EA8FEABCE89F}" type="datetimeFigureOut">
              <a:rPr lang="en-US" smtClean="0"/>
              <a:pPr/>
              <a:t>12/22/2017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8491178-D73E-4A41-B484-EA8FEABCE89F}" type="datetimeFigureOut">
              <a:rPr lang="en-US" smtClean="0"/>
              <a:pPr/>
              <a:t>12/22/2017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B1A7A2-8D40-4804-9340-43E2A858D1C0}"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491178-D73E-4A41-B484-EA8FEABCE89F}" type="datetimeFigureOut">
              <a:rPr lang="en-US" smtClean="0"/>
              <a:pPr/>
              <a:t>12/22/2017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491178-D73E-4A41-B484-EA8FEABCE89F}" type="datetimeFigureOut">
              <a:rPr lang="en-US" smtClean="0"/>
              <a:pPr/>
              <a:t>12/22/2017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B1A7A2-8D40-4804-9340-43E2A858D1C0}"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8491178-D73E-4A41-B484-EA8FEABCE89F}" type="datetimeFigureOut">
              <a:rPr lang="en-US" smtClean="0"/>
              <a:pPr/>
              <a:t>12/22/2017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8491178-D73E-4A41-B484-EA8FEABCE89F}" type="datetimeFigureOut">
              <a:rPr lang="en-US" smtClean="0"/>
              <a:pPr/>
              <a:t>12/22/2017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491178-D73E-4A41-B484-EA8FEABCE89F}" type="datetimeFigureOut">
              <a:rPr lang="en-US" smtClean="0"/>
              <a:pPr/>
              <a:t>12/22/2017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B1A7A2-8D40-4804-9340-43E2A858D1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8491178-D73E-4A41-B484-EA8FEABCE89F}" type="datetimeFigureOut">
              <a:rPr lang="en-US" smtClean="0"/>
              <a:pPr/>
              <a:t>12/22/2017</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3AB1A7A2-8D40-4804-9340-43E2A858D1C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8491178-D73E-4A41-B484-EA8FEABCE89F}" type="datetimeFigureOut">
              <a:rPr lang="en-US" smtClean="0"/>
              <a:pPr/>
              <a:t>12/22/2017</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AB1A7A2-8D40-4804-9340-43E2A858D1C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5</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r>
              <a:rPr lang="en-US" dirty="0" smtClean="0"/>
              <a:t>Continue(attributes)</a:t>
            </a:r>
            <a:endParaRPr lang="en-US" dirty="0"/>
          </a:p>
        </p:txBody>
      </p:sp>
      <p:sp>
        <p:nvSpPr>
          <p:cNvPr id="3" name="Content Placeholder 2"/>
          <p:cNvSpPr>
            <a:spLocks noGrp="1"/>
          </p:cNvSpPr>
          <p:nvPr>
            <p:ph idx="1"/>
          </p:nvPr>
        </p:nvSpPr>
        <p:spPr>
          <a:xfrm>
            <a:off x="914400" y="762000"/>
            <a:ext cx="7772400" cy="5593560"/>
          </a:xfrm>
        </p:spPr>
        <p:txBody>
          <a:bodyPr>
            <a:normAutofit fontScale="85000" lnSpcReduction="20000"/>
          </a:bodyPr>
          <a:lstStyle/>
          <a:p>
            <a:pPr>
              <a:buFont typeface="Wingdings" pitchFamily="2" charset="2"/>
              <a:buChar char="Ø"/>
            </a:pPr>
            <a:r>
              <a:rPr lang="en-US" dirty="0" smtClean="0"/>
              <a:t>pattern (</a:t>
            </a:r>
            <a:r>
              <a:rPr lang="en-US" dirty="0" err="1" smtClean="0"/>
              <a:t>regexp</a:t>
            </a:r>
            <a:r>
              <a:rPr lang="en-US" dirty="0" smtClean="0"/>
              <a:t>) </a:t>
            </a:r>
          </a:p>
          <a:p>
            <a:pPr lvl="1">
              <a:buFont typeface="Wingdings" pitchFamily="2" charset="2"/>
              <a:buChar char="Ø"/>
            </a:pPr>
            <a:r>
              <a:rPr lang="en-US" dirty="0" smtClean="0"/>
              <a:t>:for validation</a:t>
            </a:r>
          </a:p>
          <a:p>
            <a:pPr>
              <a:buFont typeface="Wingdings" pitchFamily="2" charset="2"/>
              <a:buChar char="Ø"/>
            </a:pPr>
            <a:r>
              <a:rPr lang="en-US" dirty="0" smtClean="0"/>
              <a:t>Placeholder </a:t>
            </a:r>
          </a:p>
          <a:p>
            <a:pPr lvl="1">
              <a:buFont typeface="Wingdings" pitchFamily="2" charset="2"/>
              <a:buChar char="Ø"/>
            </a:pPr>
            <a:r>
              <a:rPr lang="en-US" dirty="0" smtClean="0"/>
              <a:t>:suggest  what is to be typed in textbox</a:t>
            </a:r>
          </a:p>
          <a:p>
            <a:pPr>
              <a:buFont typeface="Wingdings" pitchFamily="2" charset="2"/>
              <a:buChar char="Ø"/>
            </a:pPr>
            <a:r>
              <a:rPr lang="en-US" dirty="0" smtClean="0"/>
              <a:t>required</a:t>
            </a:r>
          </a:p>
          <a:p>
            <a:pPr lvl="1">
              <a:buFont typeface="Wingdings" pitchFamily="2" charset="2"/>
              <a:buChar char="Ø"/>
            </a:pPr>
            <a:r>
              <a:rPr lang="en-US" dirty="0" smtClean="0"/>
              <a:t>The field is </a:t>
            </a:r>
            <a:r>
              <a:rPr lang="en-US" dirty="0" err="1" smtClean="0"/>
              <a:t>compulsary</a:t>
            </a:r>
            <a:r>
              <a:rPr lang="en-US" dirty="0" smtClean="0"/>
              <a:t> to be filled</a:t>
            </a:r>
          </a:p>
          <a:p>
            <a:pPr>
              <a:buFont typeface="Wingdings" pitchFamily="2" charset="2"/>
              <a:buChar char="Ø"/>
            </a:pPr>
            <a:r>
              <a:rPr lang="en-US" dirty="0" smtClean="0"/>
              <a:t>step  </a:t>
            </a:r>
          </a:p>
          <a:p>
            <a:pPr lvl="1">
              <a:buFont typeface="Wingdings" pitchFamily="2" charset="2"/>
              <a:buChar char="Ø"/>
            </a:pPr>
            <a:r>
              <a:rPr lang="en-US" dirty="0" smtClean="0"/>
              <a:t>Increments by value the given in step </a:t>
            </a:r>
          </a:p>
          <a:p>
            <a:pPr lvl="1">
              <a:buFont typeface="Wingdings" pitchFamily="2" charset="2"/>
              <a:buChar char="Ø"/>
            </a:pPr>
            <a:r>
              <a:rPr lang="en-US" dirty="0" smtClean="0"/>
              <a:t>Used with &lt;input type=“number “&gt;</a:t>
            </a:r>
          </a:p>
          <a:p>
            <a:pPr lvl="1">
              <a:buFont typeface="Wingdings" pitchFamily="2" charset="2"/>
              <a:buChar char="Ø"/>
            </a:pPr>
            <a:r>
              <a:rPr lang="en-US" u="sng" dirty="0" smtClean="0"/>
              <a:t>and the following attributes for &lt;form&gt;:</a:t>
            </a:r>
          </a:p>
          <a:p>
            <a:pPr>
              <a:buFont typeface="Wingdings" pitchFamily="2" charset="2"/>
              <a:buChar char="Ø"/>
            </a:pPr>
            <a:r>
              <a:rPr lang="en-US" dirty="0" err="1" smtClean="0"/>
              <a:t>autocomplete</a:t>
            </a:r>
            <a:r>
              <a:rPr lang="en-US" dirty="0" smtClean="0"/>
              <a:t> </a:t>
            </a:r>
          </a:p>
          <a:p>
            <a:pPr>
              <a:buFont typeface="Wingdings" pitchFamily="2" charset="2"/>
              <a:buChar char="Ø"/>
            </a:pPr>
            <a:r>
              <a:rPr lang="en-US" dirty="0" err="1" smtClean="0"/>
              <a:t>novalidate</a:t>
            </a:r>
            <a:r>
              <a:rPr lang="en-US" dirty="0" smtClean="0"/>
              <a:t> </a:t>
            </a:r>
          </a:p>
          <a:p>
            <a:pPr>
              <a:buFont typeface="Wingdings" pitchFamily="2" charset="2"/>
              <a:buChar char="Ø"/>
            </a:pPr>
            <a:r>
              <a:rPr lang="en-US" dirty="0" smtClean="0"/>
              <a:t>For custom validation</a:t>
            </a:r>
          </a:p>
          <a:p>
            <a:pPr lvl="1">
              <a:buFont typeface="Wingdings" pitchFamily="2" charset="2"/>
              <a:buChar char="Ø"/>
            </a:pPr>
            <a:r>
              <a:rPr lang="en-US" dirty="0" err="1" smtClean="0"/>
              <a:t>oninvalid</a:t>
            </a:r>
            <a:r>
              <a:rPr lang="en-US" dirty="0" smtClean="0"/>
              <a:t>="</a:t>
            </a:r>
            <a:r>
              <a:rPr lang="en-US" dirty="0" err="1" smtClean="0"/>
              <a:t>this.setCustomValidity</a:t>
            </a:r>
            <a:r>
              <a:rPr lang="en-US" dirty="0" smtClean="0"/>
              <a:t>(‘</a:t>
            </a:r>
            <a:r>
              <a:rPr lang="en-US" dirty="0" err="1" smtClean="0"/>
              <a:t>msg</a:t>
            </a:r>
            <a:r>
              <a:rPr lang="en-US" dirty="0" smtClean="0"/>
              <a:t> to be displayed')“</a:t>
            </a:r>
          </a:p>
          <a:p>
            <a:pPr lvl="1">
              <a:buFont typeface="Wingdings" pitchFamily="2" charset="2"/>
              <a:buChar char="Ø"/>
            </a:pPr>
            <a:r>
              <a:rPr lang="en-US" dirty="0" smtClean="0"/>
              <a:t> </a:t>
            </a:r>
            <a:r>
              <a:rPr lang="en-US" dirty="0" err="1" smtClean="0"/>
              <a:t>oninput</a:t>
            </a:r>
            <a:r>
              <a:rPr lang="en-US" dirty="0" smtClean="0"/>
              <a:t>="</a:t>
            </a:r>
            <a:r>
              <a:rPr lang="en-US" dirty="0" err="1" smtClean="0"/>
              <a:t>setCustomValidity</a:t>
            </a:r>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Multimedia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HTML5 multimedia promises an easier future for multimedia.</a:t>
            </a:r>
          </a:p>
          <a:p>
            <a:r>
              <a:rPr lang="en-US" dirty="0" smtClean="0"/>
              <a:t>Multimedia files have formats and different extensions like: .</a:t>
            </a:r>
            <a:r>
              <a:rPr lang="en-US" dirty="0" err="1" smtClean="0"/>
              <a:t>swf</a:t>
            </a:r>
            <a:r>
              <a:rPr lang="en-US" dirty="0" smtClean="0"/>
              <a:t>, .wav, .mp3, .mp4, .mpg, .</a:t>
            </a:r>
            <a:r>
              <a:rPr lang="en-US" dirty="0" err="1" smtClean="0"/>
              <a:t>wmv</a:t>
            </a:r>
            <a:r>
              <a:rPr lang="en-US" dirty="0" smtClean="0"/>
              <a:t>, and .</a:t>
            </a:r>
            <a:r>
              <a:rPr lang="en-US" dirty="0" err="1" smtClean="0"/>
              <a:t>avi</a:t>
            </a:r>
            <a:r>
              <a:rPr lang="en-US" dirty="0" smtClean="0"/>
              <a:t>.</a:t>
            </a:r>
          </a:p>
          <a:p>
            <a:r>
              <a:rPr lang="en-US" dirty="0" smtClean="0"/>
              <a:t>&lt;audio&gt;</a:t>
            </a:r>
          </a:p>
          <a:p>
            <a:r>
              <a:rPr lang="en-US" dirty="0" smtClean="0"/>
              <a:t>&lt;video&gt;</a:t>
            </a:r>
          </a:p>
          <a:p>
            <a:r>
              <a:rPr lang="en-US" dirty="0" smtClean="0"/>
              <a:t>&lt;object&gt;</a:t>
            </a:r>
          </a:p>
          <a:p>
            <a:r>
              <a:rPr lang="en-US" dirty="0" smtClean="0"/>
              <a:t>&lt;embed&gt;</a:t>
            </a:r>
          </a:p>
          <a:p>
            <a:r>
              <a:rPr lang="en-US" dirty="0" smtClean="0"/>
              <a:t>&lt;</a:t>
            </a:r>
            <a:r>
              <a:rPr lang="en-US" dirty="0" err="1" smtClean="0"/>
              <a:t>iframe</a:t>
            </a:r>
            <a:r>
              <a:rPr lang="en-US" dirty="0" smtClean="0"/>
              <a:t>&gt;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Graphics</a:t>
            </a:r>
            <a:endParaRPr lang="en-US" dirty="0"/>
          </a:p>
        </p:txBody>
      </p:sp>
      <p:sp>
        <p:nvSpPr>
          <p:cNvPr id="3" name="Content Placeholder 2"/>
          <p:cNvSpPr>
            <a:spLocks noGrp="1"/>
          </p:cNvSpPr>
          <p:nvPr>
            <p:ph idx="1"/>
          </p:nvPr>
        </p:nvSpPr>
        <p:spPr/>
        <p:txBody>
          <a:bodyPr/>
          <a:lstStyle/>
          <a:p>
            <a:r>
              <a:rPr lang="en-US" dirty="0" smtClean="0"/>
              <a:t>&lt;canvas&gt;</a:t>
            </a:r>
          </a:p>
          <a:p>
            <a:pPr lvl="1"/>
            <a:r>
              <a:rPr lang="en-US" dirty="0" smtClean="0"/>
              <a:t>For drawing graphics with help of </a:t>
            </a:r>
            <a:r>
              <a:rPr lang="en-US" dirty="0" err="1" smtClean="0"/>
              <a:t>js</a:t>
            </a:r>
            <a:endParaRPr lang="en-US" dirty="0" smtClean="0"/>
          </a:p>
          <a:p>
            <a:r>
              <a:rPr lang="en-US" dirty="0" smtClean="0"/>
              <a:t>&lt;</a:t>
            </a:r>
            <a:r>
              <a:rPr lang="en-US" dirty="0" err="1" smtClean="0"/>
              <a:t>svg</a:t>
            </a:r>
            <a:r>
              <a:rPr lang="en-US" dirty="0" smtClean="0"/>
              <a:t>&gt;</a:t>
            </a:r>
          </a:p>
          <a:p>
            <a:pPr lvl="1"/>
            <a:r>
              <a:rPr lang="en-US" dirty="0" smtClean="0"/>
              <a:t>SVG stands for Scalable Vector Graphics</a:t>
            </a:r>
          </a:p>
          <a:p>
            <a:pPr lvl="1"/>
            <a:r>
              <a:rPr lang="en-US" dirty="0" smtClean="0"/>
              <a:t> SVG is used to define graphics for the Web</a:t>
            </a:r>
          </a:p>
          <a:p>
            <a:pPr lvl="1"/>
            <a:r>
              <a:rPr lang="en-US" dirty="0" smtClean="0"/>
              <a:t>&lt;</a:t>
            </a:r>
            <a:r>
              <a:rPr lang="en-US" dirty="0" err="1" smtClean="0"/>
              <a:t>svg</a:t>
            </a:r>
            <a:r>
              <a:rPr lang="en-US" dirty="0" smtClean="0"/>
              <a:t>&gt; element is a container for SVG graphics.</a:t>
            </a:r>
          </a:p>
          <a:p>
            <a:pPr lvl="1">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838200"/>
          </a:xfrm>
        </p:spPr>
        <p:txBody>
          <a:bodyPr/>
          <a:lstStyle/>
          <a:p>
            <a:r>
              <a:rPr lang="en-US" dirty="0" smtClean="0"/>
              <a:t>&lt;canvas&gt; elements continued…</a:t>
            </a:r>
            <a:endParaRPr lang="en-US" dirty="0"/>
          </a:p>
        </p:txBody>
      </p:sp>
      <p:sp>
        <p:nvSpPr>
          <p:cNvPr id="3" name="Content Placeholder 2"/>
          <p:cNvSpPr>
            <a:spLocks noGrp="1"/>
          </p:cNvSpPr>
          <p:nvPr>
            <p:ph idx="1"/>
          </p:nvPr>
        </p:nvSpPr>
        <p:spPr>
          <a:xfrm>
            <a:off x="914400" y="838200"/>
            <a:ext cx="7772400" cy="5517360"/>
          </a:xfrm>
        </p:spPr>
        <p:txBody>
          <a:bodyPr/>
          <a:lstStyle/>
          <a:p>
            <a:r>
              <a:rPr lang="en-US" dirty="0" smtClean="0"/>
              <a:t>For drawing rectangle</a:t>
            </a:r>
          </a:p>
          <a:p>
            <a:pPr lvl="1"/>
            <a:r>
              <a:rPr lang="en-US" dirty="0" err="1" smtClean="0"/>
              <a:t>var</a:t>
            </a:r>
            <a:r>
              <a:rPr lang="en-US" dirty="0" smtClean="0"/>
              <a:t> c=</a:t>
            </a:r>
            <a:r>
              <a:rPr lang="en-US" dirty="0" err="1" smtClean="0"/>
              <a:t>canvas.getContext</a:t>
            </a:r>
            <a:r>
              <a:rPr lang="en-US" dirty="0" smtClean="0"/>
              <a:t>('2d');</a:t>
            </a:r>
          </a:p>
          <a:p>
            <a:pPr lvl="1"/>
            <a:r>
              <a:rPr lang="en-US" dirty="0" err="1" smtClean="0">
                <a:solidFill>
                  <a:srgbClr val="FF0000"/>
                </a:solidFill>
              </a:rPr>
              <a:t>c.fillStyle</a:t>
            </a:r>
            <a:r>
              <a:rPr lang="en-US" dirty="0" smtClean="0"/>
              <a:t>= "magenta"; </a:t>
            </a:r>
            <a:r>
              <a:rPr lang="en-US" dirty="0" smtClean="0">
                <a:solidFill>
                  <a:schemeClr val="accent3"/>
                </a:solidFill>
              </a:rPr>
              <a:t>//fill rectangle with color</a:t>
            </a:r>
          </a:p>
          <a:p>
            <a:pPr lvl="1"/>
            <a:r>
              <a:rPr lang="en-US" dirty="0" err="1" smtClean="0"/>
              <a:t>c.</a:t>
            </a:r>
            <a:r>
              <a:rPr lang="en-US" dirty="0" err="1" smtClean="0">
                <a:solidFill>
                  <a:srgbClr val="FF0000"/>
                </a:solidFill>
              </a:rPr>
              <a:t>fillRect</a:t>
            </a:r>
            <a:r>
              <a:rPr lang="en-US" dirty="0" smtClean="0"/>
              <a:t>(100,100,100,100); </a:t>
            </a:r>
            <a:r>
              <a:rPr lang="en-US" dirty="0" smtClean="0">
                <a:solidFill>
                  <a:schemeClr val="accent3"/>
                </a:solidFill>
              </a:rPr>
              <a:t>//</a:t>
            </a:r>
            <a:r>
              <a:rPr lang="en-US" dirty="0" err="1" smtClean="0">
                <a:solidFill>
                  <a:schemeClr val="accent3"/>
                </a:solidFill>
              </a:rPr>
              <a:t>x,y,height,width</a:t>
            </a:r>
            <a:endParaRPr lang="en-US" dirty="0" smtClean="0">
              <a:solidFill>
                <a:schemeClr val="accent3"/>
              </a:solidFill>
            </a:endParaRPr>
          </a:p>
          <a:p>
            <a:pPr lvl="1"/>
            <a:endParaRPr lang="en-US" dirty="0" smtClean="0">
              <a:solidFill>
                <a:srgbClr val="FF0000"/>
              </a:solidFill>
            </a:endParaRPr>
          </a:p>
          <a:p>
            <a:pPr lvl="1">
              <a:buNone/>
            </a:pPr>
            <a:r>
              <a:rPr lang="en-US" u="sng" dirty="0" smtClean="0">
                <a:solidFill>
                  <a:schemeClr val="tx2">
                    <a:lumMod val="50000"/>
                  </a:schemeClr>
                </a:solidFill>
              </a:rPr>
              <a:t>SECOND RECTANGLE WITH BORDER</a:t>
            </a:r>
          </a:p>
          <a:p>
            <a:pPr lvl="1"/>
            <a:r>
              <a:rPr lang="en-US" dirty="0" err="1" smtClean="0">
                <a:solidFill>
                  <a:srgbClr val="FF0000"/>
                </a:solidFill>
              </a:rPr>
              <a:t>c.fillStyle</a:t>
            </a:r>
            <a:r>
              <a:rPr lang="en-US" dirty="0" smtClean="0"/>
              <a:t>= "red";</a:t>
            </a:r>
          </a:p>
          <a:p>
            <a:pPr lvl="1"/>
            <a:r>
              <a:rPr lang="en-US" dirty="0" err="1" smtClean="0">
                <a:solidFill>
                  <a:srgbClr val="FF0000"/>
                </a:solidFill>
              </a:rPr>
              <a:t>c.strokeRect</a:t>
            </a:r>
            <a:r>
              <a:rPr lang="en-US" dirty="0" smtClean="0"/>
              <a:t>(100,100,100,100); </a:t>
            </a:r>
            <a:r>
              <a:rPr lang="en-US" dirty="0" smtClean="0">
                <a:solidFill>
                  <a:schemeClr val="accent3"/>
                </a:solidFill>
              </a:rPr>
              <a:t>// gives the border</a:t>
            </a:r>
          </a:p>
          <a:p>
            <a:pPr lvl="1"/>
            <a:r>
              <a:rPr lang="en-US" dirty="0" err="1" smtClean="0">
                <a:solidFill>
                  <a:srgbClr val="FF0000"/>
                </a:solidFill>
              </a:rPr>
              <a:t>c.fillRect</a:t>
            </a:r>
            <a:r>
              <a:rPr lang="en-US" dirty="0" smtClean="0"/>
              <a:t>(300,200,100,100);</a:t>
            </a:r>
          </a:p>
          <a:p>
            <a:pPr lvl="1"/>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90600"/>
          </a:xfrm>
        </p:spPr>
        <p:txBody>
          <a:bodyPr/>
          <a:lstStyle/>
          <a:p>
            <a:r>
              <a:rPr lang="en-US" dirty="0" smtClean="0"/>
              <a:t>&lt;canvas&gt; continued…</a:t>
            </a:r>
            <a:endParaRPr lang="en-US" dirty="0"/>
          </a:p>
        </p:txBody>
      </p:sp>
      <p:sp>
        <p:nvSpPr>
          <p:cNvPr id="3" name="Content Placeholder 2"/>
          <p:cNvSpPr>
            <a:spLocks noGrp="1"/>
          </p:cNvSpPr>
          <p:nvPr>
            <p:ph idx="1"/>
          </p:nvPr>
        </p:nvSpPr>
        <p:spPr>
          <a:xfrm>
            <a:off x="914400" y="838200"/>
            <a:ext cx="7772400" cy="5517360"/>
          </a:xfrm>
        </p:spPr>
        <p:txBody>
          <a:bodyPr/>
          <a:lstStyle/>
          <a:p>
            <a:pPr>
              <a:buNone/>
            </a:pPr>
            <a:r>
              <a:rPr lang="en-US" dirty="0" smtClean="0"/>
              <a:t>for drawing Line</a:t>
            </a:r>
          </a:p>
          <a:p>
            <a:r>
              <a:rPr lang="en-US" dirty="0" err="1" smtClean="0">
                <a:solidFill>
                  <a:srgbClr val="FF0000"/>
                </a:solidFill>
              </a:rPr>
              <a:t>c.beginPath</a:t>
            </a:r>
            <a:r>
              <a:rPr lang="en-US" dirty="0" smtClean="0"/>
              <a:t>();</a:t>
            </a:r>
          </a:p>
          <a:p>
            <a:r>
              <a:rPr lang="en-US" dirty="0" err="1" smtClean="0">
                <a:solidFill>
                  <a:srgbClr val="FF0000"/>
                </a:solidFill>
              </a:rPr>
              <a:t>c.moveTo</a:t>
            </a:r>
            <a:r>
              <a:rPr lang="en-US" dirty="0" smtClean="0"/>
              <a:t>(50,300);//starting point left top or </a:t>
            </a:r>
            <a:r>
              <a:rPr lang="en-US" dirty="0" err="1" smtClean="0"/>
              <a:t>x,y</a:t>
            </a:r>
            <a:r>
              <a:rPr lang="en-US" dirty="0" smtClean="0"/>
              <a:t> values</a:t>
            </a:r>
          </a:p>
          <a:p>
            <a:r>
              <a:rPr lang="en-US" dirty="0" err="1" smtClean="0">
                <a:solidFill>
                  <a:srgbClr val="FF0000"/>
                </a:solidFill>
              </a:rPr>
              <a:t>c.lineTo</a:t>
            </a:r>
            <a:r>
              <a:rPr lang="en-US" dirty="0" smtClean="0"/>
              <a:t>(300,100);//ending Point</a:t>
            </a:r>
          </a:p>
          <a:p>
            <a:r>
              <a:rPr lang="en-US" dirty="0" err="1" smtClean="0">
                <a:solidFill>
                  <a:srgbClr val="FF0000"/>
                </a:solidFill>
              </a:rPr>
              <a:t>c.lineTo</a:t>
            </a:r>
            <a:r>
              <a:rPr lang="en-US" dirty="0" smtClean="0"/>
              <a:t>(400,100);</a:t>
            </a:r>
          </a:p>
          <a:p>
            <a:r>
              <a:rPr lang="en-US" dirty="0" err="1" smtClean="0">
                <a:solidFill>
                  <a:srgbClr val="FF0000"/>
                </a:solidFill>
              </a:rPr>
              <a:t>c.stroke</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drawing Arc</a:t>
            </a:r>
          </a:p>
          <a:p>
            <a:r>
              <a:rPr lang="en-US" dirty="0" err="1" smtClean="0"/>
              <a:t>c.beginPath</a:t>
            </a:r>
            <a:r>
              <a:rPr lang="en-US" dirty="0" smtClean="0"/>
              <a:t>();</a:t>
            </a:r>
          </a:p>
          <a:p>
            <a:r>
              <a:rPr lang="en-US" dirty="0" smtClean="0">
                <a:solidFill>
                  <a:srgbClr val="FF0000"/>
                </a:solidFill>
              </a:rPr>
              <a:t>c.arc</a:t>
            </a:r>
            <a:r>
              <a:rPr lang="en-US" dirty="0" smtClean="0"/>
              <a:t>(300,300,30,0,Math.PI*2,false); //</a:t>
            </a:r>
            <a:r>
              <a:rPr lang="en-US" dirty="0" err="1" smtClean="0"/>
              <a:t>x,y,radius,startangle</a:t>
            </a:r>
            <a:r>
              <a:rPr lang="en-US" dirty="0" smtClean="0"/>
              <a:t> </a:t>
            </a:r>
            <a:r>
              <a:rPr lang="en-US" dirty="0" err="1" smtClean="0"/>
              <a:t>endangle,draw</a:t>
            </a:r>
            <a:r>
              <a:rPr lang="en-US" dirty="0" smtClean="0"/>
              <a:t> counterclockwise </a:t>
            </a:r>
            <a:r>
              <a:rPr lang="en-US" dirty="0" err="1" smtClean="0"/>
              <a:t>boolen</a:t>
            </a:r>
            <a:r>
              <a:rPr lang="en-US" dirty="0" smtClean="0"/>
              <a:t> value should be false</a:t>
            </a:r>
          </a:p>
          <a:p>
            <a:r>
              <a:rPr lang="en-US" dirty="0" err="1" smtClean="0">
                <a:solidFill>
                  <a:srgbClr val="FF0000"/>
                </a:solidFill>
              </a:rPr>
              <a:t>c.strokeStyle</a:t>
            </a:r>
            <a:r>
              <a:rPr lang="en-US" dirty="0" smtClean="0"/>
              <a:t>= "blue";</a:t>
            </a:r>
          </a:p>
          <a:p>
            <a:r>
              <a:rPr lang="en-US" dirty="0" err="1" smtClean="0">
                <a:solidFill>
                  <a:srgbClr val="FF0000"/>
                </a:solidFill>
              </a:rPr>
              <a:t>c.stroke</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838200"/>
          </a:xfrm>
        </p:spPr>
        <p:txBody>
          <a:bodyPr/>
          <a:lstStyle/>
          <a:p>
            <a:r>
              <a:rPr lang="en-US" dirty="0" smtClean="0"/>
              <a:t>&lt;</a:t>
            </a:r>
            <a:r>
              <a:rPr lang="en-US" dirty="0" err="1" smtClean="0"/>
              <a:t>svg</a:t>
            </a:r>
            <a:r>
              <a:rPr lang="en-US" dirty="0" smtClean="0"/>
              <a:t>&gt; element…</a:t>
            </a:r>
            <a:endParaRPr lang="en-US" dirty="0"/>
          </a:p>
        </p:txBody>
      </p:sp>
      <p:sp>
        <p:nvSpPr>
          <p:cNvPr id="3" name="Content Placeholder 2"/>
          <p:cNvSpPr>
            <a:spLocks noGrp="1"/>
          </p:cNvSpPr>
          <p:nvPr>
            <p:ph idx="1"/>
          </p:nvPr>
        </p:nvSpPr>
        <p:spPr>
          <a:xfrm>
            <a:off x="914400" y="838200"/>
            <a:ext cx="7772400" cy="5517360"/>
          </a:xfrm>
        </p:spPr>
        <p:txBody>
          <a:bodyPr>
            <a:normAutofit fontScale="77500" lnSpcReduction="20000"/>
          </a:bodyPr>
          <a:lstStyle/>
          <a:p>
            <a:r>
              <a:rPr lang="en-US" dirty="0" smtClean="0">
                <a:latin typeface="Times New Roman" pitchFamily="18" charset="0"/>
                <a:cs typeface="Times New Roman" pitchFamily="18" charset="0"/>
              </a:rPr>
              <a:t>For drawing circle </a:t>
            </a:r>
          </a:p>
          <a:p>
            <a:pPr lvl="1"/>
            <a:r>
              <a:rPr lang="en-US" sz="3100" dirty="0" smtClean="0">
                <a:latin typeface="Times New Roman" pitchFamily="18" charset="0"/>
                <a:cs typeface="Times New Roman" pitchFamily="18" charset="0"/>
              </a:rPr>
              <a:t>&lt;</a:t>
            </a:r>
            <a:r>
              <a:rPr lang="en-US" sz="3100" dirty="0" err="1" smtClean="0">
                <a:latin typeface="Times New Roman" pitchFamily="18" charset="0"/>
                <a:cs typeface="Times New Roman" pitchFamily="18" charset="0"/>
              </a:rPr>
              <a:t>svg</a:t>
            </a:r>
            <a:r>
              <a:rPr lang="en-US" sz="3100" dirty="0" smtClean="0">
                <a:latin typeface="Times New Roman" pitchFamily="18" charset="0"/>
                <a:cs typeface="Times New Roman" pitchFamily="18" charset="0"/>
              </a:rPr>
              <a:t> width="100" height="100"&gt;</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&lt;circle </a:t>
            </a:r>
            <a:r>
              <a:rPr lang="en-US" sz="3100" dirty="0" err="1" smtClean="0">
                <a:latin typeface="Times New Roman" pitchFamily="18" charset="0"/>
                <a:cs typeface="Times New Roman" pitchFamily="18" charset="0"/>
              </a:rPr>
              <a:t>cx</a:t>
            </a:r>
            <a:r>
              <a:rPr lang="en-US" sz="3100" dirty="0" smtClean="0">
                <a:latin typeface="Times New Roman" pitchFamily="18" charset="0"/>
                <a:cs typeface="Times New Roman" pitchFamily="18" charset="0"/>
              </a:rPr>
              <a:t>="50" cy="50" r="40" 				 stroke="green" stroke-width="4" 				fill="yellow" /&gt;</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&lt;/</a:t>
            </a:r>
            <a:r>
              <a:rPr lang="en-US" sz="3100" dirty="0" err="1" smtClean="0">
                <a:latin typeface="Times New Roman" pitchFamily="18" charset="0"/>
                <a:cs typeface="Times New Roman" pitchFamily="18" charset="0"/>
              </a:rPr>
              <a:t>svg</a:t>
            </a:r>
            <a:r>
              <a:rPr lang="en-US" sz="3100" dirty="0" smtClean="0">
                <a:latin typeface="Times New Roman" pitchFamily="18" charset="0"/>
                <a:cs typeface="Times New Roman" pitchFamily="18" charset="0"/>
              </a:rPr>
              <a:t>&gt;</a:t>
            </a:r>
          </a:p>
          <a:p>
            <a:pPr lvl="1"/>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 drawing rectangle</a:t>
            </a:r>
          </a:p>
          <a:p>
            <a:pPr lvl="1"/>
            <a:r>
              <a:rPr lang="en-US" sz="2300" dirty="0" smtClean="0">
                <a:latin typeface="Times New Roman" pitchFamily="18" charset="0"/>
                <a:cs typeface="Times New Roman" pitchFamily="18" charset="0"/>
              </a:rPr>
              <a:t>&lt;</a:t>
            </a:r>
            <a:r>
              <a:rPr lang="en-US" sz="2300" dirty="0" err="1" smtClean="0">
                <a:latin typeface="Times New Roman" pitchFamily="18" charset="0"/>
                <a:cs typeface="Times New Roman" pitchFamily="18" charset="0"/>
              </a:rPr>
              <a:t>svg</a:t>
            </a:r>
            <a:r>
              <a:rPr lang="en-US" sz="2300" dirty="0" smtClean="0">
                <a:latin typeface="Times New Roman" pitchFamily="18" charset="0"/>
                <a:cs typeface="Times New Roman" pitchFamily="18" charset="0"/>
              </a:rPr>
              <a:t> width="400" height="100"&gt;</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  &lt;</a:t>
            </a:r>
            <a:r>
              <a:rPr lang="en-US" sz="2300" dirty="0" err="1" smtClean="0">
                <a:latin typeface="Times New Roman" pitchFamily="18" charset="0"/>
                <a:cs typeface="Times New Roman" pitchFamily="18" charset="0"/>
              </a:rPr>
              <a:t>rect</a:t>
            </a:r>
            <a:r>
              <a:rPr lang="en-US" sz="2300" dirty="0" smtClean="0">
                <a:latin typeface="Times New Roman" pitchFamily="18" charset="0"/>
                <a:cs typeface="Times New Roman" pitchFamily="18" charset="0"/>
              </a:rPr>
              <a:t> width="400" </a:t>
            </a:r>
          </a:p>
          <a:p>
            <a:pPr lvl="3">
              <a:buNone/>
            </a:pPr>
            <a:r>
              <a:rPr lang="en-US" sz="2300" dirty="0" smtClean="0">
                <a:latin typeface="Times New Roman" pitchFamily="18" charset="0"/>
                <a:cs typeface="Times New Roman" pitchFamily="18" charset="0"/>
              </a:rPr>
              <a:t>height="100“</a:t>
            </a:r>
          </a:p>
          <a:p>
            <a:pPr lvl="3">
              <a:buNone/>
            </a:pPr>
            <a:r>
              <a:rPr lang="en-US" sz="2300" dirty="0" smtClean="0">
                <a:latin typeface="Times New Roman" pitchFamily="18" charset="0"/>
                <a:cs typeface="Times New Roman" pitchFamily="18" charset="0"/>
              </a:rPr>
              <a:t> style="</a:t>
            </a:r>
            <a:r>
              <a:rPr lang="en-US" sz="2300" dirty="0" err="1" smtClean="0">
                <a:latin typeface="Times New Roman" pitchFamily="18" charset="0"/>
                <a:cs typeface="Times New Roman" pitchFamily="18" charset="0"/>
              </a:rPr>
              <a:t>fill:rgb</a:t>
            </a:r>
            <a:r>
              <a:rPr lang="en-US" sz="2300" dirty="0" smtClean="0">
                <a:latin typeface="Times New Roman" pitchFamily="18" charset="0"/>
                <a:cs typeface="Times New Roman" pitchFamily="18" charset="0"/>
              </a:rPr>
              <a:t>(0,0,255);</a:t>
            </a:r>
          </a:p>
          <a:p>
            <a:pPr lvl="3">
              <a:buNone/>
            </a:pPr>
            <a:r>
              <a:rPr lang="en-US" sz="2300" dirty="0" smtClean="0">
                <a:latin typeface="Times New Roman" pitchFamily="18" charset="0"/>
                <a:cs typeface="Times New Roman" pitchFamily="18" charset="0"/>
              </a:rPr>
              <a:t>stroke-width:10;</a:t>
            </a:r>
          </a:p>
          <a:p>
            <a:pPr lvl="3">
              <a:buNone/>
            </a:pPr>
            <a:r>
              <a:rPr lang="en-US" sz="2300" dirty="0" err="1" smtClean="0">
                <a:latin typeface="Times New Roman" pitchFamily="18" charset="0"/>
                <a:cs typeface="Times New Roman" pitchFamily="18" charset="0"/>
              </a:rPr>
              <a:t>stroke:rgb</a:t>
            </a:r>
            <a:r>
              <a:rPr lang="en-US" sz="2300" dirty="0" smtClean="0">
                <a:latin typeface="Times New Roman" pitchFamily="18" charset="0"/>
                <a:cs typeface="Times New Roman" pitchFamily="18" charset="0"/>
              </a:rPr>
              <a:t>(0,0,0)" /&gt;</a:t>
            </a:r>
          </a:p>
          <a:p>
            <a:pPr lvl="3">
              <a:buNone/>
            </a:pPr>
            <a:endParaRPr lang="en-US" sz="2300" dirty="0" smtClean="0">
              <a:latin typeface="Times New Roman" pitchFamily="18" charset="0"/>
              <a:cs typeface="Times New Roman" pitchFamily="18" charset="0"/>
            </a:endParaRPr>
          </a:p>
          <a:p>
            <a:pPr lvl="3">
              <a:buNone/>
            </a:pPr>
            <a:r>
              <a:rPr lang="en-US" sz="2300" dirty="0" smtClean="0">
                <a:latin typeface="Times New Roman" pitchFamily="18" charset="0"/>
                <a:cs typeface="Times New Roman" pitchFamily="18" charset="0"/>
              </a:rPr>
              <a:t>&lt;/</a:t>
            </a:r>
            <a:r>
              <a:rPr lang="en-US" sz="2300" dirty="0" err="1" smtClean="0">
                <a:latin typeface="Times New Roman" pitchFamily="18" charset="0"/>
                <a:cs typeface="Times New Roman" pitchFamily="18" charset="0"/>
              </a:rPr>
              <a:t>svg</a:t>
            </a:r>
            <a:r>
              <a:rPr lang="en-US" sz="2300" dirty="0" smtClean="0">
                <a:latin typeface="Times New Roman" pitchFamily="18" charset="0"/>
                <a:cs typeface="Times New Roman" pitchFamily="18" charset="0"/>
              </a:rPr>
              <a:t>&gt;</a:t>
            </a:r>
          </a:p>
          <a:p>
            <a:pPr lvl="1">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90600"/>
          </a:xfrm>
        </p:spPr>
        <p:txBody>
          <a:bodyPr/>
          <a:lstStyle/>
          <a:p>
            <a:r>
              <a:rPr lang="en-US" dirty="0" err="1" smtClean="0"/>
              <a:t>Svg</a:t>
            </a:r>
            <a:r>
              <a:rPr lang="en-US" dirty="0" smtClean="0"/>
              <a:t> continued….</a:t>
            </a:r>
            <a:endParaRPr lang="en-US" dirty="0"/>
          </a:p>
        </p:txBody>
      </p:sp>
      <p:sp>
        <p:nvSpPr>
          <p:cNvPr id="3" name="Content Placeholder 2"/>
          <p:cNvSpPr>
            <a:spLocks noGrp="1"/>
          </p:cNvSpPr>
          <p:nvPr>
            <p:ph idx="1"/>
          </p:nvPr>
        </p:nvSpPr>
        <p:spPr/>
        <p:txBody>
          <a:bodyPr/>
          <a:lstStyle/>
          <a:p>
            <a:r>
              <a:rPr lang="en-US" dirty="0" smtClean="0"/>
              <a:t>For  drawing rounded rectangle</a:t>
            </a:r>
          </a:p>
          <a:p>
            <a:pPr>
              <a:buNone/>
            </a:pPr>
            <a:r>
              <a:rPr lang="en-US" dirty="0" smtClean="0"/>
              <a:t>	</a:t>
            </a:r>
            <a:r>
              <a:rPr lang="en-US" dirty="0" smtClean="0">
                <a:solidFill>
                  <a:srgbClr val="FF0000"/>
                </a:solidFill>
              </a:rPr>
              <a:t>&lt;</a:t>
            </a:r>
            <a:r>
              <a:rPr lang="en-US" dirty="0" err="1" smtClean="0">
                <a:solidFill>
                  <a:srgbClr val="FF0000"/>
                </a:solidFill>
              </a:rPr>
              <a:t>svg</a:t>
            </a:r>
            <a:r>
              <a:rPr lang="en-US" dirty="0" smtClean="0">
                <a:solidFill>
                  <a:srgbClr val="FF0000"/>
                </a:solidFill>
              </a:rPr>
              <a:t> width="400" height="180"&gt;</a:t>
            </a:r>
            <a:br>
              <a:rPr lang="en-US" dirty="0" smtClean="0">
                <a:solidFill>
                  <a:srgbClr val="FF0000"/>
                </a:solidFill>
              </a:rPr>
            </a:br>
            <a:r>
              <a:rPr lang="en-US" dirty="0" smtClean="0">
                <a:solidFill>
                  <a:srgbClr val="FF0000"/>
                </a:solidFill>
              </a:rPr>
              <a:t>	  &lt;</a:t>
            </a:r>
            <a:r>
              <a:rPr lang="en-US" dirty="0" err="1" smtClean="0">
                <a:solidFill>
                  <a:srgbClr val="FF0000"/>
                </a:solidFill>
              </a:rPr>
              <a:t>rect</a:t>
            </a:r>
            <a:r>
              <a:rPr lang="en-US" dirty="0" smtClean="0">
                <a:solidFill>
                  <a:srgbClr val="FF0000"/>
                </a:solidFill>
              </a:rPr>
              <a:t> x="50" y="20" </a:t>
            </a:r>
            <a:r>
              <a:rPr lang="en-US" dirty="0" err="1" smtClean="0">
                <a:solidFill>
                  <a:srgbClr val="FF0000"/>
                </a:solidFill>
              </a:rPr>
              <a:t>rx</a:t>
            </a:r>
            <a:r>
              <a:rPr lang="en-US" dirty="0" smtClean="0">
                <a:solidFill>
                  <a:srgbClr val="FF0000"/>
                </a:solidFill>
              </a:rPr>
              <a:t>="20" </a:t>
            </a:r>
            <a:r>
              <a:rPr lang="en-US" dirty="0" err="1" smtClean="0">
                <a:solidFill>
                  <a:srgbClr val="FF0000"/>
                </a:solidFill>
              </a:rPr>
              <a:t>ry</a:t>
            </a:r>
            <a:r>
              <a:rPr lang="en-US" dirty="0" smtClean="0">
                <a:solidFill>
                  <a:srgbClr val="FF0000"/>
                </a:solidFill>
              </a:rPr>
              <a:t>="20" 	width="150" height="150"</a:t>
            </a:r>
            <a:br>
              <a:rPr lang="en-US" dirty="0" smtClean="0">
                <a:solidFill>
                  <a:srgbClr val="FF0000"/>
                </a:solidFill>
              </a:rPr>
            </a:br>
            <a:r>
              <a:rPr lang="en-US" dirty="0" smtClean="0">
                <a:solidFill>
                  <a:srgbClr val="FF0000"/>
                </a:solidFill>
              </a:rPr>
              <a:t> 	 style="</a:t>
            </a:r>
            <a:r>
              <a:rPr lang="en-US" dirty="0" err="1" smtClean="0">
                <a:solidFill>
                  <a:srgbClr val="FF0000"/>
                </a:solidFill>
              </a:rPr>
              <a:t>fill:red;stroke:black;stroke</a:t>
            </a:r>
            <a:r>
              <a:rPr lang="en-US" dirty="0" smtClean="0">
                <a:solidFill>
                  <a:srgbClr val="FF0000"/>
                </a:solidFill>
              </a:rPr>
              <a:t>-	width:5;opacity:0.5" /&gt;</a:t>
            </a:r>
            <a:br>
              <a:rPr lang="en-US" dirty="0" smtClean="0">
                <a:solidFill>
                  <a:srgbClr val="FF0000"/>
                </a:solidFill>
              </a:rPr>
            </a:br>
            <a:r>
              <a:rPr lang="en-US" dirty="0" smtClean="0">
                <a:solidFill>
                  <a:srgbClr val="FF0000"/>
                </a:solidFill>
              </a:rPr>
              <a:t>&lt;/</a:t>
            </a:r>
            <a:r>
              <a:rPr lang="en-US" dirty="0" err="1" smtClean="0">
                <a:solidFill>
                  <a:srgbClr val="FF0000"/>
                </a:solidFill>
              </a:rPr>
              <a:t>svg</a:t>
            </a:r>
            <a:r>
              <a:rPr lang="en-US" dirty="0" smtClean="0">
                <a:solidFill>
                  <a:srgbClr val="FF0000"/>
                </a:solidFill>
              </a:rPr>
              <a:t>&gt;</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838200"/>
          </a:xfrm>
        </p:spPr>
        <p:txBody>
          <a:bodyPr/>
          <a:lstStyle/>
          <a:p>
            <a:r>
              <a:rPr lang="en-US" dirty="0" smtClean="0"/>
              <a:t>Continued….</a:t>
            </a:r>
            <a:endParaRPr lang="en-US" dirty="0"/>
          </a:p>
        </p:txBody>
      </p:sp>
      <p:sp>
        <p:nvSpPr>
          <p:cNvPr id="3" name="Content Placeholder 2"/>
          <p:cNvSpPr>
            <a:spLocks noGrp="1"/>
          </p:cNvSpPr>
          <p:nvPr>
            <p:ph idx="1"/>
          </p:nvPr>
        </p:nvSpPr>
        <p:spPr>
          <a:xfrm>
            <a:off x="914400" y="685800"/>
            <a:ext cx="7772400" cy="5669760"/>
          </a:xfrm>
        </p:spPr>
        <p:txBody>
          <a:bodyPr>
            <a:normAutofit/>
          </a:bodyPr>
          <a:lstStyle/>
          <a:p>
            <a:r>
              <a:rPr lang="en-US" dirty="0" smtClean="0"/>
              <a:t>For  drawing eclipse and text</a:t>
            </a:r>
          </a:p>
          <a:p>
            <a:pPr lvl="2"/>
            <a:r>
              <a:rPr lang="en-US" dirty="0" smtClean="0">
                <a:solidFill>
                  <a:srgbClr val="FF0000"/>
                </a:solidFill>
              </a:rPr>
              <a:t>&lt;</a:t>
            </a:r>
            <a:r>
              <a:rPr lang="en-US" dirty="0" err="1" smtClean="0">
                <a:solidFill>
                  <a:srgbClr val="FF0000"/>
                </a:solidFill>
              </a:rPr>
              <a:t>svg</a:t>
            </a:r>
            <a:r>
              <a:rPr lang="en-US" dirty="0" smtClean="0">
                <a:solidFill>
                  <a:srgbClr val="FF0000"/>
                </a:solidFill>
              </a:rPr>
              <a:t> height="130" width="500"&gt;</a:t>
            </a:r>
            <a:br>
              <a:rPr lang="en-US" dirty="0" smtClean="0">
                <a:solidFill>
                  <a:srgbClr val="FF0000"/>
                </a:solidFill>
              </a:rPr>
            </a:br>
            <a:r>
              <a:rPr lang="en-US" dirty="0" smtClean="0">
                <a:solidFill>
                  <a:srgbClr val="FF0000"/>
                </a:solidFill>
              </a:rPr>
              <a:t> </a:t>
            </a:r>
            <a:br>
              <a:rPr lang="en-US" dirty="0" smtClean="0">
                <a:solidFill>
                  <a:srgbClr val="FF0000"/>
                </a:solidFill>
              </a:rPr>
            </a:br>
            <a:r>
              <a:rPr lang="en-US" dirty="0" smtClean="0">
                <a:solidFill>
                  <a:srgbClr val="FF0000"/>
                </a:solidFill>
              </a:rPr>
              <a:t>	 </a:t>
            </a:r>
            <a:r>
              <a:rPr lang="en-US" dirty="0" smtClean="0">
                <a:solidFill>
                  <a:schemeClr val="accent3"/>
                </a:solidFill>
              </a:rPr>
              <a:t>&lt;ellipse </a:t>
            </a:r>
            <a:r>
              <a:rPr lang="en-US" dirty="0" err="1" smtClean="0">
                <a:solidFill>
                  <a:schemeClr val="accent3"/>
                </a:solidFill>
              </a:rPr>
              <a:t>cx</a:t>
            </a:r>
            <a:r>
              <a:rPr lang="en-US" dirty="0" smtClean="0">
                <a:solidFill>
                  <a:schemeClr val="accent3"/>
                </a:solidFill>
              </a:rPr>
              <a:t>="100" cy="70" </a:t>
            </a:r>
            <a:r>
              <a:rPr lang="en-US" dirty="0" err="1" smtClean="0">
                <a:solidFill>
                  <a:schemeClr val="accent3"/>
                </a:solidFill>
              </a:rPr>
              <a:t>rx</a:t>
            </a:r>
            <a:r>
              <a:rPr lang="en-US" dirty="0" smtClean="0">
                <a:solidFill>
                  <a:schemeClr val="accent3"/>
                </a:solidFill>
              </a:rPr>
              <a:t>="85" </a:t>
            </a:r>
            <a:r>
              <a:rPr lang="en-US" dirty="0" err="1" smtClean="0">
                <a:solidFill>
                  <a:schemeClr val="accent3"/>
                </a:solidFill>
              </a:rPr>
              <a:t>ry</a:t>
            </a:r>
            <a:r>
              <a:rPr lang="en-US" dirty="0" smtClean="0">
                <a:solidFill>
                  <a:schemeClr val="accent3"/>
                </a:solidFill>
              </a:rPr>
              <a:t>="55" 	fill=“red" /&gt;</a:t>
            </a:r>
          </a:p>
          <a:p>
            <a:pPr lvl="2">
              <a:buNone/>
            </a:pPr>
            <a:r>
              <a:rPr lang="en-US" dirty="0" smtClean="0">
                <a:solidFill>
                  <a:schemeClr val="accent3"/>
                </a:solidFill>
              </a:rPr>
              <a:t/>
            </a:r>
            <a:br>
              <a:rPr lang="en-US" dirty="0" smtClean="0">
                <a:solidFill>
                  <a:schemeClr val="accent3"/>
                </a:solidFill>
              </a:rPr>
            </a:br>
            <a:r>
              <a:rPr lang="en-US" dirty="0" smtClean="0">
                <a:solidFill>
                  <a:schemeClr val="accent3"/>
                </a:solidFill>
              </a:rPr>
              <a:t>  &lt;text fill="#</a:t>
            </a:r>
            <a:r>
              <a:rPr lang="en-US" dirty="0" err="1" smtClean="0">
                <a:solidFill>
                  <a:schemeClr val="accent3"/>
                </a:solidFill>
              </a:rPr>
              <a:t>ffffff</a:t>
            </a:r>
            <a:r>
              <a:rPr lang="en-US" dirty="0" smtClean="0">
                <a:solidFill>
                  <a:schemeClr val="accent3"/>
                </a:solidFill>
              </a:rPr>
              <a:t>" font-size="45" font-family="Verdana" x="50" y="86"&gt;SVG&lt;/text&gt;</a:t>
            </a:r>
          </a:p>
          <a:p>
            <a:pPr lvl="1">
              <a:buNone/>
            </a:pPr>
            <a:r>
              <a:rPr lang="en-US" dirty="0" smtClean="0">
                <a:solidFill>
                  <a:srgbClr val="FF0000"/>
                </a:solidFill>
              </a:rPr>
              <a:t/>
            </a:r>
            <a:br>
              <a:rPr lang="en-US" dirty="0" smtClean="0">
                <a:solidFill>
                  <a:srgbClr val="FF0000"/>
                </a:solidFill>
              </a:rPr>
            </a:br>
            <a:r>
              <a:rPr lang="en-US" dirty="0" smtClean="0">
                <a:solidFill>
                  <a:srgbClr val="FF0000"/>
                </a:solidFill>
              </a:rPr>
              <a:t> 			 Sorry, your browser does not support inline SVG.</a:t>
            </a:r>
            <a:br>
              <a:rPr lang="en-US" dirty="0" smtClean="0">
                <a:solidFill>
                  <a:srgbClr val="FF0000"/>
                </a:solidFill>
              </a:rPr>
            </a:br>
            <a:r>
              <a:rPr lang="en-US" dirty="0" smtClean="0">
                <a:solidFill>
                  <a:srgbClr val="FF0000"/>
                </a:solidFill>
              </a:rPr>
              <a:t>&lt;/</a:t>
            </a:r>
            <a:r>
              <a:rPr lang="en-US" dirty="0" err="1" smtClean="0">
                <a:solidFill>
                  <a:srgbClr val="FF0000"/>
                </a:solidFill>
              </a:rPr>
              <a:t>svg</a:t>
            </a:r>
            <a:r>
              <a:rPr lang="en-US" dirty="0" smtClean="0">
                <a:solidFill>
                  <a:srgbClr val="FF0000"/>
                </a:solidFill>
              </a:rPr>
              <a:t>&gt;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Text Placeholder 2"/>
          <p:cNvSpPr>
            <a:spLocks noGrp="1"/>
          </p:cNvSpPr>
          <p:nvPr>
            <p:ph type="body" idx="1"/>
          </p:nvPr>
        </p:nvSpPr>
        <p:spPr/>
        <p:txBody>
          <a:bodyPr/>
          <a:lstStyle/>
          <a:p>
            <a:r>
              <a:rPr lang="en-US" dirty="0" smtClean="0"/>
              <a:t>canvas</a:t>
            </a:r>
            <a:endParaRPr lang="en-US" dirty="0"/>
          </a:p>
        </p:txBody>
      </p:sp>
      <p:sp>
        <p:nvSpPr>
          <p:cNvPr id="4" name="Text Placeholder 3"/>
          <p:cNvSpPr>
            <a:spLocks noGrp="1"/>
          </p:cNvSpPr>
          <p:nvPr>
            <p:ph type="body" sz="half" idx="3"/>
          </p:nvPr>
        </p:nvSpPr>
        <p:spPr/>
        <p:txBody>
          <a:bodyPr>
            <a:normAutofit/>
          </a:bodyPr>
          <a:lstStyle/>
          <a:p>
            <a:r>
              <a:rPr lang="en-US" dirty="0" err="1" smtClean="0"/>
              <a:t>Svg</a:t>
            </a:r>
            <a:endParaRPr lang="en-US" dirty="0"/>
          </a:p>
        </p:txBody>
      </p:sp>
      <p:sp>
        <p:nvSpPr>
          <p:cNvPr id="5" name="Content Placeholder 4"/>
          <p:cNvSpPr>
            <a:spLocks noGrp="1"/>
          </p:cNvSpPr>
          <p:nvPr>
            <p:ph sz="quarter" idx="2"/>
          </p:nvPr>
        </p:nvSpPr>
        <p:spPr/>
        <p:txBody>
          <a:bodyPr/>
          <a:lstStyle/>
          <a:p>
            <a:r>
              <a:rPr lang="en-US" dirty="0" smtClean="0"/>
              <a:t>Resolution dependent</a:t>
            </a:r>
          </a:p>
          <a:p>
            <a:r>
              <a:rPr lang="en-US" dirty="0" smtClean="0"/>
              <a:t>No support for event handlers</a:t>
            </a:r>
          </a:p>
          <a:p>
            <a:r>
              <a:rPr lang="en-US" dirty="0" smtClean="0"/>
              <a:t>Poor text rendering capabilities</a:t>
            </a:r>
          </a:p>
          <a:p>
            <a:r>
              <a:rPr lang="en-US" dirty="0" smtClean="0"/>
              <a:t>You can save the resulting image as .</a:t>
            </a:r>
            <a:r>
              <a:rPr lang="en-US" dirty="0" err="1" smtClean="0"/>
              <a:t>png</a:t>
            </a:r>
            <a:r>
              <a:rPr lang="en-US" dirty="0" smtClean="0"/>
              <a:t> or .jpg</a:t>
            </a:r>
          </a:p>
          <a:p>
            <a:r>
              <a:rPr lang="en-US" dirty="0" smtClean="0"/>
              <a:t>Well suited for graphic-intensive games</a:t>
            </a:r>
          </a:p>
          <a:p>
            <a:endParaRPr lang="en-US" dirty="0"/>
          </a:p>
        </p:txBody>
      </p:sp>
      <p:sp>
        <p:nvSpPr>
          <p:cNvPr id="6" name="Content Placeholder 5"/>
          <p:cNvSpPr>
            <a:spLocks noGrp="1"/>
          </p:cNvSpPr>
          <p:nvPr>
            <p:ph sz="quarter" idx="4"/>
          </p:nvPr>
        </p:nvSpPr>
        <p:spPr/>
        <p:txBody>
          <a:bodyPr>
            <a:normAutofit lnSpcReduction="10000"/>
          </a:bodyPr>
          <a:lstStyle/>
          <a:p>
            <a:r>
              <a:rPr lang="en-US" dirty="0" smtClean="0"/>
              <a:t>Resolution independent</a:t>
            </a:r>
          </a:p>
          <a:p>
            <a:r>
              <a:rPr lang="en-US" dirty="0" smtClean="0"/>
              <a:t>Support for event handlers</a:t>
            </a:r>
          </a:p>
          <a:p>
            <a:r>
              <a:rPr lang="en-US" dirty="0" smtClean="0"/>
              <a:t>Best suited for applications with large rendering areas (Google Maps)</a:t>
            </a:r>
          </a:p>
          <a:p>
            <a:r>
              <a:rPr lang="en-US" dirty="0" smtClean="0"/>
              <a:t>Slow rendering if complex (anything that uses the DOM a lot will be slow</a:t>
            </a:r>
          </a:p>
          <a:p>
            <a:r>
              <a:rPr lang="en-US" dirty="0" smtClean="0"/>
              <a:t>Not suited for game applications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685800"/>
          </a:xfrm>
        </p:spPr>
        <p:txBody>
          <a:bodyPr/>
          <a:lstStyle/>
          <a:p>
            <a:r>
              <a:rPr lang="en-US" dirty="0" smtClean="0"/>
              <a:t>Index</a:t>
            </a:r>
            <a:endParaRPr lang="en-US" dirty="0"/>
          </a:p>
        </p:txBody>
      </p:sp>
      <p:sp>
        <p:nvSpPr>
          <p:cNvPr id="3" name="Content Placeholder 2"/>
          <p:cNvSpPr>
            <a:spLocks noGrp="1"/>
          </p:cNvSpPr>
          <p:nvPr>
            <p:ph idx="1"/>
          </p:nvPr>
        </p:nvSpPr>
        <p:spPr>
          <a:xfrm>
            <a:off x="838200" y="1295400"/>
            <a:ext cx="7772400" cy="4648200"/>
          </a:xfrm>
        </p:spPr>
        <p:txBody>
          <a:bodyPr>
            <a:normAutofit lnSpcReduction="10000"/>
          </a:bodyPr>
          <a:lstStyle/>
          <a:p>
            <a:r>
              <a:rPr lang="en-US" dirty="0" smtClean="0">
                <a:latin typeface="Times New Roman" pitchFamily="18" charset="0"/>
                <a:cs typeface="Times New Roman" pitchFamily="18" charset="0"/>
              </a:rPr>
              <a:t>What is HTML5?</a:t>
            </a:r>
          </a:p>
          <a:p>
            <a:r>
              <a:rPr lang="en-US" dirty="0" smtClean="0">
                <a:latin typeface="Times New Roman" pitchFamily="18" charset="0"/>
                <a:cs typeface="Times New Roman" pitchFamily="18" charset="0"/>
              </a:rPr>
              <a:t>Support with various browsers.</a:t>
            </a:r>
          </a:p>
          <a:p>
            <a:r>
              <a:rPr lang="en-US" dirty="0" smtClean="0">
                <a:latin typeface="Times New Roman" pitchFamily="18" charset="0"/>
                <a:cs typeface="Times New Roman" pitchFamily="18" charset="0"/>
              </a:rPr>
              <a:t>What are semantic and non semantic elements </a:t>
            </a:r>
          </a:p>
          <a:p>
            <a:r>
              <a:rPr lang="en-US" dirty="0" smtClean="0">
                <a:latin typeface="Times New Roman" pitchFamily="18" charset="0"/>
                <a:cs typeface="Times New Roman" pitchFamily="18" charset="0"/>
              </a:rPr>
              <a:t>in HTML 5?</a:t>
            </a:r>
          </a:p>
          <a:p>
            <a:r>
              <a:rPr lang="en-US" dirty="0" smtClean="0">
                <a:latin typeface="Times New Roman" pitchFamily="18" charset="0"/>
                <a:cs typeface="Times New Roman" pitchFamily="18" charset="0"/>
              </a:rPr>
              <a:t>Why do we need to use new semantic elements of HTMl5?</a:t>
            </a:r>
          </a:p>
          <a:p>
            <a:r>
              <a:rPr lang="en-US" dirty="0" smtClean="0">
                <a:latin typeface="Times New Roman" pitchFamily="18" charset="0"/>
                <a:cs typeface="Times New Roman" pitchFamily="18" charset="0"/>
              </a:rPr>
              <a:t>All Input  elements and its attributes</a:t>
            </a:r>
          </a:p>
          <a:p>
            <a:r>
              <a:rPr lang="en-US" dirty="0" smtClean="0">
                <a:latin typeface="Times New Roman" pitchFamily="18" charset="0"/>
                <a:cs typeface="Times New Roman" pitchFamily="18" charset="0"/>
              </a:rPr>
              <a:t>HTML5 Multimedia</a:t>
            </a:r>
          </a:p>
          <a:p>
            <a:r>
              <a:rPr lang="en-US" dirty="0" smtClean="0">
                <a:latin typeface="Times New Roman" pitchFamily="18" charset="0"/>
                <a:cs typeface="Times New Roman" pitchFamily="18" charset="0"/>
              </a:rPr>
              <a:t>HTMl5  Graphics</a:t>
            </a:r>
          </a:p>
          <a:p>
            <a:pPr>
              <a:buNone/>
            </a:pPr>
            <a:endParaRPr lang="en-US" dirty="0" smtClean="0">
              <a:latin typeface="Times New Roman" pitchFamily="18" charset="0"/>
              <a:cs typeface="Times New Roman" pitchFamily="18" charset="0"/>
            </a:endParaRP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HTML5</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2004, WHATWG (Web Hypertext Application Technology Working Group) was formed. The WHATWG wanted to develop HTML, consistent with how the web was used, while being backward compatible with older versions of HTML.</a:t>
            </a:r>
          </a:p>
          <a:p>
            <a:r>
              <a:rPr lang="en-US" dirty="0" smtClean="0"/>
              <a:t>In 2004 - 2006, the WHATWG gained support by the major browser vendors.</a:t>
            </a:r>
          </a:p>
          <a:p>
            <a:r>
              <a:rPr lang="en-US" dirty="0" smtClean="0"/>
              <a:t>In 2006, W3C announced that they would support WHATWG.</a:t>
            </a:r>
          </a:p>
          <a:p>
            <a:r>
              <a:rPr lang="en-US" dirty="0" smtClean="0"/>
              <a:t>In 2008, the first HTML5 public draft was released.</a:t>
            </a:r>
          </a:p>
          <a:p>
            <a:r>
              <a:rPr lang="en-US" dirty="0" smtClean="0"/>
              <a:t>In 2012, WHATWG and W3C decided on a separation:</a:t>
            </a:r>
          </a:p>
          <a:p>
            <a:r>
              <a:rPr lang="en-US" b="1" dirty="0" smtClean="0"/>
              <a:t>WHATWG wanted to develop HTML as a "Living Standard"</a:t>
            </a:r>
            <a:r>
              <a:rPr lang="en-US" dirty="0" smtClean="0"/>
              <a:t>. A living standard is always updated and improved. New features can be added, but old functionality cannot be removed.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HTML5 Browser Support</a:t>
            </a:r>
            <a:endParaRPr lang="en-US" dirty="0"/>
          </a:p>
        </p:txBody>
      </p:sp>
      <p:sp>
        <p:nvSpPr>
          <p:cNvPr id="3" name="Content Placeholder 2"/>
          <p:cNvSpPr>
            <a:spLocks noGrp="1"/>
          </p:cNvSpPr>
          <p:nvPr>
            <p:ph idx="1"/>
          </p:nvPr>
        </p:nvSpPr>
        <p:spPr>
          <a:xfrm>
            <a:off x="914400" y="1295400"/>
            <a:ext cx="7772400" cy="5060160"/>
          </a:xfrm>
        </p:spPr>
        <p:txBody>
          <a:bodyPr>
            <a:normAutofit fontScale="92500" lnSpcReduction="20000"/>
          </a:bodyPr>
          <a:lstStyle/>
          <a:p>
            <a:endParaRPr lang="en-US" b="1" dirty="0" smtClean="0"/>
          </a:p>
          <a:p>
            <a:r>
              <a:rPr lang="en-US" dirty="0" smtClean="0"/>
              <a:t>supported in all modern browsers.</a:t>
            </a:r>
          </a:p>
          <a:p>
            <a:r>
              <a:rPr lang="en-US" dirty="0" smtClean="0"/>
              <a:t>In case of old browsers  ,all un recognized elements are treated as inline elements.</a:t>
            </a:r>
          </a:p>
          <a:p>
            <a:r>
              <a:rPr lang="en-US" dirty="0" smtClean="0"/>
              <a:t>We can teach the old browsers to handle the unknown elements  by  writing the </a:t>
            </a:r>
            <a:r>
              <a:rPr lang="en-US" dirty="0" err="1" smtClean="0"/>
              <a:t>css</a:t>
            </a:r>
            <a:r>
              <a:rPr lang="en-US" dirty="0" smtClean="0"/>
              <a:t> with the property display block</a:t>
            </a:r>
          </a:p>
          <a:p>
            <a:endParaRPr lang="en-US" dirty="0" smtClean="0"/>
          </a:p>
          <a:p>
            <a:r>
              <a:rPr lang="en-US" dirty="0" smtClean="0">
                <a:solidFill>
                  <a:schemeClr val="accent3">
                    <a:lumMod val="60000"/>
                    <a:lumOff val="40000"/>
                  </a:schemeClr>
                </a:solidFill>
              </a:rPr>
              <a:t>header, section, footer, aside, </a:t>
            </a:r>
            <a:r>
              <a:rPr lang="en-US" dirty="0" err="1" smtClean="0">
                <a:solidFill>
                  <a:schemeClr val="accent3">
                    <a:lumMod val="60000"/>
                    <a:lumOff val="40000"/>
                  </a:schemeClr>
                </a:solidFill>
              </a:rPr>
              <a:t>nav</a:t>
            </a:r>
            <a:r>
              <a:rPr lang="en-US" dirty="0" smtClean="0">
                <a:solidFill>
                  <a:schemeClr val="accent3">
                    <a:lumMod val="60000"/>
                    <a:lumOff val="40000"/>
                  </a:schemeClr>
                </a:solidFill>
              </a:rPr>
              <a:t>, main, article, figure {</a:t>
            </a:r>
            <a:br>
              <a:rPr lang="en-US" dirty="0" smtClean="0">
                <a:solidFill>
                  <a:schemeClr val="accent3">
                    <a:lumMod val="60000"/>
                    <a:lumOff val="40000"/>
                  </a:schemeClr>
                </a:solidFill>
              </a:rPr>
            </a:br>
            <a:r>
              <a:rPr lang="en-US" dirty="0" smtClean="0">
                <a:solidFill>
                  <a:schemeClr val="accent3">
                    <a:lumMod val="60000"/>
                    <a:lumOff val="40000"/>
                  </a:schemeClr>
                </a:solidFill>
              </a:rPr>
              <a:t>    display: block; </a:t>
            </a:r>
            <a:br>
              <a:rPr lang="en-US" dirty="0" smtClean="0">
                <a:solidFill>
                  <a:schemeClr val="accent3">
                    <a:lumMod val="60000"/>
                    <a:lumOff val="40000"/>
                  </a:schemeClr>
                </a:solidFill>
              </a:rPr>
            </a:br>
            <a:r>
              <a:rPr lang="en-US" dirty="0" smtClean="0">
                <a:solidFill>
                  <a:schemeClr val="accent3">
                    <a:lumMod val="60000"/>
                    <a:lumOff val="40000"/>
                  </a:schemeClr>
                </a:solidFill>
              </a:rPr>
              <a:t>}</a:t>
            </a:r>
            <a:endParaRPr lang="en-US" dirty="0">
              <a:solidFill>
                <a:schemeClr val="accent3">
                  <a:lumMod val="60000"/>
                  <a:lumOff val="4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762000"/>
          </a:xfrm>
        </p:spPr>
        <p:txBody>
          <a:bodyPr/>
          <a:lstStyle/>
          <a:p>
            <a:r>
              <a:rPr lang="en-US" dirty="0" smtClean="0"/>
              <a:t>HTML 5 semantic elements</a:t>
            </a:r>
            <a:endParaRPr lang="en-US" dirty="0"/>
          </a:p>
        </p:txBody>
      </p:sp>
      <p:sp>
        <p:nvSpPr>
          <p:cNvPr id="3" name="Content Placeholder 2"/>
          <p:cNvSpPr>
            <a:spLocks noGrp="1"/>
          </p:cNvSpPr>
          <p:nvPr>
            <p:ph idx="1"/>
          </p:nvPr>
        </p:nvSpPr>
        <p:spPr>
          <a:xfrm>
            <a:off x="609600" y="914400"/>
            <a:ext cx="8077200" cy="5441160"/>
          </a:xfrm>
        </p:spPr>
        <p:txBody>
          <a:bodyPr>
            <a:normAutofit fontScale="25000" lnSpcReduction="20000"/>
          </a:bodyPr>
          <a:lstStyle/>
          <a:p>
            <a:pPr>
              <a:buNone/>
            </a:pPr>
            <a:r>
              <a:rPr lang="en-US" sz="7000" dirty="0" smtClean="0">
                <a:latin typeface="Times New Roman" pitchFamily="18" charset="0"/>
                <a:cs typeface="Times New Roman" pitchFamily="18" charset="0"/>
              </a:rPr>
              <a:t>Semantic Elements are those which reflects the content.</a:t>
            </a:r>
          </a:p>
          <a:p>
            <a:pPr>
              <a:buNone/>
            </a:pPr>
            <a:r>
              <a:rPr lang="en-US" sz="7000" dirty="0" smtClean="0">
                <a:latin typeface="Times New Roman" pitchFamily="18" charset="0"/>
                <a:cs typeface="Times New Roman" pitchFamily="18" charset="0"/>
              </a:rPr>
              <a:t>For </a:t>
            </a:r>
            <a:r>
              <a:rPr lang="en-US" sz="7000" dirty="0" err="1" smtClean="0">
                <a:latin typeface="Times New Roman" pitchFamily="18" charset="0"/>
                <a:cs typeface="Times New Roman" pitchFamily="18" charset="0"/>
              </a:rPr>
              <a:t>eg</a:t>
            </a:r>
            <a:r>
              <a:rPr lang="en-US" sz="7000" dirty="0" smtClean="0">
                <a:latin typeface="Times New Roman" pitchFamily="18" charset="0"/>
                <a:cs typeface="Times New Roman" pitchFamily="18" charset="0"/>
              </a:rPr>
              <a:t>:&lt;table&gt; element states that the information is in  tabular format.</a:t>
            </a:r>
          </a:p>
          <a:p>
            <a:pPr>
              <a:buNone/>
            </a:pPr>
            <a:r>
              <a:rPr lang="en-US" sz="7000" dirty="0" smtClean="0">
                <a:latin typeface="Times New Roman" pitchFamily="18" charset="0"/>
                <a:cs typeface="Times New Roman" pitchFamily="18" charset="0"/>
              </a:rPr>
              <a:t>Examples of </a:t>
            </a:r>
            <a:r>
              <a:rPr lang="en-US" sz="7000" b="1" dirty="0" smtClean="0">
                <a:latin typeface="Times New Roman" pitchFamily="18" charset="0"/>
                <a:cs typeface="Times New Roman" pitchFamily="18" charset="0"/>
              </a:rPr>
              <a:t>non-semantic</a:t>
            </a:r>
            <a:r>
              <a:rPr lang="en-US" sz="7000" dirty="0" smtClean="0">
                <a:latin typeface="Times New Roman" pitchFamily="18" charset="0"/>
                <a:cs typeface="Times New Roman" pitchFamily="18" charset="0"/>
              </a:rPr>
              <a:t> elements: &lt;div&gt; and &lt;span&gt; - Tells nothing about its content.</a:t>
            </a:r>
          </a:p>
          <a:p>
            <a:pPr>
              <a:buNone/>
            </a:pPr>
            <a:r>
              <a:rPr lang="en-US" sz="7000" dirty="0" smtClean="0">
                <a:latin typeface="Times New Roman" pitchFamily="18" charset="0"/>
                <a:cs typeface="Times New Roman" pitchFamily="18" charset="0"/>
              </a:rPr>
              <a:t>Examples of </a:t>
            </a:r>
            <a:r>
              <a:rPr lang="en-US" sz="7000" b="1" dirty="0" smtClean="0">
                <a:latin typeface="Times New Roman" pitchFamily="18" charset="0"/>
                <a:cs typeface="Times New Roman" pitchFamily="18" charset="0"/>
              </a:rPr>
              <a:t>semantic</a:t>
            </a:r>
            <a:r>
              <a:rPr lang="en-US" sz="7000" dirty="0" smtClean="0">
                <a:latin typeface="Times New Roman" pitchFamily="18" charset="0"/>
                <a:cs typeface="Times New Roman" pitchFamily="18" charset="0"/>
              </a:rPr>
              <a:t> elements: &lt;form&gt;, &lt;table&gt;, and &lt;article&gt; - Clearly defines its content.</a:t>
            </a:r>
          </a:p>
          <a:p>
            <a:pPr>
              <a:buNone/>
            </a:pPr>
            <a:endParaRPr lang="en-US" sz="7000" dirty="0" smtClean="0">
              <a:latin typeface="Times New Roman" pitchFamily="18" charset="0"/>
              <a:cs typeface="Times New Roman" pitchFamily="18" charset="0"/>
            </a:endParaRPr>
          </a:p>
          <a:p>
            <a:r>
              <a:rPr lang="en-US" sz="7000" dirty="0" smtClean="0">
                <a:latin typeface="Times New Roman" pitchFamily="18" charset="0"/>
                <a:cs typeface="Times New Roman" pitchFamily="18" charset="0"/>
              </a:rPr>
              <a:t>&lt;article&gt;</a:t>
            </a:r>
          </a:p>
          <a:p>
            <a:r>
              <a:rPr lang="en-US" sz="7000" dirty="0" smtClean="0">
                <a:latin typeface="Times New Roman" pitchFamily="18" charset="0"/>
                <a:cs typeface="Times New Roman" pitchFamily="18" charset="0"/>
              </a:rPr>
              <a:t>&lt;aside&gt;</a:t>
            </a:r>
          </a:p>
          <a:p>
            <a:r>
              <a:rPr lang="en-US" sz="7000" dirty="0" smtClean="0">
                <a:latin typeface="Times New Roman" pitchFamily="18" charset="0"/>
                <a:cs typeface="Times New Roman" pitchFamily="18" charset="0"/>
              </a:rPr>
              <a:t>&lt;details&gt;</a:t>
            </a:r>
          </a:p>
          <a:p>
            <a:r>
              <a:rPr lang="en-US" sz="7000" dirty="0" smtClean="0">
                <a:latin typeface="Times New Roman" pitchFamily="18" charset="0"/>
                <a:cs typeface="Times New Roman" pitchFamily="18" charset="0"/>
              </a:rPr>
              <a:t>&lt;</a:t>
            </a:r>
            <a:r>
              <a:rPr lang="en-US" sz="7000" dirty="0" err="1" smtClean="0">
                <a:latin typeface="Times New Roman" pitchFamily="18" charset="0"/>
                <a:cs typeface="Times New Roman" pitchFamily="18" charset="0"/>
              </a:rPr>
              <a:t>figcaption</a:t>
            </a:r>
            <a:r>
              <a:rPr lang="en-US" sz="7000" dirty="0" smtClean="0">
                <a:latin typeface="Times New Roman" pitchFamily="18" charset="0"/>
                <a:cs typeface="Times New Roman" pitchFamily="18" charset="0"/>
              </a:rPr>
              <a:t>&gt;</a:t>
            </a:r>
          </a:p>
          <a:p>
            <a:r>
              <a:rPr lang="en-US" sz="7000" dirty="0" smtClean="0">
                <a:latin typeface="Times New Roman" pitchFamily="18" charset="0"/>
                <a:cs typeface="Times New Roman" pitchFamily="18" charset="0"/>
              </a:rPr>
              <a:t>&lt;figure&gt;</a:t>
            </a:r>
          </a:p>
          <a:p>
            <a:r>
              <a:rPr lang="en-US" sz="7000" dirty="0" smtClean="0">
                <a:latin typeface="Times New Roman" pitchFamily="18" charset="0"/>
                <a:cs typeface="Times New Roman" pitchFamily="18" charset="0"/>
              </a:rPr>
              <a:t>&lt;footer&gt;</a:t>
            </a:r>
          </a:p>
          <a:p>
            <a:r>
              <a:rPr lang="en-US" sz="7000" dirty="0" smtClean="0">
                <a:latin typeface="Times New Roman" pitchFamily="18" charset="0"/>
                <a:cs typeface="Times New Roman" pitchFamily="18" charset="0"/>
              </a:rPr>
              <a:t>&lt;header&gt;</a:t>
            </a:r>
          </a:p>
          <a:p>
            <a:r>
              <a:rPr lang="en-US" sz="7000" dirty="0" smtClean="0">
                <a:latin typeface="Times New Roman" pitchFamily="18" charset="0"/>
                <a:cs typeface="Times New Roman" pitchFamily="18" charset="0"/>
              </a:rPr>
              <a:t>&lt;main&gt;</a:t>
            </a:r>
          </a:p>
          <a:p>
            <a:r>
              <a:rPr lang="en-US" sz="7000" dirty="0" smtClean="0">
                <a:latin typeface="Times New Roman" pitchFamily="18" charset="0"/>
                <a:cs typeface="Times New Roman" pitchFamily="18" charset="0"/>
              </a:rPr>
              <a:t>&lt;mark&gt;</a:t>
            </a:r>
          </a:p>
          <a:p>
            <a:r>
              <a:rPr lang="en-US" sz="7000" dirty="0" smtClean="0">
                <a:latin typeface="Times New Roman" pitchFamily="18" charset="0"/>
                <a:cs typeface="Times New Roman" pitchFamily="18" charset="0"/>
              </a:rPr>
              <a:t>&lt;</a:t>
            </a:r>
            <a:r>
              <a:rPr lang="en-US" sz="7000" dirty="0" err="1" smtClean="0">
                <a:latin typeface="Times New Roman" pitchFamily="18" charset="0"/>
                <a:cs typeface="Times New Roman" pitchFamily="18" charset="0"/>
              </a:rPr>
              <a:t>nav</a:t>
            </a:r>
            <a:r>
              <a:rPr lang="en-US" sz="7000" dirty="0" smtClean="0">
                <a:latin typeface="Times New Roman" pitchFamily="18" charset="0"/>
                <a:cs typeface="Times New Roman" pitchFamily="18" charset="0"/>
              </a:rPr>
              <a:t>&gt;</a:t>
            </a:r>
          </a:p>
          <a:p>
            <a:r>
              <a:rPr lang="en-US" sz="7000" dirty="0" smtClean="0">
                <a:latin typeface="Times New Roman" pitchFamily="18" charset="0"/>
                <a:cs typeface="Times New Roman" pitchFamily="18" charset="0"/>
              </a:rPr>
              <a:t>&lt;section&gt;</a:t>
            </a:r>
          </a:p>
          <a:p>
            <a:r>
              <a:rPr lang="en-US" sz="7000" dirty="0" smtClean="0">
                <a:latin typeface="Times New Roman" pitchFamily="18" charset="0"/>
                <a:cs typeface="Times New Roman" pitchFamily="18" charset="0"/>
              </a:rPr>
              <a:t>&lt;summary&gt;</a:t>
            </a:r>
          </a:p>
          <a:p>
            <a:r>
              <a:rPr lang="en-US" sz="7000" dirty="0" smtClean="0">
                <a:latin typeface="Times New Roman" pitchFamily="18" charset="0"/>
                <a:cs typeface="Times New Roman" pitchFamily="18" charset="0"/>
              </a:rPr>
              <a:t>&lt;time&gt;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Element type in HTML5</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smtClean="0"/>
              <a:t>color</a:t>
            </a:r>
          </a:p>
          <a:p>
            <a:pPr>
              <a:buFont typeface="Wingdings" pitchFamily="2" charset="2"/>
              <a:buChar char="Ø"/>
            </a:pPr>
            <a:r>
              <a:rPr lang="en-US" dirty="0" smtClean="0"/>
              <a:t>date</a:t>
            </a:r>
          </a:p>
          <a:p>
            <a:pPr>
              <a:buFont typeface="Wingdings" pitchFamily="2" charset="2"/>
              <a:buChar char="Ø"/>
            </a:pPr>
            <a:r>
              <a:rPr lang="en-US" dirty="0" err="1" smtClean="0"/>
              <a:t>datetime</a:t>
            </a:r>
            <a:r>
              <a:rPr lang="en-US" dirty="0" smtClean="0"/>
              <a:t>-local</a:t>
            </a:r>
          </a:p>
          <a:p>
            <a:pPr>
              <a:buFont typeface="Wingdings" pitchFamily="2" charset="2"/>
              <a:buChar char="Ø"/>
            </a:pPr>
            <a:r>
              <a:rPr lang="en-US" dirty="0" smtClean="0"/>
              <a:t>email</a:t>
            </a:r>
          </a:p>
          <a:p>
            <a:pPr>
              <a:buFont typeface="Wingdings" pitchFamily="2" charset="2"/>
              <a:buChar char="Ø"/>
            </a:pPr>
            <a:r>
              <a:rPr lang="en-US" dirty="0" smtClean="0"/>
              <a:t>month</a:t>
            </a:r>
          </a:p>
          <a:p>
            <a:pPr>
              <a:buFont typeface="Wingdings" pitchFamily="2" charset="2"/>
              <a:buChar char="Ø"/>
            </a:pPr>
            <a:r>
              <a:rPr lang="en-US" dirty="0" smtClean="0"/>
              <a:t>number</a:t>
            </a:r>
          </a:p>
          <a:p>
            <a:pPr>
              <a:buFont typeface="Wingdings" pitchFamily="2" charset="2"/>
              <a:buChar char="Ø"/>
            </a:pPr>
            <a:r>
              <a:rPr lang="en-US" dirty="0" smtClean="0"/>
              <a:t>range</a:t>
            </a:r>
          </a:p>
          <a:p>
            <a:pPr>
              <a:buFont typeface="Wingdings" pitchFamily="2" charset="2"/>
              <a:buChar char="Ø"/>
            </a:pPr>
            <a:r>
              <a:rPr lang="en-US" dirty="0" smtClean="0"/>
              <a:t>search</a:t>
            </a:r>
          </a:p>
          <a:p>
            <a:pPr>
              <a:buFont typeface="Wingdings" pitchFamily="2" charset="2"/>
              <a:buChar char="Ø"/>
            </a:pPr>
            <a:r>
              <a:rPr lang="en-US" dirty="0" err="1" smtClean="0"/>
              <a:t>tel</a:t>
            </a:r>
            <a:endParaRPr lang="en-US" dirty="0" smtClean="0"/>
          </a:p>
          <a:p>
            <a:pPr>
              <a:buFont typeface="Wingdings" pitchFamily="2" charset="2"/>
              <a:buChar char="Ø"/>
            </a:pPr>
            <a:r>
              <a:rPr lang="en-US" dirty="0" smtClean="0"/>
              <a:t>time</a:t>
            </a:r>
          </a:p>
          <a:p>
            <a:pPr>
              <a:buFont typeface="Wingdings" pitchFamily="2" charset="2"/>
              <a:buChar char="Ø"/>
            </a:pPr>
            <a:r>
              <a:rPr lang="en-US" dirty="0" err="1" smtClean="0"/>
              <a:t>url</a:t>
            </a:r>
            <a:endParaRPr lang="en-US" dirty="0" smtClean="0"/>
          </a:p>
          <a:p>
            <a:pPr>
              <a:buFont typeface="Wingdings" pitchFamily="2" charset="2"/>
              <a:buChar char="Ø"/>
            </a:pPr>
            <a:r>
              <a:rPr lang="en-US" dirty="0" smtClean="0"/>
              <a:t>week</a:t>
            </a:r>
          </a:p>
          <a:p>
            <a:pPr marL="969264" lvl="1"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609600"/>
          </a:xfrm>
        </p:spPr>
        <p:txBody>
          <a:bodyPr/>
          <a:lstStyle/>
          <a:p>
            <a:r>
              <a:rPr lang="en-US" dirty="0" smtClean="0"/>
              <a:t>Input Elements Attributes</a:t>
            </a:r>
            <a:endParaRPr lang="en-US" dirty="0"/>
          </a:p>
        </p:txBody>
      </p:sp>
      <p:sp>
        <p:nvSpPr>
          <p:cNvPr id="3" name="Content Placeholder 2"/>
          <p:cNvSpPr>
            <a:spLocks noGrp="1"/>
          </p:cNvSpPr>
          <p:nvPr>
            <p:ph idx="1"/>
          </p:nvPr>
        </p:nvSpPr>
        <p:spPr>
          <a:xfrm>
            <a:off x="914400" y="685800"/>
            <a:ext cx="7772400" cy="6172200"/>
          </a:xfrm>
        </p:spPr>
        <p:txBody>
          <a:bodyPr>
            <a:normAutofit/>
          </a:bodyPr>
          <a:lstStyle/>
          <a:p>
            <a:pPr>
              <a:buFont typeface="Wingdings" pitchFamily="2" charset="2"/>
              <a:buChar char="Ø"/>
            </a:pPr>
            <a:r>
              <a:rPr lang="en-US" dirty="0" err="1" smtClean="0"/>
              <a:t>autocomplete</a:t>
            </a:r>
            <a:r>
              <a:rPr lang="en-US" dirty="0" smtClean="0"/>
              <a:t>: </a:t>
            </a:r>
          </a:p>
          <a:p>
            <a:pPr lvl="1">
              <a:buFont typeface="Wingdings" pitchFamily="2" charset="2"/>
              <a:buChar char="Ø"/>
            </a:pPr>
            <a:r>
              <a:rPr lang="en-US" dirty="0" smtClean="0"/>
              <a:t>works with  chrome</a:t>
            </a:r>
          </a:p>
          <a:p>
            <a:pPr>
              <a:buFont typeface="Wingdings" pitchFamily="2" charset="2"/>
              <a:buChar char="Ø"/>
            </a:pPr>
            <a:r>
              <a:rPr lang="en-US" dirty="0" smtClean="0"/>
              <a:t>autofocus: </a:t>
            </a:r>
          </a:p>
          <a:p>
            <a:pPr lvl="1">
              <a:buFont typeface="Wingdings" pitchFamily="2" charset="2"/>
              <a:buChar char="Ø"/>
            </a:pPr>
            <a:r>
              <a:rPr lang="en-US" dirty="0" smtClean="0"/>
              <a:t>automatically sets  the focus  to textbox</a:t>
            </a:r>
          </a:p>
          <a:p>
            <a:pPr>
              <a:buFont typeface="Wingdings" pitchFamily="2" charset="2"/>
              <a:buChar char="Ø"/>
            </a:pPr>
            <a:r>
              <a:rPr lang="en-US" dirty="0" smtClean="0"/>
              <a:t>form :</a:t>
            </a:r>
          </a:p>
          <a:p>
            <a:pPr lvl="1">
              <a:buFont typeface="Wingdings" pitchFamily="2" charset="2"/>
              <a:buChar char="Ø"/>
            </a:pPr>
            <a:r>
              <a:rPr lang="en-US" dirty="0" smtClean="0"/>
              <a:t>states  if  a textbox  belongs to one or more form</a:t>
            </a:r>
          </a:p>
          <a:p>
            <a:pPr>
              <a:buFont typeface="Wingdings" pitchFamily="2" charset="2"/>
              <a:buChar char="Ø"/>
            </a:pPr>
            <a:r>
              <a:rPr lang="en-US" dirty="0" err="1" smtClean="0"/>
              <a:t>Formaction</a:t>
            </a:r>
            <a:r>
              <a:rPr lang="en-US" dirty="0" smtClean="0"/>
              <a:t> :</a:t>
            </a:r>
          </a:p>
          <a:p>
            <a:pPr lvl="1">
              <a:buFont typeface="Wingdings" pitchFamily="2" charset="2"/>
              <a:buChar char="Ø"/>
            </a:pPr>
            <a:r>
              <a:rPr lang="en-US" dirty="0" smtClean="0"/>
              <a:t> </a:t>
            </a:r>
            <a:r>
              <a:rPr lang="en-US" dirty="0" err="1" smtClean="0"/>
              <a:t>formaction</a:t>
            </a:r>
            <a:r>
              <a:rPr lang="en-US" dirty="0" smtClean="0"/>
              <a:t> attribute overrides the action attribute of the &lt;form&gt; element.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Continue(attributes)</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err="1" smtClean="0"/>
              <a:t>formenctype</a:t>
            </a:r>
            <a:r>
              <a:rPr lang="en-US" dirty="0" smtClean="0"/>
              <a:t>:</a:t>
            </a:r>
          </a:p>
          <a:p>
            <a:pPr lvl="1">
              <a:buFont typeface="Wingdings" pitchFamily="2" charset="2"/>
              <a:buChar char="Ø"/>
            </a:pPr>
            <a:r>
              <a:rPr lang="en-US" dirty="0" smtClean="0"/>
              <a:t> specifies how the form data should be encoded when submitted</a:t>
            </a:r>
          </a:p>
          <a:p>
            <a:pPr lvl="1">
              <a:buFont typeface="Wingdings" pitchFamily="2" charset="2"/>
              <a:buChar char="Ø"/>
            </a:pPr>
            <a:r>
              <a:rPr lang="en-US" dirty="0" smtClean="0"/>
              <a:t>overrides the </a:t>
            </a:r>
            <a:r>
              <a:rPr lang="en-US" dirty="0" err="1" smtClean="0"/>
              <a:t>enctype</a:t>
            </a:r>
            <a:r>
              <a:rPr lang="en-US" dirty="0" smtClean="0"/>
              <a:t> attribute of the &lt;form&gt; element.</a:t>
            </a:r>
          </a:p>
          <a:p>
            <a:pPr lvl="1">
              <a:buFont typeface="Wingdings" pitchFamily="2" charset="2"/>
              <a:buChar char="Ø"/>
            </a:pPr>
            <a:r>
              <a:rPr lang="en-US" dirty="0" smtClean="0"/>
              <a:t>used with type="submit" and type="image".</a:t>
            </a:r>
          </a:p>
          <a:p>
            <a:pPr>
              <a:buFont typeface="Wingdings" pitchFamily="2" charset="2"/>
              <a:buChar char="Ø"/>
            </a:pPr>
            <a:endParaRPr lang="en-US" dirty="0" smtClean="0"/>
          </a:p>
          <a:p>
            <a:pPr>
              <a:buFont typeface="Wingdings" pitchFamily="2" charset="2"/>
              <a:buChar char="Ø"/>
            </a:pPr>
            <a:r>
              <a:rPr lang="en-US" dirty="0" err="1" smtClean="0"/>
              <a:t>Formnovalidate</a:t>
            </a:r>
            <a:endParaRPr lang="en-US" dirty="0" smtClean="0"/>
          </a:p>
          <a:p>
            <a:pPr lvl="2">
              <a:buNone/>
            </a:pPr>
            <a:r>
              <a:rPr lang="en-US" dirty="0" smtClean="0"/>
              <a:t>used with type="submit" and type="image".</a:t>
            </a:r>
          </a:p>
          <a:p>
            <a:pPr lvl="2">
              <a:buNone/>
            </a:pPr>
            <a:r>
              <a:rPr lang="en-US" dirty="0" smtClean="0"/>
              <a:t>States that   form should not validate when submitted.</a:t>
            </a:r>
          </a:p>
          <a:p>
            <a:pPr>
              <a:buFont typeface="Wingdings" pitchFamily="2" charset="2"/>
              <a:buChar char="Ø"/>
            </a:pPr>
            <a:r>
              <a:rPr lang="en-US" dirty="0" err="1" smtClean="0"/>
              <a:t>Formtarget</a:t>
            </a:r>
            <a:endParaRPr lang="en-US" dirty="0" smtClean="0"/>
          </a:p>
          <a:p>
            <a:pPr lvl="1">
              <a:buFont typeface="Wingdings" pitchFamily="2" charset="2"/>
              <a:buChar char="Ø"/>
            </a:pPr>
            <a:r>
              <a:rPr lang="en-US" dirty="0" smtClean="0"/>
              <a:t>overrides the target attribute of the &lt;form&gt; element.</a:t>
            </a:r>
          </a:p>
          <a:p>
            <a:pPr lvl="1">
              <a:buFont typeface="Wingdings" pitchFamily="2" charset="2"/>
              <a:buChar char="Ø"/>
            </a:pPr>
            <a:r>
              <a:rPr lang="en-US" dirty="0" smtClean="0"/>
              <a:t>States  where to display the response that is received after submitting the form.</a:t>
            </a:r>
          </a:p>
          <a:p>
            <a:pPr>
              <a:buFont typeface="Wingdings" pitchFamily="2" charset="2"/>
              <a:buChar char="Ø"/>
            </a:pPr>
            <a:r>
              <a:rPr lang="en-US" dirty="0" smtClean="0"/>
              <a:t>height and width</a:t>
            </a:r>
          </a:p>
          <a:p>
            <a:pPr lvl="1"/>
            <a:r>
              <a:rPr lang="en-US" dirty="0" smtClean="0"/>
              <a:t>specify the height and width of an &lt;input type="image"&gt; element.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Continue(attributes)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list:  To </a:t>
            </a:r>
            <a:r>
              <a:rPr lang="en-US" dirty="0" err="1" smtClean="0"/>
              <a:t>popout</a:t>
            </a:r>
            <a:r>
              <a:rPr lang="en-US" dirty="0" smtClean="0"/>
              <a:t> the </a:t>
            </a:r>
            <a:r>
              <a:rPr lang="en-US" dirty="0" err="1" smtClean="0"/>
              <a:t>datalist</a:t>
            </a:r>
            <a:endParaRPr lang="en-US" dirty="0" smtClean="0"/>
          </a:p>
          <a:p>
            <a:pPr>
              <a:buFont typeface="Wingdings" pitchFamily="2" charset="2"/>
              <a:buChar char="Ø"/>
            </a:pPr>
            <a:r>
              <a:rPr lang="en-US" dirty="0" smtClean="0"/>
              <a:t>min and max : refers to min and max value  to be entered</a:t>
            </a:r>
          </a:p>
          <a:p>
            <a:pPr>
              <a:buFont typeface="Wingdings" pitchFamily="2" charset="2"/>
              <a:buChar char="Ø"/>
            </a:pPr>
            <a:r>
              <a:rPr lang="en-US" dirty="0" smtClean="0"/>
              <a:t>multiple  to  select multiple items</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532</TotalTime>
  <Words>904</Words>
  <Application>Microsoft Office PowerPoint</Application>
  <PresentationFormat>On-screen Show (4:3)</PresentationFormat>
  <Paragraphs>173</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vt:lpstr>
      <vt:lpstr>HTML 5 </vt:lpstr>
      <vt:lpstr>Index</vt:lpstr>
      <vt:lpstr>What is HTML5</vt:lpstr>
      <vt:lpstr>HTML5 Browser Support</vt:lpstr>
      <vt:lpstr>HTML 5 semantic elements</vt:lpstr>
      <vt:lpstr>Input Element type in HTML5</vt:lpstr>
      <vt:lpstr>Input Elements Attributes</vt:lpstr>
      <vt:lpstr>Continue(attributes)</vt:lpstr>
      <vt:lpstr>Continue(attributes)</vt:lpstr>
      <vt:lpstr>Continue(attributes)</vt:lpstr>
      <vt:lpstr>HTML5 Multimedia</vt:lpstr>
      <vt:lpstr>HTML5 Graphics</vt:lpstr>
      <vt:lpstr>&lt;canvas&gt; elements continued…</vt:lpstr>
      <vt:lpstr>&lt;canvas&gt; continued…</vt:lpstr>
      <vt:lpstr>Slide 15</vt:lpstr>
      <vt:lpstr>&lt;svg&gt; element…</vt:lpstr>
      <vt:lpstr>Svg continued….</vt:lpstr>
      <vt:lpstr>Continued….</vt:lpstr>
      <vt:lpstr>Difference….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admin</dc:creator>
  <cp:lastModifiedBy>admin</cp:lastModifiedBy>
  <cp:revision>84</cp:revision>
  <dcterms:created xsi:type="dcterms:W3CDTF">2017-12-13T11:54:16Z</dcterms:created>
  <dcterms:modified xsi:type="dcterms:W3CDTF">2017-12-22T10:55:28Z</dcterms:modified>
</cp:coreProperties>
</file>