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4" r:id="rId2"/>
    <p:sldId id="265" r:id="rId3"/>
    <p:sldId id="267" r:id="rId4"/>
    <p:sldId id="266" r:id="rId5"/>
    <p:sldId id="268" r:id="rId6"/>
    <p:sldId id="256" r:id="rId7"/>
    <p:sldId id="257" r:id="rId8"/>
    <p:sldId id="262" r:id="rId9"/>
    <p:sldId id="260" r:id="rId10"/>
    <p:sldId id="258" r:id="rId11"/>
    <p:sldId id="261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Priority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Critical</c:v>
                </c:pt>
                <c:pt idx="1">
                  <c:v>High</c:v>
                </c:pt>
                <c:pt idx="2">
                  <c:v>Medium</c:v>
                </c:pt>
                <c:pt idx="3">
                  <c:v>Standard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75</c:v>
                </c:pt>
                <c:pt idx="2">
                  <c:v>50</c:v>
                </c:pt>
                <c:pt idx="3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411450384"/>
        <c:axId val="1411447120"/>
        <c:axId val="0"/>
      </c:bar3DChart>
      <c:catAx>
        <c:axId val="1411450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1447120"/>
        <c:crosses val="autoZero"/>
        <c:auto val="1"/>
        <c:lblAlgn val="ctr"/>
        <c:lblOffset val="100"/>
        <c:noMultiLvlLbl val="0"/>
      </c:catAx>
      <c:valAx>
        <c:axId val="1411447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1450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accent2">
                    <a:lumMod val="5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wiss</a:t>
            </a:r>
            <a:r>
              <a:rPr lang="en-US" sz="6000" dirty="0" smtClean="0">
                <a:solidFill>
                  <a:schemeClr val="accent2">
                    <a:lumMod val="50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US" sz="6000" dirty="0" smtClean="0">
                <a:solidFill>
                  <a:schemeClr val="accent2">
                    <a:lumMod val="50000"/>
                  </a:schemeClr>
                </a:solidFill>
              </a:rPr>
              <a:t> overview, contract highlights &amp; Impm process</a:t>
            </a:r>
            <a:endParaRPr lang="en-US" sz="6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By 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PRIYANKA D</a:t>
            </a:r>
          </a:p>
          <a:p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989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Incident Management process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46349" y="2214824"/>
            <a:ext cx="10363826" cy="34241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In Progress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Waiting For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Customer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Dependency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Resolved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closed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706" y="2214758"/>
            <a:ext cx="3902895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00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Problem management process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Problem management initiation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problem management priority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open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in analysis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waiting for change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resolved</a:t>
            </a:r>
            <a:endParaRPr lang="en-US" sz="24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868" y="2431357"/>
            <a:ext cx="3909631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827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093" y="1028496"/>
            <a:ext cx="6337814" cy="4747243"/>
          </a:xfrm>
        </p:spPr>
      </p:pic>
    </p:spTree>
    <p:extLst>
      <p:ext uri="{BB962C8B-B14F-4D97-AF65-F5344CB8AC3E}">
        <p14:creationId xmlns:p14="http://schemas.microsoft.com/office/powerpoint/2010/main" val="142733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331522"/>
          </a:xfrm>
        </p:spPr>
        <p:txBody>
          <a:bodyPr>
            <a:normAutofit/>
          </a:bodyPr>
          <a:lstStyle/>
          <a:p>
            <a:r>
              <a:rPr lang="en-US" sz="8800" dirty="0" smtClean="0">
                <a:solidFill>
                  <a:schemeClr val="accent2">
                    <a:lumMod val="50000"/>
                  </a:schemeClr>
                </a:solidFill>
              </a:rPr>
              <a:t>S</a:t>
            </a:r>
            <a:r>
              <a:rPr lang="en-US" sz="7200" dirty="0" smtClean="0">
                <a:solidFill>
                  <a:schemeClr val="accent2">
                    <a:lumMod val="50000"/>
                  </a:schemeClr>
                </a:solidFill>
              </a:rPr>
              <a:t>WISS</a:t>
            </a:r>
            <a:r>
              <a:rPr lang="en-US" sz="8800" dirty="0" smtClean="0">
                <a:solidFill>
                  <a:schemeClr val="accent2">
                    <a:lumMod val="50000"/>
                  </a:schemeClr>
                </a:solidFill>
              </a:rPr>
              <a:t>R</a:t>
            </a:r>
            <a:r>
              <a:rPr lang="en-US" sz="7200" dirty="0" smtClean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US" sz="8800" dirty="0" smtClean="0">
                <a:solidFill>
                  <a:schemeClr val="accent2">
                    <a:lumMod val="50000"/>
                  </a:schemeClr>
                </a:solidFill>
              </a:rPr>
              <a:t> OVERVIEW</a:t>
            </a:r>
            <a:endParaRPr lang="en-US" sz="8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627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122" y="180572"/>
            <a:ext cx="10364451" cy="159617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2">
                    <a:lumMod val="50000"/>
                  </a:schemeClr>
                </a:solidFill>
              </a:rPr>
              <a:t>Evolution of relationship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xmlns:lc="http://schemas.openxmlformats.org/drawingml/2006/lockedCanvas" id="{3E08DC93-5EE4-4255-A23A-D4BF0E1DFA69}"/>
              </a:ext>
            </a:extLst>
          </p:cNvPr>
          <p:cNvSpPr>
            <a:spLocks noGrp="1"/>
          </p:cNvSpPr>
          <p:nvPr/>
        </p:nvSpPr>
        <p:spPr>
          <a:xfrm>
            <a:off x="1447097" y="875327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Line 34">
            <a:extLst>
              <a:ext uri="{FF2B5EF4-FFF2-40B4-BE49-F238E27FC236}">
                <a16:creationId xmlns="" xmlns:a16="http://schemas.microsoft.com/office/drawing/2014/main" xmlns:lc="http://schemas.openxmlformats.org/drawingml/2006/lockedCanvas" id="{EF87FD49-B0C7-4585-AEB9-4E2352074A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28370" y="2327268"/>
            <a:ext cx="0" cy="22860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</p:spPr>
        <p:txBody>
          <a:bodyPr lIns="91430" tIns="45716" rIns="91430" bIns="45716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900">
              <a:latin typeface="Candara" panose="020E0502030303020204" pitchFamily="34" charset="0"/>
            </a:endParaRPr>
          </a:p>
        </p:txBody>
      </p:sp>
      <p:sp>
        <p:nvSpPr>
          <p:cNvPr id="6" name="Line 2">
            <a:extLst>
              <a:ext uri="{FF2B5EF4-FFF2-40B4-BE49-F238E27FC236}">
                <a16:creationId xmlns="" xmlns:a16="http://schemas.microsoft.com/office/drawing/2014/main" xmlns:lc="http://schemas.openxmlformats.org/drawingml/2006/lockedCanvas" id="{E7585663-914A-4020-A164-A03891B39B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04370" y="2441567"/>
            <a:ext cx="0" cy="28575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</p:spPr>
        <p:txBody>
          <a:bodyPr lIns="91430" tIns="45716" rIns="91430" bIns="45716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900">
              <a:latin typeface="Candara" panose="020E0502030303020204" pitchFamily="34" charset="0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EA0D1068-EF1C-4FE2-AB6D-F281F0CDA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4796" y="1754082"/>
            <a:ext cx="1715515" cy="854072"/>
          </a:xfrm>
          <a:prstGeom prst="rect">
            <a:avLst/>
          </a:prstGeom>
          <a:solidFill>
            <a:schemeClr val="bg1">
              <a:alpha val="38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900" dirty="0">
                <a:latin typeface="Candara" panose="020E0502030303020204" pitchFamily="34" charset="0"/>
              </a:rPr>
              <a:t>Setup of SAP applications support center</a:t>
            </a:r>
          </a:p>
          <a:p>
            <a:pPr>
              <a:lnSpc>
                <a:spcPct val="110000"/>
              </a:lnSpc>
            </a:pPr>
            <a:r>
              <a:rPr lang="en-US" sz="900" dirty="0">
                <a:latin typeface="Candara" panose="020E0502030303020204" pitchFamily="34" charset="0"/>
              </a:rPr>
              <a:t>Implementation of uniform SAP HR platform globally – multi year program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0AA540DC-0A62-47A0-B210-56D260B15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447" y="3459551"/>
            <a:ext cx="1316037" cy="594122"/>
          </a:xfrm>
          <a:prstGeom prst="chevron">
            <a:avLst>
              <a:gd name="adj" fmla="val 41533"/>
            </a:avLst>
          </a:prstGeom>
          <a:solidFill>
            <a:srgbClr val="00A1E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2000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CD344740-AF93-48C6-93DF-ADF9A35F6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0359" y="3355967"/>
            <a:ext cx="1128713" cy="801291"/>
          </a:xfrm>
          <a:prstGeom prst="chevron">
            <a:avLst>
              <a:gd name="adj" fmla="val 26412"/>
            </a:avLst>
          </a:prstGeom>
          <a:solidFill>
            <a:srgbClr val="00A1E4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2001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6C01085-8C78-44AA-8FC8-47BEAD05A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8057" y="3251192"/>
            <a:ext cx="1417638" cy="1010841"/>
          </a:xfrm>
          <a:prstGeom prst="chevron">
            <a:avLst>
              <a:gd name="adj" fmla="val 26296"/>
            </a:avLst>
          </a:prstGeom>
          <a:solidFill>
            <a:srgbClr val="00A1E4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2002</a:t>
            </a:r>
          </a:p>
        </p:txBody>
      </p:sp>
      <p:sp>
        <p:nvSpPr>
          <p:cNvPr id="11" name="AutoShape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7CF9D681-FA54-4EC4-BDC9-6A6AA7B71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4170" y="3146417"/>
            <a:ext cx="1522412" cy="1220391"/>
          </a:xfrm>
          <a:prstGeom prst="chevron">
            <a:avLst>
              <a:gd name="adj" fmla="val 25000"/>
            </a:avLst>
          </a:prstGeom>
          <a:solidFill>
            <a:srgbClr val="00A1E4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2003</a:t>
            </a:r>
          </a:p>
        </p:txBody>
      </p:sp>
      <p:sp>
        <p:nvSpPr>
          <p:cNvPr id="12" name="AutoShape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6D516173-F1D3-4D30-ADB9-3140DF5C1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657" y="3042833"/>
            <a:ext cx="1697038" cy="1427559"/>
          </a:xfrm>
          <a:prstGeom prst="chevron">
            <a:avLst>
              <a:gd name="adj" fmla="val 25000"/>
            </a:avLst>
          </a:prstGeom>
          <a:solidFill>
            <a:srgbClr val="00A1E4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2004</a:t>
            </a:r>
          </a:p>
        </p:txBody>
      </p:sp>
      <p:sp>
        <p:nvSpPr>
          <p:cNvPr id="13" name="AutoShape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86F4C3C7-D19A-4C3A-B732-3B5206D74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2733" y="2908292"/>
            <a:ext cx="1697038" cy="1657350"/>
          </a:xfrm>
          <a:prstGeom prst="chevron">
            <a:avLst>
              <a:gd name="adj" fmla="val 25000"/>
            </a:avLst>
          </a:prstGeom>
          <a:solidFill>
            <a:srgbClr val="00A1E4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2005</a:t>
            </a:r>
          </a:p>
        </p:txBody>
      </p:sp>
      <p:sp>
        <p:nvSpPr>
          <p:cNvPr id="14" name="AutoShape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59778087-2AA4-467E-B5DC-792A0A69D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2808" y="2783278"/>
            <a:ext cx="1697038" cy="1907381"/>
          </a:xfrm>
          <a:prstGeom prst="chevron">
            <a:avLst>
              <a:gd name="adj" fmla="val 25000"/>
            </a:avLst>
          </a:prstGeom>
          <a:solidFill>
            <a:srgbClr val="00A1E4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2006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42BB80BA-1FA0-4ABC-ADCA-404632124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0017" y="2516972"/>
            <a:ext cx="1088996" cy="701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900" dirty="0">
                <a:latin typeface="Candara" panose="020E0502030303020204" pitchFamily="34" charset="0"/>
              </a:rPr>
              <a:t>Engagement </a:t>
            </a:r>
          </a:p>
          <a:p>
            <a:pPr>
              <a:lnSpc>
                <a:spcPct val="110000"/>
              </a:lnSpc>
            </a:pPr>
            <a:r>
              <a:rPr lang="en-US" sz="900" dirty="0">
                <a:latin typeface="Candara" panose="020E0502030303020204" pitchFamily="34" charset="0"/>
              </a:rPr>
              <a:t>kick-off. </a:t>
            </a:r>
          </a:p>
          <a:p>
            <a:pPr>
              <a:lnSpc>
                <a:spcPct val="110000"/>
              </a:lnSpc>
            </a:pPr>
            <a:r>
              <a:rPr lang="en-US" sz="900" dirty="0">
                <a:latin typeface="Candara" panose="020E0502030303020204" pitchFamily="34" charset="0"/>
              </a:rPr>
              <a:t>Setup of </a:t>
            </a:r>
            <a:r>
              <a:rPr lang="en-US" sz="900" dirty="0" err="1">
                <a:latin typeface="Candara" panose="020E0502030303020204" pitchFamily="34" charset="0"/>
              </a:rPr>
              <a:t>Centura</a:t>
            </a:r>
            <a:r>
              <a:rPr lang="en-US" sz="900" dirty="0">
                <a:latin typeface="Candara" panose="020E0502030303020204" pitchFamily="34" charset="0"/>
              </a:rPr>
              <a:t> / Mainframe </a:t>
            </a:r>
            <a:r>
              <a:rPr lang="en-US" sz="900" dirty="0" err="1">
                <a:latin typeface="Candara" panose="020E0502030303020204" pitchFamily="34" charset="0"/>
              </a:rPr>
              <a:t>CoE</a:t>
            </a:r>
            <a:endParaRPr lang="en-US" sz="900" dirty="0">
              <a:latin typeface="Candara" panose="020E0502030303020204" pitchFamily="34" charset="0"/>
            </a:endParaRPr>
          </a:p>
        </p:txBody>
      </p:sp>
      <p:sp>
        <p:nvSpPr>
          <p:cNvPr id="16" name="Line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9D11F658-F716-4503-8F96-DF828F0F02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4670" y="4154877"/>
            <a:ext cx="0" cy="34290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</p:spPr>
        <p:txBody>
          <a:bodyPr lIns="91430" tIns="45716" rIns="91430" bIns="45716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900">
              <a:latin typeface="Candara" panose="020E0502030303020204" pitchFamily="34" charset="0"/>
            </a:endParaRPr>
          </a:p>
        </p:txBody>
      </p:sp>
      <p:sp>
        <p:nvSpPr>
          <p:cNvPr id="17" name="Line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F1D70F4C-42D4-496E-92CB-835C677561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97432" y="3126177"/>
            <a:ext cx="0" cy="34290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</p:spPr>
        <p:txBody>
          <a:bodyPr lIns="91430" tIns="45716" rIns="91430" bIns="45716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900">
              <a:latin typeface="Candara" panose="020E0502030303020204" pitchFamily="34" charset="0"/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CC6835DB-DA17-4C75-B990-28CE9351E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9770" y="4458620"/>
            <a:ext cx="2057400" cy="1158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07" indent="-174607">
              <a:lnSpc>
                <a:spcPct val="110000"/>
              </a:lnSpc>
            </a:pPr>
            <a:r>
              <a:rPr lang="en-US" sz="900" dirty="0">
                <a:latin typeface="Candara" panose="020E0502030303020204" pitchFamily="34" charset="0"/>
              </a:rPr>
              <a:t>Signed $</a:t>
            </a:r>
            <a:r>
              <a:rPr lang="en-US" sz="900" dirty="0" err="1">
                <a:latin typeface="Candara" panose="020E0502030303020204" pitchFamily="34" charset="0"/>
              </a:rPr>
              <a:t>25m</a:t>
            </a:r>
            <a:r>
              <a:rPr lang="en-US" sz="900" dirty="0">
                <a:latin typeface="Candara" panose="020E0502030303020204" pitchFamily="34" charset="0"/>
              </a:rPr>
              <a:t> volume contract</a:t>
            </a:r>
          </a:p>
          <a:p>
            <a:pPr marL="174607" indent="-174607">
              <a:lnSpc>
                <a:spcPct val="110000"/>
              </a:lnSpc>
            </a:pPr>
            <a:r>
              <a:rPr lang="en-US" sz="900" dirty="0">
                <a:latin typeface="Candara" panose="020E0502030303020204" pitchFamily="34" charset="0"/>
              </a:rPr>
              <a:t>Setup of </a:t>
            </a:r>
            <a:r>
              <a:rPr lang="en-US" sz="900" dirty="0" err="1">
                <a:latin typeface="Candara" panose="020E0502030303020204" pitchFamily="34" charset="0"/>
              </a:rPr>
              <a:t>eFactory</a:t>
            </a:r>
            <a:r>
              <a:rPr lang="en-US" sz="900" dirty="0">
                <a:latin typeface="Candara" panose="020E0502030303020204" pitchFamily="34" charset="0"/>
              </a:rPr>
              <a:t>. </a:t>
            </a:r>
          </a:p>
          <a:p>
            <a:pPr marL="174607" indent="-174607">
              <a:lnSpc>
                <a:spcPct val="110000"/>
              </a:lnSpc>
            </a:pPr>
            <a:r>
              <a:rPr lang="en-US" sz="900" dirty="0">
                <a:latin typeface="Candara" panose="020E0502030303020204" pitchFamily="34" charset="0"/>
              </a:rPr>
              <a:t>Setup of</a:t>
            </a:r>
          </a:p>
          <a:p>
            <a:pPr marL="174607" indent="-174607">
              <a:lnSpc>
                <a:spcPct val="110000"/>
              </a:lnSpc>
              <a:buFontTx/>
              <a:buChar char="•"/>
            </a:pPr>
            <a:r>
              <a:rPr lang="en-US" sz="900" dirty="0">
                <a:latin typeface="Candara" panose="020E0502030303020204" pitchFamily="34" charset="0"/>
              </a:rPr>
              <a:t>DW/BI/Reporting </a:t>
            </a:r>
            <a:r>
              <a:rPr lang="en-US" sz="900" dirty="0" err="1">
                <a:latin typeface="Candara" panose="020E0502030303020204" pitchFamily="34" charset="0"/>
              </a:rPr>
              <a:t>CoE</a:t>
            </a:r>
            <a:r>
              <a:rPr lang="en-US" sz="900" dirty="0">
                <a:latin typeface="Candara" panose="020E0502030303020204" pitchFamily="34" charset="0"/>
              </a:rPr>
              <a:t> (</a:t>
            </a:r>
            <a:r>
              <a:rPr lang="en-US" sz="900" dirty="0" err="1">
                <a:latin typeface="Candara" panose="020E0502030303020204" pitchFamily="34" charset="0"/>
              </a:rPr>
              <a:t>Informatica</a:t>
            </a:r>
            <a:r>
              <a:rPr lang="en-US" sz="900" dirty="0">
                <a:latin typeface="Candara" panose="020E0502030303020204" pitchFamily="34" charset="0"/>
              </a:rPr>
              <a:t> &amp; </a:t>
            </a:r>
            <a:r>
              <a:rPr lang="en-US" sz="900" dirty="0" err="1">
                <a:latin typeface="Candara" panose="020E0502030303020204" pitchFamily="34" charset="0"/>
              </a:rPr>
              <a:t>Cognos</a:t>
            </a:r>
            <a:r>
              <a:rPr lang="en-US" sz="900" dirty="0">
                <a:latin typeface="Candara" panose="020E0502030303020204" pitchFamily="34" charset="0"/>
              </a:rPr>
              <a:t>) </a:t>
            </a:r>
          </a:p>
          <a:p>
            <a:pPr marL="174607" indent="-174607">
              <a:lnSpc>
                <a:spcPct val="110000"/>
              </a:lnSpc>
              <a:buFontTx/>
              <a:buChar char="•"/>
            </a:pPr>
            <a:r>
              <a:rPr lang="en-US" sz="900" dirty="0">
                <a:latin typeface="Candara" panose="020E0502030303020204" pitchFamily="34" charset="0"/>
              </a:rPr>
              <a:t>J2EE/TIBCO </a:t>
            </a:r>
            <a:r>
              <a:rPr lang="en-US" sz="900" dirty="0" err="1">
                <a:latin typeface="Candara" panose="020E0502030303020204" pitchFamily="34" charset="0"/>
              </a:rPr>
              <a:t>CoE</a:t>
            </a:r>
            <a:endParaRPr lang="en-US" sz="900" dirty="0">
              <a:latin typeface="Candara" panose="020E0502030303020204" pitchFamily="34" charset="0"/>
            </a:endParaRPr>
          </a:p>
          <a:p>
            <a:pPr marL="174607" indent="-174607">
              <a:lnSpc>
                <a:spcPct val="110000"/>
              </a:lnSpc>
            </a:pPr>
            <a:endParaRPr lang="en-US" sz="900" dirty="0">
              <a:latin typeface="Candara" panose="020E0502030303020204" pitchFamily="34" charset="0"/>
            </a:endParaRPr>
          </a:p>
        </p:txBody>
      </p:sp>
      <p:sp>
        <p:nvSpPr>
          <p:cNvPr id="19" name="Line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325CD355-2788-4302-9771-22360096C0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26182" y="2908292"/>
            <a:ext cx="0" cy="34290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</p:spPr>
        <p:txBody>
          <a:bodyPr lIns="91430" tIns="45716" rIns="91430" bIns="45716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900">
              <a:latin typeface="Candara" panose="020E0502030303020204" pitchFamily="34" charset="0"/>
            </a:endParaRPr>
          </a:p>
        </p:txBody>
      </p:sp>
      <p:sp>
        <p:nvSpPr>
          <p:cNvPr id="20" name="Text Box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420042A1-B507-47F3-BA86-4E09F347D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2307" y="2372115"/>
            <a:ext cx="1047750" cy="1006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900" dirty="0">
                <a:latin typeface="Candara" panose="020E0502030303020204" pitchFamily="34" charset="0"/>
              </a:rPr>
              <a:t>Converted all T&amp;M projects to FP.</a:t>
            </a:r>
          </a:p>
          <a:p>
            <a:pPr>
              <a:lnSpc>
                <a:spcPct val="110000"/>
              </a:lnSpc>
            </a:pPr>
            <a:r>
              <a:rPr lang="en-US" sz="900" dirty="0">
                <a:latin typeface="Candara" panose="020E0502030303020204" pitchFamily="34" charset="0"/>
              </a:rPr>
              <a:t>Program based on COSM model rolled-out</a:t>
            </a:r>
          </a:p>
        </p:txBody>
      </p:sp>
      <p:sp>
        <p:nvSpPr>
          <p:cNvPr id="21" name="Line 18">
            <a:extLst>
              <a:ext uri="{FF2B5EF4-FFF2-40B4-BE49-F238E27FC236}">
                <a16:creationId xmlns="" xmlns:a16="http://schemas.microsoft.com/office/drawing/2014/main" xmlns:lc="http://schemas.openxmlformats.org/drawingml/2006/lockedCanvas" id="{488842A5-E558-4919-9A53-C4ABC7892D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72307" y="4358473"/>
            <a:ext cx="0" cy="34290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</p:spPr>
        <p:txBody>
          <a:bodyPr lIns="91430" tIns="45716" rIns="91430" bIns="45716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900">
              <a:latin typeface="Candara" panose="020E0502030303020204" pitchFamily="34" charset="0"/>
            </a:endParaRPr>
          </a:p>
        </p:txBody>
      </p:sp>
      <p:sp>
        <p:nvSpPr>
          <p:cNvPr id="22" name="Text Box 19">
            <a:extLst>
              <a:ext uri="{FF2B5EF4-FFF2-40B4-BE49-F238E27FC236}">
                <a16:creationId xmlns="" xmlns:a16="http://schemas.microsoft.com/office/drawing/2014/main" xmlns:lc="http://schemas.openxmlformats.org/drawingml/2006/lockedCanvas" id="{8C59D94A-BB60-420B-ACBA-F204ECB7E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5614" y="4657763"/>
            <a:ext cx="1447800" cy="701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900" dirty="0">
                <a:latin typeface="Candara" panose="020E0502030303020204" pitchFamily="34" charset="0"/>
              </a:rPr>
              <a:t>Increased offshore leverage.</a:t>
            </a:r>
          </a:p>
          <a:p>
            <a:pPr>
              <a:lnSpc>
                <a:spcPct val="110000"/>
              </a:lnSpc>
            </a:pPr>
            <a:r>
              <a:rPr lang="en-US" sz="900" dirty="0">
                <a:latin typeface="Candara" panose="020E0502030303020204" pitchFamily="34" charset="0"/>
              </a:rPr>
              <a:t>Setup of the Rapid Response Team</a:t>
            </a:r>
          </a:p>
        </p:txBody>
      </p:sp>
      <p:sp>
        <p:nvSpPr>
          <p:cNvPr id="23" name="Line 20">
            <a:extLst>
              <a:ext uri="{FF2B5EF4-FFF2-40B4-BE49-F238E27FC236}">
                <a16:creationId xmlns="" xmlns:a16="http://schemas.microsoft.com/office/drawing/2014/main" xmlns:lc="http://schemas.openxmlformats.org/drawingml/2006/lockedCanvas" id="{B8541DE7-8A5E-47BD-A01A-AD390881A3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67607" y="2679692"/>
            <a:ext cx="0" cy="34290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</p:spPr>
        <p:txBody>
          <a:bodyPr lIns="91430" tIns="45716" rIns="91430" bIns="45716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900">
              <a:latin typeface="Candara" panose="020E0502030303020204" pitchFamily="34" charset="0"/>
            </a:endParaRPr>
          </a:p>
        </p:txBody>
      </p:sp>
      <p:sp>
        <p:nvSpPr>
          <p:cNvPr id="24" name="Text Box 21">
            <a:extLst>
              <a:ext uri="{FF2B5EF4-FFF2-40B4-BE49-F238E27FC236}">
                <a16:creationId xmlns="" xmlns:a16="http://schemas.microsoft.com/office/drawing/2014/main" xmlns:lc="http://schemas.openxmlformats.org/drawingml/2006/lockedCanvas" id="{76CCFEC9-F1BA-414F-BEA5-FA5BB0F35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6895" y="2106547"/>
            <a:ext cx="1230312" cy="1006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900" dirty="0">
                <a:latin typeface="Candara" panose="020E0502030303020204" pitchFamily="34" charset="0"/>
              </a:rPr>
              <a:t>Ramped up to 325 and successfully executed 75/25 model.</a:t>
            </a:r>
          </a:p>
          <a:p>
            <a:pPr>
              <a:lnSpc>
                <a:spcPct val="110000"/>
              </a:lnSpc>
            </a:pPr>
            <a:r>
              <a:rPr lang="en-US" sz="900" dirty="0">
                <a:latin typeface="Candara" panose="020E0502030303020204" pitchFamily="34" charset="0"/>
              </a:rPr>
              <a:t>Setup of </a:t>
            </a:r>
            <a:r>
              <a:rPr lang="en-US" sz="900" dirty="0" err="1">
                <a:latin typeface="Candara" panose="020E0502030303020204" pitchFamily="34" charset="0"/>
              </a:rPr>
              <a:t>Plumtree</a:t>
            </a:r>
            <a:r>
              <a:rPr lang="en-US" sz="900" dirty="0">
                <a:latin typeface="Candara" panose="020E0502030303020204" pitchFamily="34" charset="0"/>
              </a:rPr>
              <a:t> </a:t>
            </a:r>
            <a:r>
              <a:rPr lang="en-US" sz="900" dirty="0" err="1">
                <a:latin typeface="Candara" panose="020E0502030303020204" pitchFamily="34" charset="0"/>
              </a:rPr>
              <a:t>CoE</a:t>
            </a:r>
            <a:endParaRPr lang="en-US" sz="900" dirty="0">
              <a:latin typeface="Candara" panose="020E0502030303020204" pitchFamily="34" charset="0"/>
            </a:endParaRPr>
          </a:p>
        </p:txBody>
      </p:sp>
      <p:sp>
        <p:nvSpPr>
          <p:cNvPr id="25" name="Line 22">
            <a:extLst>
              <a:ext uri="{FF2B5EF4-FFF2-40B4-BE49-F238E27FC236}">
                <a16:creationId xmlns="" xmlns:a16="http://schemas.microsoft.com/office/drawing/2014/main" xmlns:lc="http://schemas.openxmlformats.org/drawingml/2006/lockedCanvas" id="{C22EF102-2E2F-424E-BD98-824B8BEC64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05857" y="2451092"/>
            <a:ext cx="0" cy="34290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</p:spPr>
        <p:txBody>
          <a:bodyPr lIns="91430" tIns="45716" rIns="91430" bIns="45716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900">
              <a:latin typeface="Candara" panose="020E0502030303020204" pitchFamily="34" charset="0"/>
            </a:endParaRPr>
          </a:p>
        </p:txBody>
      </p:sp>
      <p:sp>
        <p:nvSpPr>
          <p:cNvPr id="26" name="Text Box 23">
            <a:extLst>
              <a:ext uri="{FF2B5EF4-FFF2-40B4-BE49-F238E27FC236}">
                <a16:creationId xmlns="" xmlns:a16="http://schemas.microsoft.com/office/drawing/2014/main" xmlns:lc="http://schemas.openxmlformats.org/drawingml/2006/lockedCanvas" id="{D948D61A-1829-4DF2-8831-9252F406A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0324" y="1907403"/>
            <a:ext cx="1404937" cy="854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900" dirty="0">
                <a:latin typeface="Candara" panose="020E0502030303020204" pitchFamily="34" charset="0"/>
              </a:rPr>
              <a:t>Supported Customer integration</a:t>
            </a:r>
          </a:p>
          <a:p>
            <a:pPr>
              <a:lnSpc>
                <a:spcPct val="110000"/>
              </a:lnSpc>
            </a:pPr>
            <a:r>
              <a:rPr lang="fr-FR" sz="900" dirty="0" err="1">
                <a:latin typeface="Candara" panose="020E0502030303020204" pitchFamily="34" charset="0"/>
              </a:rPr>
              <a:t>Insurance</a:t>
            </a:r>
            <a:r>
              <a:rPr lang="fr-FR" sz="900" dirty="0">
                <a:latin typeface="Candara" panose="020E0502030303020204" pitchFamily="34" charset="0"/>
              </a:rPr>
              <a:t> </a:t>
            </a:r>
            <a:r>
              <a:rPr lang="en-US" sz="900" dirty="0">
                <a:latin typeface="Candara" panose="020E0502030303020204" pitchFamily="34" charset="0"/>
              </a:rPr>
              <a:t>domain</a:t>
            </a:r>
            <a:r>
              <a:rPr lang="fr-FR" sz="900" dirty="0">
                <a:latin typeface="Candara" panose="020E0502030303020204" pitchFamily="34" charset="0"/>
              </a:rPr>
              <a:t> trainings &amp; AICPCU certifications</a:t>
            </a:r>
            <a:endParaRPr lang="en-US" sz="900" dirty="0">
              <a:latin typeface="Candara" panose="020E0502030303020204" pitchFamily="34" charset="0"/>
            </a:endParaRPr>
          </a:p>
        </p:txBody>
      </p:sp>
      <p:sp>
        <p:nvSpPr>
          <p:cNvPr id="27" name="Line 24">
            <a:extLst>
              <a:ext uri="{FF2B5EF4-FFF2-40B4-BE49-F238E27FC236}">
                <a16:creationId xmlns="" xmlns:a16="http://schemas.microsoft.com/office/drawing/2014/main" xmlns:lc="http://schemas.openxmlformats.org/drawingml/2006/lockedCanvas" id="{2AC88CFC-4561-4299-B5AB-A25686B939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97832" y="4576358"/>
            <a:ext cx="0" cy="34290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</p:spPr>
        <p:txBody>
          <a:bodyPr lIns="91430" tIns="45716" rIns="91430" bIns="45716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900">
              <a:latin typeface="Candara" panose="020E0502030303020204" pitchFamily="34" charset="0"/>
            </a:endParaRPr>
          </a:p>
        </p:txBody>
      </p:sp>
      <p:sp>
        <p:nvSpPr>
          <p:cNvPr id="28" name="Text Box 25">
            <a:extLst>
              <a:ext uri="{FF2B5EF4-FFF2-40B4-BE49-F238E27FC236}">
                <a16:creationId xmlns="" xmlns:a16="http://schemas.microsoft.com/office/drawing/2014/main" xmlns:lc="http://schemas.openxmlformats.org/drawingml/2006/lockedCanvas" id="{3A439BDB-9F73-41E9-9FA5-87C726B09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4477" y="4856906"/>
            <a:ext cx="1325356" cy="854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900" dirty="0">
                <a:latin typeface="Candara" panose="020E0502030303020204" pitchFamily="34" charset="0"/>
              </a:rPr>
              <a:t>Adopted new GEIS Tech Stack, (</a:t>
            </a:r>
            <a:r>
              <a:rPr lang="en-US" sz="900" dirty="0" err="1">
                <a:latin typeface="Candara" panose="020E0502030303020204" pitchFamily="34" charset="0"/>
              </a:rPr>
              <a:t>Plumtree</a:t>
            </a:r>
            <a:r>
              <a:rPr lang="en-US" sz="900" dirty="0">
                <a:latin typeface="Candara" panose="020E0502030303020204" pitchFamily="34" charset="0"/>
              </a:rPr>
              <a:t>, SAP XI, </a:t>
            </a:r>
            <a:r>
              <a:rPr lang="en-US" sz="900" dirty="0" err="1">
                <a:latin typeface="Candara" panose="020E0502030303020204" pitchFamily="34" charset="0"/>
              </a:rPr>
              <a:t>Documentum</a:t>
            </a:r>
            <a:r>
              <a:rPr lang="en-US" sz="900" dirty="0">
                <a:latin typeface="Candara" panose="020E0502030303020204" pitchFamily="34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sz="900" dirty="0">
                <a:latin typeface="Candara" panose="020E0502030303020204" pitchFamily="34" charset="0"/>
              </a:rPr>
              <a:t>Setup of </a:t>
            </a:r>
            <a:r>
              <a:rPr lang="en-US" sz="900" dirty="0" err="1">
                <a:latin typeface="Candara" panose="020E0502030303020204" pitchFamily="34" charset="0"/>
              </a:rPr>
              <a:t>Documentum</a:t>
            </a:r>
            <a:r>
              <a:rPr lang="en-US" sz="900" dirty="0">
                <a:latin typeface="Candara" panose="020E0502030303020204" pitchFamily="34" charset="0"/>
              </a:rPr>
              <a:t> and SAP XI </a:t>
            </a:r>
            <a:r>
              <a:rPr lang="en-US" sz="900" dirty="0" err="1">
                <a:latin typeface="Candara" panose="020E0502030303020204" pitchFamily="34" charset="0"/>
              </a:rPr>
              <a:t>CoE</a:t>
            </a:r>
            <a:endParaRPr lang="en-US" sz="900" dirty="0">
              <a:latin typeface="Candara" panose="020E0502030303020204" pitchFamily="34" charset="0"/>
            </a:endParaRPr>
          </a:p>
        </p:txBody>
      </p:sp>
      <p:sp>
        <p:nvSpPr>
          <p:cNvPr id="29" name="Line 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23A81847-451E-4EDE-AD8E-3DC76B3F25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2770" y="4740664"/>
            <a:ext cx="0" cy="34290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</p:spPr>
        <p:txBody>
          <a:bodyPr lIns="91430" tIns="45716" rIns="91430" bIns="45716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900">
              <a:latin typeface="Candara" panose="020E0502030303020204" pitchFamily="34" charset="0"/>
            </a:endParaRPr>
          </a:p>
        </p:txBody>
      </p:sp>
      <p:sp>
        <p:nvSpPr>
          <p:cNvPr id="30" name="Text Box 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253E8B51-A2A0-46B5-B878-A06F77165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3632" y="5006264"/>
            <a:ext cx="1524000" cy="854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900" dirty="0">
                <a:latin typeface="Candara" panose="020E0502030303020204" pitchFamily="34" charset="0"/>
              </a:rPr>
              <a:t>Supported IS portfolio integration with Customer.</a:t>
            </a:r>
          </a:p>
          <a:p>
            <a:pPr>
              <a:lnSpc>
                <a:spcPct val="110000"/>
              </a:lnSpc>
            </a:pPr>
            <a:r>
              <a:rPr lang="en-US" sz="900" dirty="0">
                <a:latin typeface="Candara" panose="020E0502030303020204" pitchFamily="34" charset="0"/>
              </a:rPr>
              <a:t>Setup of dedicated infrastructure.</a:t>
            </a:r>
          </a:p>
          <a:p>
            <a:pPr>
              <a:lnSpc>
                <a:spcPct val="110000"/>
              </a:lnSpc>
            </a:pPr>
            <a:r>
              <a:rPr lang="en-US" sz="900" dirty="0">
                <a:latin typeface="Candara" panose="020E0502030303020204" pitchFamily="34" charset="0"/>
              </a:rPr>
              <a:t>LOMA certifications </a:t>
            </a:r>
          </a:p>
        </p:txBody>
      </p:sp>
      <p:sp>
        <p:nvSpPr>
          <p:cNvPr id="31" name="AutoShape 28">
            <a:extLst>
              <a:ext uri="{FF2B5EF4-FFF2-40B4-BE49-F238E27FC236}">
                <a16:creationId xmlns="" xmlns:a16="http://schemas.microsoft.com/office/drawing/2014/main" xmlns:lc="http://schemas.openxmlformats.org/drawingml/2006/lockedCanvas" id="{35DEA8C1-84F8-4DF9-B2F5-512F6A0AC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3372" y="2713031"/>
            <a:ext cx="1697037" cy="2040731"/>
          </a:xfrm>
          <a:prstGeom prst="chevron">
            <a:avLst>
              <a:gd name="adj" fmla="val 25000"/>
            </a:avLst>
          </a:prstGeom>
          <a:solidFill>
            <a:srgbClr val="00A1E4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2007</a:t>
            </a:r>
          </a:p>
        </p:txBody>
      </p:sp>
      <p:sp>
        <p:nvSpPr>
          <p:cNvPr id="32" name="AutoShape 29">
            <a:extLst>
              <a:ext uri="{FF2B5EF4-FFF2-40B4-BE49-F238E27FC236}">
                <a16:creationId xmlns="" xmlns:a16="http://schemas.microsoft.com/office/drawing/2014/main" xmlns:lc="http://schemas.openxmlformats.org/drawingml/2006/lockedCanvas" id="{DC8F94DF-D325-403F-A496-AD10F2F6D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547" y="2590396"/>
            <a:ext cx="1292225" cy="2293144"/>
          </a:xfrm>
          <a:prstGeom prst="chevron">
            <a:avLst>
              <a:gd name="adj" fmla="val 29986"/>
            </a:avLst>
          </a:prstGeom>
          <a:solidFill>
            <a:srgbClr val="00A1E4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xmlns:lc="http://schemas.openxmlformats.org/drawingml/2006/lockedCanvas" id="{1287B15E-EF13-4847-A776-3075CDBBD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571" y="3619095"/>
            <a:ext cx="6985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2008</a:t>
            </a:r>
          </a:p>
        </p:txBody>
      </p:sp>
      <p:sp>
        <p:nvSpPr>
          <p:cNvPr id="34" name="AutoShape 31">
            <a:extLst>
              <a:ext uri="{FF2B5EF4-FFF2-40B4-BE49-F238E27FC236}">
                <a16:creationId xmlns="" xmlns:a16="http://schemas.microsoft.com/office/drawing/2014/main" xmlns:lc="http://schemas.openxmlformats.org/drawingml/2006/lockedCanvas" id="{7358A7AC-1984-40CC-859F-08E864C80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2432" y="2498718"/>
            <a:ext cx="1600200" cy="2534841"/>
          </a:xfrm>
          <a:prstGeom prst="chevron">
            <a:avLst>
              <a:gd name="adj" fmla="val 29986"/>
            </a:avLst>
          </a:prstGeom>
          <a:solidFill>
            <a:srgbClr val="00A1E4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xmlns:lc="http://schemas.openxmlformats.org/drawingml/2006/lockedCanvas" id="{A84E275A-5B8B-4F0C-9DDB-46C57CC31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3432" y="3641718"/>
            <a:ext cx="7620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2009</a:t>
            </a:r>
          </a:p>
        </p:txBody>
      </p:sp>
      <p:sp>
        <p:nvSpPr>
          <p:cNvPr id="36" name="AutoShape 31">
            <a:extLst>
              <a:ext uri="{FF2B5EF4-FFF2-40B4-BE49-F238E27FC236}">
                <a16:creationId xmlns="" xmlns:a16="http://schemas.microsoft.com/office/drawing/2014/main" xmlns:lc="http://schemas.openxmlformats.org/drawingml/2006/lockedCanvas" id="{457E5D58-7993-4A15-972B-86DC0F1B3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0770" y="2451092"/>
            <a:ext cx="1143000" cy="2676525"/>
          </a:xfrm>
          <a:prstGeom prst="chevron">
            <a:avLst>
              <a:gd name="adj" fmla="val 29986"/>
            </a:avLst>
          </a:prstGeom>
          <a:solidFill>
            <a:srgbClr val="00A1E4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B1E2A7-0943-4A3F-9B34-6B82A81F3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1770" y="3641718"/>
            <a:ext cx="6096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2010</a:t>
            </a:r>
          </a:p>
        </p:txBody>
      </p:sp>
      <p:sp>
        <p:nvSpPr>
          <p:cNvPr id="38" name="Line 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B0AFD36-6CAE-4339-96DA-3DDDF2B881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79232" y="5105836"/>
            <a:ext cx="0" cy="13922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</p:spPr>
        <p:txBody>
          <a:bodyPr lIns="91430" tIns="45716" rIns="91430" bIns="45716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900">
              <a:latin typeface="Candara" panose="020E0502030303020204" pitchFamily="34" charset="0"/>
            </a:endParaRPr>
          </a:p>
        </p:txBody>
      </p:sp>
      <p:sp>
        <p:nvSpPr>
          <p:cNvPr id="39" name="AutoShape 31">
            <a:extLst>
              <a:ext uri="{FF2B5EF4-FFF2-40B4-BE49-F238E27FC236}">
                <a16:creationId xmlns="" xmlns:a16="http://schemas.microsoft.com/office/drawing/2014/main" xmlns:lc="http://schemas.openxmlformats.org/drawingml/2006/lockedCanvas" id="{C554061E-51BF-45F0-B38A-5297A0136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6570" y="2390370"/>
            <a:ext cx="990600" cy="2914650"/>
          </a:xfrm>
          <a:prstGeom prst="chevron">
            <a:avLst>
              <a:gd name="adj" fmla="val 29986"/>
            </a:avLst>
          </a:prstGeom>
          <a:solidFill>
            <a:srgbClr val="00A1E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latin typeface="Calibri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xmlns:lc="http://schemas.openxmlformats.org/drawingml/2006/lockedCanvas" id="{7DFA9B02-E90E-4F01-8466-3D230E5BB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2509" y="3654748"/>
            <a:ext cx="6096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2015</a:t>
            </a:r>
          </a:p>
        </p:txBody>
      </p:sp>
      <p:sp>
        <p:nvSpPr>
          <p:cNvPr id="41" name="Text Box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A2A3FD41-47F8-414F-87C5-7F8D8DAFC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5970" y="1708259"/>
            <a:ext cx="2131312" cy="701722"/>
          </a:xfrm>
          <a:prstGeom prst="rect">
            <a:avLst/>
          </a:prstGeom>
          <a:solidFill>
            <a:schemeClr val="bg1">
              <a:alpha val="38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900" dirty="0">
                <a:latin typeface="Candara" panose="020E0502030303020204" pitchFamily="34" charset="0"/>
              </a:rPr>
              <a:t>Moved to </a:t>
            </a:r>
            <a:r>
              <a:rPr lang="en-US" sz="900" b="1" dirty="0">
                <a:latin typeface="Candara" panose="020E0502030303020204" pitchFamily="34" charset="0"/>
              </a:rPr>
              <a:t>Performance based</a:t>
            </a:r>
            <a:r>
              <a:rPr lang="en-US" sz="900" dirty="0">
                <a:latin typeface="Candara" panose="020E0502030303020204" pitchFamily="34" charset="0"/>
              </a:rPr>
              <a:t> model from capacity based on SAP Support.</a:t>
            </a:r>
          </a:p>
          <a:p>
            <a:pPr>
              <a:lnSpc>
                <a:spcPct val="110000"/>
              </a:lnSpc>
            </a:pPr>
            <a:r>
              <a:rPr lang="en-US" sz="900" dirty="0">
                <a:latin typeface="Candara" panose="020E0502030303020204" pitchFamily="34" charset="0"/>
              </a:rPr>
              <a:t>Assisted with decommissioning large portfolio of  applications</a:t>
            </a:r>
          </a:p>
        </p:txBody>
      </p:sp>
      <p:sp>
        <p:nvSpPr>
          <p:cNvPr id="42" name="Text Box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AADE564D-B628-41D1-89C3-65D8395A1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0170" y="5255192"/>
            <a:ext cx="1922204" cy="701722"/>
          </a:xfrm>
          <a:prstGeom prst="rect">
            <a:avLst/>
          </a:prstGeom>
          <a:solidFill>
            <a:schemeClr val="bg1">
              <a:alpha val="38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900" dirty="0">
                <a:latin typeface="Candara" panose="020E0502030303020204" pitchFamily="34" charset="0"/>
              </a:rPr>
              <a:t>Moved to </a:t>
            </a:r>
            <a:r>
              <a:rPr lang="en-US" sz="900" b="1" dirty="0">
                <a:latin typeface="Candara" panose="020E0502030303020204" pitchFamily="34" charset="0"/>
              </a:rPr>
              <a:t>Managed Services Model</a:t>
            </a:r>
            <a:r>
              <a:rPr lang="en-US" sz="900" dirty="0">
                <a:latin typeface="Candara" panose="020E0502030303020204" pitchFamily="34" charset="0"/>
              </a:rPr>
              <a:t> for SAP Support program and Corporate Functions support program</a:t>
            </a:r>
          </a:p>
        </p:txBody>
      </p:sp>
      <p:sp>
        <p:nvSpPr>
          <p:cNvPr id="43" name="Text Box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9BFF5AEC-A035-4FC8-8A11-2368137A5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1432" y="5155621"/>
            <a:ext cx="990600" cy="701722"/>
          </a:xfrm>
          <a:prstGeom prst="rect">
            <a:avLst/>
          </a:prstGeom>
          <a:solidFill>
            <a:schemeClr val="bg1">
              <a:alpha val="38000"/>
            </a:schemeClr>
          </a:solidFill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900" dirty="0">
                <a:latin typeface="Candara" panose="020E0502030303020204" pitchFamily="34" charset="0"/>
              </a:rPr>
              <a:t>Setup </a:t>
            </a:r>
            <a:r>
              <a:rPr lang="en-US" sz="900" b="1" dirty="0">
                <a:latin typeface="Candara" panose="020E0502030303020204" pitchFamily="34" charset="0"/>
              </a:rPr>
              <a:t>Capacity Based  Model </a:t>
            </a:r>
            <a:r>
              <a:rPr lang="en-US" sz="900" dirty="0">
                <a:latin typeface="Candara" panose="020E0502030303020204" pitchFamily="34" charset="0"/>
              </a:rPr>
              <a:t>for SAP Support.</a:t>
            </a:r>
          </a:p>
        </p:txBody>
      </p:sp>
      <p:sp>
        <p:nvSpPr>
          <p:cNvPr id="44" name="Line 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ED38D665-5DE7-4E90-AE92-5DD89BE8C0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83832" y="4881158"/>
            <a:ext cx="0" cy="28575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</p:spPr>
        <p:txBody>
          <a:bodyPr lIns="91430" tIns="45716" rIns="91430" bIns="45716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900">
              <a:latin typeface="Candara" panose="020E0502030303020204" pitchFamily="34" charset="0"/>
            </a:endParaRPr>
          </a:p>
        </p:txBody>
      </p:sp>
      <p:sp>
        <p:nvSpPr>
          <p:cNvPr id="45" name="AutoShape 31">
            <a:extLst>
              <a:ext uri="{FF2B5EF4-FFF2-40B4-BE49-F238E27FC236}">
                <a16:creationId xmlns="" xmlns:a16="http://schemas.microsoft.com/office/drawing/2014/main" xmlns:lc="http://schemas.openxmlformats.org/drawingml/2006/lockedCanvas" id="{A9FD2A57-7181-48C0-B9A5-406487B04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7720" y="2409981"/>
            <a:ext cx="746954" cy="2914650"/>
          </a:xfrm>
          <a:prstGeom prst="chevron">
            <a:avLst>
              <a:gd name="adj" fmla="val 29986"/>
            </a:avLst>
          </a:prstGeom>
          <a:solidFill>
            <a:srgbClr val="00A1E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latin typeface="Calibri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xmlns:lc="http://schemas.openxmlformats.org/drawingml/2006/lockedCanvas" id="{1DF03261-5871-4319-B183-A1AC777FA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4509" y="3696956"/>
            <a:ext cx="6096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2016</a:t>
            </a:r>
          </a:p>
        </p:txBody>
      </p:sp>
      <p:sp>
        <p:nvSpPr>
          <p:cNvPr id="47" name="TextBox 51">
            <a:extLst>
              <a:ext uri="{FF2B5EF4-FFF2-40B4-BE49-F238E27FC236}">
                <a16:creationId xmlns="" xmlns:a16="http://schemas.microsoft.com/office/drawing/2014/main" xmlns:lc="http://schemas.openxmlformats.org/drawingml/2006/lockedCanvas" id="{F3309AB6-A68D-45A5-8995-3D77C392DBD9}"/>
              </a:ext>
            </a:extLst>
          </p:cNvPr>
          <p:cNvSpPr txBox="1"/>
          <p:nvPr/>
        </p:nvSpPr>
        <p:spPr>
          <a:xfrm>
            <a:off x="10122334" y="2903054"/>
            <a:ext cx="1539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COMRS</a:t>
            </a:r>
          </a:p>
        </p:txBody>
      </p:sp>
    </p:spTree>
    <p:extLst>
      <p:ext uri="{BB962C8B-B14F-4D97-AF65-F5344CB8AC3E}">
        <p14:creationId xmlns:p14="http://schemas.microsoft.com/office/powerpoint/2010/main" val="2612282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331522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accent2">
                    <a:lumMod val="50000"/>
                  </a:schemeClr>
                </a:solidFill>
              </a:rPr>
              <a:t>Contract highlights</a:t>
            </a:r>
            <a:endParaRPr lang="en-US" sz="8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520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2">
                    <a:lumMod val="50000"/>
                  </a:schemeClr>
                </a:solidFill>
              </a:rPr>
              <a:t>Contract overview</a:t>
            </a:r>
            <a:endParaRPr lang="en-US" sz="4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Support Model – Consolidated Optimized Managed RUN Services (COMRS)</a:t>
            </a:r>
          </a:p>
          <a:p>
            <a:pPr marL="0" indent="0">
              <a:buNone/>
            </a:pPr>
            <a:r>
              <a:rPr lang="en-US" dirty="0"/>
              <a:t>COMRS is created with an objective to provide a single window of support for the applications in scope.</a:t>
            </a:r>
          </a:p>
          <a:p>
            <a:pPr marL="0" indent="0">
              <a:buNone/>
            </a:pPr>
            <a:r>
              <a:rPr lang="en-US" dirty="0"/>
              <a:t>This model drives toward customer focus on outcome and service predictability rather than resources/technology/ management and infrastructure with a standard and matured, optimized RUN services.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75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571242"/>
            <a:ext cx="8689976" cy="2509213"/>
          </a:xfrm>
        </p:spPr>
        <p:txBody>
          <a:bodyPr>
            <a:normAutofit/>
          </a:bodyPr>
          <a:lstStyle/>
          <a:p>
            <a:r>
              <a:rPr lang="en-US" sz="8800" dirty="0" smtClean="0">
                <a:solidFill>
                  <a:schemeClr val="accent2">
                    <a:lumMod val="50000"/>
                  </a:schemeClr>
                </a:solidFill>
              </a:rPr>
              <a:t>IMPM Process</a:t>
            </a:r>
            <a:endParaRPr lang="en-US" sz="8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234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1571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Scope</a:t>
            </a:r>
            <a:endParaRPr lang="en-US" sz="4800" dirty="0"/>
          </a:p>
        </p:txBody>
      </p:sp>
      <p:sp>
        <p:nvSpPr>
          <p:cNvPr id="5" name="Cloud Callout 4"/>
          <p:cNvSpPr/>
          <p:nvPr/>
        </p:nvSpPr>
        <p:spPr>
          <a:xfrm>
            <a:off x="7740203" y="5585378"/>
            <a:ext cx="3661268" cy="1931831"/>
          </a:xfrm>
          <a:prstGeom prst="cloudCallout">
            <a:avLst>
              <a:gd name="adj1" fmla="val -52564"/>
              <a:gd name="adj2" fmla="val 60076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827" y="1734228"/>
            <a:ext cx="4685158" cy="4541316"/>
          </a:xfrm>
        </p:spPr>
      </p:pic>
      <p:sp>
        <p:nvSpPr>
          <p:cNvPr id="10" name="Cloud Callout 9"/>
          <p:cNvSpPr/>
          <p:nvPr/>
        </p:nvSpPr>
        <p:spPr>
          <a:xfrm>
            <a:off x="7324411" y="1643733"/>
            <a:ext cx="3953815" cy="2412410"/>
          </a:xfrm>
          <a:prstGeom prst="cloudCallout">
            <a:avLst>
              <a:gd name="adj1" fmla="val -48520"/>
              <a:gd name="adj2" fmla="val 57161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951568" y="2346181"/>
            <a:ext cx="2699500" cy="91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incidents and problems which are ONLY a part of OPERATIONS RUN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486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tickets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Incident ticket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/>
              <a:t>Incident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/>
              <a:t>Inquiry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/>
              <a:t>Event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/>
              <a:t>feedback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problem ticket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608" y="2214694"/>
            <a:ext cx="4559456" cy="303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10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Ticket priority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Critical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high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medium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standard</a:t>
            </a:r>
            <a:endParaRPr lang="en-US" sz="2400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291610241"/>
              </p:ext>
            </p:extLst>
          </p:nvPr>
        </p:nvGraphicFramePr>
        <p:xfrm>
          <a:off x="3541689" y="2117325"/>
          <a:ext cx="7635741" cy="3923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172098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89</TotalTime>
  <Words>339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Algerian</vt:lpstr>
      <vt:lpstr>Arial</vt:lpstr>
      <vt:lpstr>Calibri</vt:lpstr>
      <vt:lpstr>Candara</vt:lpstr>
      <vt:lpstr>Tw Cen MT</vt:lpstr>
      <vt:lpstr>Verdana</vt:lpstr>
      <vt:lpstr>Wingdings</vt:lpstr>
      <vt:lpstr>Droplet</vt:lpstr>
      <vt:lpstr>Swissre overview, contract highlights &amp; Impm process</vt:lpstr>
      <vt:lpstr>SWISSRE OVERVIEW</vt:lpstr>
      <vt:lpstr>Evolution of relationship</vt:lpstr>
      <vt:lpstr>Contract highlights</vt:lpstr>
      <vt:lpstr>Contract overview</vt:lpstr>
      <vt:lpstr>IMPM Process</vt:lpstr>
      <vt:lpstr>Scope</vt:lpstr>
      <vt:lpstr>Types of tickets</vt:lpstr>
      <vt:lpstr>Ticket priority</vt:lpstr>
      <vt:lpstr>Incident Management process</vt:lpstr>
      <vt:lpstr>Problem management process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IMPM Process</dc:title>
  <dc:creator>Priyanka</dc:creator>
  <cp:lastModifiedBy>Priyanka</cp:lastModifiedBy>
  <cp:revision>9</cp:revision>
  <dcterms:created xsi:type="dcterms:W3CDTF">2018-02-26T15:59:20Z</dcterms:created>
  <dcterms:modified xsi:type="dcterms:W3CDTF">2018-02-26T17:28:46Z</dcterms:modified>
</cp:coreProperties>
</file>