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65" r:id="rId9"/>
    <p:sldId id="266" r:id="rId10"/>
    <p:sldId id="2146847071" r:id="rId11"/>
    <p:sldId id="2146847068" r:id="rId12"/>
    <p:sldId id="2146847067" r:id="rId13"/>
    <p:sldId id="2146847066" r:id="rId14"/>
    <p:sldId id="2146847065" r:id="rId15"/>
    <p:sldId id="2146847064" r:id="rId16"/>
    <p:sldId id="2146847063" r:id="rId17"/>
    <p:sldId id="2146847062" r:id="rId18"/>
    <p:sldId id="268" r:id="rId19"/>
    <p:sldId id="2146847055"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94660"/>
  </p:normalViewPr>
  <p:slideViewPr>
    <p:cSldViewPr snapToGrid="0">
      <p:cViewPr varScale="1">
        <p:scale>
          <a:sx n="78" d="100"/>
          <a:sy n="78" d="100"/>
        </p:scale>
        <p:origin x="64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LIBRARY AI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Priyanka V-Manipal Institute of Technology, Bengaluru-Computer Science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2017B-3468-411A-94B8-82C51C35E1D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8B6B60B-854A-B89F-8005-2F952C0A96E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AI-generated content may be incorrect.">
            <a:extLst>
              <a:ext uri="{FF2B5EF4-FFF2-40B4-BE49-F238E27FC236}">
                <a16:creationId xmlns:a16="http://schemas.microsoft.com/office/drawing/2014/main" id="{46580E85-3C24-D887-FE0E-6174E68D9D49}"/>
              </a:ext>
            </a:extLst>
          </p:cNvPr>
          <p:cNvPicPr>
            <a:picLocks noGrp="1" noChangeAspect="1"/>
          </p:cNvPicPr>
          <p:nvPr>
            <p:ph idx="1"/>
          </p:nvPr>
        </p:nvPicPr>
        <p:blipFill>
          <a:blip r:embed="rId2"/>
          <a:stretch>
            <a:fillRect/>
          </a:stretch>
        </p:blipFill>
        <p:spPr>
          <a:xfrm>
            <a:off x="6232302" y="1374949"/>
            <a:ext cx="5313377" cy="4780895"/>
          </a:xfrm>
        </p:spPr>
      </p:pic>
      <p:pic>
        <p:nvPicPr>
          <p:cNvPr id="6" name="Picture 5" descr="A screenshot of a computer&#10;&#10;AI-generated content may be incorrect.">
            <a:extLst>
              <a:ext uri="{FF2B5EF4-FFF2-40B4-BE49-F238E27FC236}">
                <a16:creationId xmlns:a16="http://schemas.microsoft.com/office/drawing/2014/main" id="{F3DA622C-EFF5-58BB-079C-0C56916BEE84}"/>
              </a:ext>
            </a:extLst>
          </p:cNvPr>
          <p:cNvPicPr>
            <a:picLocks noChangeAspect="1"/>
          </p:cNvPicPr>
          <p:nvPr/>
        </p:nvPicPr>
        <p:blipFill>
          <a:blip r:embed="rId3"/>
          <a:stretch>
            <a:fillRect/>
          </a:stretch>
        </p:blipFill>
        <p:spPr>
          <a:xfrm>
            <a:off x="646321" y="1232452"/>
            <a:ext cx="5585981" cy="5084752"/>
          </a:xfrm>
          <a:prstGeom prst="rect">
            <a:avLst/>
          </a:prstGeom>
        </p:spPr>
      </p:pic>
      <p:sp>
        <p:nvSpPr>
          <p:cNvPr id="4" name="TextBox 3">
            <a:extLst>
              <a:ext uri="{FF2B5EF4-FFF2-40B4-BE49-F238E27FC236}">
                <a16:creationId xmlns:a16="http://schemas.microsoft.com/office/drawing/2014/main" id="{20B1CDF1-5684-9800-3387-3BE254ADBEF2}"/>
              </a:ext>
            </a:extLst>
          </p:cNvPr>
          <p:cNvSpPr txBox="1"/>
          <p:nvPr/>
        </p:nvSpPr>
        <p:spPr>
          <a:xfrm>
            <a:off x="646321" y="6211669"/>
            <a:ext cx="9537290" cy="646331"/>
          </a:xfrm>
          <a:prstGeom prst="rect">
            <a:avLst/>
          </a:prstGeom>
          <a:noFill/>
        </p:spPr>
        <p:txBody>
          <a:bodyPr wrap="square">
            <a:spAutoFit/>
          </a:bodyPr>
          <a:lstStyle/>
          <a:p>
            <a:pPr>
              <a:buNone/>
            </a:pPr>
            <a:r>
              <a:rPr lang="en-US" dirty="0"/>
              <a:t>The agent correctly processes a complex, syllabus-style query and recommends multiple relevant books.</a:t>
            </a:r>
          </a:p>
        </p:txBody>
      </p:sp>
    </p:spTree>
    <p:extLst>
      <p:ext uri="{BB962C8B-B14F-4D97-AF65-F5344CB8AC3E}">
        <p14:creationId xmlns:p14="http://schemas.microsoft.com/office/powerpoint/2010/main" val="377345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7773A-CD6F-CE5F-C310-EC0627E46C9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005DD47-78FE-0498-1F2E-E78B192CE75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AI-generated content may be incorrect.">
            <a:extLst>
              <a:ext uri="{FF2B5EF4-FFF2-40B4-BE49-F238E27FC236}">
                <a16:creationId xmlns:a16="http://schemas.microsoft.com/office/drawing/2014/main" id="{B9E36A6D-E983-6E74-A844-26E230CC49EA}"/>
              </a:ext>
            </a:extLst>
          </p:cNvPr>
          <p:cNvPicPr>
            <a:picLocks noGrp="1" noChangeAspect="1"/>
          </p:cNvPicPr>
          <p:nvPr>
            <p:ph idx="1"/>
          </p:nvPr>
        </p:nvPicPr>
        <p:blipFill>
          <a:blip r:embed="rId2"/>
          <a:stretch>
            <a:fillRect/>
          </a:stretch>
        </p:blipFill>
        <p:spPr>
          <a:xfrm>
            <a:off x="1887794" y="1301750"/>
            <a:ext cx="8228174" cy="4768349"/>
          </a:xfrm>
        </p:spPr>
      </p:pic>
      <p:sp>
        <p:nvSpPr>
          <p:cNvPr id="4" name="TextBox 3">
            <a:extLst>
              <a:ext uri="{FF2B5EF4-FFF2-40B4-BE49-F238E27FC236}">
                <a16:creationId xmlns:a16="http://schemas.microsoft.com/office/drawing/2014/main" id="{1D8D80C2-C3DF-C92E-3ED7-F25C471BF436}"/>
              </a:ext>
            </a:extLst>
          </p:cNvPr>
          <p:cNvSpPr txBox="1"/>
          <p:nvPr/>
        </p:nvSpPr>
        <p:spPr>
          <a:xfrm>
            <a:off x="1524000" y="6155844"/>
            <a:ext cx="9144000" cy="369332"/>
          </a:xfrm>
          <a:prstGeom prst="rect">
            <a:avLst/>
          </a:prstGeom>
          <a:noFill/>
        </p:spPr>
        <p:txBody>
          <a:bodyPr wrap="square">
            <a:spAutoFit/>
          </a:bodyPr>
          <a:lstStyle/>
          <a:p>
            <a:r>
              <a:rPr lang="en-US" dirty="0"/>
              <a:t>Creating a new deployment space to collect assets and manage the AI agent's deployment.</a:t>
            </a:r>
            <a:endParaRPr lang="en-IN" dirty="0"/>
          </a:p>
        </p:txBody>
      </p:sp>
    </p:spTree>
    <p:extLst>
      <p:ext uri="{BB962C8B-B14F-4D97-AF65-F5344CB8AC3E}">
        <p14:creationId xmlns:p14="http://schemas.microsoft.com/office/powerpoint/2010/main" val="409064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D1785-8B23-D0F6-792C-83C1F76C3D5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3D7821B-006A-B2E3-9CA0-BE56552567C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AI-generated content may be incorrect.">
            <a:extLst>
              <a:ext uri="{FF2B5EF4-FFF2-40B4-BE49-F238E27FC236}">
                <a16:creationId xmlns:a16="http://schemas.microsoft.com/office/drawing/2014/main" id="{04E4C46C-7B5E-3B47-B0E1-D4D9A0ADF1F4}"/>
              </a:ext>
            </a:extLst>
          </p:cNvPr>
          <p:cNvPicPr>
            <a:picLocks noGrp="1" noChangeAspect="1"/>
          </p:cNvPicPr>
          <p:nvPr>
            <p:ph idx="1"/>
          </p:nvPr>
        </p:nvPicPr>
        <p:blipFill>
          <a:blip r:embed="rId2"/>
          <a:stretch>
            <a:fillRect/>
          </a:stretch>
        </p:blipFill>
        <p:spPr>
          <a:xfrm>
            <a:off x="845805" y="1140825"/>
            <a:ext cx="10323409" cy="4673600"/>
          </a:xfrm>
        </p:spPr>
      </p:pic>
      <p:sp>
        <p:nvSpPr>
          <p:cNvPr id="4" name="TextBox 3">
            <a:extLst>
              <a:ext uri="{FF2B5EF4-FFF2-40B4-BE49-F238E27FC236}">
                <a16:creationId xmlns:a16="http://schemas.microsoft.com/office/drawing/2014/main" id="{55A0DD03-7F62-557A-03B3-09EADE5491CD}"/>
              </a:ext>
            </a:extLst>
          </p:cNvPr>
          <p:cNvSpPr txBox="1"/>
          <p:nvPr/>
        </p:nvSpPr>
        <p:spPr>
          <a:xfrm>
            <a:off x="2084439" y="5871472"/>
            <a:ext cx="7551174" cy="369332"/>
          </a:xfrm>
          <a:prstGeom prst="rect">
            <a:avLst/>
          </a:prstGeom>
          <a:noFill/>
        </p:spPr>
        <p:txBody>
          <a:bodyPr wrap="square">
            <a:spAutoFit/>
          </a:bodyPr>
          <a:lstStyle/>
          <a:p>
            <a:r>
              <a:rPr lang="en-US" dirty="0"/>
              <a:t>Defining the final details to deploy the agent as an online AI service.</a:t>
            </a:r>
            <a:endParaRPr lang="en-IN" dirty="0"/>
          </a:p>
        </p:txBody>
      </p:sp>
    </p:spTree>
    <p:extLst>
      <p:ext uri="{BB962C8B-B14F-4D97-AF65-F5344CB8AC3E}">
        <p14:creationId xmlns:p14="http://schemas.microsoft.com/office/powerpoint/2010/main" val="363458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550B6-C4E8-9FCC-C56C-B2D5237F717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4F080FC-5D6D-AD12-A3C5-C5503899437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AI-generated content may be incorrect.">
            <a:extLst>
              <a:ext uri="{FF2B5EF4-FFF2-40B4-BE49-F238E27FC236}">
                <a16:creationId xmlns:a16="http://schemas.microsoft.com/office/drawing/2014/main" id="{EA1C3EBA-90C4-FA76-DDD8-BFAA2129FBA1}"/>
              </a:ext>
            </a:extLst>
          </p:cNvPr>
          <p:cNvPicPr>
            <a:picLocks noGrp="1" noChangeAspect="1"/>
          </p:cNvPicPr>
          <p:nvPr>
            <p:ph idx="1"/>
          </p:nvPr>
        </p:nvPicPr>
        <p:blipFill>
          <a:blip r:embed="rId2"/>
          <a:stretch>
            <a:fillRect/>
          </a:stretch>
        </p:blipFill>
        <p:spPr>
          <a:xfrm>
            <a:off x="1063704" y="1301750"/>
            <a:ext cx="10064592" cy="4673600"/>
          </a:xfrm>
        </p:spPr>
      </p:pic>
      <p:sp>
        <p:nvSpPr>
          <p:cNvPr id="4" name="TextBox 3">
            <a:extLst>
              <a:ext uri="{FF2B5EF4-FFF2-40B4-BE49-F238E27FC236}">
                <a16:creationId xmlns:a16="http://schemas.microsoft.com/office/drawing/2014/main" id="{4D5C4898-ABA6-6C46-DEED-1FF975E04D03}"/>
              </a:ext>
            </a:extLst>
          </p:cNvPr>
          <p:cNvSpPr txBox="1"/>
          <p:nvPr/>
        </p:nvSpPr>
        <p:spPr>
          <a:xfrm>
            <a:off x="1063704" y="6022525"/>
            <a:ext cx="9497961" cy="369332"/>
          </a:xfrm>
          <a:prstGeom prst="rect">
            <a:avLst/>
          </a:prstGeom>
          <a:noFill/>
        </p:spPr>
        <p:txBody>
          <a:bodyPr wrap="square">
            <a:spAutoFit/>
          </a:bodyPr>
          <a:lstStyle/>
          <a:p>
            <a:r>
              <a:rPr lang="en-US" dirty="0"/>
              <a:t>The agent is now successfully deployed and providing correct responses in the live preview.</a:t>
            </a:r>
            <a:endParaRPr lang="en-IN" dirty="0"/>
          </a:p>
        </p:txBody>
      </p:sp>
    </p:spTree>
    <p:extLst>
      <p:ext uri="{BB962C8B-B14F-4D97-AF65-F5344CB8AC3E}">
        <p14:creationId xmlns:p14="http://schemas.microsoft.com/office/powerpoint/2010/main" val="395785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ECBFD-73AE-7118-8DD8-A8E5BA42BD7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AC9CA67-C48C-8249-2FDC-0D5786D1273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A screenshot of a computer&#10;&#10;AI-generated content may be incorrect.">
            <a:extLst>
              <a:ext uri="{FF2B5EF4-FFF2-40B4-BE49-F238E27FC236}">
                <a16:creationId xmlns:a16="http://schemas.microsoft.com/office/drawing/2014/main" id="{53296186-0889-90E8-E800-2B0D3BD33019}"/>
              </a:ext>
            </a:extLst>
          </p:cNvPr>
          <p:cNvPicPr>
            <a:picLocks noGrp="1" noChangeAspect="1"/>
          </p:cNvPicPr>
          <p:nvPr>
            <p:ph idx="1"/>
          </p:nvPr>
        </p:nvPicPr>
        <p:blipFill>
          <a:blip r:embed="rId2"/>
          <a:stretch>
            <a:fillRect/>
          </a:stretch>
        </p:blipFill>
        <p:spPr>
          <a:xfrm>
            <a:off x="1108384" y="1301750"/>
            <a:ext cx="9975231" cy="4673600"/>
          </a:xfrm>
        </p:spPr>
      </p:pic>
      <p:sp>
        <p:nvSpPr>
          <p:cNvPr id="3" name="TextBox 2">
            <a:extLst>
              <a:ext uri="{FF2B5EF4-FFF2-40B4-BE49-F238E27FC236}">
                <a16:creationId xmlns:a16="http://schemas.microsoft.com/office/drawing/2014/main" id="{1DCF506C-89C3-3F0F-8913-8E60E27842E2}"/>
              </a:ext>
            </a:extLst>
          </p:cNvPr>
          <p:cNvSpPr txBox="1"/>
          <p:nvPr/>
        </p:nvSpPr>
        <p:spPr>
          <a:xfrm>
            <a:off x="1022555" y="5975350"/>
            <a:ext cx="9124336" cy="646331"/>
          </a:xfrm>
          <a:prstGeom prst="rect">
            <a:avLst/>
          </a:prstGeom>
          <a:noFill/>
        </p:spPr>
        <p:txBody>
          <a:bodyPr wrap="square">
            <a:spAutoFit/>
          </a:bodyPr>
          <a:lstStyle/>
          <a:p>
            <a:r>
              <a:rPr lang="en-US" dirty="0"/>
              <a:t>The agent completes its response with a polite closing, demonstrating a well-rounded and user-friendly interaction.</a:t>
            </a:r>
            <a:endParaRPr lang="en-IN" dirty="0"/>
          </a:p>
        </p:txBody>
      </p:sp>
    </p:spTree>
    <p:extLst>
      <p:ext uri="{BB962C8B-B14F-4D97-AF65-F5344CB8AC3E}">
        <p14:creationId xmlns:p14="http://schemas.microsoft.com/office/powerpoint/2010/main" val="265436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1" dirty="0"/>
              <a:t>Summary of Findings:</a:t>
            </a:r>
            <a:r>
              <a:rPr lang="en-US" sz="2000" dirty="0"/>
              <a:t> The project successfully demonstrates the feasibility of a Library AI Agent built on IBM Cloud and AI technologies. The semantic matching engine proved effective at identifying relevant learning materials from a syllabus.</a:t>
            </a:r>
          </a:p>
          <a:p>
            <a:pPr marL="305435" indent="-305435"/>
            <a:r>
              <a:rPr lang="en-US" sz="2000" b="1" dirty="0"/>
              <a:t>Effectiveness of Solution:</a:t>
            </a:r>
            <a:r>
              <a:rPr lang="en-US" sz="2000" dirty="0"/>
              <a:t> The proposed solution directly addresses the core problem by automating the research process, saving students significant time and effort. It enhances the value of the library's collection by making it more accessible and aligned with the curriculum.</a:t>
            </a:r>
          </a:p>
          <a:p>
            <a:pPr marL="305435" indent="-305435"/>
            <a:r>
              <a:rPr lang="en-US" sz="2000" b="1" dirty="0"/>
              <a:t>Challenges &amp; Improvements:</a:t>
            </a:r>
            <a:r>
              <a:rPr lang="en-US" sz="2000" dirty="0"/>
              <a:t> A key challenge was standardizing the varied formats of syllabi. Future improvements could involve more advanced parsing techniques to better structure the incoming documents.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1" dirty="0"/>
              <a:t>Incorporate Collaborative Filtering:</a:t>
            </a:r>
            <a:r>
              <a:rPr lang="en-US" dirty="0"/>
              <a:t> Analyze borrowing patterns to suggest books that "students in your course also found useful," adding a layer of social recommendation.</a:t>
            </a:r>
          </a:p>
          <a:p>
            <a:pPr marL="305435" indent="-305435"/>
            <a:r>
              <a:rPr lang="en-US" b="1" dirty="0"/>
              <a:t>Expand Data Sources:</a:t>
            </a:r>
            <a:r>
              <a:rPr lang="en-US" dirty="0"/>
              <a:t> Integrate with academic journals, articles, and other online resources subscribed to by the library.</a:t>
            </a:r>
          </a:p>
          <a:p>
            <a:pPr marL="305435" indent="-305435"/>
            <a:r>
              <a:rPr lang="en-US" b="1" dirty="0"/>
              <a:t>Deeper LMS Integration:</a:t>
            </a:r>
            <a:r>
              <a:rPr lang="en-US" dirty="0"/>
              <a:t> Connect directly with Learning Management Systems (like Moodle, Canvas, Blackboard) to automatically pull course information and assignments.</a:t>
            </a:r>
          </a:p>
          <a:p>
            <a:pPr marL="305435" indent="-305435"/>
            <a:r>
              <a:rPr lang="en-US" b="1" dirty="0"/>
              <a:t>Multi-Language Support:</a:t>
            </a:r>
            <a:r>
              <a:rPr lang="en-US" dirty="0"/>
              <a:t> Extend the NLP capabilities to support syllabi and resources in multiple languages.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Documentation for IBM watsonx.ai and the Granite Model Series.</a:t>
            </a:r>
          </a:p>
          <a:p>
            <a:pPr marL="305435" indent="-305435"/>
            <a:r>
              <a:rPr lang="en-IN" sz="2400" dirty="0"/>
              <a:t>IBM Cloud Code Engine and IBM Cloud Databases official documentation.</a:t>
            </a:r>
          </a:p>
          <a:p>
            <a:pPr marL="305435" indent="-305435"/>
            <a:r>
              <a:rPr lang="en-US" sz="2400" dirty="0"/>
              <a:t>Salton, G., Wong, A., &amp; Yang, C. S. (1975). A vector space model for automatic indexing. </a:t>
            </a:r>
            <a:r>
              <a:rPr lang="en-US" sz="2400" i="1" dirty="0"/>
              <a:t>Communications of the ACM, 18</a:t>
            </a:r>
            <a:r>
              <a:rPr lang="en-US" sz="2400" dirty="0"/>
              <a:t>(11), 613-620. (Foundation of vector space models).</a:t>
            </a:r>
          </a:p>
          <a:p>
            <a:pPr marL="305435" indent="-305435"/>
            <a:r>
              <a:rPr lang="en-IN" sz="2400" dirty="0"/>
              <a:t>Ricci, F., Rokach, L., &amp; Shapira, B. (2011). Introduction to Recommender Systems Handbook. </a:t>
            </a:r>
            <a:r>
              <a:rPr lang="en-IN" sz="2400" i="1" dirty="0"/>
              <a:t>Recommender Systems Handbook</a:t>
            </a:r>
            <a:r>
              <a:rPr lang="en-IN" sz="2400" dirty="0"/>
              <a:t>, 1-35. (Overview of recommendation system concepts).</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descr="A close-up of a certificate&#10;&#10;AI-generated content may be incorrect.">
            <a:extLst>
              <a:ext uri="{FF2B5EF4-FFF2-40B4-BE49-F238E27FC236}">
                <a16:creationId xmlns:a16="http://schemas.microsoft.com/office/drawing/2014/main" id="{79E1209E-E2C4-1749-4C27-075FDCC2B82A}"/>
              </a:ext>
            </a:extLst>
          </p:cNvPr>
          <p:cNvPicPr>
            <a:picLocks noGrp="1" noChangeAspect="1"/>
          </p:cNvPicPr>
          <p:nvPr>
            <p:ph idx="1"/>
          </p:nvPr>
        </p:nvPicPr>
        <p:blipFill>
          <a:blip r:embed="rId2"/>
          <a:stretch>
            <a:fillRect/>
          </a:stretch>
        </p:blipFill>
        <p:spPr>
          <a:xfrm>
            <a:off x="2964688" y="1301750"/>
            <a:ext cx="6262623" cy="4673600"/>
          </a:xfr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562A598D-C94A-3267-BA86-7C6924A43694}"/>
              </a:ext>
            </a:extLst>
          </p:cNvPr>
          <p:cNvPicPr>
            <a:picLocks noGrp="1" noChangeAspect="1"/>
          </p:cNvPicPr>
          <p:nvPr>
            <p:ph idx="1"/>
          </p:nvPr>
        </p:nvPicPr>
        <p:blipFill>
          <a:blip r:embed="rId2"/>
          <a:stretch>
            <a:fillRect/>
          </a:stretch>
        </p:blipFill>
        <p:spPr>
          <a:xfrm>
            <a:off x="2972883" y="1301750"/>
            <a:ext cx="6246233" cy="4673600"/>
          </a:xfrm>
        </p:spPr>
      </p:pic>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ertificate with a yellow light bulb&#10;&#10;AI-generated content may be incorrect.">
            <a:extLst>
              <a:ext uri="{FF2B5EF4-FFF2-40B4-BE49-F238E27FC236}">
                <a16:creationId xmlns:a16="http://schemas.microsoft.com/office/drawing/2014/main" id="{B53CF2BC-9EDC-A1CD-4ACE-FF5AB7D8F86A}"/>
              </a:ext>
            </a:extLst>
          </p:cNvPr>
          <p:cNvPicPr>
            <a:picLocks noGrp="1" noChangeAspect="1"/>
          </p:cNvPicPr>
          <p:nvPr>
            <p:ph idx="1"/>
          </p:nvPr>
        </p:nvPicPr>
        <p:blipFill>
          <a:blip r:embed="rId2"/>
          <a:stretch>
            <a:fillRect/>
          </a:stretch>
        </p:blipFill>
        <p:spPr>
          <a:xfrm>
            <a:off x="2261582" y="1301750"/>
            <a:ext cx="7668835" cy="4673600"/>
          </a:xfrm>
        </p:spPr>
      </p:pic>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Students face a significant challenge in finding library materials that directly align with their specific course syllabi and academic tasks. The traditional search process is often generic and time-consuming, leading to the underutilization of valuable resources and inefficient use of study time. This project seizes the opportunity to develop an intelligent "Library AI Agent" to act as a personalized research assistant. As per the project mandate, the solution will leverage the IBM NLP models to understand academic documents and will be deployed on </a:t>
            </a:r>
            <a:r>
              <a:rPr lang="en-US" b="1" dirty="0"/>
              <a:t>IBM Cloud Lite services</a:t>
            </a:r>
            <a:r>
              <a:rPr lang="en-US" dirty="0"/>
              <a:t>. The ultimate objective is to create a seamless system that enhances resource discovery, boosts student engagement, and directly supports academic success.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The proposed system will address the challenge by leveraging AI and cloud technologies to deliver personalized recommendations. The solution will consist of the following components: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Integrate the library's book catalog and real-time availability API.</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Enable secure uploads of course syllabi and user queries.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NLP &amp; Feature Extraction (Powered by IBM Granite):</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Clean and preprocess all data sources for consistency.</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Use the IBM Granite model to extract key topics and concepts from syllabi and book descriptions.</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Develop a semantic matching engine to align student needs with library resources.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panose="020F0502020204030204" pitchFamily="34" charset="0"/>
                <a:ea typeface="Calibri" panose="020F0502020204030204" pitchFamily="34" charset="0"/>
                <a:cs typeface="Calibri" panose="020F0502020204030204" pitchFamily="34" charset="0"/>
              </a:rPr>
              <a:t>AI Recommendation Engine:</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Implement a content-based filtering algorithm for highly relevant, context-aware suggestions.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Integrate a conversational interface using IBM </a:t>
            </a:r>
            <a:r>
              <a:rPr lang="en-US" sz="1200" b="1" dirty="0" err="1">
                <a:latin typeface="Calibri" panose="020F0502020204030204" pitchFamily="34" charset="0"/>
                <a:ea typeface="Calibri" panose="020F0502020204030204" pitchFamily="34" charset="0"/>
                <a:cs typeface="Calibri" panose="020F0502020204030204" pitchFamily="34" charset="0"/>
              </a:rPr>
              <a:t>Watsonx</a:t>
            </a:r>
            <a:r>
              <a:rPr lang="en-US" sz="1200" b="1" dirty="0">
                <a:latin typeface="Calibri" panose="020F0502020204030204" pitchFamily="34" charset="0"/>
                <a:ea typeface="Calibri" panose="020F0502020204030204" pitchFamily="34" charset="0"/>
                <a:cs typeface="Calibri" panose="020F0502020204030204" pitchFamily="34" charset="0"/>
              </a:rPr>
              <a:t> Assistant for natural user interaction.</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Deployment &amp; Interface (Powered by IBM Cloud):</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Develop a user-friendly web interface for students to interact with the agent.</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Deploy the full application stack on a scalable and reliable IBM Cloud Lite architecture.</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panose="020F0502020204030204" pitchFamily="34" charset="0"/>
                <a:ea typeface="Calibri" panose="020F0502020204030204" pitchFamily="34" charset="0"/>
                <a:cs typeface="Calibri" panose="020F0502020204030204" pitchFamily="34" charset="0"/>
              </a:rPr>
              <a:t>Evaluation &amp; Outcome:</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Assess recommendation accuracy using industry-standard metrics (Precision, Recall).</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The final result will be a fully functional AI agent that streamlines the research process and improves resource utilization.</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This section outlines the overall strategy and methodology for developing the Library AI Agent.</a:t>
            </a:r>
          </a:p>
          <a:p>
            <a:r>
              <a:rPr lang="en-US" b="1" dirty="0">
                <a:latin typeface="Calibri" panose="020F0502020204030204" pitchFamily="34" charset="0"/>
                <a:ea typeface="Calibri" panose="020F0502020204030204" pitchFamily="34" charset="0"/>
                <a:cs typeface="Calibri" panose="020F0502020204030204" pitchFamily="34" charset="0"/>
              </a:rPr>
              <a:t>System Requirements:</a:t>
            </a:r>
          </a:p>
          <a:p>
            <a:pPr>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A web-based portal for user interaction (syllabus upload, query input).</a:t>
            </a:r>
          </a:p>
          <a:p>
            <a:pPr>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A backend service to process requests and integrate with the library database.</a:t>
            </a:r>
          </a:p>
          <a:p>
            <a:pPr>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Real-time API access to the library's catalog and availability data.</a:t>
            </a:r>
          </a:p>
          <a:p>
            <a:pPr>
              <a:buFont typeface="Wingdings" panose="05000000000000000000" pitchFamily="2" charset="2"/>
              <a:buChar char="q"/>
            </a:pPr>
            <a:r>
              <a:rPr lang="en-US" b="1" dirty="0">
                <a:latin typeface="Calibri" panose="020F0502020204030204" pitchFamily="34" charset="0"/>
                <a:ea typeface="Calibri" panose="020F0502020204030204" pitchFamily="34" charset="0"/>
                <a:cs typeface="Calibri" panose="020F0502020204030204" pitchFamily="34" charset="0"/>
              </a:rPr>
              <a:t>A secure, scalable cloud environment for hosting the application and AI models.</a:t>
            </a:r>
          </a:p>
          <a:p>
            <a:r>
              <a:rPr lang="en-IN" sz="1800" b="1" dirty="0">
                <a:latin typeface="Calibri" panose="020F0502020204030204" pitchFamily="34" charset="0"/>
                <a:ea typeface="Calibri" panose="020F0502020204030204" pitchFamily="34" charset="0"/>
                <a:cs typeface="Calibri" panose="020F0502020204030204" pitchFamily="34" charset="0"/>
              </a:rPr>
              <a:t>Technology &amp; Libraries Required:</a:t>
            </a:r>
          </a:p>
          <a:p>
            <a:pPr>
              <a:buFont typeface="Wingdings" panose="05000000000000000000" pitchFamily="2" charset="2"/>
              <a:buChar char="q"/>
            </a:pPr>
            <a:r>
              <a:rPr lang="en-IN" sz="1800" b="1" dirty="0">
                <a:latin typeface="Calibri" panose="020F0502020204030204" pitchFamily="34" charset="0"/>
                <a:ea typeface="Calibri" panose="020F0502020204030204" pitchFamily="34" charset="0"/>
                <a:cs typeface="Calibri" panose="020F0502020204030204" pitchFamily="34" charset="0"/>
              </a:rPr>
              <a:t>Cloud Platform: IBM Cloud Lite (for hosting, database, and AI services).</a:t>
            </a:r>
          </a:p>
          <a:p>
            <a:pPr>
              <a:buFont typeface="Wingdings" panose="05000000000000000000" pitchFamily="2" charset="2"/>
              <a:buChar char="q"/>
            </a:pPr>
            <a:r>
              <a:rPr lang="en-IN" sz="1800" b="1" dirty="0">
                <a:latin typeface="Calibri" panose="020F0502020204030204" pitchFamily="34" charset="0"/>
                <a:ea typeface="Calibri" panose="020F0502020204030204" pitchFamily="34" charset="0"/>
                <a:cs typeface="Calibri" panose="020F0502020204030204" pitchFamily="34" charset="0"/>
              </a:rPr>
              <a:t>Core AI Model: IBM Granite for Natural Language Processing (via watsonx.ai).</a:t>
            </a:r>
          </a:p>
          <a:p>
            <a:pPr>
              <a:buFont typeface="Wingdings" panose="05000000000000000000" pitchFamily="2" charset="2"/>
              <a:buChar char="q"/>
            </a:pPr>
            <a:r>
              <a:rPr lang="en-IN" sz="1800" b="1" dirty="0">
                <a:latin typeface="Calibri" panose="020F0502020204030204" pitchFamily="34" charset="0"/>
                <a:ea typeface="Calibri" panose="020F0502020204030204" pitchFamily="34" charset="0"/>
                <a:cs typeface="Calibri" panose="020F0502020204030204" pitchFamily="34" charset="0"/>
              </a:rPr>
              <a:t>Conversational AI: IBM </a:t>
            </a:r>
            <a:r>
              <a:rPr lang="en-IN" sz="1800" b="1" dirty="0" err="1">
                <a:latin typeface="Calibri" panose="020F0502020204030204" pitchFamily="34" charset="0"/>
                <a:ea typeface="Calibri" panose="020F0502020204030204" pitchFamily="34" charset="0"/>
                <a:cs typeface="Calibri" panose="020F0502020204030204" pitchFamily="34" charset="0"/>
              </a:rPr>
              <a:t>watsonx</a:t>
            </a:r>
            <a:r>
              <a:rPr lang="en-IN" sz="1800" b="1" dirty="0">
                <a:latin typeface="Calibri" panose="020F0502020204030204" pitchFamily="34" charset="0"/>
                <a:ea typeface="Calibri" panose="020F0502020204030204" pitchFamily="34" charset="0"/>
                <a:cs typeface="Calibri" panose="020F0502020204030204" pitchFamily="34" charset="0"/>
              </a:rPr>
              <a:t> Assistant for the user-facing chatbot.</a:t>
            </a:r>
          </a:p>
          <a:p>
            <a:pPr>
              <a:buFont typeface="Wingdings" panose="05000000000000000000" pitchFamily="2" charset="2"/>
              <a:buChar char="q"/>
            </a:pPr>
            <a:r>
              <a:rPr lang="en-IN" sz="1800" b="1" dirty="0">
                <a:latin typeface="Calibri" panose="020F0502020204030204" pitchFamily="34" charset="0"/>
                <a:ea typeface="Calibri" panose="020F0502020204030204" pitchFamily="34" charset="0"/>
                <a:cs typeface="Calibri" panose="020F0502020204030204" pitchFamily="34" charset="0"/>
              </a:rPr>
              <a:t>Backend: Python (Flask/Django) or Node.js for building the application logic.</a:t>
            </a:r>
          </a:p>
          <a:p>
            <a:pPr>
              <a:buFont typeface="Wingdings" panose="05000000000000000000" pitchFamily="2" charset="2"/>
              <a:buChar char="q"/>
            </a:pPr>
            <a:r>
              <a:rPr lang="en-IN" sz="1800" b="1" dirty="0">
                <a:latin typeface="Calibri" panose="020F0502020204030204" pitchFamily="34" charset="0"/>
                <a:ea typeface="Calibri" panose="020F0502020204030204" pitchFamily="34" charset="0"/>
                <a:cs typeface="Calibri" panose="020F0502020204030204" pitchFamily="34" charset="0"/>
              </a:rPr>
              <a:t>Database: IBM Cloud Databases (e.g., Db2, PostgreSQL) for storing </a:t>
            </a:r>
            <a:r>
              <a:rPr lang="en-IN" sz="1800" b="1" dirty="0" err="1">
                <a:latin typeface="Calibri" panose="020F0502020204030204" pitchFamily="34" charset="0"/>
                <a:ea typeface="Calibri" panose="020F0502020204030204" pitchFamily="34" charset="0"/>
                <a:cs typeface="Calibri" panose="020F0502020204030204" pitchFamily="34" charset="0"/>
              </a:rPr>
              <a:t>catalog</a:t>
            </a:r>
            <a:r>
              <a:rPr lang="en-IN" sz="1800" b="1" dirty="0">
                <a:latin typeface="Calibri" panose="020F0502020204030204" pitchFamily="34" charset="0"/>
                <a:ea typeface="Calibri" panose="020F0502020204030204" pitchFamily="34" charset="0"/>
                <a:cs typeface="Calibri" panose="020F0502020204030204" pitchFamily="34" charset="0"/>
              </a:rPr>
              <a:t> data and user profiles.</a:t>
            </a:r>
          </a:p>
          <a:p>
            <a:pPr>
              <a:buFont typeface="Wingdings" panose="05000000000000000000" pitchFamily="2" charset="2"/>
              <a:buChar char="q"/>
            </a:pPr>
            <a:r>
              <a:rPr lang="en-IN" sz="1800" b="1" dirty="0">
                <a:latin typeface="Calibri" panose="020F0502020204030204" pitchFamily="34" charset="0"/>
                <a:ea typeface="Calibri" panose="020F0502020204030204" pitchFamily="34" charset="0"/>
                <a:cs typeface="Calibri" panose="020F0502020204030204" pitchFamily="34" charset="0"/>
              </a:rPr>
              <a:t>Frontend: A modern JavaScript framework (e.g., React, Vue) for a dynamic user experience.</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24466" y="1302025"/>
            <a:ext cx="11286342" cy="5226593"/>
          </a:xfrm>
        </p:spPr>
        <p:txBody>
          <a:bodyPr>
            <a:normAutofit lnSpcReduction="10000"/>
          </a:bodyPr>
          <a:lstStyle/>
          <a:p>
            <a:pPr marL="0" indent="0">
              <a:buNone/>
            </a:pPr>
            <a:endParaRPr lang="en-IN" sz="1400" dirty="0"/>
          </a:p>
          <a:p>
            <a:pPr marL="305435" indent="-305435"/>
            <a:r>
              <a:rPr lang="en-IN" sz="1400" b="1" dirty="0">
                <a:ea typeface="+mn-lt"/>
                <a:cs typeface="+mn-lt"/>
              </a:rPr>
              <a:t>Algorithm Selection: </a:t>
            </a:r>
            <a:r>
              <a:rPr lang="en-IN" sz="1400" dirty="0"/>
              <a:t>Semantic Similarity via NLP</a:t>
            </a:r>
          </a:p>
          <a:p>
            <a:pPr marL="629920" lvl="1" indent="-305435"/>
            <a:r>
              <a:rPr lang="en-US" dirty="0"/>
              <a:t>We will use a </a:t>
            </a:r>
            <a:r>
              <a:rPr lang="en-US" b="1" dirty="0"/>
              <a:t>Content-Based Filtering</a:t>
            </a:r>
            <a:r>
              <a:rPr lang="en-US" dirty="0"/>
              <a:t> approach. The core of this is a </a:t>
            </a:r>
            <a:r>
              <a:rPr lang="en-US" b="1" dirty="0"/>
              <a:t>semantic matching engine</a:t>
            </a:r>
            <a:r>
              <a:rPr lang="en-US" dirty="0"/>
              <a:t> powered by the</a:t>
            </a:r>
            <a:r>
              <a:rPr lang="en-US" b="1" dirty="0"/>
              <a:t> IBM </a:t>
            </a:r>
            <a:r>
              <a:rPr lang="en-US" dirty="0"/>
              <a:t>model.</a:t>
            </a:r>
            <a:endParaRPr lang="en-IN" dirty="0"/>
          </a:p>
          <a:p>
            <a:pPr marL="305435" indent="-305435"/>
            <a:r>
              <a:rPr lang="en-IN" sz="1400" b="1" dirty="0">
                <a:ea typeface="+mn-lt"/>
                <a:cs typeface="+mn-lt"/>
              </a:rPr>
              <a:t>Data Input:</a:t>
            </a:r>
            <a:endParaRPr lang="en-IN" sz="1400" dirty="0"/>
          </a:p>
          <a:p>
            <a:pPr marL="629920" lvl="1" indent="-305435"/>
            <a:r>
              <a:rPr lang="en-IN" b="1" dirty="0"/>
              <a:t>Source 1:</a:t>
            </a:r>
            <a:r>
              <a:rPr lang="en-IN" dirty="0"/>
              <a:t> User-uploaded course syllabus (PDF, DOCX, or plain text).</a:t>
            </a:r>
          </a:p>
          <a:p>
            <a:pPr marL="629920" lvl="1" indent="-305435"/>
            <a:r>
              <a:rPr lang="en-US" b="1" dirty="0"/>
              <a:t>Source 2:</a:t>
            </a:r>
            <a:r>
              <a:rPr lang="en-US" dirty="0"/>
              <a:t> Library book catalog (metadata including title, author, description, keywords).</a:t>
            </a:r>
          </a:p>
          <a:p>
            <a:pPr marL="629920" lvl="1" indent="-305435"/>
            <a:r>
              <a:rPr lang="en-US" b="1" dirty="0"/>
              <a:t>Source 3:</a:t>
            </a:r>
            <a:r>
              <a:rPr lang="en-US" dirty="0"/>
              <a:t> Real-time library API data (for availability and location).</a:t>
            </a:r>
            <a:endParaRPr lang="en-IN" dirty="0"/>
          </a:p>
          <a:p>
            <a:pPr marL="305435" indent="-305435"/>
            <a:r>
              <a:rPr lang="en-IN" sz="1400" b="1" dirty="0"/>
              <a:t>Processing Workflow:</a:t>
            </a:r>
          </a:p>
          <a:p>
            <a:pPr marL="629920" lvl="1" indent="-305435"/>
            <a:r>
              <a:rPr lang="en-US" dirty="0"/>
              <a:t>The IBM model processes both the syllabus and book descriptions to extract key concepts and generate vector embeddings (numerical representations).</a:t>
            </a:r>
          </a:p>
          <a:p>
            <a:pPr marL="629920" lvl="1" indent="-305435"/>
            <a:r>
              <a:rPr lang="en-US" dirty="0"/>
              <a:t>The semantic matching engine calculates the "cosine similarity" between the syllabus vector and the vector for each book.</a:t>
            </a:r>
          </a:p>
          <a:p>
            <a:pPr marL="629920" lvl="1" indent="-305435"/>
            <a:r>
              <a:rPr lang="en-US" dirty="0"/>
              <a:t>A higher similarity score indicates a closer topical match.</a:t>
            </a:r>
            <a:endParaRPr lang="en-IN" dirty="0"/>
          </a:p>
          <a:p>
            <a:pPr marL="305435" indent="-305435"/>
            <a:r>
              <a:rPr lang="en-IN" sz="1400" b="1" dirty="0"/>
              <a:t>Recommendation &amp; Deployment:</a:t>
            </a:r>
          </a:p>
          <a:p>
            <a:pPr marL="629920" lvl="1" indent="-305435"/>
            <a:r>
              <a:rPr lang="en-US" dirty="0"/>
              <a:t>The system returns a ranked list of books based on their similarity scores.</a:t>
            </a:r>
          </a:p>
          <a:p>
            <a:pPr marL="629920" lvl="1" indent="-305435"/>
            <a:r>
              <a:rPr lang="en-US" dirty="0"/>
              <a:t>The entire application is deployed on </a:t>
            </a:r>
            <a:r>
              <a:rPr lang="en-US" b="1" dirty="0"/>
              <a:t>IBM Cloud Code Engine</a:t>
            </a:r>
            <a:r>
              <a:rPr lang="en-US" dirty="0"/>
              <a:t>, providing a scalable, serverless environment that manages resources automatically.</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4F6E7-6352-4A58-1B7B-88D8C670BFD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1799102-A3B7-18ED-BDB5-F77C23EEA7B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AI-generated content may be incorrect.">
            <a:extLst>
              <a:ext uri="{FF2B5EF4-FFF2-40B4-BE49-F238E27FC236}">
                <a16:creationId xmlns:a16="http://schemas.microsoft.com/office/drawing/2014/main" id="{D6108C93-1AEC-210D-E9DF-0DC199717C94}"/>
              </a:ext>
            </a:extLst>
          </p:cNvPr>
          <p:cNvPicPr>
            <a:picLocks noGrp="1" noChangeAspect="1"/>
          </p:cNvPicPr>
          <p:nvPr>
            <p:ph idx="1"/>
          </p:nvPr>
        </p:nvPicPr>
        <p:blipFill>
          <a:blip r:embed="rId2"/>
          <a:stretch>
            <a:fillRect/>
          </a:stretch>
        </p:blipFill>
        <p:spPr>
          <a:xfrm>
            <a:off x="1169939" y="1202879"/>
            <a:ext cx="9270623" cy="4452242"/>
          </a:xfrm>
        </p:spPr>
      </p:pic>
      <p:sp>
        <p:nvSpPr>
          <p:cNvPr id="10" name="Rectangle 5">
            <a:extLst>
              <a:ext uri="{FF2B5EF4-FFF2-40B4-BE49-F238E27FC236}">
                <a16:creationId xmlns:a16="http://schemas.microsoft.com/office/drawing/2014/main" id="{DB065449-CFAB-F3D6-444A-D4B0EF172BED}"/>
              </a:ext>
            </a:extLst>
          </p:cNvPr>
          <p:cNvSpPr>
            <a:spLocks noChangeArrowheads="1"/>
          </p:cNvSpPr>
          <p:nvPr/>
        </p:nvSpPr>
        <p:spPr bwMode="auto">
          <a:xfrm>
            <a:off x="1169939" y="5786512"/>
            <a:ext cx="1030291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rgbClr val="1B1C1D"/>
                </a:solidFill>
                <a:effectLst/>
              </a:rPr>
              <a:t>Here, we are creating the agent's knowledge base. We've uploaded the </a:t>
            </a:r>
            <a:r>
              <a:rPr kumimoji="0" lang="en-US" altLang="en-US" sz="1600" i="0" u="none" strike="noStrike" cap="none" normalizeH="0" baseline="0" dirty="0">
                <a:ln>
                  <a:noFill/>
                </a:ln>
                <a:solidFill>
                  <a:srgbClr val="575B5F"/>
                </a:solidFill>
                <a:effectLst/>
              </a:rPr>
              <a:t>library_catalog.txt</a:t>
            </a:r>
            <a:r>
              <a:rPr kumimoji="0" lang="en-US" altLang="en-US" sz="1600" i="0" u="none" strike="noStrike" cap="none" normalizeH="0" baseline="0" dirty="0">
                <a:ln>
                  <a:noFill/>
                </a:ln>
                <a:solidFill>
                  <a:srgbClr val="1B1C1D"/>
                </a:solidFill>
                <a:effectLst/>
              </a:rPr>
              <a:t> file and are creating a searchable 'vector index' from it. This crucial step 'grounds' the AI, ensuring it will only use our specific library data to answer student queries.</a:t>
            </a:r>
            <a:endParaRPr kumimoji="0" lang="en-US" altLang="en-US" sz="16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7916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6B8C6-6F1D-4074-1A19-900CF86BF67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679809E-501C-564C-D107-42E62977A2F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descr="A screenshot of a computer&#10;&#10;AI-generated content may be incorrect.">
            <a:extLst>
              <a:ext uri="{FF2B5EF4-FFF2-40B4-BE49-F238E27FC236}">
                <a16:creationId xmlns:a16="http://schemas.microsoft.com/office/drawing/2014/main" id="{FC139F28-9FAA-D075-0F93-3D681349F81B}"/>
              </a:ext>
            </a:extLst>
          </p:cNvPr>
          <p:cNvPicPr>
            <a:picLocks noGrp="1" noChangeAspect="1"/>
          </p:cNvPicPr>
          <p:nvPr>
            <p:ph idx="1"/>
          </p:nvPr>
        </p:nvPicPr>
        <p:blipFill>
          <a:blip r:embed="rId2"/>
          <a:stretch>
            <a:fillRect/>
          </a:stretch>
        </p:blipFill>
        <p:spPr>
          <a:xfrm>
            <a:off x="978662" y="1108262"/>
            <a:ext cx="9900380" cy="4673600"/>
          </a:xfrm>
        </p:spPr>
      </p:pic>
      <p:sp>
        <p:nvSpPr>
          <p:cNvPr id="3" name="TextBox 2">
            <a:extLst>
              <a:ext uri="{FF2B5EF4-FFF2-40B4-BE49-F238E27FC236}">
                <a16:creationId xmlns:a16="http://schemas.microsoft.com/office/drawing/2014/main" id="{04693FB2-1DA0-AACC-B585-FB32BEB43B40}"/>
              </a:ext>
            </a:extLst>
          </p:cNvPr>
          <p:cNvSpPr txBox="1"/>
          <p:nvPr/>
        </p:nvSpPr>
        <p:spPr>
          <a:xfrm>
            <a:off x="1224468" y="5657671"/>
            <a:ext cx="9581184" cy="1200329"/>
          </a:xfrm>
          <a:prstGeom prst="rect">
            <a:avLst/>
          </a:prstGeom>
          <a:noFill/>
        </p:spPr>
        <p:txBody>
          <a:bodyPr wrap="square">
            <a:spAutoFit/>
          </a:bodyPr>
          <a:lstStyle/>
          <a:p>
            <a:r>
              <a:rPr lang="en-US" dirty="0"/>
              <a:t>This screenshot demonstrates a successful test of the Library AI Agent. After receiving the user's query for a book on 'the history of humankind,' the agent correctly searched its knowledge base (the library catalog) and provided a perfectly formatted list of relevant books, proving the core functionality of the system is working as designed.</a:t>
            </a:r>
            <a:endParaRPr lang="en-IN" dirty="0"/>
          </a:p>
        </p:txBody>
      </p:sp>
    </p:spTree>
    <p:extLst>
      <p:ext uri="{BB962C8B-B14F-4D97-AF65-F5344CB8AC3E}">
        <p14:creationId xmlns:p14="http://schemas.microsoft.com/office/powerpoint/2010/main" val="3518165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A9F0B-15B3-8C2B-B3C7-F1F856EFB02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77DFC5-996E-9415-6527-ABEDE9DF3C7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web page&#10;&#10;AI-generated content may be incorrect.">
            <a:extLst>
              <a:ext uri="{FF2B5EF4-FFF2-40B4-BE49-F238E27FC236}">
                <a16:creationId xmlns:a16="http://schemas.microsoft.com/office/drawing/2014/main" id="{CA2723F8-0025-B6DF-3848-B43B04619B69}"/>
              </a:ext>
            </a:extLst>
          </p:cNvPr>
          <p:cNvPicPr>
            <a:picLocks noGrp="1" noChangeAspect="1"/>
          </p:cNvPicPr>
          <p:nvPr>
            <p:ph idx="1"/>
          </p:nvPr>
        </p:nvPicPr>
        <p:blipFill>
          <a:blip r:embed="rId2"/>
          <a:stretch>
            <a:fillRect/>
          </a:stretch>
        </p:blipFill>
        <p:spPr>
          <a:xfrm>
            <a:off x="3260573" y="967304"/>
            <a:ext cx="5238233" cy="4673600"/>
          </a:xfrm>
        </p:spPr>
      </p:pic>
      <p:sp>
        <p:nvSpPr>
          <p:cNvPr id="4" name="TextBox 3">
            <a:extLst>
              <a:ext uri="{FF2B5EF4-FFF2-40B4-BE49-F238E27FC236}">
                <a16:creationId xmlns:a16="http://schemas.microsoft.com/office/drawing/2014/main" id="{8D586815-8B8D-7C52-C033-EA24505AB21C}"/>
              </a:ext>
            </a:extLst>
          </p:cNvPr>
          <p:cNvSpPr txBox="1"/>
          <p:nvPr/>
        </p:nvSpPr>
        <p:spPr>
          <a:xfrm>
            <a:off x="3048000" y="5640904"/>
            <a:ext cx="6096000" cy="1200329"/>
          </a:xfrm>
          <a:prstGeom prst="rect">
            <a:avLst/>
          </a:prstGeom>
          <a:noFill/>
        </p:spPr>
        <p:txBody>
          <a:bodyPr wrap="square">
            <a:spAutoFit/>
          </a:bodyPr>
          <a:lstStyle/>
          <a:p>
            <a:r>
              <a:rPr lang="en-US" dirty="0"/>
              <a:t>Here, the agent successfully handles a broader query for 'business or entrepreneurship,' correctly identifying and recommending multiple relevant books from its knowledge base.</a:t>
            </a:r>
            <a:endParaRPr lang="en-IN" dirty="0"/>
          </a:p>
        </p:txBody>
      </p:sp>
    </p:spTree>
    <p:extLst>
      <p:ext uri="{BB962C8B-B14F-4D97-AF65-F5344CB8AC3E}">
        <p14:creationId xmlns:p14="http://schemas.microsoft.com/office/powerpoint/2010/main" val="130201020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647</TotalTime>
  <Words>1267</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Franklin Gothic Book</vt:lpstr>
      <vt:lpstr>Franklin Gothic Demi</vt:lpstr>
      <vt:lpstr>Wingdings</vt:lpstr>
      <vt:lpstr>Wingdings 2</vt:lpstr>
      <vt:lpstr>DividendVTI</vt:lpstr>
      <vt:lpstr>LIBRARY AI AGENT</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PRIYANKA V - 245816138 - MITBLR</cp:lastModifiedBy>
  <cp:revision>27</cp:revision>
  <dcterms:created xsi:type="dcterms:W3CDTF">2021-05-26T16:50:10Z</dcterms:created>
  <dcterms:modified xsi:type="dcterms:W3CDTF">2025-08-04T11:09:50Z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