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1kuIfvIkExFozOlDOodjbq6dg6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759E67-CB61-4628-BCEB-6334ADA9E335}">
  <a:tblStyle styleId="{61759E67-CB61-4628-BCEB-6334ADA9E33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538CB34-2428-4F81-AF65-61F53E0178A0}" styleName="Table_1">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903f0947d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903f0947d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vestopedia.com/articles/personal-finance/021015/uber-versus-yellow-cabs-new-york-city.as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web.archive.org/web/20180927204255/http:/www.nyc.gov/html/tlc/downloads/pdf/shl_guide.pdf" TargetMode="External"/><Relationship Id="rId4" Type="http://schemas.openxmlformats.org/officeDocument/2006/relationships/hyperlink" Target="https://nypost.com/2017/09/18/the-challenges-of-driving-a-taxi-in-the-age-of-ube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83"/>
        <p:cNvGrpSpPr/>
        <p:nvPr/>
      </p:nvGrpSpPr>
      <p:grpSpPr>
        <a:xfrm>
          <a:off x="0" y="0"/>
          <a:ext cx="0" cy="0"/>
          <a:chOff x="0" y="0"/>
          <a:chExt cx="0" cy="0"/>
        </a:xfrm>
      </p:grpSpPr>
      <p:sp>
        <p:nvSpPr>
          <p:cNvPr id="84" name="Google Shape;84;p1"/>
          <p:cNvSpPr/>
          <p:nvPr/>
        </p:nvSpPr>
        <p:spPr>
          <a:xfrm>
            <a:off x="2001795" y="125917"/>
            <a:ext cx="6536724" cy="691978"/>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5" name="Google Shape;85;p1"/>
          <p:cNvSpPr txBox="1"/>
          <p:nvPr/>
        </p:nvSpPr>
        <p:spPr>
          <a:xfrm>
            <a:off x="2199503" y="188210"/>
            <a:ext cx="633901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rgbClr val="C00000"/>
                </a:solidFill>
                <a:latin typeface="Calibri"/>
                <a:ea typeface="Calibri"/>
                <a:cs typeface="Calibri"/>
                <a:sym typeface="Calibri"/>
              </a:rPr>
              <a:t>Yellow Taxi Cabs Data Analysis</a:t>
            </a:r>
            <a:endParaRPr/>
          </a:p>
        </p:txBody>
      </p:sp>
      <p:sp>
        <p:nvSpPr>
          <p:cNvPr id="86" name="Google Shape;86;p1"/>
          <p:cNvSpPr/>
          <p:nvPr/>
        </p:nvSpPr>
        <p:spPr>
          <a:xfrm>
            <a:off x="9560009" y="6065966"/>
            <a:ext cx="2327191" cy="619040"/>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7" name="Google Shape;87;p1"/>
          <p:cNvSpPr txBox="1"/>
          <p:nvPr/>
        </p:nvSpPr>
        <p:spPr>
          <a:xfrm>
            <a:off x="9724767" y="6065966"/>
            <a:ext cx="216243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rgbClr val="C00000"/>
                </a:solidFill>
                <a:latin typeface="Calibri"/>
                <a:ea typeface="Calibri"/>
                <a:cs typeface="Calibri"/>
                <a:sym typeface="Calibri"/>
              </a:rPr>
              <a:t>Presented by:</a:t>
            </a:r>
            <a:endParaRPr/>
          </a:p>
          <a:p>
            <a:pPr marL="0" marR="0" lvl="0" indent="0" algn="l" rtl="0">
              <a:spcBef>
                <a:spcPts val="0"/>
              </a:spcBef>
              <a:spcAft>
                <a:spcPts val="0"/>
              </a:spcAft>
              <a:buNone/>
            </a:pPr>
            <a:r>
              <a:rPr lang="en-US" sz="1400" b="1">
                <a:solidFill>
                  <a:srgbClr val="C00000"/>
                </a:solidFill>
                <a:latin typeface="Calibri"/>
                <a:ea typeface="Calibri"/>
                <a:cs typeface="Calibri"/>
                <a:sym typeface="Calibri"/>
              </a:rPr>
              <a:t>Group2 </a:t>
            </a:r>
            <a:r>
              <a:rPr lang="en-US" sz="1100" b="1">
                <a:solidFill>
                  <a:srgbClr val="C00000"/>
                </a:solidFill>
                <a:latin typeface="Calibri"/>
                <a:ea typeface="Calibri"/>
                <a:cs typeface="Calibri"/>
                <a:sym typeface="Calibri"/>
              </a:rPr>
              <a:t>(PN2357 ,NH2668</a:t>
            </a:r>
            <a:r>
              <a:rPr lang="en-US" sz="1400" b="1">
                <a:solidFill>
                  <a:srgbClr val="C00000"/>
                </a:solidFill>
                <a:latin typeface="Calibri"/>
                <a:ea typeface="Calibri"/>
                <a:cs typeface="Calibri"/>
                <a:sym typeface="Calibri"/>
              </a:rPr>
              <a:t>)</a:t>
            </a:r>
            <a:endParaRPr/>
          </a:p>
        </p:txBody>
      </p:sp>
      <p:pic>
        <p:nvPicPr>
          <p:cNvPr id="88" name="Google Shape;88;p1"/>
          <p:cNvPicPr preferRelativeResize="0"/>
          <p:nvPr/>
        </p:nvPicPr>
        <p:blipFill rotWithShape="1">
          <a:blip r:embed="rId3">
            <a:alphaModFix/>
          </a:blip>
          <a:srcRect/>
          <a:stretch/>
        </p:blipFill>
        <p:spPr>
          <a:xfrm>
            <a:off x="922640" y="963828"/>
            <a:ext cx="10495003" cy="4990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81"/>
        <p:cNvGrpSpPr/>
        <p:nvPr/>
      </p:nvGrpSpPr>
      <p:grpSpPr>
        <a:xfrm>
          <a:off x="0" y="0"/>
          <a:ext cx="0" cy="0"/>
          <a:chOff x="0" y="0"/>
          <a:chExt cx="0" cy="0"/>
        </a:xfrm>
      </p:grpSpPr>
      <p:sp>
        <p:nvSpPr>
          <p:cNvPr id="182" name="Google Shape;182;g903f0947d3_1_5"/>
          <p:cNvSpPr txBox="1"/>
          <p:nvPr/>
        </p:nvSpPr>
        <p:spPr>
          <a:xfrm>
            <a:off x="556054" y="188210"/>
            <a:ext cx="106887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C00000"/>
                </a:solidFill>
                <a:latin typeface="Calibri"/>
                <a:ea typeface="Calibri"/>
                <a:cs typeface="Calibri"/>
                <a:sym typeface="Calibri"/>
              </a:rPr>
              <a:t>Reference</a:t>
            </a:r>
            <a:endParaRPr sz="3200">
              <a:solidFill>
                <a:srgbClr val="C00000"/>
              </a:solidFill>
              <a:latin typeface="Calibri"/>
              <a:ea typeface="Calibri"/>
              <a:cs typeface="Calibri"/>
              <a:sym typeface="Calibri"/>
            </a:endParaRPr>
          </a:p>
        </p:txBody>
      </p:sp>
      <p:sp>
        <p:nvSpPr>
          <p:cNvPr id="183" name="Google Shape;183;g903f0947d3_1_5"/>
          <p:cNvSpPr txBox="1"/>
          <p:nvPr/>
        </p:nvSpPr>
        <p:spPr>
          <a:xfrm>
            <a:off x="556054" y="1754660"/>
            <a:ext cx="3138600" cy="3939600"/>
          </a:xfrm>
          <a:prstGeom prst="rect">
            <a:avLst/>
          </a:prstGeom>
          <a:noFill/>
          <a:ln>
            <a:noFill/>
          </a:ln>
        </p:spPr>
        <p:txBody>
          <a:bodyPr spcFirstLastPara="1" wrap="square" lIns="91425" tIns="45700" rIns="91425" bIns="45700" anchor="t" anchorCtr="0">
            <a:noAutofit/>
          </a:bodyPr>
          <a:lstStyle/>
          <a:p>
            <a:pPr marL="285750" marR="0" lvl="0" indent="-19685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g903f0947d3_1_5"/>
          <p:cNvSpPr txBox="1"/>
          <p:nvPr/>
        </p:nvSpPr>
        <p:spPr>
          <a:xfrm>
            <a:off x="4964326" y="1592921"/>
            <a:ext cx="2767800" cy="4401300"/>
          </a:xfrm>
          <a:prstGeom prst="rect">
            <a:avLst/>
          </a:prstGeom>
          <a:noFill/>
          <a:ln>
            <a:noFill/>
          </a:ln>
        </p:spPr>
        <p:txBody>
          <a:bodyPr spcFirstLastPara="1" wrap="square" lIns="91425" tIns="45700" rIns="91425" bIns="45700" anchor="t" anchorCtr="0">
            <a:noAutofit/>
          </a:bodyPr>
          <a:lstStyle/>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graphicFrame>
        <p:nvGraphicFramePr>
          <p:cNvPr id="185" name="Google Shape;185;g903f0947d3_1_5"/>
          <p:cNvGraphicFramePr/>
          <p:nvPr/>
        </p:nvGraphicFramePr>
        <p:xfrm>
          <a:off x="3507650" y="827900"/>
          <a:ext cx="8568950" cy="6217920"/>
        </p:xfrm>
        <a:graphic>
          <a:graphicData uri="http://schemas.openxmlformats.org/drawingml/2006/table">
            <a:tbl>
              <a:tblPr bandRow="1">
                <a:noFill/>
                <a:tableStyleId>{4538CB34-2428-4F81-AF65-61F53E0178A0}</a:tableStyleId>
              </a:tblPr>
              <a:tblGrid>
                <a:gridCol w="8568950">
                  <a:extLst>
                    <a:ext uri="{9D8B030D-6E8A-4147-A177-3AD203B41FA5}">
                      <a16:colId xmlns:a16="http://schemas.microsoft.com/office/drawing/2014/main" val="20000"/>
                    </a:ext>
                  </a:extLst>
                </a:gridCol>
              </a:tblGrid>
              <a:tr h="120650">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Count of Taxis  : Sugar, R. (2017, January 17). Uber and Lyft cars now outnumber yellow cabs in NYC 4 to 1. Retrieved August 13, 2020, from https://ny.curbed.com/2017/1/17/14296892/yellow-taxi-nyc-uber-lyft-via-numbers</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73025" marR="73025" marT="0" marB="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50">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Fuel cost : New York Times. (2006, May 10). Calculate how much your gas really costs.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Retrieved August 13, 2020, from https://archive.nytimes.com/www.nytimes.com/packages/html/business/20060510_LEONHARDT/cost_per_mile.html?scp=115</a:t>
                      </a:r>
                      <a:endParaRPr sz="1200">
                        <a:latin typeface="Calibri"/>
                        <a:ea typeface="Calibri"/>
                        <a:cs typeface="Calibri"/>
                        <a:sym typeface="Calibri"/>
                      </a:endParaRPr>
                    </a:p>
                  </a:txBody>
                  <a:tcPr marL="73025" marR="73025" marT="0" marB="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73025" marR="73025" marT="0" marB="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20650">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Mileage: Voelcker, J. (2010, July 29). Cities Want High-Mileage Hybrid Taxis; Judge Says It's Illegal.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Retrieved August 13, 2020, from https://www.greencarreports.com/news/1047703_cities-want-high-mileage-hybrid-taxis-judge-says-its-illegal</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73025" marR="73025" marT="0" marB="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20650">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Insurance cost: Reitz, J. (2016, August 03). Cost Of Owning A Car In New York State.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Retrieved August 13, 2020, from https://lite987.com/cost-of-owning-a-car-in-new-york-state/</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73025" marR="73025" marT="0" marB="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20650">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maintenance cost: NYC Taxi &amp; Limousine Commision,  (2013). The Cost Of Maintaining A Taxi Vehicle In The U.S. &amp; The Alternative Fuel Vehicle Myth</a:t>
                      </a: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Retrieved August 13, 2020, from http://www.tlc-mag.com/archive/pre_2013_site/tlpa_jan10.html</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73025" marR="73025" marT="0" marB="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20650">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License cost : A, H. (2019, August 27). What is a taxi medallion worth?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Retrieved August 13, 2020, from https://www.cityandstateny.com/articles/personality/interviews-profiles/what-are-taxi-medallions-worth.html</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73025" marR="73025" marT="0" marB="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20650">
                <a:tc>
                  <a:txBody>
                    <a:bodyPr/>
                    <a:lstStyle/>
                    <a:p>
                      <a:pPr marL="0" lvl="0" indent="0" algn="l" rtl="0">
                        <a:spcBef>
                          <a:spcPts val="0"/>
                        </a:spcBef>
                        <a:spcAft>
                          <a:spcPts val="0"/>
                        </a:spcAft>
                        <a:buNone/>
                      </a:pPr>
                      <a:r>
                        <a:rPr lang="en-US" sz="1200">
                          <a:latin typeface="Times New Roman"/>
                          <a:ea typeface="Times New Roman"/>
                          <a:cs typeface="Times New Roman"/>
                          <a:sym typeface="Times New Roman"/>
                        </a:rPr>
                        <a:t>Depreciation cost : Chang, S. (2020, May 18). Thinking About Getting A Car In NYC? Think Again.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Retrieved August 13, 2020, from https://gothamist.com/news/thinking-about-getting-car-nyc-think-again</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Salaries: Salary.com, . (2020, July 27). Taxi Driver Salary in New York, NY.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Retrieved August 13, 2020, from https://www.salary.com/research/salary/benchmark/taxi-driver-salary/new-york-ny</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Deductibles: .IRS, (2019, December 31). IRS issues standard mileage rates for 2020. </a:t>
                      </a: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Retrieved August 13, 2020, from https://www.irs.gov/newsroom/irs-issues-standard-mileage-rates-for-2020</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73025" marR="73025" marT="0" marB="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86" name="Google Shape;186;g903f0947d3_1_5"/>
          <p:cNvSpPr txBox="1"/>
          <p:nvPr/>
        </p:nvSpPr>
        <p:spPr>
          <a:xfrm>
            <a:off x="304800" y="304800"/>
            <a:ext cx="3000000" cy="6231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Source of dataset:   https://www1.nyc.gov/site/tlc/about/tlc-trip-record-data.page</a:t>
            </a:r>
            <a:endParaRPr sz="1200">
              <a:solidFill>
                <a:srgbClr val="0000FF"/>
              </a:solidFill>
              <a:latin typeface="Times New Roman"/>
              <a:ea typeface="Times New Roman"/>
              <a:cs typeface="Times New Roman"/>
              <a:sym typeface="Times New Roman"/>
            </a:endParaRPr>
          </a:p>
          <a:p>
            <a:pPr marL="0" lvl="0" indent="0" algn="l" rtl="0">
              <a:spcBef>
                <a:spcPts val="1200"/>
              </a:spcBef>
              <a:spcAft>
                <a:spcPts val="0"/>
              </a:spcAft>
              <a:buNone/>
            </a:pPr>
            <a:r>
              <a:rPr lang="en-US" sz="1200">
                <a:latin typeface="Times New Roman"/>
                <a:ea typeface="Times New Roman"/>
                <a:cs typeface="Times New Roman"/>
                <a:sym typeface="Times New Roman"/>
              </a:rPr>
              <a:t>Majaski, C. (2020, March 07). Uber vs. Yellow Cabs in New York City: What's the Difference? Retrieved August 13, 2020, from </a:t>
            </a:r>
            <a:r>
              <a:rPr lang="en-US" sz="1200">
                <a:uFill>
                  <a:noFill/>
                </a:uFill>
                <a:latin typeface="Times New Roman"/>
                <a:ea typeface="Times New Roman"/>
                <a:cs typeface="Times New Roman"/>
                <a:sym typeface="Times New Roman"/>
                <a:hlinkClick r:id="rId3"/>
              </a:rPr>
              <a:t>https://www.investopedia.com/articles/personal-finance/021015/uber-versus-yellow-cabs-new-york-city.asp</a:t>
            </a:r>
            <a:endParaRPr sz="1200">
              <a:latin typeface="Times New Roman"/>
              <a:ea typeface="Times New Roman"/>
              <a:cs typeface="Times New Roman"/>
              <a:sym typeface="Times New Roman"/>
            </a:endParaRPr>
          </a:p>
          <a:p>
            <a:pPr marL="0" lvl="0" indent="0" algn="l" rtl="0">
              <a:spcBef>
                <a:spcPts val="1200"/>
              </a:spcBef>
              <a:spcAft>
                <a:spcPts val="0"/>
              </a:spcAft>
              <a:buNone/>
            </a:pPr>
            <a:r>
              <a:rPr lang="en-US" sz="1200">
                <a:latin typeface="Times New Roman"/>
                <a:ea typeface="Times New Roman"/>
                <a:cs typeface="Times New Roman"/>
                <a:sym typeface="Times New Roman"/>
              </a:rPr>
              <a:t>Crudele, J. (2017, September 19). The challenges of driving a yellow cab in the age of Uber. Retrieved August 13, 2020, from </a:t>
            </a:r>
            <a:r>
              <a:rPr lang="en-US" sz="1200">
                <a:uFill>
                  <a:noFill/>
                </a:uFill>
                <a:latin typeface="Times New Roman"/>
                <a:ea typeface="Times New Roman"/>
                <a:cs typeface="Times New Roman"/>
                <a:sym typeface="Times New Roman"/>
                <a:hlinkClick r:id="rId4"/>
              </a:rPr>
              <a:t>https://nypost.com/2017/09/18/the-challenges-of-driving-a-taxi-in-the-age-of-uber/</a:t>
            </a:r>
            <a:endParaRPr sz="1200">
              <a:latin typeface="Times New Roman"/>
              <a:ea typeface="Times New Roman"/>
              <a:cs typeface="Times New Roman"/>
              <a:sym typeface="Times New Roman"/>
            </a:endParaRPr>
          </a:p>
          <a:p>
            <a:pPr marL="0" lvl="0" indent="0" algn="l" rtl="0">
              <a:spcBef>
                <a:spcPts val="1200"/>
              </a:spcBef>
              <a:spcAft>
                <a:spcPts val="0"/>
              </a:spcAft>
              <a:buNone/>
            </a:pPr>
            <a:r>
              <a:rPr lang="en-US" sz="1200">
                <a:latin typeface="Times New Roman"/>
                <a:ea typeface="Times New Roman"/>
                <a:cs typeface="Times New Roman"/>
                <a:sym typeface="Times New Roman"/>
              </a:rPr>
              <a:t>NYC Taxi &amp; Limousine Commision,(2013, June) </a:t>
            </a:r>
            <a:r>
              <a:rPr lang="en-US" sz="1200">
                <a:uFill>
                  <a:noFill/>
                </a:uFill>
                <a:latin typeface="Times New Roman"/>
                <a:ea typeface="Times New Roman"/>
                <a:cs typeface="Times New Roman"/>
                <a:sym typeface="Times New Roman"/>
                <a:hlinkClick r:id="rId5"/>
              </a:rPr>
              <a:t>"Guide to understanding the Street Hail Livery (SHL) Service Rules and Requirements</a:t>
            </a: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Retrieved December 18, 2013, from</a:t>
            </a: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uFill>
                  <a:noFill/>
                </a:uFill>
                <a:latin typeface="Times New Roman"/>
                <a:ea typeface="Times New Roman"/>
                <a:cs typeface="Times New Roman"/>
                <a:sym typeface="Times New Roman"/>
                <a:hlinkClick r:id="rId5"/>
              </a:rPr>
              <a:t>https://web.archive.org/web/20180927204255/http://www.nyc.gov/html/tlc/downloads/pdf/shl_guide.pdf</a:t>
            </a:r>
            <a:endParaRPr sz="1200">
              <a:latin typeface="Times New Roman"/>
              <a:ea typeface="Times New Roman"/>
              <a:cs typeface="Times New Roman"/>
              <a:sym typeface="Times New Roman"/>
            </a:endParaRPr>
          </a:p>
          <a:p>
            <a:pPr marL="0" lvl="0" indent="0" algn="just"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*Occupancy factor: Occupancy factor is considered with the fact that every time a taxi does not have rider &amp; they may have to commute more to pick up ride so no amount is paid for that trip</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90"/>
        <p:cNvGrpSpPr/>
        <p:nvPr/>
      </p:nvGrpSpPr>
      <p:grpSpPr>
        <a:xfrm>
          <a:off x="0" y="0"/>
          <a:ext cx="0" cy="0"/>
          <a:chOff x="0" y="0"/>
          <a:chExt cx="0" cy="0"/>
        </a:xfrm>
      </p:grpSpPr>
      <p:sp>
        <p:nvSpPr>
          <p:cNvPr id="191" name="Google Shape;191;p10"/>
          <p:cNvSpPr/>
          <p:nvPr/>
        </p:nvSpPr>
        <p:spPr>
          <a:xfrm>
            <a:off x="3371335" y="2699774"/>
            <a:ext cx="5449200" cy="3785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b="0" cap="none">
                <a:solidFill>
                  <a:srgbClr val="C00000"/>
                </a:solidFill>
                <a:latin typeface="Calibri"/>
                <a:ea typeface="Calibri"/>
                <a:cs typeface="Calibri"/>
                <a:sym typeface="Calibri"/>
              </a:rPr>
              <a:t>THANK YOU</a:t>
            </a:r>
            <a:endParaRPr/>
          </a:p>
          <a:p>
            <a:pPr marL="0" marR="0" lvl="0" indent="0" algn="ctr" rtl="0">
              <a:spcBef>
                <a:spcPts val="0"/>
              </a:spcBef>
              <a:spcAft>
                <a:spcPts val="0"/>
              </a:spcAft>
              <a:buNone/>
            </a:pPr>
            <a:endParaRPr sz="8000">
              <a:solidFill>
                <a:srgbClr val="C00000"/>
              </a:solidFill>
              <a:latin typeface="Calibri"/>
              <a:ea typeface="Calibri"/>
              <a:cs typeface="Calibri"/>
              <a:sym typeface="Calibri"/>
            </a:endParaRPr>
          </a:p>
          <a:p>
            <a:pPr marL="0" marR="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92"/>
        <p:cNvGrpSpPr/>
        <p:nvPr/>
      </p:nvGrpSpPr>
      <p:grpSpPr>
        <a:xfrm>
          <a:off x="0" y="0"/>
          <a:ext cx="0" cy="0"/>
          <a:chOff x="0" y="0"/>
          <a:chExt cx="0" cy="0"/>
        </a:xfrm>
      </p:grpSpPr>
      <p:sp>
        <p:nvSpPr>
          <p:cNvPr id="93" name="Google Shape;93;p2"/>
          <p:cNvSpPr txBox="1"/>
          <p:nvPr/>
        </p:nvSpPr>
        <p:spPr>
          <a:xfrm>
            <a:off x="556054" y="188210"/>
            <a:ext cx="36699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C00000"/>
                </a:solidFill>
                <a:latin typeface="Calibri"/>
                <a:ea typeface="Calibri"/>
                <a:cs typeface="Calibri"/>
                <a:sym typeface="Calibri"/>
              </a:rPr>
              <a:t>Objectives</a:t>
            </a:r>
            <a:endParaRPr/>
          </a:p>
        </p:txBody>
      </p:sp>
      <p:sp>
        <p:nvSpPr>
          <p:cNvPr id="94" name="Google Shape;94;p2"/>
          <p:cNvSpPr/>
          <p:nvPr/>
        </p:nvSpPr>
        <p:spPr>
          <a:xfrm>
            <a:off x="420129" y="188210"/>
            <a:ext cx="11516497" cy="691978"/>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2"/>
          <p:cNvSpPr txBox="1"/>
          <p:nvPr/>
        </p:nvSpPr>
        <p:spPr>
          <a:xfrm>
            <a:off x="852616" y="1828800"/>
            <a:ext cx="4003589" cy="424731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Overview &amp; Problem Statement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Analysis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Spatial Analysis</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Cost Analysis</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Clustering Analysis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Recommendations &amp; Conclusions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Limitations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Q&amp;A</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pic>
        <p:nvPicPr>
          <p:cNvPr id="96" name="Google Shape;96;p2"/>
          <p:cNvPicPr preferRelativeResize="0"/>
          <p:nvPr/>
        </p:nvPicPr>
        <p:blipFill rotWithShape="1">
          <a:blip r:embed="rId3">
            <a:alphaModFix/>
          </a:blip>
          <a:srcRect/>
          <a:stretch/>
        </p:blipFill>
        <p:spPr>
          <a:xfrm>
            <a:off x="6598508" y="1346886"/>
            <a:ext cx="4740876" cy="37564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00"/>
        <p:cNvGrpSpPr/>
        <p:nvPr/>
      </p:nvGrpSpPr>
      <p:grpSpPr>
        <a:xfrm>
          <a:off x="0" y="0"/>
          <a:ext cx="0" cy="0"/>
          <a:chOff x="0" y="0"/>
          <a:chExt cx="0" cy="0"/>
        </a:xfrm>
      </p:grpSpPr>
      <p:sp>
        <p:nvSpPr>
          <p:cNvPr id="101" name="Google Shape;101;p3"/>
          <p:cNvSpPr txBox="1"/>
          <p:nvPr/>
        </p:nvSpPr>
        <p:spPr>
          <a:xfrm>
            <a:off x="556054" y="188210"/>
            <a:ext cx="898336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Overview &amp; Problem Statement</a:t>
            </a:r>
            <a:endParaRPr/>
          </a:p>
        </p:txBody>
      </p:sp>
      <p:sp>
        <p:nvSpPr>
          <p:cNvPr id="102" name="Google Shape;102;p3"/>
          <p:cNvSpPr/>
          <p:nvPr/>
        </p:nvSpPr>
        <p:spPr>
          <a:xfrm>
            <a:off x="420130" y="188210"/>
            <a:ext cx="11244650" cy="691978"/>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txBox="1"/>
          <p:nvPr/>
        </p:nvSpPr>
        <p:spPr>
          <a:xfrm>
            <a:off x="852616" y="1828800"/>
            <a:ext cx="400358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grpSp>
        <p:nvGrpSpPr>
          <p:cNvPr id="104" name="Google Shape;104;p3"/>
          <p:cNvGrpSpPr/>
          <p:nvPr/>
        </p:nvGrpSpPr>
        <p:grpSpPr>
          <a:xfrm>
            <a:off x="490153" y="1632423"/>
            <a:ext cx="11174626" cy="3469589"/>
            <a:chOff x="0" y="26042"/>
            <a:chExt cx="11174626" cy="3469589"/>
          </a:xfrm>
        </p:grpSpPr>
        <p:sp>
          <p:nvSpPr>
            <p:cNvPr id="105" name="Google Shape;105;p3"/>
            <p:cNvSpPr/>
            <p:nvPr/>
          </p:nvSpPr>
          <p:spPr>
            <a:xfrm>
              <a:off x="0" y="26042"/>
              <a:ext cx="11174626" cy="550867"/>
            </a:xfrm>
            <a:prstGeom prst="roundRect">
              <a:avLst>
                <a:gd name="adj" fmla="val 16667"/>
              </a:avLst>
            </a:prstGeom>
            <a:gradFill>
              <a:gsLst>
                <a:gs pos="0">
                  <a:srgbClr val="D1D1D1"/>
                </a:gs>
                <a:gs pos="50000">
                  <a:srgbClr val="C7C7C7"/>
                </a:gs>
                <a:gs pos="100000">
                  <a:srgbClr val="C0C0C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txBox="1"/>
            <p:nvPr/>
          </p:nvSpPr>
          <p:spPr>
            <a:xfrm>
              <a:off x="26891" y="52933"/>
              <a:ext cx="11120844" cy="497085"/>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Clr>
                  <a:schemeClr val="dk1"/>
                </a:buClr>
                <a:buSzPts val="2300"/>
                <a:buFont typeface="Calibri"/>
                <a:buNone/>
              </a:pPr>
              <a:r>
                <a:rPr lang="en-US" sz="2300">
                  <a:solidFill>
                    <a:schemeClr val="dk1"/>
                  </a:solidFill>
                  <a:latin typeface="Calibri"/>
                  <a:ea typeface="Calibri"/>
                  <a:cs typeface="Calibri"/>
                  <a:sym typeface="Calibri"/>
                </a:rPr>
                <a:t>Overview</a:t>
              </a:r>
              <a:endParaRPr/>
            </a:p>
          </p:txBody>
        </p:sp>
        <p:sp>
          <p:nvSpPr>
            <p:cNvPr id="107" name="Google Shape;107;p3"/>
            <p:cNvSpPr/>
            <p:nvPr/>
          </p:nvSpPr>
          <p:spPr>
            <a:xfrm>
              <a:off x="0" y="576910"/>
              <a:ext cx="11174626" cy="14686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txBox="1"/>
            <p:nvPr/>
          </p:nvSpPr>
          <p:spPr>
            <a:xfrm>
              <a:off x="0" y="576910"/>
              <a:ext cx="11174626" cy="1468665"/>
            </a:xfrm>
            <a:prstGeom prst="rect">
              <a:avLst/>
            </a:prstGeom>
            <a:noFill/>
            <a:ln>
              <a:noFill/>
            </a:ln>
          </p:spPr>
          <p:txBody>
            <a:bodyPr spcFirstLastPara="1" wrap="square" lIns="354775" tIns="22850" rIns="128000" bIns="22850" anchor="t" anchorCtr="0">
              <a:noAutofit/>
            </a:bodyPr>
            <a:lstStyle/>
            <a:p>
              <a:pPr marL="171450" marR="0" lvl="1" indent="-171450" algn="l" rtl="0">
                <a:lnSpc>
                  <a:spcPct val="9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New York City </a:t>
              </a:r>
              <a:r>
                <a:rPr lang="en-US" sz="1800" b="0" i="0" u="none" strike="noStrike" cap="none">
                  <a:solidFill>
                    <a:schemeClr val="dk1"/>
                  </a:solidFill>
                  <a:latin typeface="Calibri"/>
                  <a:ea typeface="Calibri"/>
                  <a:cs typeface="Calibri"/>
                  <a:sym typeface="Calibri"/>
                </a:rPr>
                <a:t>is known as the taxi capital of America and home of the classic yellow </a:t>
              </a:r>
              <a:r>
                <a:rPr lang="en-US" sz="1800" b="0" i="0" u="none" strike="noStrike" cap="none">
                  <a:solidFill>
                    <a:srgbClr val="000000"/>
                  </a:solidFill>
                  <a:latin typeface="Calibri"/>
                  <a:ea typeface="Calibri"/>
                  <a:cs typeface="Calibri"/>
                  <a:sym typeface="Calibri"/>
                </a:rPr>
                <a:t>taxicab. T</a:t>
              </a:r>
              <a:r>
                <a:rPr lang="en-US" sz="1800" b="0" i="0" u="none" strike="noStrike" cap="none">
                  <a:solidFill>
                    <a:schemeClr val="dk1"/>
                  </a:solidFill>
                  <a:latin typeface="Calibri"/>
                  <a:ea typeface="Calibri"/>
                  <a:cs typeface="Calibri"/>
                  <a:sym typeface="Calibri"/>
                </a:rPr>
                <a:t>raditional taxi industry is facing challenges from other ride share apps in the market. So overall this analysis was carried out to identify how we can help yellow taxi cab drivers</a:t>
              </a:r>
              <a:endParaRPr sz="2200" b="0" i="0" u="none" strike="noStrike" cap="none">
                <a:solidFill>
                  <a:srgbClr val="000000"/>
                </a:solidFill>
                <a:latin typeface="Calibri"/>
                <a:ea typeface="Calibri"/>
                <a:cs typeface="Calibri"/>
                <a:sym typeface="Calibri"/>
              </a:endParaRPr>
            </a:p>
            <a:p>
              <a:pPr marL="171450" marR="0" lvl="1" indent="-171450" algn="l" rtl="0">
                <a:lnSpc>
                  <a:spcPct val="90000"/>
                </a:lnSpc>
                <a:spcBef>
                  <a:spcPts val="36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Data for one month was considered to conduct the analysis</a:t>
              </a:r>
              <a:endParaRPr sz="2200" b="0" i="0" u="none" strike="noStrike" cap="none">
                <a:solidFill>
                  <a:srgbClr val="000000"/>
                </a:solidFill>
                <a:latin typeface="Calibri"/>
                <a:ea typeface="Calibri"/>
                <a:cs typeface="Calibri"/>
                <a:sym typeface="Calibri"/>
              </a:endParaRPr>
            </a:p>
            <a:p>
              <a:pPr marL="228600" marR="0" lvl="1" indent="-88900" algn="l" rtl="0">
                <a:lnSpc>
                  <a:spcPct val="90000"/>
                </a:lnSpc>
                <a:spcBef>
                  <a:spcPts val="360"/>
                </a:spcBef>
                <a:spcAft>
                  <a:spcPts val="0"/>
                </a:spcAft>
                <a:buClr>
                  <a:schemeClr val="dk1"/>
                </a:buClr>
                <a:buSzPts val="2200"/>
                <a:buFont typeface="Calibri"/>
                <a:buNone/>
              </a:pPr>
              <a:endParaRPr sz="2200" b="0" i="0" u="none" strike="noStrike" cap="none">
                <a:solidFill>
                  <a:srgbClr val="000000"/>
                </a:solidFill>
                <a:latin typeface="Calibri"/>
                <a:ea typeface="Calibri"/>
                <a:cs typeface="Calibri"/>
                <a:sym typeface="Calibri"/>
              </a:endParaRPr>
            </a:p>
          </p:txBody>
        </p:sp>
        <p:sp>
          <p:nvSpPr>
            <p:cNvPr id="109" name="Google Shape;109;p3"/>
            <p:cNvSpPr/>
            <p:nvPr/>
          </p:nvSpPr>
          <p:spPr>
            <a:xfrm>
              <a:off x="0" y="2045575"/>
              <a:ext cx="11174626" cy="737975"/>
            </a:xfrm>
            <a:prstGeom prst="roundRect">
              <a:avLst>
                <a:gd name="adj" fmla="val 16667"/>
              </a:avLst>
            </a:prstGeom>
            <a:gradFill>
              <a:gsLst>
                <a:gs pos="0">
                  <a:srgbClr val="FF9A9A"/>
                </a:gs>
                <a:gs pos="50000">
                  <a:srgbClr val="FF8D8D"/>
                </a:gs>
                <a:gs pos="100000">
                  <a:srgbClr val="FF787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txBox="1"/>
            <p:nvPr/>
          </p:nvSpPr>
          <p:spPr>
            <a:xfrm>
              <a:off x="36025" y="2081600"/>
              <a:ext cx="11102576" cy="665925"/>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Clr>
                  <a:schemeClr val="dk1"/>
                </a:buClr>
                <a:buSzPts val="2300"/>
                <a:buFont typeface="Calibri"/>
                <a:buNone/>
              </a:pPr>
              <a:r>
                <a:rPr lang="en-US" sz="2300">
                  <a:solidFill>
                    <a:schemeClr val="dk1"/>
                  </a:solidFill>
                  <a:latin typeface="Calibri"/>
                  <a:ea typeface="Calibri"/>
                  <a:cs typeface="Calibri"/>
                  <a:sym typeface="Calibri"/>
                </a:rPr>
                <a:t>Problems Addressed</a:t>
              </a:r>
              <a:endParaRPr/>
            </a:p>
          </p:txBody>
        </p:sp>
        <p:sp>
          <p:nvSpPr>
            <p:cNvPr id="111" name="Google Shape;111;p3"/>
            <p:cNvSpPr/>
            <p:nvPr/>
          </p:nvSpPr>
          <p:spPr>
            <a:xfrm>
              <a:off x="0" y="2783551"/>
              <a:ext cx="11174626" cy="7120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txBox="1"/>
            <p:nvPr/>
          </p:nvSpPr>
          <p:spPr>
            <a:xfrm>
              <a:off x="0" y="2783551"/>
              <a:ext cx="11174626" cy="712080"/>
            </a:xfrm>
            <a:prstGeom prst="rect">
              <a:avLst/>
            </a:prstGeom>
            <a:noFill/>
            <a:ln>
              <a:noFill/>
            </a:ln>
          </p:spPr>
          <p:txBody>
            <a:bodyPr spcFirstLastPara="1" wrap="square" lIns="354775" tIns="22850" rIns="128000" bIns="22850" anchor="t" anchorCtr="0">
              <a:noAutofit/>
            </a:bodyPr>
            <a:lstStyle/>
            <a:p>
              <a:pPr marL="171450" marR="0" lvl="1" indent="-171450" algn="l" rtl="0">
                <a:lnSpc>
                  <a:spcPct val="9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Overall Cost Analysis &amp; Are yellow taxi cabs able to meet the threshold income?</a:t>
              </a:r>
              <a:endParaRPr/>
            </a:p>
            <a:p>
              <a:pPr marL="171450" marR="0" lvl="1" indent="-171450" algn="l" rtl="0">
                <a:lnSpc>
                  <a:spcPct val="90000"/>
                </a:lnSpc>
                <a:spcBef>
                  <a:spcPts val="36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How can we optimize overall fleet for taxi drivers?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16"/>
        <p:cNvGrpSpPr/>
        <p:nvPr/>
      </p:nvGrpSpPr>
      <p:grpSpPr>
        <a:xfrm>
          <a:off x="0" y="0"/>
          <a:ext cx="0" cy="0"/>
          <a:chOff x="0" y="0"/>
          <a:chExt cx="0" cy="0"/>
        </a:xfrm>
      </p:grpSpPr>
      <p:sp>
        <p:nvSpPr>
          <p:cNvPr id="117" name="Google Shape;117;p4"/>
          <p:cNvSpPr txBox="1"/>
          <p:nvPr/>
        </p:nvSpPr>
        <p:spPr>
          <a:xfrm>
            <a:off x="556054" y="188210"/>
            <a:ext cx="75870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C00000"/>
                </a:solidFill>
                <a:latin typeface="Calibri"/>
                <a:ea typeface="Calibri"/>
                <a:cs typeface="Calibri"/>
                <a:sym typeface="Calibri"/>
              </a:rPr>
              <a:t>Data Analysis: Spatial Analysis</a:t>
            </a:r>
            <a:endParaRPr/>
          </a:p>
        </p:txBody>
      </p:sp>
      <p:sp>
        <p:nvSpPr>
          <p:cNvPr id="118" name="Google Shape;118;p4"/>
          <p:cNvSpPr/>
          <p:nvPr/>
        </p:nvSpPr>
        <p:spPr>
          <a:xfrm>
            <a:off x="420129" y="188210"/>
            <a:ext cx="11215817" cy="691978"/>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4"/>
          <p:cNvSpPr txBox="1"/>
          <p:nvPr/>
        </p:nvSpPr>
        <p:spPr>
          <a:xfrm>
            <a:off x="704335" y="1579765"/>
            <a:ext cx="3435178" cy="4801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Spatial Analysis: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This approach was used in order to drive the overall NYC taxi statistics with regards to pick up location density.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Outcomes: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Main locations:</a:t>
            </a:r>
            <a:endParaRPr dirty="0"/>
          </a:p>
          <a:p>
            <a:pPr marL="285750" indent="-285750">
              <a:buFont typeface="Arial" panose="020B0604020202020204" pitchFamily="34" charset="0"/>
              <a:buChar char="•"/>
            </a:pPr>
            <a:r>
              <a:rPr lang="en-US" sz="1800" dirty="0">
                <a:solidFill>
                  <a:schemeClr val="dk1"/>
                </a:solidFill>
                <a:latin typeface="Calibri"/>
                <a:cs typeface="Calibri"/>
              </a:rPr>
              <a:t>Upper East Side North</a:t>
            </a:r>
          </a:p>
          <a:p>
            <a:pPr marL="285750" indent="-285750">
              <a:buFont typeface="Arial" panose="020B0604020202020204" pitchFamily="34" charset="0"/>
              <a:buChar char="•"/>
            </a:pPr>
            <a:r>
              <a:rPr lang="en-US" sz="1800" dirty="0">
                <a:solidFill>
                  <a:schemeClr val="dk1"/>
                </a:solidFill>
                <a:latin typeface="Calibri"/>
                <a:cs typeface="Calibri"/>
              </a:rPr>
              <a:t>Upper East Side South</a:t>
            </a:r>
          </a:p>
          <a:p>
            <a:pPr marL="285750" indent="-285750">
              <a:buFont typeface="Arial" panose="020B0604020202020204" pitchFamily="34" charset="0"/>
              <a:buChar char="•"/>
            </a:pPr>
            <a:r>
              <a:rPr lang="en-US" sz="1800" dirty="0">
                <a:solidFill>
                  <a:schemeClr val="dk1"/>
                </a:solidFill>
                <a:latin typeface="Calibri"/>
                <a:cs typeface="Calibri"/>
              </a:rPr>
              <a:t>Midtown Center</a:t>
            </a:r>
          </a:p>
          <a:p>
            <a:pPr marL="285750" indent="-285750">
              <a:buFont typeface="Arial" panose="020B0604020202020204" pitchFamily="34" charset="0"/>
              <a:buChar char="•"/>
            </a:pPr>
            <a:r>
              <a:rPr lang="en-US" sz="1800" dirty="0">
                <a:solidFill>
                  <a:schemeClr val="dk1"/>
                </a:solidFill>
                <a:latin typeface="Calibri"/>
                <a:cs typeface="Calibri"/>
              </a:rPr>
              <a:t>Time Square /Theatre Districts</a:t>
            </a:r>
          </a:p>
          <a:p>
            <a:pPr marL="285750" indent="-285750">
              <a:buFont typeface="Arial" panose="020B0604020202020204" pitchFamily="34" charset="0"/>
              <a:buChar char="•"/>
            </a:pPr>
            <a:r>
              <a:rPr lang="en-US" sz="1800" dirty="0">
                <a:solidFill>
                  <a:schemeClr val="dk1"/>
                </a:solidFill>
                <a:latin typeface="Calibri"/>
                <a:cs typeface="Calibri"/>
              </a:rPr>
              <a:t>JFK/LaGuardia</a:t>
            </a:r>
          </a:p>
          <a:p>
            <a:pPr marL="0" marR="0" lvl="0" indent="0" algn="l" rtl="0">
              <a:spcBef>
                <a:spcPts val="0"/>
              </a:spcBef>
              <a:spcAft>
                <a:spcPts val="0"/>
              </a:spcAft>
              <a:buNone/>
            </a:pP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pic>
        <p:nvPicPr>
          <p:cNvPr id="120" name="Google Shape;120;p4"/>
          <p:cNvPicPr preferRelativeResize="0"/>
          <p:nvPr/>
        </p:nvPicPr>
        <p:blipFill rotWithShape="1">
          <a:blip r:embed="rId3">
            <a:alphaModFix/>
          </a:blip>
          <a:srcRect/>
          <a:stretch/>
        </p:blipFill>
        <p:spPr>
          <a:xfrm>
            <a:off x="4880919" y="1383957"/>
            <a:ext cx="6755027" cy="4806778"/>
          </a:xfrm>
          <a:prstGeom prst="rect">
            <a:avLst/>
          </a:prstGeom>
          <a:noFill/>
          <a:ln>
            <a:noFill/>
          </a:ln>
        </p:spPr>
      </p:pic>
      <p:sp>
        <p:nvSpPr>
          <p:cNvPr id="121" name="Google Shape;121;p4"/>
          <p:cNvSpPr/>
          <p:nvPr/>
        </p:nvSpPr>
        <p:spPr>
          <a:xfrm>
            <a:off x="556054" y="1383957"/>
            <a:ext cx="3731741" cy="4967416"/>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25"/>
        <p:cNvGrpSpPr/>
        <p:nvPr/>
      </p:nvGrpSpPr>
      <p:grpSpPr>
        <a:xfrm>
          <a:off x="0" y="0"/>
          <a:ext cx="0" cy="0"/>
          <a:chOff x="0" y="0"/>
          <a:chExt cx="0" cy="0"/>
        </a:xfrm>
      </p:grpSpPr>
      <p:sp>
        <p:nvSpPr>
          <p:cNvPr id="126" name="Google Shape;126;p5"/>
          <p:cNvSpPr txBox="1"/>
          <p:nvPr/>
        </p:nvSpPr>
        <p:spPr>
          <a:xfrm>
            <a:off x="556054" y="188210"/>
            <a:ext cx="75870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C00000"/>
                </a:solidFill>
                <a:latin typeface="Calibri"/>
                <a:ea typeface="Calibri"/>
                <a:cs typeface="Calibri"/>
                <a:sym typeface="Calibri"/>
              </a:rPr>
              <a:t>Data Analysis: Cost Analysis</a:t>
            </a:r>
            <a:endParaRPr/>
          </a:p>
        </p:txBody>
      </p:sp>
      <p:sp>
        <p:nvSpPr>
          <p:cNvPr id="127" name="Google Shape;127;p5"/>
          <p:cNvSpPr/>
          <p:nvPr/>
        </p:nvSpPr>
        <p:spPr>
          <a:xfrm>
            <a:off x="420129" y="188210"/>
            <a:ext cx="11215817" cy="691978"/>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28" name="Google Shape;128;p5"/>
          <p:cNvPicPr preferRelativeResize="0"/>
          <p:nvPr/>
        </p:nvPicPr>
        <p:blipFill rotWithShape="1">
          <a:blip r:embed="rId3">
            <a:alphaModFix/>
          </a:blip>
          <a:srcRect/>
          <a:stretch/>
        </p:blipFill>
        <p:spPr>
          <a:xfrm>
            <a:off x="3799530" y="982509"/>
            <a:ext cx="8256544" cy="2449807"/>
          </a:xfrm>
          <a:prstGeom prst="rect">
            <a:avLst/>
          </a:prstGeom>
          <a:noFill/>
          <a:ln>
            <a:noFill/>
          </a:ln>
        </p:spPr>
      </p:pic>
      <p:pic>
        <p:nvPicPr>
          <p:cNvPr id="129" name="Google Shape;129;p5"/>
          <p:cNvPicPr preferRelativeResize="0"/>
          <p:nvPr/>
        </p:nvPicPr>
        <p:blipFill rotWithShape="1">
          <a:blip r:embed="rId4">
            <a:alphaModFix/>
          </a:blip>
          <a:srcRect/>
          <a:stretch/>
        </p:blipFill>
        <p:spPr>
          <a:xfrm>
            <a:off x="3799530" y="3534638"/>
            <a:ext cx="8256545" cy="3112358"/>
          </a:xfrm>
          <a:prstGeom prst="rect">
            <a:avLst/>
          </a:prstGeom>
          <a:noFill/>
          <a:ln>
            <a:noFill/>
          </a:ln>
        </p:spPr>
      </p:pic>
      <p:sp>
        <p:nvSpPr>
          <p:cNvPr id="130" name="Google Shape;130;p5"/>
          <p:cNvSpPr/>
          <p:nvPr/>
        </p:nvSpPr>
        <p:spPr>
          <a:xfrm>
            <a:off x="420129" y="1396314"/>
            <a:ext cx="2842055" cy="4794421"/>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5"/>
          <p:cNvSpPr txBox="1"/>
          <p:nvPr/>
        </p:nvSpPr>
        <p:spPr>
          <a:xfrm>
            <a:off x="562231" y="1606379"/>
            <a:ext cx="2557849" cy="477053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Overall revenue Bifurcation</a:t>
            </a:r>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Profitable routes identified by Rate Code ID</a:t>
            </a:r>
            <a:br>
              <a:rPr lang="en-US"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35"/>
        <p:cNvGrpSpPr/>
        <p:nvPr/>
      </p:nvGrpSpPr>
      <p:grpSpPr>
        <a:xfrm>
          <a:off x="0" y="0"/>
          <a:ext cx="0" cy="0"/>
          <a:chOff x="0" y="0"/>
          <a:chExt cx="0" cy="0"/>
        </a:xfrm>
      </p:grpSpPr>
      <p:sp>
        <p:nvSpPr>
          <p:cNvPr id="136" name="Google Shape;136;p6"/>
          <p:cNvSpPr txBox="1"/>
          <p:nvPr/>
        </p:nvSpPr>
        <p:spPr>
          <a:xfrm>
            <a:off x="556054" y="188210"/>
            <a:ext cx="75870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C00000"/>
                </a:solidFill>
                <a:latin typeface="Calibri"/>
                <a:ea typeface="Calibri"/>
                <a:cs typeface="Calibri"/>
                <a:sym typeface="Calibri"/>
              </a:rPr>
              <a:t>Data Analysis: Cost Analysis - cont.</a:t>
            </a:r>
            <a:endParaRPr/>
          </a:p>
        </p:txBody>
      </p:sp>
      <p:sp>
        <p:nvSpPr>
          <p:cNvPr id="137" name="Google Shape;137;p6"/>
          <p:cNvSpPr/>
          <p:nvPr/>
        </p:nvSpPr>
        <p:spPr>
          <a:xfrm>
            <a:off x="420129" y="188210"/>
            <a:ext cx="11215817" cy="691978"/>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6"/>
          <p:cNvSpPr/>
          <p:nvPr/>
        </p:nvSpPr>
        <p:spPr>
          <a:xfrm>
            <a:off x="420129" y="1396314"/>
            <a:ext cx="2842055" cy="4794421"/>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6"/>
          <p:cNvSpPr txBox="1"/>
          <p:nvPr/>
        </p:nvSpPr>
        <p:spPr>
          <a:xfrm>
            <a:off x="562231" y="1606379"/>
            <a:ext cx="2557849" cy="55092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Overall operational costs for a single taxi per month is 44.70%</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Various operating costs are considered based on external sources</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Income for a single taxi excluding all costs is approx. 29%</a:t>
            </a:r>
            <a:br>
              <a:rPr lang="en-US"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graphicFrame>
        <p:nvGraphicFramePr>
          <p:cNvPr id="140" name="Google Shape;140;p6"/>
          <p:cNvGraphicFramePr/>
          <p:nvPr/>
        </p:nvGraphicFramePr>
        <p:xfrm>
          <a:off x="5783995" y="1261355"/>
          <a:ext cx="3000000" cy="3000000"/>
        </p:xfrm>
        <a:graphic>
          <a:graphicData uri="http://schemas.openxmlformats.org/drawingml/2006/table">
            <a:tbl>
              <a:tblPr>
                <a:noFill/>
                <a:tableStyleId>{61759E67-CB61-4628-BCEB-6334ADA9E335}</a:tableStyleId>
              </a:tblPr>
              <a:tblGrid>
                <a:gridCol w="2763475">
                  <a:extLst>
                    <a:ext uri="{9D8B030D-6E8A-4147-A177-3AD203B41FA5}">
                      <a16:colId xmlns:a16="http://schemas.microsoft.com/office/drawing/2014/main" val="20000"/>
                    </a:ext>
                  </a:extLst>
                </a:gridCol>
                <a:gridCol w="2487125">
                  <a:extLst>
                    <a:ext uri="{9D8B030D-6E8A-4147-A177-3AD203B41FA5}">
                      <a16:colId xmlns:a16="http://schemas.microsoft.com/office/drawing/2014/main" val="20001"/>
                    </a:ext>
                  </a:extLst>
                </a:gridCol>
              </a:tblGrid>
              <a:tr h="203200">
                <a:tc gridSpan="2">
                  <a:txBody>
                    <a:bodyPr/>
                    <a:lstStyle/>
                    <a:p>
                      <a:pPr marL="0" marR="0" lvl="0" indent="0" algn="ctr" rtl="0">
                        <a:spcBef>
                          <a:spcPts val="0"/>
                        </a:spcBef>
                        <a:spcAft>
                          <a:spcPts val="0"/>
                        </a:spcAft>
                        <a:buNone/>
                      </a:pPr>
                      <a:r>
                        <a:rPr lang="en-US" sz="1200" b="1" i="0" u="none" strike="noStrike" cap="none">
                          <a:solidFill>
                            <a:srgbClr val="FFFFFF"/>
                          </a:solidFill>
                          <a:latin typeface="Calibri"/>
                          <a:ea typeface="Calibri"/>
                          <a:cs typeface="Calibri"/>
                          <a:sym typeface="Calibri"/>
                        </a:rPr>
                        <a:t>Details on factors used for operating costs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05496"/>
                    </a:solidFill>
                  </a:tcPr>
                </a:tc>
                <a:tc hMerge="1">
                  <a:txBody>
                    <a:bodyPr/>
                    <a:lstStyle/>
                    <a:p>
                      <a:endParaRPr lang="en-US"/>
                    </a:p>
                  </a:txBody>
                  <a:tcPr/>
                </a:tc>
                <a:extLst>
                  <a:ext uri="{0D108BD9-81ED-4DB2-BD59-A6C34878D82A}">
                    <a16:rowId xmlns:a16="http://schemas.microsoft.com/office/drawing/2014/main" val="10000"/>
                  </a:ext>
                </a:extLst>
              </a:tr>
              <a:tr h="215900">
                <a:tc>
                  <a:txBody>
                    <a:bodyPr/>
                    <a:lstStyle/>
                    <a:p>
                      <a:pPr marL="0" marR="0" lvl="0" indent="0" algn="ctr" rtl="0">
                        <a:spcBef>
                          <a:spcPts val="0"/>
                        </a:spcBef>
                        <a:spcAft>
                          <a:spcPts val="0"/>
                        </a:spcAft>
                        <a:buNone/>
                      </a:pPr>
                      <a:r>
                        <a:rPr lang="en-US" sz="1200" b="1" i="0" u="none" strike="noStrike" cap="none">
                          <a:solidFill>
                            <a:srgbClr val="FFFFFF"/>
                          </a:solidFill>
                          <a:latin typeface="Calibri"/>
                          <a:ea typeface="Calibri"/>
                          <a:cs typeface="Calibri"/>
                          <a:sym typeface="Calibri"/>
                        </a:rPr>
                        <a:t>Variables</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05496"/>
                    </a:solidFill>
                  </a:tcPr>
                </a:tc>
                <a:tc>
                  <a:txBody>
                    <a:bodyPr/>
                    <a:lstStyle/>
                    <a:p>
                      <a:pPr marL="0" marR="0" lvl="0" indent="0" algn="ctr" rtl="0">
                        <a:spcBef>
                          <a:spcPts val="0"/>
                        </a:spcBef>
                        <a:spcAft>
                          <a:spcPts val="0"/>
                        </a:spcAft>
                        <a:buNone/>
                      </a:pPr>
                      <a:r>
                        <a:rPr lang="en-US" sz="1200" b="1" i="0" u="none" strike="noStrike" cap="none">
                          <a:solidFill>
                            <a:srgbClr val="FFFFFF"/>
                          </a:solidFill>
                          <a:latin typeface="Calibri"/>
                          <a:ea typeface="Calibri"/>
                          <a:cs typeface="Calibri"/>
                          <a:sym typeface="Calibri"/>
                        </a:rPr>
                        <a:t>Count/cost</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05496"/>
                    </a:solidFill>
                  </a:tcPr>
                </a:tc>
                <a:extLst>
                  <a:ext uri="{0D108BD9-81ED-4DB2-BD59-A6C34878D82A}">
                    <a16:rowId xmlns:a16="http://schemas.microsoft.com/office/drawing/2014/main" val="10001"/>
                  </a:ext>
                </a:extLst>
              </a:tr>
              <a:tr h="2032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Count of Taxis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1387</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032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Fuel cost</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2.5(miles per galloon)</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032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occupancy factor</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1.5</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032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Mileage</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15</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032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Insurance cost</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87.5(USD per month)</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032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maintenance cost</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166.6667(USD per month)</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032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License cost</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3000(USD per month)</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032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Depreciation cost</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777.7778(USD per month)</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aphicFrame>
        <p:nvGraphicFramePr>
          <p:cNvPr id="141" name="Google Shape;141;p6"/>
          <p:cNvGraphicFramePr/>
          <p:nvPr/>
        </p:nvGraphicFramePr>
        <p:xfrm>
          <a:off x="5734569" y="3728615"/>
          <a:ext cx="3000000" cy="3000000"/>
        </p:xfrm>
        <a:graphic>
          <a:graphicData uri="http://schemas.openxmlformats.org/drawingml/2006/table">
            <a:tbl>
              <a:tblPr>
                <a:noFill/>
                <a:tableStyleId>{61759E67-CB61-4628-BCEB-6334ADA9E335}</a:tableStyleId>
              </a:tblPr>
              <a:tblGrid>
                <a:gridCol w="3857550">
                  <a:extLst>
                    <a:ext uri="{9D8B030D-6E8A-4147-A177-3AD203B41FA5}">
                      <a16:colId xmlns:a16="http://schemas.microsoft.com/office/drawing/2014/main" val="20000"/>
                    </a:ext>
                  </a:extLst>
                </a:gridCol>
                <a:gridCol w="1393050">
                  <a:extLst>
                    <a:ext uri="{9D8B030D-6E8A-4147-A177-3AD203B41FA5}">
                      <a16:colId xmlns:a16="http://schemas.microsoft.com/office/drawing/2014/main" val="20001"/>
                    </a:ext>
                  </a:extLst>
                </a:gridCol>
              </a:tblGrid>
              <a:tr h="93325">
                <a:tc gridSpan="2">
                  <a:txBody>
                    <a:bodyPr/>
                    <a:lstStyle/>
                    <a:p>
                      <a:pPr marL="0" marR="0" lvl="0" indent="0" algn="ctr" rtl="0">
                        <a:spcBef>
                          <a:spcPts val="0"/>
                        </a:spcBef>
                        <a:spcAft>
                          <a:spcPts val="0"/>
                        </a:spcAft>
                        <a:buNone/>
                      </a:pPr>
                      <a:r>
                        <a:rPr lang="en-US" sz="1200" b="1" u="none" strike="noStrike" cap="none">
                          <a:solidFill>
                            <a:srgbClr val="FFFFFF"/>
                          </a:solidFill>
                          <a:latin typeface="Times New Roman"/>
                          <a:ea typeface="Times New Roman"/>
                          <a:cs typeface="Times New Roman"/>
                          <a:sym typeface="Times New Roman"/>
                        </a:rPr>
                        <a:t>Cost Analysis per Taxi</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305496"/>
                    </a:solidFill>
                  </a:tcPr>
                </a:tc>
                <a:tc hMerge="1">
                  <a:txBody>
                    <a:bodyPr/>
                    <a:lstStyle/>
                    <a:p>
                      <a:endParaRPr lang="en-US"/>
                    </a:p>
                  </a:txBody>
                  <a:tcPr/>
                </a:tc>
                <a:extLst>
                  <a:ext uri="{0D108BD9-81ED-4DB2-BD59-A6C34878D82A}">
                    <a16:rowId xmlns:a16="http://schemas.microsoft.com/office/drawing/2014/main" val="10000"/>
                  </a:ext>
                </a:extLst>
              </a:tr>
              <a:tr h="161300">
                <a:tc>
                  <a:txBody>
                    <a:bodyPr/>
                    <a:lstStyle/>
                    <a:p>
                      <a:pPr marL="0" marR="0" lvl="0" indent="0" algn="ctr" rtl="0">
                        <a:spcBef>
                          <a:spcPts val="0"/>
                        </a:spcBef>
                        <a:spcAft>
                          <a:spcPts val="0"/>
                        </a:spcAft>
                        <a:buNone/>
                      </a:pPr>
                      <a:r>
                        <a:rPr lang="en-US" sz="1200" b="1" i="1" u="none" strike="noStrike" cap="none">
                          <a:solidFill>
                            <a:srgbClr val="FFFFFF"/>
                          </a:solidFill>
                          <a:latin typeface="Times New Roman"/>
                          <a:ea typeface="Times New Roman"/>
                          <a:cs typeface="Times New Roman"/>
                          <a:sym typeface="Times New Roman"/>
                        </a:rPr>
                        <a:t>Variable</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305496"/>
                    </a:solidFill>
                  </a:tcPr>
                </a:tc>
                <a:tc>
                  <a:txBody>
                    <a:bodyPr/>
                    <a:lstStyle/>
                    <a:p>
                      <a:pPr marL="0" marR="0" lvl="0" indent="0" algn="ctr" rtl="0">
                        <a:spcBef>
                          <a:spcPts val="0"/>
                        </a:spcBef>
                        <a:spcAft>
                          <a:spcPts val="0"/>
                        </a:spcAft>
                        <a:buNone/>
                      </a:pPr>
                      <a:r>
                        <a:rPr lang="en-US" sz="1200" b="1" i="1" u="none" strike="noStrike" cap="none">
                          <a:solidFill>
                            <a:srgbClr val="FFFFFF"/>
                          </a:solidFill>
                          <a:latin typeface="Times New Roman"/>
                          <a:ea typeface="Times New Roman"/>
                          <a:cs typeface="Times New Roman"/>
                          <a:sym typeface="Times New Roman"/>
                        </a:rPr>
                        <a:t>Cost (in USD)</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305496"/>
                    </a:solidFill>
                  </a:tcPr>
                </a:tc>
                <a:extLst>
                  <a:ext uri="{0D108BD9-81ED-4DB2-BD59-A6C34878D82A}">
                    <a16:rowId xmlns:a16="http://schemas.microsoft.com/office/drawing/2014/main" val="10001"/>
                  </a:ext>
                </a:extLst>
              </a:tr>
              <a:tr h="161300">
                <a:tc>
                  <a:txBody>
                    <a:bodyPr/>
                    <a:lstStyle/>
                    <a:p>
                      <a:pPr marL="0" marR="0" lvl="0" indent="0" algn="l"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Total revenue monthly per taxi</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9832.355</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61300">
                <a:tc>
                  <a:txBody>
                    <a:bodyPr/>
                    <a:lstStyle/>
                    <a:p>
                      <a:pPr marL="0" marR="0" lvl="0" indent="0" algn="l"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Total Tolls/Taxes Monthly per taxi</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1702.935</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61300">
                <a:tc>
                  <a:txBody>
                    <a:bodyPr/>
                    <a:lstStyle/>
                    <a:p>
                      <a:pPr marL="0" marR="0" lvl="0" indent="0" algn="l"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Average tip </a:t>
                      </a:r>
                      <a:r>
                        <a:rPr lang="en-US" sz="1050" u="none" strike="noStrike" cap="none">
                          <a:solidFill>
                            <a:srgbClr val="000000"/>
                          </a:solidFill>
                          <a:latin typeface="Times New Roman"/>
                          <a:ea typeface="Times New Roman"/>
                          <a:cs typeface="Times New Roman"/>
                          <a:sym typeface="Times New Roman"/>
                        </a:rPr>
                        <a:t>(Only credit card/recorded ones included)</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1101.364</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61300">
                <a:tc>
                  <a:txBody>
                    <a:bodyPr/>
                    <a:lstStyle/>
                    <a:p>
                      <a:pPr marL="0" marR="0" lvl="0" indent="0" algn="l"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Monthly Revenue single Cab</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7028.057</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42" name="Google Shape;142;p6"/>
          <p:cNvGraphicFramePr/>
          <p:nvPr/>
        </p:nvGraphicFramePr>
        <p:xfrm>
          <a:off x="5722209" y="5113289"/>
          <a:ext cx="3000000" cy="3000000"/>
        </p:xfrm>
        <a:graphic>
          <a:graphicData uri="http://schemas.openxmlformats.org/drawingml/2006/table">
            <a:tbl>
              <a:tblPr>
                <a:noFill/>
                <a:tableStyleId>{61759E67-CB61-4628-BCEB-6334ADA9E335}</a:tableStyleId>
              </a:tblPr>
              <a:tblGrid>
                <a:gridCol w="2768500">
                  <a:extLst>
                    <a:ext uri="{9D8B030D-6E8A-4147-A177-3AD203B41FA5}">
                      <a16:colId xmlns:a16="http://schemas.microsoft.com/office/drawing/2014/main" val="20000"/>
                    </a:ext>
                  </a:extLst>
                </a:gridCol>
                <a:gridCol w="1447900">
                  <a:extLst>
                    <a:ext uri="{9D8B030D-6E8A-4147-A177-3AD203B41FA5}">
                      <a16:colId xmlns:a16="http://schemas.microsoft.com/office/drawing/2014/main" val="20001"/>
                    </a:ext>
                  </a:extLst>
                </a:gridCol>
                <a:gridCol w="1034200">
                  <a:extLst>
                    <a:ext uri="{9D8B030D-6E8A-4147-A177-3AD203B41FA5}">
                      <a16:colId xmlns:a16="http://schemas.microsoft.com/office/drawing/2014/main" val="20002"/>
                    </a:ext>
                  </a:extLst>
                </a:gridCol>
              </a:tblGrid>
              <a:tr h="203200">
                <a:tc>
                  <a:txBody>
                    <a:bodyPr/>
                    <a:lstStyle/>
                    <a:p>
                      <a:pPr marL="0" marR="0" lvl="0" indent="0" algn="l" rtl="0">
                        <a:spcBef>
                          <a:spcPts val="0"/>
                        </a:spcBef>
                        <a:spcAft>
                          <a:spcPts val="0"/>
                        </a:spcAft>
                        <a:buNone/>
                      </a:pPr>
                      <a:r>
                        <a:rPr lang="en-US" sz="1200" u="none" strike="noStrike" cap="none">
                          <a:solidFill>
                            <a:srgbClr val="FFFFFF"/>
                          </a:solidFill>
                          <a:latin typeface="Times New Roman"/>
                          <a:ea typeface="Times New Roman"/>
                          <a:cs typeface="Times New Roman"/>
                          <a:sym typeface="Times New Roman"/>
                        </a:rPr>
                        <a:t>Operational cost</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305496"/>
                    </a:solidFill>
                  </a:tcPr>
                </a:tc>
                <a:tc>
                  <a:txBody>
                    <a:bodyPr/>
                    <a:lstStyle/>
                    <a:p>
                      <a:pPr marL="0" marR="0" lvl="0" indent="0" algn="r"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4394.667</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44.70%</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43" name="Google Shape;143;p6"/>
          <p:cNvGraphicFramePr/>
          <p:nvPr/>
        </p:nvGraphicFramePr>
        <p:xfrm>
          <a:off x="5759279" y="5596645"/>
          <a:ext cx="3000000" cy="3000000"/>
        </p:xfrm>
        <a:graphic>
          <a:graphicData uri="http://schemas.openxmlformats.org/drawingml/2006/table">
            <a:tbl>
              <a:tblPr>
                <a:noFill/>
                <a:tableStyleId>{61759E67-CB61-4628-BCEB-6334ADA9E335}</a:tableStyleId>
              </a:tblPr>
              <a:tblGrid>
                <a:gridCol w="2768500">
                  <a:extLst>
                    <a:ext uri="{9D8B030D-6E8A-4147-A177-3AD203B41FA5}">
                      <a16:colId xmlns:a16="http://schemas.microsoft.com/office/drawing/2014/main" val="20000"/>
                    </a:ext>
                  </a:extLst>
                </a:gridCol>
                <a:gridCol w="1447900">
                  <a:extLst>
                    <a:ext uri="{9D8B030D-6E8A-4147-A177-3AD203B41FA5}">
                      <a16:colId xmlns:a16="http://schemas.microsoft.com/office/drawing/2014/main" val="20001"/>
                    </a:ext>
                  </a:extLst>
                </a:gridCol>
                <a:gridCol w="1034200">
                  <a:extLst>
                    <a:ext uri="{9D8B030D-6E8A-4147-A177-3AD203B41FA5}">
                      <a16:colId xmlns:a16="http://schemas.microsoft.com/office/drawing/2014/main" val="20002"/>
                    </a:ext>
                  </a:extLst>
                </a:gridCol>
              </a:tblGrid>
              <a:tr h="203200">
                <a:tc>
                  <a:txBody>
                    <a:bodyPr/>
                    <a:lstStyle/>
                    <a:p>
                      <a:pPr marL="0" marR="0" lvl="0" indent="0" algn="l" rtl="0">
                        <a:spcBef>
                          <a:spcPts val="0"/>
                        </a:spcBef>
                        <a:spcAft>
                          <a:spcPts val="0"/>
                        </a:spcAft>
                        <a:buNone/>
                      </a:pPr>
                      <a:r>
                        <a:rPr lang="en-US" sz="1200" u="none" strike="noStrike" cap="none">
                          <a:solidFill>
                            <a:srgbClr val="FFFFFF"/>
                          </a:solidFill>
                          <a:latin typeface="Times New Roman"/>
                          <a:ea typeface="Times New Roman"/>
                          <a:cs typeface="Times New Roman"/>
                          <a:sym typeface="Times New Roman"/>
                        </a:rPr>
                        <a:t>Income per taxi</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305496"/>
                    </a:solidFill>
                  </a:tcPr>
                </a:tc>
                <a:tc>
                  <a:txBody>
                    <a:bodyPr/>
                    <a:lstStyle/>
                    <a:p>
                      <a:pPr marL="0" marR="0" lvl="0" indent="0" algn="r"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2946.238</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29.96%</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44" name="Google Shape;144;p6"/>
          <p:cNvGraphicFramePr/>
          <p:nvPr/>
        </p:nvGraphicFramePr>
        <p:xfrm>
          <a:off x="5722207" y="5978401"/>
          <a:ext cx="3000000" cy="3000000"/>
        </p:xfrm>
        <a:graphic>
          <a:graphicData uri="http://schemas.openxmlformats.org/drawingml/2006/table">
            <a:tbl>
              <a:tblPr>
                <a:noFill/>
                <a:tableStyleId>{61759E67-CB61-4628-BCEB-6334ADA9E335}</a:tableStyleId>
              </a:tblPr>
              <a:tblGrid>
                <a:gridCol w="2768500">
                  <a:extLst>
                    <a:ext uri="{9D8B030D-6E8A-4147-A177-3AD203B41FA5}">
                      <a16:colId xmlns:a16="http://schemas.microsoft.com/office/drawing/2014/main" val="20000"/>
                    </a:ext>
                  </a:extLst>
                </a:gridCol>
                <a:gridCol w="1447900">
                  <a:extLst>
                    <a:ext uri="{9D8B030D-6E8A-4147-A177-3AD203B41FA5}">
                      <a16:colId xmlns:a16="http://schemas.microsoft.com/office/drawing/2014/main" val="20001"/>
                    </a:ext>
                  </a:extLst>
                </a:gridCol>
                <a:gridCol w="1034200">
                  <a:extLst>
                    <a:ext uri="{9D8B030D-6E8A-4147-A177-3AD203B41FA5}">
                      <a16:colId xmlns:a16="http://schemas.microsoft.com/office/drawing/2014/main" val="20002"/>
                    </a:ext>
                  </a:extLst>
                </a:gridCol>
              </a:tblGrid>
              <a:tr h="203200">
                <a:tc>
                  <a:txBody>
                    <a:bodyPr/>
                    <a:lstStyle/>
                    <a:p>
                      <a:pPr marL="0" marR="0" lvl="0" indent="0" algn="l" rtl="0">
                        <a:spcBef>
                          <a:spcPts val="0"/>
                        </a:spcBef>
                        <a:spcAft>
                          <a:spcPts val="0"/>
                        </a:spcAft>
                        <a:buNone/>
                      </a:pPr>
                      <a:r>
                        <a:rPr lang="en-US" sz="1200" u="none" strike="noStrike" cap="none">
                          <a:solidFill>
                            <a:srgbClr val="FFFFFF"/>
                          </a:solidFill>
                          <a:latin typeface="Times New Roman"/>
                          <a:ea typeface="Times New Roman"/>
                          <a:cs typeface="Times New Roman"/>
                          <a:sym typeface="Times New Roman"/>
                        </a:rPr>
                        <a:t>Tax Percentage</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305496"/>
                    </a:solidFill>
                  </a:tcPr>
                </a:tc>
                <a:tc>
                  <a:txBody>
                    <a:bodyPr/>
                    <a:lstStyle/>
                    <a:p>
                      <a:pPr marL="0" marR="0" lvl="0" indent="0" algn="r"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1702.935</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1200" u="none" strike="noStrike" cap="none">
                          <a:solidFill>
                            <a:srgbClr val="000000"/>
                          </a:solidFill>
                          <a:latin typeface="Times New Roman"/>
                          <a:ea typeface="Times New Roman"/>
                          <a:cs typeface="Times New Roman"/>
                          <a:sym typeface="Times New Roman"/>
                        </a:rPr>
                        <a:t>17.32%</a:t>
                      </a:r>
                      <a:endParaRPr sz="1200" u="none" strike="noStrike" cap="none">
                        <a:latin typeface="Calibri"/>
                        <a:ea typeface="Calibri"/>
                        <a:cs typeface="Calibri"/>
                        <a:sym typeface="Calibri"/>
                      </a:endParaRPr>
                    </a:p>
                  </a:txBody>
                  <a:tcPr marL="68575" marR="68575" marT="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48"/>
        <p:cNvGrpSpPr/>
        <p:nvPr/>
      </p:nvGrpSpPr>
      <p:grpSpPr>
        <a:xfrm>
          <a:off x="0" y="0"/>
          <a:ext cx="0" cy="0"/>
          <a:chOff x="0" y="0"/>
          <a:chExt cx="0" cy="0"/>
        </a:xfrm>
      </p:grpSpPr>
      <p:sp>
        <p:nvSpPr>
          <p:cNvPr id="149" name="Google Shape;149;p7"/>
          <p:cNvSpPr txBox="1"/>
          <p:nvPr/>
        </p:nvSpPr>
        <p:spPr>
          <a:xfrm>
            <a:off x="556054" y="188210"/>
            <a:ext cx="75870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C00000"/>
                </a:solidFill>
                <a:latin typeface="Calibri"/>
                <a:ea typeface="Calibri"/>
                <a:cs typeface="Calibri"/>
                <a:sym typeface="Calibri"/>
              </a:rPr>
              <a:t>Data Analysis: Clustering Analysis</a:t>
            </a:r>
            <a:endParaRPr/>
          </a:p>
        </p:txBody>
      </p:sp>
      <p:sp>
        <p:nvSpPr>
          <p:cNvPr id="150" name="Google Shape;150;p7"/>
          <p:cNvSpPr/>
          <p:nvPr/>
        </p:nvSpPr>
        <p:spPr>
          <a:xfrm>
            <a:off x="420129" y="188210"/>
            <a:ext cx="11215817" cy="691978"/>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7"/>
          <p:cNvSpPr/>
          <p:nvPr/>
        </p:nvSpPr>
        <p:spPr>
          <a:xfrm>
            <a:off x="420129" y="1396314"/>
            <a:ext cx="3496963" cy="4794421"/>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7"/>
          <p:cNvSpPr txBox="1"/>
          <p:nvPr/>
        </p:nvSpPr>
        <p:spPr>
          <a:xfrm>
            <a:off x="562230" y="1606379"/>
            <a:ext cx="3157153" cy="532453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Clustering Analysis was used to segment the trips in order to further drill down data:</a:t>
            </a:r>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Majority of the trips only have one passenger.</a:t>
            </a:r>
            <a:endParaRPr/>
          </a:p>
          <a:p>
            <a:pPr marL="457200" marR="0" lvl="1" indent="0" algn="l" rtl="0">
              <a:spcBef>
                <a:spcPts val="0"/>
              </a:spcBef>
              <a:spcAft>
                <a:spcPts val="0"/>
              </a:spcAft>
              <a:buNone/>
            </a:pPr>
            <a:endParaRPr sz="14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Vendor ID 1 (boro taxi) has only half of the number of yellow cab rides due to t</a:t>
            </a:r>
            <a:r>
              <a:rPr lang="en-US">
                <a:solidFill>
                  <a:schemeClr val="dk1"/>
                </a:solidFill>
                <a:latin typeface="Calibri"/>
                <a:ea typeface="Calibri"/>
                <a:cs typeface="Calibri"/>
                <a:sym typeface="Calibri"/>
              </a:rPr>
              <a:t>he fleet size</a:t>
            </a:r>
            <a:endParaRPr>
              <a:solidFill>
                <a:schemeClr val="dk1"/>
              </a:solidFill>
              <a:latin typeface="Calibri"/>
              <a:ea typeface="Calibri"/>
              <a:cs typeface="Calibri"/>
              <a:sym typeface="Calibri"/>
            </a:endParaRPr>
          </a:p>
          <a:p>
            <a:pPr marL="0" marR="0" lvl="0" indent="0" algn="l" rtl="0">
              <a:spcBef>
                <a:spcPts val="0"/>
              </a:spcBef>
              <a:spcAft>
                <a:spcPts val="0"/>
              </a:spcAft>
              <a:buNone/>
            </a:pPr>
            <a:br>
              <a:rPr lang="en-US" sz="1600" b="0" i="0" u="none" strike="noStrike" cap="none">
                <a:solidFill>
                  <a:schemeClr val="dk1"/>
                </a:solidFill>
                <a:latin typeface="Calibri"/>
                <a:ea typeface="Calibri"/>
                <a:cs typeface="Calibri"/>
                <a:sym typeface="Calibri"/>
              </a:rPr>
            </a:br>
            <a:endParaRPr sz="1600" b="0" i="0" u="none" strike="noStrike" cap="none">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pic>
        <p:nvPicPr>
          <p:cNvPr id="153" name="Google Shape;153;p7"/>
          <p:cNvPicPr preferRelativeResize="0"/>
          <p:nvPr/>
        </p:nvPicPr>
        <p:blipFill rotWithShape="1">
          <a:blip r:embed="rId3">
            <a:alphaModFix/>
          </a:blip>
          <a:srcRect/>
          <a:stretch/>
        </p:blipFill>
        <p:spPr>
          <a:xfrm>
            <a:off x="5189838" y="1173892"/>
            <a:ext cx="6439931" cy="2483708"/>
          </a:xfrm>
          <a:prstGeom prst="rect">
            <a:avLst/>
          </a:prstGeom>
          <a:noFill/>
          <a:ln>
            <a:noFill/>
          </a:ln>
        </p:spPr>
      </p:pic>
      <p:pic>
        <p:nvPicPr>
          <p:cNvPr id="154" name="Google Shape;154;p7"/>
          <p:cNvPicPr preferRelativeResize="0"/>
          <p:nvPr/>
        </p:nvPicPr>
        <p:blipFill rotWithShape="1">
          <a:blip r:embed="rId4">
            <a:alphaModFix/>
          </a:blip>
          <a:srcRect/>
          <a:stretch/>
        </p:blipFill>
        <p:spPr>
          <a:xfrm>
            <a:off x="5189838" y="3883351"/>
            <a:ext cx="6351373" cy="27864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58"/>
        <p:cNvGrpSpPr/>
        <p:nvPr/>
      </p:nvGrpSpPr>
      <p:grpSpPr>
        <a:xfrm>
          <a:off x="0" y="0"/>
          <a:ext cx="0" cy="0"/>
          <a:chOff x="0" y="0"/>
          <a:chExt cx="0" cy="0"/>
        </a:xfrm>
      </p:grpSpPr>
      <p:sp>
        <p:nvSpPr>
          <p:cNvPr id="159" name="Google Shape;159;p8"/>
          <p:cNvSpPr txBox="1"/>
          <p:nvPr/>
        </p:nvSpPr>
        <p:spPr>
          <a:xfrm>
            <a:off x="556054" y="188210"/>
            <a:ext cx="75870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C00000"/>
                </a:solidFill>
                <a:latin typeface="Calibri"/>
                <a:ea typeface="Calibri"/>
                <a:cs typeface="Calibri"/>
                <a:sym typeface="Calibri"/>
              </a:rPr>
              <a:t>Data Analysis: Clustering Analysis-Cont.</a:t>
            </a:r>
            <a:endParaRPr/>
          </a:p>
        </p:txBody>
      </p:sp>
      <p:sp>
        <p:nvSpPr>
          <p:cNvPr id="160" name="Google Shape;160;p8"/>
          <p:cNvSpPr/>
          <p:nvPr/>
        </p:nvSpPr>
        <p:spPr>
          <a:xfrm>
            <a:off x="420129" y="188210"/>
            <a:ext cx="11215817" cy="691978"/>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8"/>
          <p:cNvSpPr/>
          <p:nvPr/>
        </p:nvSpPr>
        <p:spPr>
          <a:xfrm>
            <a:off x="420129" y="1396314"/>
            <a:ext cx="2699951" cy="4794421"/>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8"/>
          <p:cNvSpPr txBox="1"/>
          <p:nvPr/>
        </p:nvSpPr>
        <p:spPr>
          <a:xfrm>
            <a:off x="562231" y="1606379"/>
            <a:ext cx="2557849" cy="403187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Tuesdays turns out to be the busiest days </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Evening timings around 6 PM are peak hours </a:t>
            </a:r>
            <a:endParaRPr/>
          </a:p>
          <a:p>
            <a:pPr marL="285750" marR="0" lvl="0" indent="-273050" algn="l" rtl="0">
              <a:spcBef>
                <a:spcPts val="0"/>
              </a:spcBef>
              <a:spcAft>
                <a:spcPts val="0"/>
              </a:spcAft>
              <a:buSzPts val="1400"/>
              <a:buChar char="•"/>
            </a:pPr>
            <a:r>
              <a:rPr lang="en-US"/>
              <a:t>h = 6 is the best fit</a:t>
            </a:r>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pic>
        <p:nvPicPr>
          <p:cNvPr id="163" name="Google Shape;163;p8"/>
          <p:cNvPicPr preferRelativeResize="0"/>
          <p:nvPr/>
        </p:nvPicPr>
        <p:blipFill rotWithShape="1">
          <a:blip r:embed="rId3">
            <a:alphaModFix/>
          </a:blip>
          <a:srcRect/>
          <a:stretch/>
        </p:blipFill>
        <p:spPr>
          <a:xfrm>
            <a:off x="4484129" y="1124464"/>
            <a:ext cx="7145639" cy="2854411"/>
          </a:xfrm>
          <a:prstGeom prst="rect">
            <a:avLst/>
          </a:prstGeom>
          <a:noFill/>
          <a:ln>
            <a:noFill/>
          </a:ln>
        </p:spPr>
      </p:pic>
      <p:pic>
        <p:nvPicPr>
          <p:cNvPr id="164" name="Google Shape;164;p8"/>
          <p:cNvPicPr preferRelativeResize="0"/>
          <p:nvPr/>
        </p:nvPicPr>
        <p:blipFill rotWithShape="1">
          <a:blip r:embed="rId4">
            <a:alphaModFix/>
          </a:blip>
          <a:srcRect/>
          <a:stretch/>
        </p:blipFill>
        <p:spPr>
          <a:xfrm>
            <a:off x="4048899" y="4065372"/>
            <a:ext cx="3768812" cy="2604418"/>
          </a:xfrm>
          <a:prstGeom prst="rect">
            <a:avLst/>
          </a:prstGeom>
          <a:noFill/>
          <a:ln>
            <a:noFill/>
          </a:ln>
        </p:spPr>
      </p:pic>
      <p:pic>
        <p:nvPicPr>
          <p:cNvPr id="165" name="Google Shape;165;p8"/>
          <p:cNvPicPr preferRelativeResize="0"/>
          <p:nvPr/>
        </p:nvPicPr>
        <p:blipFill rotWithShape="1">
          <a:blip r:embed="rId5">
            <a:alphaModFix/>
          </a:blip>
          <a:srcRect/>
          <a:stretch/>
        </p:blipFill>
        <p:spPr>
          <a:xfrm>
            <a:off x="7957751" y="4065373"/>
            <a:ext cx="4048897" cy="26044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69"/>
        <p:cNvGrpSpPr/>
        <p:nvPr/>
      </p:nvGrpSpPr>
      <p:grpSpPr>
        <a:xfrm>
          <a:off x="0" y="0"/>
          <a:ext cx="0" cy="0"/>
          <a:chOff x="0" y="0"/>
          <a:chExt cx="0" cy="0"/>
        </a:xfrm>
      </p:grpSpPr>
      <p:sp>
        <p:nvSpPr>
          <p:cNvPr id="170" name="Google Shape;170;p9"/>
          <p:cNvSpPr txBox="1"/>
          <p:nvPr/>
        </p:nvSpPr>
        <p:spPr>
          <a:xfrm>
            <a:off x="556054" y="188210"/>
            <a:ext cx="106885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C00000"/>
                </a:solidFill>
                <a:latin typeface="Calibri"/>
                <a:ea typeface="Calibri"/>
                <a:cs typeface="Calibri"/>
                <a:sym typeface="Calibri"/>
              </a:rPr>
              <a:t>Recommendations , Conclusions &amp; Limitations</a:t>
            </a:r>
            <a:endParaRPr/>
          </a:p>
        </p:txBody>
      </p:sp>
      <p:sp>
        <p:nvSpPr>
          <p:cNvPr id="171" name="Google Shape;171;p9"/>
          <p:cNvSpPr/>
          <p:nvPr/>
        </p:nvSpPr>
        <p:spPr>
          <a:xfrm>
            <a:off x="420129" y="188210"/>
            <a:ext cx="11215817" cy="691978"/>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9"/>
          <p:cNvSpPr/>
          <p:nvPr/>
        </p:nvSpPr>
        <p:spPr>
          <a:xfrm>
            <a:off x="420129" y="1396314"/>
            <a:ext cx="3398109" cy="4794421"/>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9"/>
          <p:cNvSpPr/>
          <p:nvPr/>
        </p:nvSpPr>
        <p:spPr>
          <a:xfrm>
            <a:off x="4550375" y="1396314"/>
            <a:ext cx="3398109" cy="4794421"/>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9"/>
          <p:cNvSpPr/>
          <p:nvPr/>
        </p:nvSpPr>
        <p:spPr>
          <a:xfrm>
            <a:off x="8680621" y="1396314"/>
            <a:ext cx="2699951" cy="4794421"/>
          </a:xfrm>
          <a:prstGeom prst="roundRect">
            <a:avLst>
              <a:gd name="adj" fmla="val 16667"/>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9"/>
          <p:cNvSpPr txBox="1"/>
          <p:nvPr/>
        </p:nvSpPr>
        <p:spPr>
          <a:xfrm>
            <a:off x="556054" y="1754660"/>
            <a:ext cx="3138616" cy="4585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Recommendations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Arial"/>
              <a:buChar char="•"/>
            </a:pPr>
            <a:r>
              <a:rPr lang="en-US" sz="1400" dirty="0">
                <a:solidFill>
                  <a:schemeClr val="dk1"/>
                </a:solidFill>
                <a:latin typeface="Calibri"/>
                <a:ea typeface="Calibri"/>
                <a:cs typeface="Calibri"/>
                <a:sym typeface="Calibri"/>
              </a:rPr>
              <a:t>Carpool Recommended</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Arial"/>
              <a:buChar char="•"/>
            </a:pPr>
            <a:r>
              <a:rPr lang="en-US" sz="1400" dirty="0">
                <a:solidFill>
                  <a:schemeClr val="dk1"/>
                </a:solidFill>
                <a:latin typeface="Calibri"/>
                <a:ea typeface="Calibri"/>
                <a:cs typeface="Calibri"/>
                <a:sym typeface="Calibri"/>
              </a:rPr>
              <a:t>Overlap driver’s working shifts in the evening time in order to optimize the fleet.</a:t>
            </a:r>
            <a:endParaRPr dirty="0"/>
          </a:p>
          <a:p>
            <a:pPr marL="285750" lvl="0" indent="-285750">
              <a:buClr>
                <a:schemeClr val="dk1"/>
              </a:buClr>
              <a:buSzPts val="1400"/>
              <a:buFont typeface="Arial"/>
              <a:buChar char="•"/>
            </a:pPr>
            <a:r>
              <a:rPr lang="en-US" sz="1400" dirty="0">
                <a:solidFill>
                  <a:schemeClr val="dk1"/>
                </a:solidFill>
                <a:latin typeface="Calibri"/>
                <a:ea typeface="Calibri"/>
                <a:cs typeface="Calibri"/>
                <a:sym typeface="Calibri"/>
              </a:rPr>
              <a:t>Cab drivers shall move to nearest of the central locations namely </a:t>
            </a:r>
            <a:r>
              <a:rPr lang="en-US" dirty="0">
                <a:solidFill>
                  <a:schemeClr val="dk1"/>
                </a:solidFill>
                <a:latin typeface="Calibri"/>
                <a:ea typeface="Calibri"/>
                <a:cs typeface="Calibri"/>
                <a:sym typeface="Calibri"/>
              </a:rPr>
              <a:t>Upper East Side North, Upper East Side South, Midtown Center, Time Square /Theatre Districts, LaGuardia, JFK locations to </a:t>
            </a:r>
            <a:r>
              <a:rPr lang="en-US" sz="1400" dirty="0">
                <a:solidFill>
                  <a:schemeClr val="dk1"/>
                </a:solidFill>
                <a:latin typeface="Calibri"/>
                <a:ea typeface="Calibri"/>
                <a:cs typeface="Calibri"/>
                <a:sym typeface="Calibri"/>
              </a:rPr>
              <a:t>fetch a pickup</a:t>
            </a:r>
            <a:endParaRPr dirty="0"/>
          </a:p>
          <a:p>
            <a:pPr marL="285750" marR="0" lvl="0" indent="-285750" algn="l" rtl="0">
              <a:spcBef>
                <a:spcPts val="0"/>
              </a:spcBef>
              <a:spcAft>
                <a:spcPts val="0"/>
              </a:spcAft>
              <a:buClr>
                <a:schemeClr val="dk1"/>
              </a:buClr>
              <a:buSzPts val="1400"/>
              <a:buFont typeface="Arial"/>
              <a:buChar char="•"/>
            </a:pPr>
            <a:r>
              <a:rPr lang="en-US" sz="1400" dirty="0">
                <a:solidFill>
                  <a:schemeClr val="dk1"/>
                </a:solidFill>
                <a:latin typeface="Calibri"/>
                <a:ea typeface="Calibri"/>
                <a:cs typeface="Calibri"/>
                <a:sym typeface="Calibri"/>
              </a:rPr>
              <a:t>For taking a break, Wednesdays as the recommended due to lowest trip numbers</a:t>
            </a:r>
            <a:endParaRPr dirty="0"/>
          </a:p>
          <a:p>
            <a:pPr marL="285750" marR="0" lvl="0" indent="-196850" algn="l" rtl="0">
              <a:spcBef>
                <a:spcPts val="0"/>
              </a:spcBef>
              <a:spcAft>
                <a:spcPts val="0"/>
              </a:spcAft>
              <a:buClr>
                <a:schemeClr val="dk1"/>
              </a:buClr>
              <a:buSzPts val="1400"/>
              <a:buFont typeface="Arial"/>
              <a:buNone/>
            </a:pPr>
            <a:endParaRPr sz="1400" dirty="0">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endParaRPr sz="1400" dirty="0">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6" name="Google Shape;176;p9"/>
          <p:cNvSpPr txBox="1"/>
          <p:nvPr/>
        </p:nvSpPr>
        <p:spPr>
          <a:xfrm>
            <a:off x="4964326" y="1592921"/>
            <a:ext cx="2767914"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Conclusions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Single taxi cab is only able to earn 29.96% of the overall revenue</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Yellow taxi cabs are not able to even meet the lowest bracket of income of a driver’s salary </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Routes with Rate code ID 5 are more profitable routes</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Pickup and drop-off numbers are at peak in evening at 6pm</a:t>
            </a:r>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77" name="Google Shape;177;p9"/>
          <p:cNvSpPr txBox="1"/>
          <p:nvPr/>
        </p:nvSpPr>
        <p:spPr>
          <a:xfrm>
            <a:off x="8946292" y="1754660"/>
            <a:ext cx="2211860" cy="47397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Limitations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Dataset for only one month considered</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With Pandemic, situation might have changed</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Dataset was not clean so many observations were dropped </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Variable License cost</a:t>
            </a:r>
            <a:endParaRPr/>
          </a:p>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Number of cars considered can vary on month to month based on availability</a:t>
            </a:r>
            <a:endParaRPr/>
          </a:p>
          <a:p>
            <a:pPr marL="285750" marR="0" lvl="0" indent="-19685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1238</Words>
  <Application>Microsoft Macintosh PowerPoint</Application>
  <PresentationFormat>Widescreen</PresentationFormat>
  <Paragraphs>196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cp:revision>
  <dcterms:created xsi:type="dcterms:W3CDTF">2020-08-13T00:17:25Z</dcterms:created>
  <dcterms:modified xsi:type="dcterms:W3CDTF">2020-08-13T20:25:51Z</dcterms:modified>
</cp:coreProperties>
</file>