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AE191E9-7F25-4E5D-A6C0-667D98F0591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CAAB4-ADB6-4CE7-A30C-A8D2F673547B}"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0FD0-0867-4FE5-81B3-EA6F145E5CA0}" type="slidenum">
              <a:rPr lang="en-US" smtClean="0"/>
              <a:t>‹#›</a:t>
            </a:fld>
            <a:endParaRPr lang="en-US"/>
          </a:p>
        </p:txBody>
      </p:sp>
    </p:spTree>
    <p:extLst>
      <p:ext uri="{BB962C8B-B14F-4D97-AF65-F5344CB8AC3E}">
        <p14:creationId xmlns:p14="http://schemas.microsoft.com/office/powerpoint/2010/main" val="89747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340FD0-0867-4FE5-81B3-EA6F145E5CA0}" type="slidenum">
              <a:rPr lang="en-US" smtClean="0"/>
              <a:t>20</a:t>
            </a:fld>
            <a:endParaRPr lang="en-US"/>
          </a:p>
        </p:txBody>
      </p:sp>
    </p:spTree>
    <p:extLst>
      <p:ext uri="{BB962C8B-B14F-4D97-AF65-F5344CB8AC3E}">
        <p14:creationId xmlns:p14="http://schemas.microsoft.com/office/powerpoint/2010/main" val="37561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33728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16C1-A287-4D11-B72B-264266390D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87108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1402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331092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3517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49547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863536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700596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99581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414539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616C1-A287-4D11-B72B-264266390DD4}"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44111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616C1-A287-4D11-B72B-264266390D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20075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616C1-A287-4D11-B72B-264266390DD4}"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334620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616C1-A287-4D11-B72B-264266390DD4}"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01509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616C1-A287-4D11-B72B-264266390DD4}"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136188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616C1-A287-4D11-B72B-264266390DD4}"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67425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82616C1-A287-4D11-B72B-264266390DD4}" type="datetimeFigureOut">
              <a:rPr lang="en-US" smtClean="0"/>
              <a:t>5/1/2024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52CDF52-717B-415F-AE8B-025C4B2D1C27}" type="slidenum">
              <a:rPr lang="en-US" smtClean="0"/>
              <a:t>‹#›</a:t>
            </a:fld>
            <a:endParaRPr lang="en-US"/>
          </a:p>
        </p:txBody>
      </p:sp>
    </p:spTree>
    <p:extLst>
      <p:ext uri="{BB962C8B-B14F-4D97-AF65-F5344CB8AC3E}">
        <p14:creationId xmlns:p14="http://schemas.microsoft.com/office/powerpoint/2010/main" val="28714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82616C1-A287-4D11-B72B-264266390DD4}" type="datetimeFigureOut">
              <a:rPr lang="en-US" smtClean="0"/>
              <a:t>5/1/2024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2CDF52-717B-415F-AE8B-025C4B2D1C27}" type="slidenum">
              <a:rPr lang="en-US" smtClean="0"/>
              <a:t>‹#›</a:t>
            </a:fld>
            <a:endParaRPr lang="en-US"/>
          </a:p>
        </p:txBody>
      </p:sp>
    </p:spTree>
    <p:extLst>
      <p:ext uri="{BB962C8B-B14F-4D97-AF65-F5344CB8AC3E}">
        <p14:creationId xmlns:p14="http://schemas.microsoft.com/office/powerpoint/2010/main" val="38513627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44F146-7F81-2655-0B82-1F58E94A7C20}"/>
              </a:ext>
            </a:extLst>
          </p:cNvPr>
          <p:cNvSpPr/>
          <p:nvPr/>
        </p:nvSpPr>
        <p:spPr>
          <a:xfrm>
            <a:off x="2487561" y="314633"/>
            <a:ext cx="7384026" cy="5997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Amiri Quran" panose="00000500000000000000" pitchFamily="2" charset="-78"/>
                <a:ea typeface="Amiri" panose="00000500000000000000" pitchFamily="2" charset="-78"/>
                <a:cs typeface="Amiri Quran" panose="00000500000000000000" pitchFamily="2" charset="-78"/>
              </a:rPr>
              <a:t>Priyanka </a:t>
            </a:r>
            <a:r>
              <a:rPr lang="en-US" sz="3600" b="1" dirty="0" err="1">
                <a:latin typeface="Amiri Quran" panose="00000500000000000000" pitchFamily="2" charset="-78"/>
                <a:ea typeface="Amiri" panose="00000500000000000000" pitchFamily="2" charset="-78"/>
                <a:cs typeface="Amiri Quran" panose="00000500000000000000" pitchFamily="2" charset="-78"/>
              </a:rPr>
              <a:t>Kunjam</a:t>
            </a:r>
            <a:endParaRPr lang="en-US" sz="3600" b="1" dirty="0">
              <a:latin typeface="Amiri Quran" panose="00000500000000000000" pitchFamily="2" charset="-78"/>
              <a:ea typeface="Amiri" panose="00000500000000000000" pitchFamily="2" charset="-78"/>
              <a:cs typeface="Amiri Quran" panose="00000500000000000000" pitchFamily="2" charset="-78"/>
            </a:endParaRPr>
          </a:p>
        </p:txBody>
      </p:sp>
      <p:sp>
        <p:nvSpPr>
          <p:cNvPr id="11" name="Rectangle 10">
            <a:extLst>
              <a:ext uri="{FF2B5EF4-FFF2-40B4-BE49-F238E27FC236}">
                <a16:creationId xmlns:a16="http://schemas.microsoft.com/office/drawing/2014/main" id="{F659677E-AD95-49D5-B567-D9D0C41EF532}"/>
              </a:ext>
            </a:extLst>
          </p:cNvPr>
          <p:cNvSpPr/>
          <p:nvPr/>
        </p:nvSpPr>
        <p:spPr>
          <a:xfrm>
            <a:off x="2074606" y="1278195"/>
            <a:ext cx="8534400" cy="51029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Amiri Quran" panose="00000500000000000000" pitchFamily="2" charset="-78"/>
                <a:cs typeface="Amiri Quran" panose="00000500000000000000" pitchFamily="2" charset="-78"/>
              </a:rPr>
              <a:t>Capstone Project – University Success Analysis </a:t>
            </a:r>
          </a:p>
          <a:p>
            <a:pPr algn="ctr"/>
            <a:endParaRPr lang="en-US" dirty="0"/>
          </a:p>
          <a:p>
            <a:pPr algn="ctr"/>
            <a:endParaRPr lang="en-US" dirty="0"/>
          </a:p>
          <a:p>
            <a:pPr algn="ctr"/>
            <a:endParaRPr lang="en-US" dirty="0"/>
          </a:p>
          <a:p>
            <a:pPr algn="ctr"/>
            <a:endParaRPr lang="en-US" dirty="0"/>
          </a:p>
          <a:p>
            <a:pPr algn="ctr"/>
            <a:r>
              <a:rPr lang="en-US" dirty="0"/>
              <a:t>_________</a:t>
            </a:r>
          </a:p>
          <a:p>
            <a:pPr algn="ctr"/>
            <a:endParaRPr lang="en-US" dirty="0"/>
          </a:p>
          <a:p>
            <a:pPr algn="ctr"/>
            <a:r>
              <a:rPr lang="en-US" sz="3200" b="1" dirty="0">
                <a:latin typeface="Amiri Quran" panose="00000500000000000000" pitchFamily="2" charset="-78"/>
                <a:cs typeface="Amiri Quran" panose="00000500000000000000" pitchFamily="2" charset="-78"/>
              </a:rPr>
              <a:t>Data Analytics</a:t>
            </a:r>
          </a:p>
          <a:p>
            <a:pPr algn="ctr"/>
            <a:endParaRPr lang="en-US" dirty="0"/>
          </a:p>
          <a:p>
            <a:pPr algn="ctr"/>
            <a:r>
              <a:rPr lang="en-US" dirty="0"/>
              <a:t>_________</a:t>
            </a:r>
          </a:p>
          <a:p>
            <a:pPr algn="ctr"/>
            <a:endParaRPr lang="en-US" dirty="0"/>
          </a:p>
        </p:txBody>
      </p:sp>
    </p:spTree>
    <p:extLst>
      <p:ext uri="{BB962C8B-B14F-4D97-AF65-F5344CB8AC3E}">
        <p14:creationId xmlns:p14="http://schemas.microsoft.com/office/powerpoint/2010/main" val="2277897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90A83-DB87-2425-B784-3D88087CE592}"/>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ER Diagram</a:t>
            </a:r>
          </a:p>
        </p:txBody>
      </p:sp>
      <p:cxnSp>
        <p:nvCxnSpPr>
          <p:cNvPr id="3" name="Straight Connector 2">
            <a:extLst>
              <a:ext uri="{FF2B5EF4-FFF2-40B4-BE49-F238E27FC236}">
                <a16:creationId xmlns:a16="http://schemas.microsoft.com/office/drawing/2014/main" id="{6687E3CC-7C24-AF83-40D9-82B6E6C85E7A}"/>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91B1F75-090D-B49F-37B0-6239D745D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14" y="1446851"/>
            <a:ext cx="10461523" cy="4378762"/>
          </a:xfrm>
          <a:prstGeom prst="rect">
            <a:avLst/>
          </a:prstGeom>
        </p:spPr>
      </p:pic>
      <p:cxnSp>
        <p:nvCxnSpPr>
          <p:cNvPr id="6" name="Straight Connector 5">
            <a:extLst>
              <a:ext uri="{FF2B5EF4-FFF2-40B4-BE49-F238E27FC236}">
                <a16:creationId xmlns:a16="http://schemas.microsoft.com/office/drawing/2014/main" id="{9AAF2464-F59F-7B22-CD79-9A7E61B91264}"/>
              </a:ext>
            </a:extLst>
          </p:cNvPr>
          <p:cNvCxnSpPr>
            <a:cxnSpLocks/>
          </p:cNvCxnSpPr>
          <p:nvPr/>
        </p:nvCxnSpPr>
        <p:spPr>
          <a:xfrm>
            <a:off x="1430594" y="64302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0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93C4C-8646-F488-3F80-48405930F56D}"/>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Power BI Report</a:t>
            </a:r>
          </a:p>
        </p:txBody>
      </p:sp>
      <p:cxnSp>
        <p:nvCxnSpPr>
          <p:cNvPr id="3" name="Straight Connector 2">
            <a:extLst>
              <a:ext uri="{FF2B5EF4-FFF2-40B4-BE49-F238E27FC236}">
                <a16:creationId xmlns:a16="http://schemas.microsoft.com/office/drawing/2014/main" id="{2D90607B-9CF9-4D96-4B70-632E0BEB861F}"/>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0C198F-C41D-3A15-371D-07B791EC2C7A}"/>
              </a:ext>
            </a:extLst>
          </p:cNvPr>
          <p:cNvCxnSpPr>
            <a:cxnSpLocks/>
          </p:cNvCxnSpPr>
          <p:nvPr/>
        </p:nvCxnSpPr>
        <p:spPr>
          <a:xfrm>
            <a:off x="1600200" y="652861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06CB518-7824-9B70-58B6-EC55CFB17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35" y="1347017"/>
            <a:ext cx="10402529" cy="4857134"/>
          </a:xfrm>
          <a:prstGeom prst="rect">
            <a:avLst/>
          </a:prstGeom>
        </p:spPr>
      </p:pic>
    </p:spTree>
    <p:extLst>
      <p:ext uri="{BB962C8B-B14F-4D97-AF65-F5344CB8AC3E}">
        <p14:creationId xmlns:p14="http://schemas.microsoft.com/office/powerpoint/2010/main" val="185341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69C799-4E31-6260-AEFF-D8B68411E506}"/>
              </a:ext>
            </a:extLst>
          </p:cNvPr>
          <p:cNvSpPr/>
          <p:nvPr/>
        </p:nvSpPr>
        <p:spPr>
          <a:xfrm>
            <a:off x="5427407" y="786582"/>
            <a:ext cx="6017341" cy="4041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US" sz="1200" b="1" dirty="0"/>
              <a:t>How many universities are there in each country .</a:t>
            </a:r>
          </a:p>
          <a:p>
            <a:pPr marL="342900" indent="-342900">
              <a:lnSpc>
                <a:spcPct val="150000"/>
              </a:lnSpc>
              <a:buAutoNum type="arabicPeriod"/>
            </a:pPr>
            <a:endParaRPr lang="en-US" sz="1200" b="1" dirty="0"/>
          </a:p>
          <a:p>
            <a:pPr>
              <a:lnSpc>
                <a:spcPct val="150000"/>
              </a:lnSpc>
            </a:pPr>
            <a:r>
              <a:rPr lang="en-US" sz="1200" b="1" dirty="0"/>
              <a:t>Analyzing the number of universities in each country offers valuable </a:t>
            </a:r>
            <a:r>
              <a:rPr lang="en-US" sz="1200" b="1" dirty="0" err="1"/>
              <a:t>insightsinto</a:t>
            </a:r>
            <a:endParaRPr lang="en-US" sz="1200" b="1" dirty="0"/>
          </a:p>
          <a:p>
            <a:pPr>
              <a:lnSpc>
                <a:spcPct val="150000"/>
              </a:lnSpc>
            </a:pPr>
            <a:r>
              <a:rPr lang="en-US" sz="1200" b="1" dirty="0"/>
              <a:t>The global higher education landscape. By examining the data from the country Report, we can identify the nations with highest and lowest counts of universities. </a:t>
            </a:r>
          </a:p>
          <a:p>
            <a:pPr>
              <a:lnSpc>
                <a:spcPct val="150000"/>
              </a:lnSpc>
            </a:pPr>
            <a:r>
              <a:rPr lang="en-US" sz="1200" b="1" dirty="0"/>
              <a:t>Countries like the united states, Germany, and France have a significant number Of universities, reflecting their strong investment in education and research.</a:t>
            </a:r>
          </a:p>
          <a:p>
            <a:pPr>
              <a:lnSpc>
                <a:spcPct val="150000"/>
              </a:lnSpc>
            </a:pPr>
            <a:r>
              <a:rPr lang="en-US" sz="1200" b="1" dirty="0"/>
              <a:t>On the other hand, countries such as Australia, the Argentina and Austria have a comparatively lower count of universities.</a:t>
            </a:r>
          </a:p>
        </p:txBody>
      </p:sp>
      <p:pic>
        <p:nvPicPr>
          <p:cNvPr id="4" name="Picture 3">
            <a:extLst>
              <a:ext uri="{FF2B5EF4-FFF2-40B4-BE49-F238E27FC236}">
                <a16:creationId xmlns:a16="http://schemas.microsoft.com/office/drawing/2014/main" id="{E5145AA3-5D52-EC6B-7CEE-34FA73493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2" y="599768"/>
            <a:ext cx="3372464" cy="5329084"/>
          </a:xfrm>
          <a:prstGeom prst="rect">
            <a:avLst/>
          </a:prstGeom>
        </p:spPr>
      </p:pic>
      <p:cxnSp>
        <p:nvCxnSpPr>
          <p:cNvPr id="5" name="Straight Connector 4">
            <a:extLst>
              <a:ext uri="{FF2B5EF4-FFF2-40B4-BE49-F238E27FC236}">
                <a16:creationId xmlns:a16="http://schemas.microsoft.com/office/drawing/2014/main" id="{69200A72-8BC5-3B6D-FB6F-C12AB544F978}"/>
              </a:ext>
            </a:extLst>
          </p:cNvPr>
          <p:cNvCxnSpPr>
            <a:cxnSpLocks/>
          </p:cNvCxnSpPr>
          <p:nvPr/>
        </p:nvCxnSpPr>
        <p:spPr>
          <a:xfrm>
            <a:off x="1600200" y="652861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9FAF20F-D297-739D-5053-A62C0D70DA40}"/>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8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8F85E-BB37-BEDE-1AC0-FA86E59B18FC}"/>
              </a:ext>
            </a:extLst>
          </p:cNvPr>
          <p:cNvSpPr/>
          <p:nvPr/>
        </p:nvSpPr>
        <p:spPr>
          <a:xfrm>
            <a:off x="5722374" y="307258"/>
            <a:ext cx="5447070" cy="57789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100" b="1" dirty="0"/>
              <a:t>Investigating the enrollment of female students across different countries sheds light on gender diversity and educational access. The data reveals leading countries .</a:t>
            </a:r>
          </a:p>
          <a:p>
            <a:pPr>
              <a:lnSpc>
                <a:spcPct val="150000"/>
              </a:lnSpc>
            </a:pPr>
            <a:r>
              <a:rPr lang="en-US" sz="1100" b="1" dirty="0"/>
              <a:t>Enhancing data accuracy and availability is crucial to further explore the challenges faced by female students in education. Policymakers can utilize these insights to formulate strategies that promote equitable access to education and empower women to pursue higher studies, ultimately contributing to socioeconomic development and inclusive growth.</a:t>
            </a:r>
          </a:p>
        </p:txBody>
      </p:sp>
      <p:pic>
        <p:nvPicPr>
          <p:cNvPr id="4" name="Picture 3">
            <a:extLst>
              <a:ext uri="{FF2B5EF4-FFF2-40B4-BE49-F238E27FC236}">
                <a16:creationId xmlns:a16="http://schemas.microsoft.com/office/drawing/2014/main" id="{2849A1C7-7F82-2FBC-94D5-A2497538BD86}"/>
              </a:ext>
            </a:extLst>
          </p:cNvPr>
          <p:cNvPicPr>
            <a:picLocks noChangeAspect="1"/>
          </p:cNvPicPr>
          <p:nvPr/>
        </p:nvPicPr>
        <p:blipFill>
          <a:blip r:embed="rId2"/>
          <a:stretch>
            <a:fillRect/>
          </a:stretch>
        </p:blipFill>
        <p:spPr>
          <a:xfrm>
            <a:off x="1455173" y="919316"/>
            <a:ext cx="3490453" cy="4896464"/>
          </a:xfrm>
          <a:prstGeom prst="rect">
            <a:avLst/>
          </a:prstGeom>
        </p:spPr>
      </p:pic>
      <p:cxnSp>
        <p:nvCxnSpPr>
          <p:cNvPr id="5" name="Straight Connector 4">
            <a:extLst>
              <a:ext uri="{FF2B5EF4-FFF2-40B4-BE49-F238E27FC236}">
                <a16:creationId xmlns:a16="http://schemas.microsoft.com/office/drawing/2014/main" id="{C9E52BFD-D77E-B9BF-01AA-3A17B05BF82B}"/>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ABD2FE-986C-3C73-3041-11F5AACCE8BB}"/>
              </a:ext>
            </a:extLst>
          </p:cNvPr>
          <p:cNvCxnSpPr>
            <a:cxnSpLocks/>
          </p:cNvCxnSpPr>
          <p:nvPr/>
        </p:nvCxnSpPr>
        <p:spPr>
          <a:xfrm>
            <a:off x="1378974" y="64302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06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0BEE246-9DCE-CCFD-09D2-2250A8A94B75}"/>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B50A00C-DA2C-FF95-2C79-785EBF6DC8F3}"/>
              </a:ext>
            </a:extLst>
          </p:cNvPr>
          <p:cNvCxnSpPr>
            <a:cxnSpLocks/>
          </p:cNvCxnSpPr>
          <p:nvPr/>
        </p:nvCxnSpPr>
        <p:spPr>
          <a:xfrm>
            <a:off x="1600200" y="651878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3C942B9-359B-3B8C-945A-F1F21D11C858}"/>
              </a:ext>
            </a:extLst>
          </p:cNvPr>
          <p:cNvPicPr>
            <a:picLocks noChangeAspect="1"/>
          </p:cNvPicPr>
          <p:nvPr/>
        </p:nvPicPr>
        <p:blipFill>
          <a:blip r:embed="rId2"/>
          <a:stretch>
            <a:fillRect/>
          </a:stretch>
        </p:blipFill>
        <p:spPr>
          <a:xfrm>
            <a:off x="796414" y="755622"/>
            <a:ext cx="3451122" cy="5069989"/>
          </a:xfrm>
          <a:prstGeom prst="rect">
            <a:avLst/>
          </a:prstGeom>
        </p:spPr>
      </p:pic>
      <p:sp>
        <p:nvSpPr>
          <p:cNvPr id="6" name="Rectangle 5">
            <a:extLst>
              <a:ext uri="{FF2B5EF4-FFF2-40B4-BE49-F238E27FC236}">
                <a16:creationId xmlns:a16="http://schemas.microsoft.com/office/drawing/2014/main" id="{C25E00AF-4309-EE1C-399D-79AE69CB98D5}"/>
              </a:ext>
            </a:extLst>
          </p:cNvPr>
          <p:cNvSpPr/>
          <p:nvPr/>
        </p:nvSpPr>
        <p:spPr>
          <a:xfrm>
            <a:off x="5043948" y="1045675"/>
            <a:ext cx="6489290" cy="44898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200" b="1" dirty="0"/>
              <a:t>Analyzing the distributions of international students across countries provide insights into global educational</a:t>
            </a:r>
          </a:p>
          <a:p>
            <a:pPr>
              <a:lnSpc>
                <a:spcPct val="150000"/>
              </a:lnSpc>
            </a:pPr>
            <a:r>
              <a:rPr lang="en-US" sz="1200" b="1" dirty="0"/>
              <a:t>Mobility trends. Countries like that </a:t>
            </a:r>
            <a:r>
              <a:rPr lang="en-US" sz="1200" b="1" dirty="0" err="1"/>
              <a:t>Indone</a:t>
            </a:r>
            <a:r>
              <a:rPr lang="en-US" sz="1200" b="1" dirty="0"/>
              <a:t>, Israel, Slovenia, Morocco are popular destinations for international students due to their diverse academic offerings and welcoming environment.</a:t>
            </a:r>
          </a:p>
        </p:txBody>
      </p:sp>
    </p:spTree>
    <p:extLst>
      <p:ext uri="{BB962C8B-B14F-4D97-AF65-F5344CB8AC3E}">
        <p14:creationId xmlns:p14="http://schemas.microsoft.com/office/powerpoint/2010/main" val="219032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5A873B-76D4-C64B-50C9-81BB463316EE}"/>
              </a:ext>
            </a:extLst>
          </p:cNvPr>
          <p:cNvPicPr>
            <a:picLocks noChangeAspect="1"/>
          </p:cNvPicPr>
          <p:nvPr/>
        </p:nvPicPr>
        <p:blipFill>
          <a:blip r:embed="rId2"/>
          <a:stretch>
            <a:fillRect/>
          </a:stretch>
        </p:blipFill>
        <p:spPr>
          <a:xfrm>
            <a:off x="653845" y="764458"/>
            <a:ext cx="10884310" cy="5329083"/>
          </a:xfrm>
          <a:prstGeom prst="rect">
            <a:avLst/>
          </a:prstGeom>
        </p:spPr>
      </p:pic>
      <p:cxnSp>
        <p:nvCxnSpPr>
          <p:cNvPr id="4" name="Straight Connector 3">
            <a:extLst>
              <a:ext uri="{FF2B5EF4-FFF2-40B4-BE49-F238E27FC236}">
                <a16:creationId xmlns:a16="http://schemas.microsoft.com/office/drawing/2014/main" id="{9E0D883B-EDEC-33A1-352D-F2E8F041A470}"/>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5E3F99-812B-92BB-FB66-1E16652DDEB6}"/>
              </a:ext>
            </a:extLst>
          </p:cNvPr>
          <p:cNvCxnSpPr>
            <a:cxnSpLocks/>
          </p:cNvCxnSpPr>
          <p:nvPr/>
        </p:nvCxnSpPr>
        <p:spPr>
          <a:xfrm>
            <a:off x="1703439" y="658761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52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996AB7-E139-DE85-58A4-37CDA9849354}"/>
              </a:ext>
            </a:extLst>
          </p:cNvPr>
          <p:cNvCxnSpPr>
            <a:cxnSpLocks/>
          </p:cNvCxnSpPr>
          <p:nvPr/>
        </p:nvCxnSpPr>
        <p:spPr>
          <a:xfrm>
            <a:off x="1600200" y="201560"/>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E7616A1-F0CA-8344-0D7D-828BD4DF66A1}"/>
              </a:ext>
            </a:extLst>
          </p:cNvPr>
          <p:cNvCxnSpPr>
            <a:cxnSpLocks/>
          </p:cNvCxnSpPr>
          <p:nvPr/>
        </p:nvCxnSpPr>
        <p:spPr>
          <a:xfrm>
            <a:off x="1909916" y="65581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C02BB20-A671-4AF0-24E4-FCE84D203889}"/>
              </a:ext>
            </a:extLst>
          </p:cNvPr>
          <p:cNvPicPr>
            <a:picLocks noChangeAspect="1"/>
          </p:cNvPicPr>
          <p:nvPr/>
        </p:nvPicPr>
        <p:blipFill>
          <a:blip r:embed="rId2"/>
          <a:stretch>
            <a:fillRect/>
          </a:stretch>
        </p:blipFill>
        <p:spPr>
          <a:xfrm>
            <a:off x="589936" y="887975"/>
            <a:ext cx="5277464" cy="4706574"/>
          </a:xfrm>
          <a:prstGeom prst="rect">
            <a:avLst/>
          </a:prstGeom>
        </p:spPr>
      </p:pic>
      <p:sp>
        <p:nvSpPr>
          <p:cNvPr id="6" name="Rectangle 5">
            <a:extLst>
              <a:ext uri="{FF2B5EF4-FFF2-40B4-BE49-F238E27FC236}">
                <a16:creationId xmlns:a16="http://schemas.microsoft.com/office/drawing/2014/main" id="{FBA0CB17-FF8E-FD0F-6676-2E1040604554}"/>
              </a:ext>
            </a:extLst>
          </p:cNvPr>
          <p:cNvSpPr/>
          <p:nvPr/>
        </p:nvSpPr>
        <p:spPr>
          <a:xfrm>
            <a:off x="6213987" y="599768"/>
            <a:ext cx="5191432" cy="54470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t>Exploring the correlation between a university ranking and its </a:t>
            </a:r>
            <a:r>
              <a:rPr lang="en-US" sz="1200" b="1" dirty="0" err="1"/>
              <a:t>student_staff_ratio</a:t>
            </a:r>
            <a:r>
              <a:rPr lang="en-US" sz="1200" b="1" dirty="0"/>
              <a:t> unveils insights into institutional performance metrics. While the data may not immediately reveal a direct correlation, a deeper analysis can illuminate factors influencing this relationship. Universities with lower </a:t>
            </a:r>
            <a:r>
              <a:rPr lang="en-US" sz="1200" b="1" dirty="0" err="1"/>
              <a:t>student_staff_ratios</a:t>
            </a:r>
            <a:r>
              <a:rPr lang="en-US" sz="1200" b="1" dirty="0"/>
              <a:t> might prioritize personalized education and individual attention, impacting student satisfaction and potentially leading to improved rankings over time.</a:t>
            </a:r>
          </a:p>
        </p:txBody>
      </p:sp>
    </p:spTree>
    <p:extLst>
      <p:ext uri="{BB962C8B-B14F-4D97-AF65-F5344CB8AC3E}">
        <p14:creationId xmlns:p14="http://schemas.microsoft.com/office/powerpoint/2010/main" val="299018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523E76D-7918-BC1C-9C69-7D37C909438A}"/>
              </a:ext>
            </a:extLst>
          </p:cNvPr>
          <p:cNvCxnSpPr>
            <a:cxnSpLocks/>
          </p:cNvCxnSpPr>
          <p:nvPr/>
        </p:nvCxnSpPr>
        <p:spPr>
          <a:xfrm>
            <a:off x="1600200" y="65581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45BB46E-B728-6208-AB73-38D482318911}"/>
              </a:ext>
            </a:extLst>
          </p:cNvPr>
          <p:cNvCxnSpPr>
            <a:cxnSpLocks/>
          </p:cNvCxnSpPr>
          <p:nvPr/>
        </p:nvCxnSpPr>
        <p:spPr>
          <a:xfrm>
            <a:off x="1600200" y="27038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812F88-9FAD-2B3F-0829-74300BB36890}"/>
              </a:ext>
            </a:extLst>
          </p:cNvPr>
          <p:cNvPicPr>
            <a:picLocks noChangeAspect="1"/>
          </p:cNvPicPr>
          <p:nvPr/>
        </p:nvPicPr>
        <p:blipFill>
          <a:blip r:embed="rId2"/>
          <a:stretch>
            <a:fillRect/>
          </a:stretch>
        </p:blipFill>
        <p:spPr>
          <a:xfrm>
            <a:off x="471949" y="1045292"/>
            <a:ext cx="4982957" cy="4460772"/>
          </a:xfrm>
          <a:prstGeom prst="rect">
            <a:avLst/>
          </a:prstGeom>
        </p:spPr>
      </p:pic>
      <p:sp>
        <p:nvSpPr>
          <p:cNvPr id="6" name="Rectangle 5">
            <a:extLst>
              <a:ext uri="{FF2B5EF4-FFF2-40B4-BE49-F238E27FC236}">
                <a16:creationId xmlns:a16="http://schemas.microsoft.com/office/drawing/2014/main" id="{839B3060-F168-F2E8-EC56-F437644A3FB4}"/>
              </a:ext>
            </a:extLst>
          </p:cNvPr>
          <p:cNvSpPr/>
          <p:nvPr/>
        </p:nvSpPr>
        <p:spPr>
          <a:xfrm>
            <a:off x="6184490" y="260552"/>
            <a:ext cx="4982957" cy="53585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100" b="1" dirty="0"/>
              <a:t>The Creation of a table showcasing the percentage of international students for each university allows for a comprehensive examination of global educational diversity. By using slicers and interactive visuals, stakeholders can analyze how the percentage of international students fluctuates across diverse institution. This analysis is pivotal for understanding patterns and trends in international student enrollment.  </a:t>
            </a:r>
          </a:p>
        </p:txBody>
      </p:sp>
    </p:spTree>
    <p:extLst>
      <p:ext uri="{BB962C8B-B14F-4D97-AF65-F5344CB8AC3E}">
        <p14:creationId xmlns:p14="http://schemas.microsoft.com/office/powerpoint/2010/main" val="280556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AD108-394C-AF38-9E5D-858AC614948B}"/>
              </a:ext>
            </a:extLst>
          </p:cNvPr>
          <p:cNvPicPr>
            <a:picLocks noChangeAspect="1"/>
          </p:cNvPicPr>
          <p:nvPr/>
        </p:nvPicPr>
        <p:blipFill>
          <a:blip r:embed="rId2"/>
          <a:stretch>
            <a:fillRect/>
          </a:stretch>
        </p:blipFill>
        <p:spPr>
          <a:xfrm>
            <a:off x="1661652" y="819120"/>
            <a:ext cx="8583562" cy="5219759"/>
          </a:xfrm>
          <a:prstGeom prst="rect">
            <a:avLst/>
          </a:prstGeom>
        </p:spPr>
      </p:pic>
      <p:cxnSp>
        <p:nvCxnSpPr>
          <p:cNvPr id="4" name="Straight Connector 3">
            <a:extLst>
              <a:ext uri="{FF2B5EF4-FFF2-40B4-BE49-F238E27FC236}">
                <a16:creationId xmlns:a16="http://schemas.microsoft.com/office/drawing/2014/main" id="{0374E35B-5FDD-5FF3-EFD6-30210412E5FD}"/>
              </a:ext>
            </a:extLst>
          </p:cNvPr>
          <p:cNvCxnSpPr>
            <a:cxnSpLocks/>
          </p:cNvCxnSpPr>
          <p:nvPr/>
        </p:nvCxnSpPr>
        <p:spPr>
          <a:xfrm>
            <a:off x="1501877" y="6508954"/>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2597093-74DC-DBF7-0030-0D497C3B5FFB}"/>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6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A8837-57B9-C2C7-A919-A0359B83E419}"/>
              </a:ext>
            </a:extLst>
          </p:cNvPr>
          <p:cNvPicPr>
            <a:picLocks noChangeAspect="1"/>
          </p:cNvPicPr>
          <p:nvPr/>
        </p:nvPicPr>
        <p:blipFill>
          <a:blip r:embed="rId2"/>
          <a:stretch>
            <a:fillRect/>
          </a:stretch>
        </p:blipFill>
        <p:spPr>
          <a:xfrm>
            <a:off x="624348" y="1177412"/>
            <a:ext cx="5687961" cy="3657600"/>
          </a:xfrm>
          <a:prstGeom prst="rect">
            <a:avLst/>
          </a:prstGeom>
        </p:spPr>
      </p:pic>
      <p:cxnSp>
        <p:nvCxnSpPr>
          <p:cNvPr id="4" name="Straight Connector 3">
            <a:extLst>
              <a:ext uri="{FF2B5EF4-FFF2-40B4-BE49-F238E27FC236}">
                <a16:creationId xmlns:a16="http://schemas.microsoft.com/office/drawing/2014/main" id="{3E370753-FE6B-D4DE-D226-1D66D02B1DDC}"/>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4DE899A-EEB0-9B04-8442-67C97CDBECC3}"/>
              </a:ext>
            </a:extLst>
          </p:cNvPr>
          <p:cNvCxnSpPr>
            <a:cxnSpLocks/>
          </p:cNvCxnSpPr>
          <p:nvPr/>
        </p:nvCxnSpPr>
        <p:spPr>
          <a:xfrm>
            <a:off x="1388806"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C7899C8-8E8A-3A99-E11F-40BA9F8D9041}"/>
              </a:ext>
            </a:extLst>
          </p:cNvPr>
          <p:cNvSpPr/>
          <p:nvPr/>
        </p:nvSpPr>
        <p:spPr>
          <a:xfrm>
            <a:off x="6921910" y="786580"/>
            <a:ext cx="4188541" cy="49849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t>Visual representation of the average scores for different ranking systems furnishes a comprehensive overview of how universities perform under varying criteria. This insight enables institutions to assess their strengths and weakness relative to each ranking systems evaluation metrics. Higher average scores suggest alignment with specific criteria such as research output, facility quality, or internationalization efforts. Conversely, lower average scores might indicate areas for improvement.</a:t>
            </a:r>
          </a:p>
        </p:txBody>
      </p:sp>
    </p:spTree>
    <p:extLst>
      <p:ext uri="{BB962C8B-B14F-4D97-AF65-F5344CB8AC3E}">
        <p14:creationId xmlns:p14="http://schemas.microsoft.com/office/powerpoint/2010/main" val="94580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849CFE-4116-CF6E-B497-DCBD3DE09248}"/>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The Process</a:t>
            </a:r>
          </a:p>
        </p:txBody>
      </p:sp>
      <p:cxnSp>
        <p:nvCxnSpPr>
          <p:cNvPr id="4" name="Straight Connector 3">
            <a:extLst>
              <a:ext uri="{FF2B5EF4-FFF2-40B4-BE49-F238E27FC236}">
                <a16:creationId xmlns:a16="http://schemas.microsoft.com/office/drawing/2014/main" id="{FE61F934-5FAE-8BC3-D7C5-B8574421C6EE}"/>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CBBBBEF-959F-71CC-79A7-9C19A6BF8C7E}"/>
              </a:ext>
            </a:extLst>
          </p:cNvPr>
          <p:cNvSpPr/>
          <p:nvPr/>
        </p:nvSpPr>
        <p:spPr>
          <a:xfrm>
            <a:off x="1769806" y="1784554"/>
            <a:ext cx="10048567" cy="44490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r>
              <a:rPr lang="en-US" sz="1100" b="1" dirty="0"/>
              <a:t>Data Acquisition from GitHub:</a:t>
            </a:r>
          </a:p>
          <a:p>
            <a:pPr>
              <a:lnSpc>
                <a:spcPct val="150000"/>
              </a:lnSpc>
            </a:pPr>
            <a:r>
              <a:rPr lang="en-US" sz="1100" b="1" dirty="0"/>
              <a:t>        Obtain the requisite dataset from a designated GitHub repository,</a:t>
            </a:r>
          </a:p>
          <a:p>
            <a:pPr>
              <a:lnSpc>
                <a:spcPct val="150000"/>
              </a:lnSpc>
            </a:pPr>
            <a:r>
              <a:rPr lang="en-US" sz="1100" b="1" dirty="0"/>
              <a:t>        Containing essential information on university ranking,</a:t>
            </a:r>
          </a:p>
          <a:p>
            <a:pPr>
              <a:lnSpc>
                <a:spcPct val="150000"/>
              </a:lnSpc>
            </a:pPr>
            <a:r>
              <a:rPr lang="en-US" sz="1100" b="1" dirty="0"/>
              <a:t>        Encompassing various countries and their performance across distinct ranking system.</a:t>
            </a:r>
          </a:p>
          <a:p>
            <a:pPr algn="ctr">
              <a:lnSpc>
                <a:spcPct val="150000"/>
              </a:lnSpc>
            </a:pPr>
            <a:endParaRPr lang="en-US" sz="1100" b="1" dirty="0"/>
          </a:p>
          <a:p>
            <a:pPr>
              <a:lnSpc>
                <a:spcPct val="150000"/>
              </a:lnSpc>
            </a:pPr>
            <a:r>
              <a:rPr lang="en-US" sz="1100" b="1" dirty="0"/>
              <a:t>2.     Data Transformation and Enhancement:</a:t>
            </a:r>
          </a:p>
          <a:p>
            <a:pPr>
              <a:lnSpc>
                <a:spcPct val="150000"/>
              </a:lnSpc>
            </a:pPr>
            <a:r>
              <a:rPr lang="en-US" sz="1100" b="1" dirty="0"/>
              <a:t>        If necessary, execute data transformation procedures to ensure data</a:t>
            </a:r>
          </a:p>
          <a:p>
            <a:pPr>
              <a:lnSpc>
                <a:spcPct val="150000"/>
              </a:lnSpc>
            </a:pPr>
            <a:r>
              <a:rPr lang="en-US" sz="1100" b="1" dirty="0"/>
              <a:t>        Quality and consistency. Additionally, consider augmenting the dataset</a:t>
            </a:r>
          </a:p>
          <a:p>
            <a:pPr>
              <a:lnSpc>
                <a:spcPct val="150000"/>
              </a:lnSpc>
            </a:pPr>
            <a:r>
              <a:rPr lang="en-US" sz="1100" b="1" dirty="0"/>
              <a:t>        With new problem statement to enrich the analysis potential.</a:t>
            </a:r>
          </a:p>
          <a:p>
            <a:pPr algn="ctr">
              <a:lnSpc>
                <a:spcPct val="150000"/>
              </a:lnSpc>
            </a:pPr>
            <a:endParaRPr lang="en-US" sz="1100" dirty="0"/>
          </a:p>
          <a:p>
            <a:pPr>
              <a:lnSpc>
                <a:spcPct val="150000"/>
              </a:lnSpc>
            </a:pPr>
            <a:r>
              <a:rPr lang="en-US" sz="1100" b="1" dirty="0"/>
              <a:t>3.    Connecting with Tools:</a:t>
            </a:r>
          </a:p>
          <a:p>
            <a:pPr>
              <a:lnSpc>
                <a:spcPct val="150000"/>
              </a:lnSpc>
            </a:pPr>
            <a:r>
              <a:rPr lang="en-US" sz="1100" b="1" dirty="0"/>
              <a:t>       Establish connections between the dataset and various analytical tools, </a:t>
            </a:r>
          </a:p>
          <a:p>
            <a:pPr>
              <a:lnSpc>
                <a:spcPct val="150000"/>
              </a:lnSpc>
            </a:pPr>
            <a:r>
              <a:rPr lang="en-US" sz="1100" b="1" dirty="0"/>
              <a:t>       Interface the dataset with Power BI, Excel, and MySQL         </a:t>
            </a:r>
          </a:p>
          <a:p>
            <a:pPr>
              <a:lnSpc>
                <a:spcPct val="150000"/>
              </a:lnSpc>
            </a:pPr>
            <a:r>
              <a:rPr lang="en-US" sz="1100" b="1" dirty="0"/>
              <a:t>       Workbench, facilitating seamless data integration and processing.</a:t>
            </a:r>
          </a:p>
          <a:p>
            <a:pPr algn="ctr">
              <a:lnSpc>
                <a:spcPct val="150000"/>
              </a:lnSpc>
            </a:pPr>
            <a:endParaRPr lang="en-US" sz="1100" b="1" dirty="0"/>
          </a:p>
          <a:p>
            <a:pPr algn="just">
              <a:lnSpc>
                <a:spcPct val="150000"/>
              </a:lnSpc>
            </a:pPr>
            <a:r>
              <a:rPr lang="en-US" sz="1100" b="1" dirty="0"/>
              <a:t>4.   Problem statement Solution in Power BI:</a:t>
            </a:r>
          </a:p>
          <a:p>
            <a:pPr algn="just">
              <a:lnSpc>
                <a:spcPct val="150000"/>
              </a:lnSpc>
            </a:pPr>
            <a:r>
              <a:rPr lang="en-US" sz="1100" b="1" dirty="0"/>
              <a:t>       Utilize Power BI to delve into the specified problem statement.</a:t>
            </a:r>
          </a:p>
          <a:p>
            <a:pPr>
              <a:lnSpc>
                <a:spcPct val="150000"/>
              </a:lnSpc>
            </a:pPr>
            <a:r>
              <a:rPr lang="en-US" sz="1100" b="1" dirty="0"/>
              <a:t>       Employ its robust features for data visualization, exploration, and analysis, effectively deriving insights and solutions.</a:t>
            </a:r>
          </a:p>
          <a:p>
            <a:pPr algn="ctr"/>
            <a:endParaRPr lang="en-US" dirty="0"/>
          </a:p>
          <a:p>
            <a:pPr algn="ctr"/>
            <a:endParaRPr lang="en-US" dirty="0"/>
          </a:p>
        </p:txBody>
      </p:sp>
      <p:cxnSp>
        <p:nvCxnSpPr>
          <p:cNvPr id="9" name="Straight Connector 8">
            <a:extLst>
              <a:ext uri="{FF2B5EF4-FFF2-40B4-BE49-F238E27FC236}">
                <a16:creationId xmlns:a16="http://schemas.microsoft.com/office/drawing/2014/main" id="{8277344B-5267-C1AA-E810-361CA9A289AC}"/>
              </a:ext>
            </a:extLst>
          </p:cNvPr>
          <p:cNvCxnSpPr/>
          <p:nvPr/>
        </p:nvCxnSpPr>
        <p:spPr>
          <a:xfrm>
            <a:off x="1253612" y="6597445"/>
            <a:ext cx="9684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6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2D3BC9-6722-1F64-5176-8B7CF524F233}"/>
              </a:ext>
            </a:extLst>
          </p:cNvPr>
          <p:cNvPicPr>
            <a:picLocks noChangeAspect="1"/>
          </p:cNvPicPr>
          <p:nvPr/>
        </p:nvPicPr>
        <p:blipFill>
          <a:blip r:embed="rId3"/>
          <a:stretch>
            <a:fillRect/>
          </a:stretch>
        </p:blipFill>
        <p:spPr>
          <a:xfrm>
            <a:off x="459658" y="1305233"/>
            <a:ext cx="5872317" cy="3657600"/>
          </a:xfrm>
          <a:prstGeom prst="rect">
            <a:avLst/>
          </a:prstGeom>
        </p:spPr>
      </p:pic>
      <p:cxnSp>
        <p:nvCxnSpPr>
          <p:cNvPr id="4" name="Straight Connector 3">
            <a:extLst>
              <a:ext uri="{FF2B5EF4-FFF2-40B4-BE49-F238E27FC236}">
                <a16:creationId xmlns:a16="http://schemas.microsoft.com/office/drawing/2014/main" id="{0F52DD3D-C11D-2702-6B0B-40BB57196A0B}"/>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2579EBF-799C-09D9-D634-13C397C1406C}"/>
              </a:ext>
            </a:extLst>
          </p:cNvPr>
          <p:cNvCxnSpPr>
            <a:cxnSpLocks/>
          </p:cNvCxnSpPr>
          <p:nvPr/>
        </p:nvCxnSpPr>
        <p:spPr>
          <a:xfrm>
            <a:off x="1349477" y="6400799"/>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0E3247-AAF0-CEB1-6ABF-BE0AB31C70FE}"/>
              </a:ext>
            </a:extLst>
          </p:cNvPr>
          <p:cNvSpPr/>
          <p:nvPr/>
        </p:nvSpPr>
        <p:spPr>
          <a:xfrm>
            <a:off x="6489291" y="636645"/>
            <a:ext cx="4955458" cy="49947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t>The pie chart offers a visual representation of the distribution of universities among different ranking systems. This visual insight highlights the influence and recognition specific ranking system hold within the higher education community.</a:t>
            </a:r>
            <a:r>
              <a:rPr kumimoji="0" lang="en-US" altLang="en-US" sz="1200" b="1" i="0" u="none" strike="noStrike" cap="none" normalizeH="0" baseline="0" dirty="0">
                <a:ln>
                  <a:noFill/>
                </a:ln>
                <a:solidFill>
                  <a:schemeClr val="tx1"/>
                </a:solidFill>
                <a:effectLst/>
                <a:latin typeface="Söhne"/>
              </a:rPr>
              <a:t> </a:t>
            </a:r>
            <a:r>
              <a:rPr kumimoji="0" lang="en-US" altLang="en-US" sz="1200" b="1" i="0" u="none" strike="noStrike" cap="none" normalizeH="0" baseline="0" dirty="0">
                <a:ln>
                  <a:noFill/>
                </a:ln>
                <a:solidFill>
                  <a:schemeClr val="tx1"/>
                </a:solidFill>
                <a:effectLst/>
                <a:latin typeface="+mj-lt"/>
                <a:cs typeface="Amiri Quran" panose="00000500000000000000" pitchFamily="2" charset="-78"/>
              </a:rPr>
              <a:t>Once you specify the ranking systems you're interested in, I can provide information on how many universities are typically ranked by each system. Then, we can proceed to analyze the data and draw conclusions</a:t>
            </a:r>
            <a:endParaRPr lang="en-US" sz="1200" b="1" dirty="0">
              <a:latin typeface="+mj-lt"/>
              <a:cs typeface="Amiri Quran" panose="00000500000000000000" pitchFamily="2" charset="-78"/>
            </a:endParaRPr>
          </a:p>
          <a:p>
            <a:pPr algn="ctr"/>
            <a:endParaRPr lang="en-US" dirty="0"/>
          </a:p>
        </p:txBody>
      </p:sp>
      <p:sp>
        <p:nvSpPr>
          <p:cNvPr id="8" name="Rectangle 2">
            <a:extLst>
              <a:ext uri="{FF2B5EF4-FFF2-40B4-BE49-F238E27FC236}">
                <a16:creationId xmlns:a16="http://schemas.microsoft.com/office/drawing/2014/main" id="{27D9EC03-72C7-D869-3C9F-57FC88C4EFE5}"/>
              </a:ext>
            </a:extLst>
          </p:cNvPr>
          <p:cNvSpPr>
            <a:spLocks noChangeArrowheads="1"/>
          </p:cNvSpPr>
          <p:nvPr/>
        </p:nvSpPr>
        <p:spPr bwMode="auto">
          <a:xfrm>
            <a:off x="0" y="0"/>
            <a:ext cx="43561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963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7265FE-8C8E-6D50-9A5D-7256EC865554}"/>
              </a:ext>
            </a:extLst>
          </p:cNvPr>
          <p:cNvPicPr>
            <a:picLocks noChangeAspect="1"/>
          </p:cNvPicPr>
          <p:nvPr/>
        </p:nvPicPr>
        <p:blipFill>
          <a:blip r:embed="rId2"/>
          <a:stretch>
            <a:fillRect/>
          </a:stretch>
        </p:blipFill>
        <p:spPr>
          <a:xfrm>
            <a:off x="1421990" y="993060"/>
            <a:ext cx="9234949" cy="2674374"/>
          </a:xfrm>
          <a:prstGeom prst="rect">
            <a:avLst/>
          </a:prstGeom>
        </p:spPr>
      </p:pic>
      <p:cxnSp>
        <p:nvCxnSpPr>
          <p:cNvPr id="4" name="Straight Connector 3">
            <a:extLst>
              <a:ext uri="{FF2B5EF4-FFF2-40B4-BE49-F238E27FC236}">
                <a16:creationId xmlns:a16="http://schemas.microsoft.com/office/drawing/2014/main" id="{E67D2394-4C79-ECC1-86F5-FE0BFCAFC1C7}"/>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D9ADEFF-E621-D705-8598-371895EE742C}"/>
              </a:ext>
            </a:extLst>
          </p:cNvPr>
          <p:cNvCxnSpPr>
            <a:cxnSpLocks/>
          </p:cNvCxnSpPr>
          <p:nvPr/>
        </p:nvCxnSpPr>
        <p:spPr>
          <a:xfrm>
            <a:off x="1421990"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B643F1A-9557-7DF1-E5D0-824BD0F851A5}"/>
              </a:ext>
            </a:extLst>
          </p:cNvPr>
          <p:cNvSpPr/>
          <p:nvPr/>
        </p:nvSpPr>
        <p:spPr>
          <a:xfrm>
            <a:off x="1446571" y="3800168"/>
            <a:ext cx="9298857" cy="22171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The correlation coefficient will provide insight into whether there's a relationship between the average score and the student-to-staff ratio for universities within each ranking system and the direction and strength of that relationship.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If you have access to the data for each ranking system, I can guide you through the process of calculating the correlation coefficient using Python or provide further assistance.</a:t>
            </a:r>
          </a:p>
        </p:txBody>
      </p:sp>
      <p:sp>
        <p:nvSpPr>
          <p:cNvPr id="8" name="Rectangle 2">
            <a:extLst>
              <a:ext uri="{FF2B5EF4-FFF2-40B4-BE49-F238E27FC236}">
                <a16:creationId xmlns:a16="http://schemas.microsoft.com/office/drawing/2014/main" id="{C4BC5CF1-1201-EE34-B4E7-5112EB58A8C1}"/>
              </a:ext>
            </a:extLst>
          </p:cNvPr>
          <p:cNvSpPr>
            <a:spLocks noChangeArrowheads="1"/>
          </p:cNvSpPr>
          <p:nvPr/>
        </p:nvSpPr>
        <p:spPr bwMode="auto">
          <a:xfrm>
            <a:off x="0" y="0"/>
            <a:ext cx="4165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516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EA32FD-BB28-3966-774D-638EC545AAB0}"/>
              </a:ext>
            </a:extLst>
          </p:cNvPr>
          <p:cNvPicPr>
            <a:picLocks noChangeAspect="1"/>
          </p:cNvPicPr>
          <p:nvPr/>
        </p:nvPicPr>
        <p:blipFill>
          <a:blip r:embed="rId2"/>
          <a:stretch>
            <a:fillRect/>
          </a:stretch>
        </p:blipFill>
        <p:spPr>
          <a:xfrm>
            <a:off x="668593" y="975812"/>
            <a:ext cx="10451691" cy="4766228"/>
          </a:xfrm>
          <a:prstGeom prst="rect">
            <a:avLst/>
          </a:prstGeom>
        </p:spPr>
      </p:pic>
      <p:cxnSp>
        <p:nvCxnSpPr>
          <p:cNvPr id="4" name="Straight Connector 3">
            <a:extLst>
              <a:ext uri="{FF2B5EF4-FFF2-40B4-BE49-F238E27FC236}">
                <a16:creationId xmlns:a16="http://schemas.microsoft.com/office/drawing/2014/main" id="{5DC9F728-327F-093F-E5A0-5C67B0220183}"/>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0CCFB73-636B-AE9B-E9E8-01951420628F}"/>
              </a:ext>
            </a:extLst>
          </p:cNvPr>
          <p:cNvCxnSpPr>
            <a:cxnSpLocks/>
          </p:cNvCxnSpPr>
          <p:nvPr/>
        </p:nvCxnSpPr>
        <p:spPr>
          <a:xfrm>
            <a:off x="1280651" y="644012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5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06FD03-C52E-F159-1E47-A5F0BA179447}"/>
              </a:ext>
            </a:extLst>
          </p:cNvPr>
          <p:cNvCxnSpPr>
            <a:cxnSpLocks/>
          </p:cNvCxnSpPr>
          <p:nvPr/>
        </p:nvCxnSpPr>
        <p:spPr>
          <a:xfrm>
            <a:off x="1501877" y="29988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171B202-A703-236B-63A1-A787B1F93A8D}"/>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2855E1E-DD80-BF01-B2D4-6B90BF8AD23D}"/>
              </a:ext>
            </a:extLst>
          </p:cNvPr>
          <p:cNvPicPr>
            <a:picLocks noChangeAspect="1"/>
          </p:cNvPicPr>
          <p:nvPr/>
        </p:nvPicPr>
        <p:blipFill>
          <a:blip r:embed="rId2"/>
          <a:stretch>
            <a:fillRect/>
          </a:stretch>
        </p:blipFill>
        <p:spPr>
          <a:xfrm>
            <a:off x="887824" y="1579460"/>
            <a:ext cx="5453984" cy="3267842"/>
          </a:xfrm>
          <a:prstGeom prst="rect">
            <a:avLst/>
          </a:prstGeom>
        </p:spPr>
      </p:pic>
      <p:sp>
        <p:nvSpPr>
          <p:cNvPr id="6" name="Rectangle 5">
            <a:extLst>
              <a:ext uri="{FF2B5EF4-FFF2-40B4-BE49-F238E27FC236}">
                <a16:creationId xmlns:a16="http://schemas.microsoft.com/office/drawing/2014/main" id="{D3574FC6-5005-1DAA-28CD-44A9E3AE59DA}"/>
              </a:ext>
            </a:extLst>
          </p:cNvPr>
          <p:cNvSpPr/>
          <p:nvPr/>
        </p:nvSpPr>
        <p:spPr>
          <a:xfrm>
            <a:off x="6803923" y="678426"/>
            <a:ext cx="4935793" cy="4994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The indicate relationship between the percentage of female students and a university ranking unfolds through visual analysis. This examination provide valuable insights into gender diversity within higher education institution and its potential influence on institutional reputation . Universities with higher percentage of female students might prioritize gender equality, inclusive policies, and diverse academic offerings.</a:t>
            </a:r>
          </a:p>
        </p:txBody>
      </p:sp>
    </p:spTree>
    <p:extLst>
      <p:ext uri="{BB962C8B-B14F-4D97-AF65-F5344CB8AC3E}">
        <p14:creationId xmlns:p14="http://schemas.microsoft.com/office/powerpoint/2010/main" val="51773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A6893-CB36-DBB9-40CC-9257E6881A62}"/>
              </a:ext>
            </a:extLst>
          </p:cNvPr>
          <p:cNvPicPr>
            <a:picLocks noChangeAspect="1"/>
          </p:cNvPicPr>
          <p:nvPr/>
        </p:nvPicPr>
        <p:blipFill>
          <a:blip r:embed="rId2"/>
          <a:stretch>
            <a:fillRect/>
          </a:stretch>
        </p:blipFill>
        <p:spPr>
          <a:xfrm>
            <a:off x="853716" y="1510634"/>
            <a:ext cx="5507755" cy="3286125"/>
          </a:xfrm>
          <a:prstGeom prst="rect">
            <a:avLst/>
          </a:prstGeom>
        </p:spPr>
      </p:pic>
      <p:cxnSp>
        <p:nvCxnSpPr>
          <p:cNvPr id="4" name="Straight Connector 3">
            <a:extLst>
              <a:ext uri="{FF2B5EF4-FFF2-40B4-BE49-F238E27FC236}">
                <a16:creationId xmlns:a16="http://schemas.microsoft.com/office/drawing/2014/main" id="{B6A87023-7276-6AB3-F30D-93983EEEC3D1}"/>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EF7375-DB64-E1AF-BC07-2D8680A408D6}"/>
              </a:ext>
            </a:extLst>
          </p:cNvPr>
          <p:cNvCxnSpPr>
            <a:cxnSpLocks/>
          </p:cNvCxnSpPr>
          <p:nvPr/>
        </p:nvCxnSpPr>
        <p:spPr>
          <a:xfrm>
            <a:off x="1482213" y="30971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FAD29C2-9784-9BA6-8E18-CE5D89D64799}"/>
              </a:ext>
            </a:extLst>
          </p:cNvPr>
          <p:cNvSpPr/>
          <p:nvPr/>
        </p:nvSpPr>
        <p:spPr>
          <a:xfrm>
            <a:off x="6853084" y="550607"/>
            <a:ext cx="4670322" cy="4975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A meticulous analysis of the visual representation underscores the paramount significance of specific criteria in shaping a university ranking. Alumni employment, citation rank, and influence rank emerge as pivotal factors influencing institutional performance . Institutions excelling in these criteria tend to have a strong focus on graduate outcomes, research impact and societal contribution.</a:t>
            </a:r>
          </a:p>
        </p:txBody>
      </p:sp>
    </p:spTree>
    <p:extLst>
      <p:ext uri="{BB962C8B-B14F-4D97-AF65-F5344CB8AC3E}">
        <p14:creationId xmlns:p14="http://schemas.microsoft.com/office/powerpoint/2010/main" val="20722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891DA0-3AC3-1987-103E-F139103F0B08}"/>
              </a:ext>
            </a:extLst>
          </p:cNvPr>
          <p:cNvPicPr>
            <a:picLocks noChangeAspect="1"/>
          </p:cNvPicPr>
          <p:nvPr/>
        </p:nvPicPr>
        <p:blipFill>
          <a:blip r:embed="rId2"/>
          <a:stretch>
            <a:fillRect/>
          </a:stretch>
        </p:blipFill>
        <p:spPr>
          <a:xfrm>
            <a:off x="918240" y="1492813"/>
            <a:ext cx="5521889" cy="3400425"/>
          </a:xfrm>
          <a:prstGeom prst="rect">
            <a:avLst/>
          </a:prstGeom>
        </p:spPr>
      </p:pic>
      <p:cxnSp>
        <p:nvCxnSpPr>
          <p:cNvPr id="4" name="Straight Connector 3">
            <a:extLst>
              <a:ext uri="{FF2B5EF4-FFF2-40B4-BE49-F238E27FC236}">
                <a16:creationId xmlns:a16="http://schemas.microsoft.com/office/drawing/2014/main" id="{4FDD85E9-8FF4-BE12-F8D3-1223088802DA}"/>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2592247-9F71-311F-2268-909896C3977A}"/>
              </a:ext>
            </a:extLst>
          </p:cNvPr>
          <p:cNvCxnSpPr>
            <a:cxnSpLocks/>
          </p:cNvCxnSpPr>
          <p:nvPr/>
        </p:nvCxnSpPr>
        <p:spPr>
          <a:xfrm>
            <a:off x="1398638" y="30971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366CAEF-D4E2-8A07-6AC1-C0698BC42596}"/>
              </a:ext>
            </a:extLst>
          </p:cNvPr>
          <p:cNvSpPr/>
          <p:nvPr/>
        </p:nvSpPr>
        <p:spPr>
          <a:xfrm>
            <a:off x="6941574" y="764463"/>
            <a:ext cx="4758813" cy="4857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t>Through a comprehensive visual analysis, the potential correlation between a university average score and the number of international students becomes apparent. This insights unveils a potential interplay between academic excellence and the institution global appeal. A positive correlation could signify that universities excelling academically also tend to attract a higher number of international might posses resource, reputation, and program that attract a diverse and talented student body.</a:t>
            </a:r>
          </a:p>
        </p:txBody>
      </p:sp>
    </p:spTree>
    <p:extLst>
      <p:ext uri="{BB962C8B-B14F-4D97-AF65-F5344CB8AC3E}">
        <p14:creationId xmlns:p14="http://schemas.microsoft.com/office/powerpoint/2010/main" val="3828083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F7DCD-8333-9CE1-9285-B789F3B5F314}"/>
              </a:ext>
            </a:extLst>
          </p:cNvPr>
          <p:cNvPicPr>
            <a:picLocks noChangeAspect="1"/>
          </p:cNvPicPr>
          <p:nvPr/>
        </p:nvPicPr>
        <p:blipFill>
          <a:blip r:embed="rId2"/>
          <a:stretch>
            <a:fillRect/>
          </a:stretch>
        </p:blipFill>
        <p:spPr>
          <a:xfrm>
            <a:off x="764611" y="1423987"/>
            <a:ext cx="5488705" cy="3400425"/>
          </a:xfrm>
          <a:prstGeom prst="rect">
            <a:avLst/>
          </a:prstGeom>
        </p:spPr>
      </p:pic>
      <p:cxnSp>
        <p:nvCxnSpPr>
          <p:cNvPr id="4" name="Straight Connector 3">
            <a:extLst>
              <a:ext uri="{FF2B5EF4-FFF2-40B4-BE49-F238E27FC236}">
                <a16:creationId xmlns:a16="http://schemas.microsoft.com/office/drawing/2014/main" id="{DA37514A-BF6D-02AB-FA66-967546926FD4}"/>
              </a:ext>
            </a:extLst>
          </p:cNvPr>
          <p:cNvCxnSpPr>
            <a:cxnSpLocks/>
          </p:cNvCxnSpPr>
          <p:nvPr/>
        </p:nvCxnSpPr>
        <p:spPr>
          <a:xfrm>
            <a:off x="1398638" y="644996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E4A4EF5-02E8-F7C1-F3FC-F17117F53CA1}"/>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E00EC03-2A7B-E8B3-E092-E90810DAA432}"/>
              </a:ext>
            </a:extLst>
          </p:cNvPr>
          <p:cNvSpPr/>
          <p:nvPr/>
        </p:nvSpPr>
        <p:spPr>
          <a:xfrm>
            <a:off x="6607278" y="629265"/>
            <a:ext cx="5142271" cy="5220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The visual representation provides a nuanced understanding of the average scores for different criteria within the system. Interestingly, publications ranking emerges with the highest average ranking among all criteria, underscoring its significance in evaluating institutional excellence, publications ranking speaks to the university research output, visibility, and impact within the academic community. </a:t>
            </a:r>
          </a:p>
        </p:txBody>
      </p:sp>
    </p:spTree>
    <p:extLst>
      <p:ext uri="{BB962C8B-B14F-4D97-AF65-F5344CB8AC3E}">
        <p14:creationId xmlns:p14="http://schemas.microsoft.com/office/powerpoint/2010/main" val="3539978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55C81-59BD-D3E2-67C5-85000632AE45}"/>
              </a:ext>
            </a:extLst>
          </p:cNvPr>
          <p:cNvPicPr>
            <a:picLocks noChangeAspect="1"/>
          </p:cNvPicPr>
          <p:nvPr/>
        </p:nvPicPr>
        <p:blipFill>
          <a:blip r:embed="rId2"/>
          <a:stretch>
            <a:fillRect/>
          </a:stretch>
        </p:blipFill>
        <p:spPr>
          <a:xfrm>
            <a:off x="573773" y="789039"/>
            <a:ext cx="11044454" cy="5279922"/>
          </a:xfrm>
          <a:prstGeom prst="rect">
            <a:avLst/>
          </a:prstGeom>
        </p:spPr>
      </p:pic>
      <p:cxnSp>
        <p:nvCxnSpPr>
          <p:cNvPr id="4" name="Straight Connector 3">
            <a:extLst>
              <a:ext uri="{FF2B5EF4-FFF2-40B4-BE49-F238E27FC236}">
                <a16:creationId xmlns:a16="http://schemas.microsoft.com/office/drawing/2014/main" id="{8AA359B4-E45F-055F-B670-F59761E4E2AA}"/>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962FC3C-027E-19AA-05AF-7B325964B74C}"/>
              </a:ext>
            </a:extLst>
          </p:cNvPr>
          <p:cNvCxnSpPr>
            <a:cxnSpLocks/>
          </p:cNvCxnSpPr>
          <p:nvPr/>
        </p:nvCxnSpPr>
        <p:spPr>
          <a:xfrm>
            <a:off x="1398638" y="65187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80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87FDAC2-FBBF-42CE-F08E-CF7B6E22DC20}"/>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E716D48-62B2-DBFB-816E-5FF88059A4F7}"/>
              </a:ext>
            </a:extLst>
          </p:cNvPr>
          <p:cNvCxnSpPr>
            <a:cxnSpLocks/>
          </p:cNvCxnSpPr>
          <p:nvPr/>
        </p:nvCxnSpPr>
        <p:spPr>
          <a:xfrm>
            <a:off x="1398638" y="646962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4B0A076-F2E8-1CA0-4810-C9CC6FF170E6}"/>
              </a:ext>
            </a:extLst>
          </p:cNvPr>
          <p:cNvPicPr>
            <a:picLocks noChangeAspect="1"/>
          </p:cNvPicPr>
          <p:nvPr/>
        </p:nvPicPr>
        <p:blipFill>
          <a:blip r:embed="rId2"/>
          <a:stretch>
            <a:fillRect/>
          </a:stretch>
        </p:blipFill>
        <p:spPr>
          <a:xfrm>
            <a:off x="491460" y="1474842"/>
            <a:ext cx="5604540" cy="3409334"/>
          </a:xfrm>
          <a:prstGeom prst="rect">
            <a:avLst/>
          </a:prstGeom>
        </p:spPr>
      </p:pic>
      <p:sp>
        <p:nvSpPr>
          <p:cNvPr id="6" name="Rectangle 5">
            <a:extLst>
              <a:ext uri="{FF2B5EF4-FFF2-40B4-BE49-F238E27FC236}">
                <a16:creationId xmlns:a16="http://schemas.microsoft.com/office/drawing/2014/main" id="{260DF34C-0E5C-C76A-55AF-EF1F1367BF66}"/>
              </a:ext>
            </a:extLst>
          </p:cNvPr>
          <p:cNvSpPr/>
          <p:nvPr/>
        </p:nvSpPr>
        <p:spPr>
          <a:xfrm>
            <a:off x="6548436" y="485471"/>
            <a:ext cx="5230762" cy="48964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t>The dual-axis visual representation thoughtfully capture the relationship between a university average score and its average number of international students, along with the average student-staff-ratio over time. The in-depth analysis reveals potential trends and interactions between these vital metrics.</a:t>
            </a:r>
          </a:p>
        </p:txBody>
      </p:sp>
    </p:spTree>
    <p:extLst>
      <p:ext uri="{BB962C8B-B14F-4D97-AF65-F5344CB8AC3E}">
        <p14:creationId xmlns:p14="http://schemas.microsoft.com/office/powerpoint/2010/main" val="154617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5C25F38-19FB-6D22-2678-B50D92AB8687}"/>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9A21D28-B9CC-1406-0367-79232D816B2B}"/>
              </a:ext>
            </a:extLst>
          </p:cNvPr>
          <p:cNvCxnSpPr>
            <a:cxnSpLocks/>
          </p:cNvCxnSpPr>
          <p:nvPr/>
        </p:nvCxnSpPr>
        <p:spPr>
          <a:xfrm>
            <a:off x="1256070" y="6607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9B187E-8272-EFBA-8AD8-DC63D667AAB8}"/>
              </a:ext>
            </a:extLst>
          </p:cNvPr>
          <p:cNvPicPr>
            <a:picLocks noChangeAspect="1"/>
          </p:cNvPicPr>
          <p:nvPr/>
        </p:nvPicPr>
        <p:blipFill>
          <a:blip r:embed="rId2"/>
          <a:stretch>
            <a:fillRect/>
          </a:stretch>
        </p:blipFill>
        <p:spPr>
          <a:xfrm>
            <a:off x="627114" y="1320748"/>
            <a:ext cx="5468886" cy="3516720"/>
          </a:xfrm>
          <a:prstGeom prst="rect">
            <a:avLst/>
          </a:prstGeom>
        </p:spPr>
      </p:pic>
      <p:sp>
        <p:nvSpPr>
          <p:cNvPr id="6" name="Rectangle 5">
            <a:extLst>
              <a:ext uri="{FF2B5EF4-FFF2-40B4-BE49-F238E27FC236}">
                <a16:creationId xmlns:a16="http://schemas.microsoft.com/office/drawing/2014/main" id="{6E76EFCC-2D82-47BB-4B42-203623E09A13}"/>
              </a:ext>
            </a:extLst>
          </p:cNvPr>
          <p:cNvSpPr/>
          <p:nvPr/>
        </p:nvSpPr>
        <p:spPr>
          <a:xfrm>
            <a:off x="6577781" y="589935"/>
            <a:ext cx="5220929" cy="5073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1200" b="1" dirty="0"/>
              <a:t>A discernible drop in the number of students between the years 2015 and 2016 us evident from the visual representation. This temporal trend could be attributed to various factors, including shifts in enrollment patterns, changes in societal demographics, or alterations in institutional offerings.</a:t>
            </a:r>
          </a:p>
        </p:txBody>
      </p:sp>
    </p:spTree>
    <p:extLst>
      <p:ext uri="{BB962C8B-B14F-4D97-AF65-F5344CB8AC3E}">
        <p14:creationId xmlns:p14="http://schemas.microsoft.com/office/powerpoint/2010/main" val="172581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AB0BFA-56CE-37F3-BDB9-B6D1FB086FA7}"/>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1ED0AC7-6CAB-6657-A38E-10D82A876773}"/>
              </a:ext>
            </a:extLst>
          </p:cNvPr>
          <p:cNvSpPr/>
          <p:nvPr/>
        </p:nvSpPr>
        <p:spPr>
          <a:xfrm>
            <a:off x="1165122" y="951271"/>
            <a:ext cx="9173497" cy="49554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100" b="1" dirty="0"/>
              <a:t>5. Exploratory Data Analysis (EDA):</a:t>
            </a:r>
          </a:p>
          <a:p>
            <a:pPr>
              <a:lnSpc>
                <a:spcPct val="150000"/>
              </a:lnSpc>
            </a:pPr>
            <a:endParaRPr lang="en-US" sz="1100" b="1" dirty="0"/>
          </a:p>
          <a:p>
            <a:pPr>
              <a:lnSpc>
                <a:spcPct val="150000"/>
              </a:lnSpc>
            </a:pPr>
            <a:r>
              <a:rPr lang="en-US" sz="1100" b="1" dirty="0"/>
              <a:t>Perform exploratory data analysis using either Excel or SQL Workbench,</a:t>
            </a:r>
          </a:p>
          <a:p>
            <a:pPr>
              <a:lnSpc>
                <a:spcPct val="150000"/>
              </a:lnSpc>
            </a:pPr>
            <a:r>
              <a:rPr lang="en-US" sz="1100" b="1" dirty="0"/>
              <a:t>Depending on the complexity of the analysis, Extract meaningful patterns, relationships, and trends the data to inform subsequent decision making .</a:t>
            </a:r>
          </a:p>
          <a:p>
            <a:pPr>
              <a:lnSpc>
                <a:spcPct val="150000"/>
              </a:lnSpc>
            </a:pPr>
            <a:endParaRPr lang="en-US" sz="1100" b="1" dirty="0"/>
          </a:p>
          <a:p>
            <a:pPr>
              <a:lnSpc>
                <a:spcPct val="150000"/>
              </a:lnSpc>
            </a:pPr>
            <a:endParaRPr lang="en-US" sz="1100" b="1" dirty="0"/>
          </a:p>
          <a:p>
            <a:pPr>
              <a:lnSpc>
                <a:spcPct val="150000"/>
              </a:lnSpc>
            </a:pPr>
            <a:r>
              <a:rPr lang="en-US" sz="1100" b="1" dirty="0"/>
              <a:t>6. Creation of Visual and Insightful power point :</a:t>
            </a:r>
          </a:p>
          <a:p>
            <a:pPr>
              <a:lnSpc>
                <a:spcPct val="150000"/>
              </a:lnSpc>
            </a:pPr>
            <a:endParaRPr lang="en-US" sz="1100" b="1" dirty="0"/>
          </a:p>
          <a:p>
            <a:pPr>
              <a:lnSpc>
                <a:spcPct val="150000"/>
              </a:lnSpc>
            </a:pPr>
            <a:r>
              <a:rPr lang="en-US" sz="1100" b="1" dirty="0"/>
              <a:t>Develop a comprehensive </a:t>
            </a:r>
            <a:r>
              <a:rPr lang="en-US" sz="1100" b="1" dirty="0" err="1"/>
              <a:t>powerpoint</a:t>
            </a:r>
            <a:r>
              <a:rPr lang="en-US" sz="1100" b="1" dirty="0"/>
              <a:t> presentation that encapsulates the projects objectives, methodologies, problem statement solutions, and key visualizations. Each problem statement should be accompanied by a </a:t>
            </a:r>
          </a:p>
          <a:p>
            <a:pPr>
              <a:lnSpc>
                <a:spcPct val="150000"/>
              </a:lnSpc>
            </a:pPr>
            <a:r>
              <a:rPr lang="en-US" sz="1100" b="1" dirty="0"/>
              <a:t>Dedicated section with pertinent conclusions and insights .</a:t>
            </a:r>
          </a:p>
          <a:p>
            <a:pPr>
              <a:lnSpc>
                <a:spcPct val="150000"/>
              </a:lnSpc>
            </a:pPr>
            <a:endParaRPr lang="en-US" sz="1100" b="1" dirty="0"/>
          </a:p>
          <a:p>
            <a:pPr>
              <a:lnSpc>
                <a:spcPct val="150000"/>
              </a:lnSpc>
            </a:pPr>
            <a:endParaRPr lang="en-US" sz="1100" b="1" dirty="0"/>
          </a:p>
          <a:p>
            <a:pPr>
              <a:lnSpc>
                <a:spcPct val="150000"/>
              </a:lnSpc>
            </a:pPr>
            <a:r>
              <a:rPr lang="en-US" sz="1100" b="1" dirty="0"/>
              <a:t>7. Detailed Documentation:</a:t>
            </a:r>
          </a:p>
          <a:p>
            <a:pPr>
              <a:lnSpc>
                <a:spcPct val="150000"/>
              </a:lnSpc>
            </a:pPr>
            <a:endParaRPr lang="en-US" sz="1100" b="1" dirty="0"/>
          </a:p>
          <a:p>
            <a:pPr>
              <a:lnSpc>
                <a:spcPct val="150000"/>
              </a:lnSpc>
            </a:pPr>
            <a:r>
              <a:rPr lang="en-US" sz="1100" b="1" dirty="0"/>
              <a:t>Compile a detailed report that meticulously documents the entire projects </a:t>
            </a:r>
          </a:p>
          <a:p>
            <a:pPr>
              <a:lnSpc>
                <a:spcPct val="150000"/>
              </a:lnSpc>
            </a:pPr>
            <a:r>
              <a:rPr lang="en-US" sz="1100" b="1" dirty="0"/>
              <a:t>Lifecycle, Include sections on data collections, transformation, problem</a:t>
            </a:r>
          </a:p>
          <a:p>
            <a:pPr>
              <a:lnSpc>
                <a:spcPct val="150000"/>
              </a:lnSpc>
            </a:pPr>
            <a:r>
              <a:rPr lang="en-US" sz="1100" b="1" dirty="0"/>
              <a:t>Statement formulation, tools integration, power bi solutions.</a:t>
            </a:r>
          </a:p>
        </p:txBody>
      </p:sp>
      <p:cxnSp>
        <p:nvCxnSpPr>
          <p:cNvPr id="7" name="Straight Connector 6">
            <a:extLst>
              <a:ext uri="{FF2B5EF4-FFF2-40B4-BE49-F238E27FC236}">
                <a16:creationId xmlns:a16="http://schemas.microsoft.com/office/drawing/2014/main" id="{CA4B3AE0-FC37-AB9C-D911-C9848449A062}"/>
              </a:ext>
            </a:extLst>
          </p:cNvPr>
          <p:cNvCxnSpPr>
            <a:cxnSpLocks/>
          </p:cNvCxnSpPr>
          <p:nvPr/>
        </p:nvCxnSpPr>
        <p:spPr>
          <a:xfrm>
            <a:off x="1256070" y="625823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1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C3696FA-6880-BD81-AB8A-7A7B05BE91F8}"/>
              </a:ext>
            </a:extLst>
          </p:cNvPr>
          <p:cNvCxnSpPr>
            <a:cxnSpLocks/>
          </p:cNvCxnSpPr>
          <p:nvPr/>
        </p:nvCxnSpPr>
        <p:spPr>
          <a:xfrm>
            <a:off x="1398638" y="27038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F62831E-9006-BC66-56C1-CEEC5BCC28A5}"/>
              </a:ext>
            </a:extLst>
          </p:cNvPr>
          <p:cNvCxnSpPr>
            <a:cxnSpLocks/>
          </p:cNvCxnSpPr>
          <p:nvPr/>
        </p:nvCxnSpPr>
        <p:spPr>
          <a:xfrm>
            <a:off x="1398638" y="6577781"/>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4F1A187-87D5-8F89-7ECC-DC57F2688AC8}"/>
              </a:ext>
            </a:extLst>
          </p:cNvPr>
          <p:cNvPicPr>
            <a:picLocks noChangeAspect="1"/>
          </p:cNvPicPr>
          <p:nvPr/>
        </p:nvPicPr>
        <p:blipFill>
          <a:blip r:embed="rId2"/>
          <a:stretch>
            <a:fillRect/>
          </a:stretch>
        </p:blipFill>
        <p:spPr>
          <a:xfrm>
            <a:off x="774598" y="1362382"/>
            <a:ext cx="5665532" cy="3543300"/>
          </a:xfrm>
          <a:prstGeom prst="rect">
            <a:avLst/>
          </a:prstGeom>
        </p:spPr>
      </p:pic>
      <p:sp>
        <p:nvSpPr>
          <p:cNvPr id="6" name="Rectangle 5">
            <a:extLst>
              <a:ext uri="{FF2B5EF4-FFF2-40B4-BE49-F238E27FC236}">
                <a16:creationId xmlns:a16="http://schemas.microsoft.com/office/drawing/2014/main" id="{2B2EAE49-DEC2-EB76-486A-3B86080922E5}"/>
              </a:ext>
            </a:extLst>
          </p:cNvPr>
          <p:cNvSpPr/>
          <p:nvPr/>
        </p:nvSpPr>
        <p:spPr>
          <a:xfrm>
            <a:off x="6702136" y="716973"/>
            <a:ext cx="4977246" cy="475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t> </a:t>
            </a:r>
            <a:r>
              <a:rPr lang="en-US" sz="1400" b="1" dirty="0"/>
              <a:t>A notable decrease in the number of international students between 2015 and 2016 is apparent from the visual representation. This phenomenon could be indicative of global trends, external factors, or changes in immigration policies that impacted international student mobility during that period  .  To delve deeper into this decline, a comprehensive analysis is required.</a:t>
            </a:r>
          </a:p>
        </p:txBody>
      </p:sp>
    </p:spTree>
    <p:extLst>
      <p:ext uri="{BB962C8B-B14F-4D97-AF65-F5344CB8AC3E}">
        <p14:creationId xmlns:p14="http://schemas.microsoft.com/office/powerpoint/2010/main" val="163027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E90826-D05A-2D7B-ACBB-B16AB1CC978C}"/>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Objective</a:t>
            </a:r>
          </a:p>
        </p:txBody>
      </p:sp>
      <p:cxnSp>
        <p:nvCxnSpPr>
          <p:cNvPr id="4" name="Straight Connector 3">
            <a:extLst>
              <a:ext uri="{FF2B5EF4-FFF2-40B4-BE49-F238E27FC236}">
                <a16:creationId xmlns:a16="http://schemas.microsoft.com/office/drawing/2014/main" id="{93619B78-DB43-FACB-C0FA-015791F1605C}"/>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AE4BFDB1-CED1-5263-04D1-757B3EABF90E}"/>
              </a:ext>
            </a:extLst>
          </p:cNvPr>
          <p:cNvSpPr>
            <a:spLocks noChangeArrowheads="1"/>
          </p:cNvSpPr>
          <p:nvPr/>
        </p:nvSpPr>
        <p:spPr bwMode="auto">
          <a:xfrm>
            <a:off x="1665460" y="1502688"/>
            <a:ext cx="988363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     Providing Reliable and Comprehensive Assessment of Higher Education Institutions: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rPr>
              <a:t> Accuracy: Ensure the ranking accurately reflects the performance and quality of higher education institutions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across various criteria, including teaching quality, research output, internationalization, student satisfaction, and employability of graduates.</a:t>
            </a:r>
          </a:p>
          <a:p>
            <a:pPr marL="0" marR="0" lvl="0" indent="0" algn="l" defTabSz="914400" rtl="0" eaLnBrk="0" fontAlgn="base" latinLnBrk="0" hangingPunct="0">
              <a:lnSpc>
                <a:spcPct val="150000"/>
              </a:lnSpc>
              <a:spcBef>
                <a:spcPct val="0"/>
              </a:spcBef>
              <a:spcAft>
                <a:spcPct val="0"/>
              </a:spcAft>
              <a:buClrTx/>
              <a:buSzTx/>
              <a:buFontTx/>
              <a:buAutoNum type="arabicPeriod"/>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rPr>
              <a:t> Validity: Develop a robust methodology that considers diverse factors relevant to university performance,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avoiding oversimplification or bias. Validity ensures that the ranking results reflect the multifaceted nature of higher education</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and provide meaningful insights to stakeholders.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rPr>
              <a:t> Relevance: Identify and prioritize criteria that are relevant and meaningful to stakeholders, such as prospective students,</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employers, policymakers, and educators. This includes considering both traditional indicators</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 (e.g., academic reputation, faculty-to-student ratio) and emerging metrics</a:t>
            </a: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(e.g., innovation, social impact) that capture</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the evolving landscape of higher education.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rPr>
              <a:t> Comparability: Enable comparability by standardizing data collection and analysis methods, allowing stakeholders to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compare universities within and across regions or countries. Consistent metrics and transparent methodologies </a:t>
            </a:r>
          </a:p>
          <a:p>
            <a:pPr marL="0" marR="0" lvl="0" indent="0" algn="l" defTabSz="914400" rtl="0" eaLnBrk="0" fontAlgn="base" latinLnBrk="0" hangingPunct="0">
              <a:lnSpc>
                <a:spcPct val="150000"/>
              </a:lnSpc>
              <a:spcBef>
                <a:spcPct val="0"/>
              </a:spcBef>
              <a:spcAft>
                <a:spcPct val="0"/>
              </a:spcAft>
              <a:buClrTx/>
              <a:buSzTx/>
              <a:tabLst/>
            </a:pPr>
            <a:r>
              <a:rPr lang="en-US" altLang="en-US" sz="1000" b="1" dirty="0">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facilitate meaningful benchmarking and decision-making.</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rPr>
              <a:t> Transparency: Promote transparency by openly disclosing the ranking methodology, criteria, and data sources used. </a:t>
            </a:r>
          </a:p>
          <a:p>
            <a:pPr marL="0" marR="0" lvl="0" indent="0" algn="l" defTabSz="914400" rtl="0" eaLnBrk="0" fontAlgn="base" latinLnBrk="0" hangingPunct="0">
              <a:lnSpc>
                <a:spcPct val="15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    Clear documentation allows stakeholders to understand how rankings are determined and evaluate the credibility and reliability of the results.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0FEA238-18F9-2330-6A68-7CDAA6078217}"/>
              </a:ext>
            </a:extLst>
          </p:cNvPr>
          <p:cNvSpPr>
            <a:spLocks noChangeArrowheads="1"/>
          </p:cNvSpPr>
          <p:nvPr/>
        </p:nvSpPr>
        <p:spPr bwMode="auto">
          <a:xfrm>
            <a:off x="0" y="0"/>
            <a:ext cx="4324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FF0F04EE-C531-4D9A-63F1-CBAC20912EC0}"/>
              </a:ext>
            </a:extLst>
          </p:cNvPr>
          <p:cNvCxnSpPr>
            <a:cxnSpLocks/>
          </p:cNvCxnSpPr>
          <p:nvPr/>
        </p:nvCxnSpPr>
        <p:spPr>
          <a:xfrm>
            <a:off x="1442883" y="6459792"/>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93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635F9-699A-2A33-64B6-AB170664B0C1}"/>
              </a:ext>
            </a:extLst>
          </p:cNvPr>
          <p:cNvSpPr txBox="1"/>
          <p:nvPr/>
        </p:nvSpPr>
        <p:spPr>
          <a:xfrm>
            <a:off x="1472379" y="1651525"/>
            <a:ext cx="8740879" cy="46314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Continuous Improvement: Commit to ongoing refinement and enhancement of the ranking methodology based on feedback, emerging trends, and  best practices. Continuous improvement ensures that the ranking remains relevant, accurate, and responsive to the evolving needs and priorities of stakeholders.</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Ethical Considerations: Address ethical considerations, such as fairness, equity, and integrity, throughout the ranking process. </a:t>
            </a:r>
          </a:p>
          <a:p>
            <a:pPr marL="0" marR="0" lvl="0" indent="0" algn="l" defTabSz="914400" rtl="0" eaLnBrk="0" fontAlgn="base" latinLnBrk="0" hangingPunct="0">
              <a:lnSpc>
                <a:spcPct val="15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Arial" panose="020B0604020202020204" pitchFamily="34" charset="0"/>
              </a:rPr>
              <a:t>This includes mitigating biases, safeguarding data privacy, and promoting responsible use of ranking results to minimize unintended      consequences. </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1100" b="1" i="0" u="none" strike="noStrike" cap="none" normalizeH="0" baseline="0" dirty="0">
                <a:ln>
                  <a:noFill/>
                </a:ln>
                <a:solidFill>
                  <a:schemeClr val="tx1"/>
                </a:solidFill>
                <a:effectLst/>
                <a:latin typeface="Arial" panose="020B0604020202020204" pitchFamily="34" charset="0"/>
              </a:rPr>
              <a:t>Impact Assessment: Evaluate the impact of the ranking on higher education institutions, students, policymakers, and other stakeholders. Understanding the consequences of ranking methodologies and results allows for informed adjustments to optimize positive outcomes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Arial" panose="020B0604020202020204" pitchFamily="34" charset="0"/>
              </a:rPr>
              <a:t>and mitigate potential drawbacks.</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By striving to provide a reliable and comprehensive assessment of higher education institutions, a university ranking project aims to empower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stakeholders with valuable information to make informed decisions, foster excellence and innovation in higher education,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 contribute to the overall improvement of the sector.</a:t>
            </a:r>
          </a:p>
        </p:txBody>
      </p:sp>
      <p:cxnSp>
        <p:nvCxnSpPr>
          <p:cNvPr id="4" name="Straight Connector 3">
            <a:extLst>
              <a:ext uri="{FF2B5EF4-FFF2-40B4-BE49-F238E27FC236}">
                <a16:creationId xmlns:a16="http://schemas.microsoft.com/office/drawing/2014/main" id="{EA8F9B81-D36C-FDC3-C0D4-787A8554FF28}"/>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D65BD8-556A-9880-65EC-3888BB2CDBBE}"/>
              </a:ext>
            </a:extLst>
          </p:cNvPr>
          <p:cNvCxnSpPr>
            <a:cxnSpLocks/>
          </p:cNvCxnSpPr>
          <p:nvPr/>
        </p:nvCxnSpPr>
        <p:spPr>
          <a:xfrm>
            <a:off x="1347019" y="661219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1D9395-F923-3C36-EC6D-04CC39CB95B5}"/>
              </a:ext>
            </a:extLst>
          </p:cNvPr>
          <p:cNvSpPr txBox="1"/>
          <p:nvPr/>
        </p:nvSpPr>
        <p:spPr>
          <a:xfrm>
            <a:off x="1472379" y="670103"/>
            <a:ext cx="8615518" cy="8225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Accessibility: Make ranking information accessible to a wide range of stakeholders through user-friendly interfaces, data visualizations,  and explanatory materials. Accessibility ensures that individuals can easily access, interpret, and utilize ranking data to inform their decisions</a:t>
            </a:r>
            <a:endParaRPr lang="en-US" sz="1100" dirty="0"/>
          </a:p>
        </p:txBody>
      </p:sp>
    </p:spTree>
    <p:extLst>
      <p:ext uri="{BB962C8B-B14F-4D97-AF65-F5344CB8AC3E}">
        <p14:creationId xmlns:p14="http://schemas.microsoft.com/office/powerpoint/2010/main" val="310073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FCA32-3BA2-614F-99CF-4C3AFE5417B1}"/>
              </a:ext>
            </a:extLst>
          </p:cNvPr>
          <p:cNvSpPr/>
          <p:nvPr/>
        </p:nvSpPr>
        <p:spPr>
          <a:xfrm>
            <a:off x="3942736"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Significance</a:t>
            </a:r>
          </a:p>
        </p:txBody>
      </p:sp>
      <p:cxnSp>
        <p:nvCxnSpPr>
          <p:cNvPr id="3" name="Straight Connector 2">
            <a:extLst>
              <a:ext uri="{FF2B5EF4-FFF2-40B4-BE49-F238E27FC236}">
                <a16:creationId xmlns:a16="http://schemas.microsoft.com/office/drawing/2014/main" id="{C9E30D38-92E3-629D-3C6B-AC95B41230E1}"/>
              </a:ext>
            </a:extLst>
          </p:cNvPr>
          <p:cNvCxnSpPr>
            <a:cxnSpLocks/>
          </p:cNvCxnSpPr>
          <p:nvPr/>
        </p:nvCxnSpPr>
        <p:spPr>
          <a:xfrm>
            <a:off x="379279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B36DEB43-F2F2-B7E3-5049-39AE4C0D49A3}"/>
              </a:ext>
            </a:extLst>
          </p:cNvPr>
          <p:cNvSpPr>
            <a:spLocks noChangeArrowheads="1"/>
          </p:cNvSpPr>
          <p:nvPr/>
        </p:nvSpPr>
        <p:spPr bwMode="auto">
          <a:xfrm>
            <a:off x="1383891" y="1111051"/>
            <a:ext cx="9724104" cy="616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Guidance for Prospective Students: University rankings offer guidance and assistance to prospective students in selecting institutions for their higher education. By comparing universities based on various criteria such as academic reputation, faculty quality, research output, and student satisfaction, rankings help students make informed decisions about where to pursue their studies.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Arial" panose="020B0604020202020204" pitchFamily="34" charset="0"/>
              </a:rPr>
              <a:t>Benchmarking for Universities: Rankings serve as a benchmarking tool for universities, allowing them to assess their performance relative to peers both domestically and internationally. This comparative analysis helps institutions identify areas of strength and areas for improvement, thereby fostering a culture of excellence and continuous enhancement.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Quality Assurance and Accountability: University rankings contribute to quality assurance and accountability within the higher education sector. Institutions strive to maintain or improve their ranking positions, which incentivizes them to enhance teaching quality, research productivity, student support services, and overall institutional effectiveness. This focus on performance measurement fosters accountability to students, faculty, funders, and policymakers.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Arial" panose="020B0604020202020204" pitchFamily="34" charset="0"/>
              </a:rPr>
              <a:t>Informing Policy and Funding Decisions: Policymakers and funding agencies often refer to university rankings when making decisions about resource allocation, policy formulation, and strategic investments in higher education. Rankings provide policymakers with insights into the relative strengths and weaknesses of institutions, helping them identify priorities and allocate resources effectively to support academic excellence, research innovation, and student success.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1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0EED820-682A-B56D-8F9F-063877D3F1DF}"/>
              </a:ext>
            </a:extLst>
          </p:cNvPr>
          <p:cNvSpPr>
            <a:spLocks noChangeArrowheads="1"/>
          </p:cNvSpPr>
          <p:nvPr/>
        </p:nvSpPr>
        <p:spPr bwMode="auto">
          <a:xfrm>
            <a:off x="0" y="0"/>
            <a:ext cx="160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A66160DD-14B5-C143-FEA1-699088722472}"/>
              </a:ext>
            </a:extLst>
          </p:cNvPr>
          <p:cNvCxnSpPr>
            <a:cxnSpLocks/>
          </p:cNvCxnSpPr>
          <p:nvPr/>
        </p:nvCxnSpPr>
        <p:spPr>
          <a:xfrm>
            <a:off x="1455173" y="6066503"/>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45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C30B4-3E0B-B081-D8BE-27F286A8B17B}"/>
              </a:ext>
            </a:extLst>
          </p:cNvPr>
          <p:cNvSpPr txBox="1"/>
          <p:nvPr/>
        </p:nvSpPr>
        <p:spPr>
          <a:xfrm>
            <a:off x="1022555" y="748587"/>
            <a:ext cx="10451690" cy="513929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100" b="1" i="0" u="none" strike="noStrike" cap="none" normalizeH="0" baseline="0" dirty="0">
                <a:ln>
                  <a:noFill/>
                </a:ln>
                <a:solidFill>
                  <a:schemeClr val="tx1"/>
                </a:solidFill>
                <a:effectLst/>
                <a:latin typeface="Arial" panose="020B0604020202020204" pitchFamily="34" charset="0"/>
              </a:rPr>
              <a:t>Enhancing Global Visibility and Reputation: High rankings can significantly enhance a university's global visibility, reputation, and attractiveness to prospective students, faculty, and collaborators. A strong ranking position signals excellence and competitiveness, which can lead to increased international partnerships, research collaborations, student enrollments, and funding opportunities.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100" b="1" i="0" u="none" strike="noStrike" cap="none" normalizeH="0" baseline="0" dirty="0">
                <a:ln>
                  <a:noFill/>
                </a:ln>
                <a:solidFill>
                  <a:schemeClr val="tx1"/>
                </a:solidFill>
                <a:effectLst/>
                <a:latin typeface="Arial" panose="020B0604020202020204" pitchFamily="34" charset="0"/>
              </a:rPr>
              <a:t>Facilitating Internationalization and Collaboration: University rankings facilitate internationalization efforts by promoting collaboration and exchange between institutions across borders. Institutions with high rankings are often sought after as partners for joint research projects, student exchange programs, and academic collaborations, fostering cross-cultural understanding and knowledge exchange.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100" b="1" i="0" u="none" strike="noStrike" cap="none" normalizeH="0" baseline="0" dirty="0">
                <a:ln>
                  <a:noFill/>
                </a:ln>
                <a:solidFill>
                  <a:schemeClr val="tx1"/>
                </a:solidFill>
                <a:effectLst/>
                <a:latin typeface="Arial" panose="020B0604020202020204" pitchFamily="34" charset="0"/>
              </a:rPr>
              <a:t>Promoting Innovation and Excellence: Rankings encourage universities to innovate and excel in various aspects of their operations, including teaching, research, community engagement, and knowledge transfer. Institutions strive to differentiate themselves through distinctive strengths and achievements, driving innovation, entrepreneurship, and societal impact.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100" b="1" i="0" u="none" strike="noStrike" cap="none" normalizeH="0" baseline="0" dirty="0">
                <a:ln>
                  <a:noFill/>
                </a:ln>
                <a:solidFill>
                  <a:schemeClr val="tx1"/>
                </a:solidFill>
                <a:effectLst/>
                <a:latin typeface="Arial" panose="020B0604020202020204" pitchFamily="34" charset="0"/>
              </a:rPr>
              <a:t>Providing Data for Research and Analysis: University rankings generate valuable data sets that researchers and analysts can use to study trends, patterns, and dynamics within the higher education landscape. Researchers leverage ranking data to conduct empirical studies, evaluate policy interventions, and explore the relationship between institutional characteristics and performance outcomes.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Overall, university rankings play a significant role in shaping the higher education landscape by informing decision-making, fostering excellence and accountability, promoting international collaboration, and driving continuous improvement across institutions. However, it's important to interpret rankings with caution, considering their limitations and potential biases, and to use them as one of several sources of information when evaluating universities.</a:t>
            </a:r>
          </a:p>
        </p:txBody>
      </p:sp>
      <p:cxnSp>
        <p:nvCxnSpPr>
          <p:cNvPr id="4" name="Straight Connector 3">
            <a:extLst>
              <a:ext uri="{FF2B5EF4-FFF2-40B4-BE49-F238E27FC236}">
                <a16:creationId xmlns:a16="http://schemas.microsoft.com/office/drawing/2014/main" id="{B7FF2B31-021A-E13D-A0E9-E2709563235C}"/>
              </a:ext>
            </a:extLst>
          </p:cNvPr>
          <p:cNvCxnSpPr>
            <a:cxnSpLocks/>
          </p:cNvCxnSpPr>
          <p:nvPr/>
        </p:nvCxnSpPr>
        <p:spPr>
          <a:xfrm>
            <a:off x="1347019" y="511277"/>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0534CD2-9AB9-E1C0-AE3A-D71F794A43BA}"/>
              </a:ext>
            </a:extLst>
          </p:cNvPr>
          <p:cNvCxnSpPr>
            <a:cxnSpLocks/>
          </p:cNvCxnSpPr>
          <p:nvPr/>
        </p:nvCxnSpPr>
        <p:spPr>
          <a:xfrm>
            <a:off x="1347019" y="6287728"/>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8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7476AE-CCB0-4527-3C81-898346328010}"/>
              </a:ext>
            </a:extLst>
          </p:cNvPr>
          <p:cNvSpPr/>
          <p:nvPr/>
        </p:nvSpPr>
        <p:spPr>
          <a:xfrm>
            <a:off x="3795252" y="206477"/>
            <a:ext cx="4050890" cy="6194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Dictionary</a:t>
            </a:r>
          </a:p>
        </p:txBody>
      </p:sp>
      <p:cxnSp>
        <p:nvCxnSpPr>
          <p:cNvPr id="5" name="Straight Connector 4">
            <a:extLst>
              <a:ext uri="{FF2B5EF4-FFF2-40B4-BE49-F238E27FC236}">
                <a16:creationId xmlns:a16="http://schemas.microsoft.com/office/drawing/2014/main" id="{163FB5C2-2880-B250-C366-7F5D79BE4F28}"/>
              </a:ext>
            </a:extLst>
          </p:cNvPr>
          <p:cNvCxnSpPr>
            <a:cxnSpLocks/>
          </p:cNvCxnSpPr>
          <p:nvPr/>
        </p:nvCxnSpPr>
        <p:spPr>
          <a:xfrm>
            <a:off x="3664973" y="1032387"/>
            <a:ext cx="42917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F7B31B5-C0FC-E5CA-54EB-559EEACC5DD1}"/>
              </a:ext>
            </a:extLst>
          </p:cNvPr>
          <p:cNvSpPr/>
          <p:nvPr/>
        </p:nvSpPr>
        <p:spPr>
          <a:xfrm>
            <a:off x="2320411" y="1167586"/>
            <a:ext cx="8288595" cy="52995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50" b="1" dirty="0"/>
              <a:t>Table : Country</a:t>
            </a:r>
          </a:p>
          <a:p>
            <a:pPr algn="just">
              <a:lnSpc>
                <a:spcPct val="150000"/>
              </a:lnSpc>
            </a:pPr>
            <a:r>
              <a:rPr lang="en-US" sz="1050" b="1" dirty="0"/>
              <a:t>Field : </a:t>
            </a:r>
          </a:p>
          <a:p>
            <a:pPr algn="just">
              <a:lnSpc>
                <a:spcPct val="150000"/>
              </a:lnSpc>
            </a:pPr>
            <a:r>
              <a:rPr lang="en-US" sz="1050" b="1" dirty="0" err="1"/>
              <a:t>Country_Id</a:t>
            </a:r>
            <a:r>
              <a:rPr lang="en-US" sz="1050" b="1" dirty="0"/>
              <a:t> : Unique identifier for each country.</a:t>
            </a:r>
          </a:p>
          <a:p>
            <a:pPr algn="just">
              <a:lnSpc>
                <a:spcPct val="150000"/>
              </a:lnSpc>
            </a:pPr>
            <a:r>
              <a:rPr lang="en-US" sz="1050" b="1" dirty="0" err="1"/>
              <a:t>Country_Name</a:t>
            </a:r>
            <a:r>
              <a:rPr lang="en-US" sz="1050" b="1" dirty="0"/>
              <a:t> : Name of the country.</a:t>
            </a:r>
          </a:p>
          <a:p>
            <a:pPr algn="just">
              <a:lnSpc>
                <a:spcPct val="150000"/>
              </a:lnSpc>
            </a:pPr>
            <a:endParaRPr lang="en-US" sz="1050" b="1" dirty="0"/>
          </a:p>
          <a:p>
            <a:pPr algn="just">
              <a:lnSpc>
                <a:spcPct val="150000"/>
              </a:lnSpc>
            </a:pPr>
            <a:r>
              <a:rPr lang="en-US" sz="1050" b="1" dirty="0"/>
              <a:t>Table : University</a:t>
            </a:r>
          </a:p>
          <a:p>
            <a:pPr algn="just">
              <a:lnSpc>
                <a:spcPct val="150000"/>
              </a:lnSpc>
            </a:pPr>
            <a:r>
              <a:rPr lang="en-US" sz="1050" b="1" dirty="0"/>
              <a:t>Field :</a:t>
            </a:r>
          </a:p>
          <a:p>
            <a:pPr algn="just">
              <a:lnSpc>
                <a:spcPct val="150000"/>
              </a:lnSpc>
            </a:pPr>
            <a:r>
              <a:rPr lang="en-US" sz="1050" b="1" dirty="0" err="1"/>
              <a:t>Country_Id</a:t>
            </a:r>
            <a:r>
              <a:rPr lang="en-US" sz="1050" b="1" dirty="0"/>
              <a:t> : Foreign key referencing the </a:t>
            </a:r>
            <a:r>
              <a:rPr lang="en-US" sz="1050" b="1" dirty="0" err="1"/>
              <a:t>country_id</a:t>
            </a:r>
            <a:r>
              <a:rPr lang="en-US" sz="1050" b="1" dirty="0"/>
              <a:t> field in the country table. </a:t>
            </a:r>
          </a:p>
          <a:p>
            <a:pPr algn="just">
              <a:lnSpc>
                <a:spcPct val="150000"/>
              </a:lnSpc>
            </a:pPr>
            <a:r>
              <a:rPr lang="en-US" sz="1050" b="1" dirty="0" err="1"/>
              <a:t>University_Id</a:t>
            </a:r>
            <a:r>
              <a:rPr lang="en-US" sz="1050" b="1" dirty="0"/>
              <a:t> : Unique identifier for each university.</a:t>
            </a:r>
          </a:p>
          <a:p>
            <a:pPr algn="just">
              <a:lnSpc>
                <a:spcPct val="150000"/>
              </a:lnSpc>
            </a:pPr>
            <a:r>
              <a:rPr lang="en-US" sz="1050" b="1" dirty="0" err="1"/>
              <a:t>University_Name</a:t>
            </a:r>
            <a:r>
              <a:rPr lang="en-US" sz="1050" b="1" dirty="0"/>
              <a:t> : Name of the university.</a:t>
            </a:r>
          </a:p>
          <a:p>
            <a:pPr algn="just">
              <a:lnSpc>
                <a:spcPct val="150000"/>
              </a:lnSpc>
            </a:pPr>
            <a:endParaRPr lang="en-US" sz="1050" b="1" dirty="0"/>
          </a:p>
          <a:p>
            <a:pPr algn="just">
              <a:lnSpc>
                <a:spcPct val="150000"/>
              </a:lnSpc>
            </a:pPr>
            <a:r>
              <a:rPr lang="en-US" sz="1050" b="1" dirty="0"/>
              <a:t>Table : </a:t>
            </a:r>
            <a:r>
              <a:rPr lang="en-US" sz="1050" b="1" dirty="0" err="1"/>
              <a:t>Ranking_System</a:t>
            </a:r>
            <a:endParaRPr lang="en-US" sz="1050" b="1" dirty="0"/>
          </a:p>
          <a:p>
            <a:pPr algn="just">
              <a:lnSpc>
                <a:spcPct val="150000"/>
              </a:lnSpc>
            </a:pPr>
            <a:r>
              <a:rPr lang="en-US" sz="1050" b="1" dirty="0"/>
              <a:t>Field :</a:t>
            </a:r>
          </a:p>
          <a:p>
            <a:pPr algn="just">
              <a:lnSpc>
                <a:spcPct val="150000"/>
              </a:lnSpc>
            </a:pPr>
            <a:r>
              <a:rPr lang="en-US" sz="1050" b="1" dirty="0" err="1"/>
              <a:t>Ranking_System_Id</a:t>
            </a:r>
            <a:r>
              <a:rPr lang="en-US" sz="1050" b="1" dirty="0"/>
              <a:t> : Unique identifier for each ranking system.</a:t>
            </a:r>
          </a:p>
          <a:p>
            <a:pPr algn="just">
              <a:lnSpc>
                <a:spcPct val="150000"/>
              </a:lnSpc>
            </a:pPr>
            <a:r>
              <a:rPr lang="en-US" sz="1050" b="1" dirty="0" err="1"/>
              <a:t>Ranking_System_Name</a:t>
            </a:r>
            <a:r>
              <a:rPr lang="en-US" sz="1050" b="1" dirty="0"/>
              <a:t> : Name of the ranking system.</a:t>
            </a:r>
          </a:p>
          <a:p>
            <a:pPr algn="just">
              <a:lnSpc>
                <a:spcPct val="150000"/>
              </a:lnSpc>
            </a:pPr>
            <a:endParaRPr lang="en-US" sz="1050" b="1" dirty="0"/>
          </a:p>
          <a:p>
            <a:pPr algn="just">
              <a:lnSpc>
                <a:spcPct val="150000"/>
              </a:lnSpc>
            </a:pPr>
            <a:r>
              <a:rPr lang="en-US" sz="1050" b="1" dirty="0"/>
              <a:t>Table : </a:t>
            </a:r>
            <a:r>
              <a:rPr lang="en-US" sz="1050" b="1" dirty="0" err="1"/>
              <a:t>Ranking_Criteria</a:t>
            </a:r>
            <a:endParaRPr lang="en-US" sz="1050" b="1" dirty="0"/>
          </a:p>
          <a:p>
            <a:pPr algn="just">
              <a:lnSpc>
                <a:spcPct val="150000"/>
              </a:lnSpc>
            </a:pPr>
            <a:r>
              <a:rPr lang="en-US" sz="1050" b="1" dirty="0"/>
              <a:t>Field :</a:t>
            </a:r>
          </a:p>
          <a:p>
            <a:pPr algn="just">
              <a:lnSpc>
                <a:spcPct val="150000"/>
              </a:lnSpc>
            </a:pPr>
            <a:r>
              <a:rPr lang="en-US" sz="1050" b="1" dirty="0" err="1"/>
              <a:t>Ranking_Criteria_Id</a:t>
            </a:r>
            <a:r>
              <a:rPr lang="en-US" sz="1050" b="1" dirty="0"/>
              <a:t> : Unique identifier for each ranking criteria.</a:t>
            </a:r>
          </a:p>
          <a:p>
            <a:pPr algn="just">
              <a:lnSpc>
                <a:spcPct val="150000"/>
              </a:lnSpc>
            </a:pPr>
            <a:r>
              <a:rPr lang="en-US" sz="1050" b="1" dirty="0" err="1"/>
              <a:t>Ranking_Criteria_Name</a:t>
            </a:r>
            <a:r>
              <a:rPr lang="en-US" sz="1050" b="1" dirty="0"/>
              <a:t> : Name of the ranking criteria.</a:t>
            </a:r>
          </a:p>
          <a:p>
            <a:pPr algn="just">
              <a:lnSpc>
                <a:spcPct val="150000"/>
              </a:lnSpc>
            </a:pPr>
            <a:r>
              <a:rPr lang="en-US" sz="1050" b="1" dirty="0" err="1"/>
              <a:t>Ranking_System_Id</a:t>
            </a:r>
            <a:r>
              <a:rPr lang="en-US" sz="1050" b="1" dirty="0"/>
              <a:t> : Foreign key referencing the </a:t>
            </a:r>
            <a:r>
              <a:rPr lang="en-US" sz="1050" b="1" dirty="0" err="1"/>
              <a:t>ranking_system_id</a:t>
            </a:r>
            <a:r>
              <a:rPr lang="en-US" sz="1050" b="1" dirty="0"/>
              <a:t> field in the ranking system table.</a:t>
            </a:r>
          </a:p>
          <a:p>
            <a:pPr algn="ctr"/>
            <a:endParaRPr lang="en-US" sz="1000" b="1" dirty="0"/>
          </a:p>
        </p:txBody>
      </p:sp>
      <p:cxnSp>
        <p:nvCxnSpPr>
          <p:cNvPr id="7" name="Straight Connector 6">
            <a:extLst>
              <a:ext uri="{FF2B5EF4-FFF2-40B4-BE49-F238E27FC236}">
                <a16:creationId xmlns:a16="http://schemas.microsoft.com/office/drawing/2014/main" id="{2EF7947F-8ADA-D98E-A695-474D2B91341E}"/>
              </a:ext>
            </a:extLst>
          </p:cNvPr>
          <p:cNvCxnSpPr>
            <a:cxnSpLocks/>
          </p:cNvCxnSpPr>
          <p:nvPr/>
        </p:nvCxnSpPr>
        <p:spPr>
          <a:xfrm>
            <a:off x="1396180" y="6582695"/>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90B72-2711-5A13-3509-291571FD2629}"/>
              </a:ext>
            </a:extLst>
          </p:cNvPr>
          <p:cNvSpPr txBox="1"/>
          <p:nvPr/>
        </p:nvSpPr>
        <p:spPr>
          <a:xfrm>
            <a:off x="1651819" y="859835"/>
            <a:ext cx="9222658" cy="5138330"/>
          </a:xfrm>
          <a:prstGeom prst="rect">
            <a:avLst/>
          </a:prstGeom>
          <a:noFill/>
        </p:spPr>
        <p:txBody>
          <a:bodyPr wrap="square">
            <a:spAutoFit/>
          </a:bodyPr>
          <a:lstStyle/>
          <a:p>
            <a:pPr>
              <a:lnSpc>
                <a:spcPct val="150000"/>
              </a:lnSpc>
            </a:pPr>
            <a:r>
              <a:rPr lang="en-US" sz="1100" b="1" dirty="0"/>
              <a:t>Table : </a:t>
            </a:r>
            <a:r>
              <a:rPr lang="en-US" sz="1100" b="1" dirty="0" err="1"/>
              <a:t>University_Year</a:t>
            </a:r>
            <a:endParaRPr lang="en-US" sz="1100" b="1" dirty="0"/>
          </a:p>
          <a:p>
            <a:pPr>
              <a:lnSpc>
                <a:spcPct val="150000"/>
              </a:lnSpc>
            </a:pPr>
            <a:r>
              <a:rPr lang="en-US" sz="1100" b="1" dirty="0"/>
              <a:t>Field : </a:t>
            </a:r>
          </a:p>
          <a:p>
            <a:pPr>
              <a:lnSpc>
                <a:spcPct val="150000"/>
              </a:lnSpc>
            </a:pPr>
            <a:r>
              <a:rPr lang="en-US" sz="1100" b="1" dirty="0" err="1"/>
              <a:t>University_year_Id</a:t>
            </a:r>
            <a:r>
              <a:rPr lang="en-US" sz="1100" b="1" dirty="0"/>
              <a:t> : Unique identifier for each university year.</a:t>
            </a:r>
          </a:p>
          <a:p>
            <a:pPr>
              <a:lnSpc>
                <a:spcPct val="150000"/>
              </a:lnSpc>
            </a:pPr>
            <a:r>
              <a:rPr lang="en-US" sz="1100" b="1" dirty="0" err="1"/>
              <a:t>University_Id</a:t>
            </a:r>
            <a:r>
              <a:rPr lang="en-US" sz="1100" b="1" dirty="0"/>
              <a:t> : Foreign key referencing the </a:t>
            </a:r>
            <a:r>
              <a:rPr lang="en-US" sz="1100" b="1" dirty="0" err="1"/>
              <a:t>university_if</a:t>
            </a:r>
            <a:r>
              <a:rPr lang="en-US" sz="1100" b="1" dirty="0"/>
              <a:t> field in the university table.</a:t>
            </a:r>
          </a:p>
          <a:p>
            <a:pPr>
              <a:lnSpc>
                <a:spcPct val="150000"/>
              </a:lnSpc>
            </a:pPr>
            <a:r>
              <a:rPr lang="en-US" sz="1100" b="1" dirty="0" err="1"/>
              <a:t>Num_Student</a:t>
            </a:r>
            <a:r>
              <a:rPr lang="en-US" sz="1100" b="1" dirty="0"/>
              <a:t> : Number of students in the university for a specific year.</a:t>
            </a:r>
          </a:p>
          <a:p>
            <a:pPr>
              <a:lnSpc>
                <a:spcPct val="150000"/>
              </a:lnSpc>
            </a:pPr>
            <a:r>
              <a:rPr lang="en-US" sz="1100" b="1" dirty="0" err="1"/>
              <a:t>Female_Population</a:t>
            </a:r>
            <a:r>
              <a:rPr lang="en-US" sz="1100" b="1" dirty="0"/>
              <a:t> : Population of female students in the university for a specific year.</a:t>
            </a:r>
          </a:p>
          <a:p>
            <a:pPr>
              <a:lnSpc>
                <a:spcPct val="150000"/>
              </a:lnSpc>
            </a:pPr>
            <a:r>
              <a:rPr lang="en-US" sz="1100" b="1" dirty="0" err="1"/>
              <a:t>International_population</a:t>
            </a:r>
            <a:r>
              <a:rPr lang="en-US" sz="1100" b="1" dirty="0"/>
              <a:t> : Population of international students in the university for a specific year.</a:t>
            </a:r>
          </a:p>
          <a:p>
            <a:pPr>
              <a:lnSpc>
                <a:spcPct val="150000"/>
              </a:lnSpc>
            </a:pPr>
            <a:r>
              <a:rPr lang="en-US" sz="1100" b="1" dirty="0" err="1"/>
              <a:t>Student_Staff_Ratio</a:t>
            </a:r>
            <a:r>
              <a:rPr lang="en-US" sz="1100" b="1" dirty="0"/>
              <a:t> : Ratio of students to staff member in the university for a specific year.</a:t>
            </a:r>
          </a:p>
          <a:p>
            <a:pPr>
              <a:lnSpc>
                <a:spcPct val="150000"/>
              </a:lnSpc>
            </a:pPr>
            <a:endParaRPr lang="en-US" sz="1100" b="1" dirty="0"/>
          </a:p>
          <a:p>
            <a:pPr>
              <a:lnSpc>
                <a:spcPct val="150000"/>
              </a:lnSpc>
            </a:pPr>
            <a:r>
              <a:rPr lang="en-US" sz="1100" b="1" dirty="0"/>
              <a:t>Table : </a:t>
            </a:r>
            <a:r>
              <a:rPr lang="en-US" sz="1100" b="1" dirty="0" err="1"/>
              <a:t>University_Ranking_Year</a:t>
            </a:r>
            <a:r>
              <a:rPr lang="en-US" sz="1100" b="1" dirty="0"/>
              <a:t> </a:t>
            </a:r>
          </a:p>
          <a:p>
            <a:pPr>
              <a:lnSpc>
                <a:spcPct val="150000"/>
              </a:lnSpc>
            </a:pPr>
            <a:r>
              <a:rPr lang="en-US" sz="1100" b="1" dirty="0"/>
              <a:t>Field :</a:t>
            </a:r>
          </a:p>
          <a:p>
            <a:pPr>
              <a:lnSpc>
                <a:spcPct val="150000"/>
              </a:lnSpc>
            </a:pPr>
            <a:r>
              <a:rPr lang="en-US" sz="1100" b="1" dirty="0" err="1"/>
              <a:t>University_Ranking_Year_Id</a:t>
            </a:r>
            <a:r>
              <a:rPr lang="en-US" sz="1100" b="1" dirty="0"/>
              <a:t> : Unique Identifier for each university ranking year.</a:t>
            </a:r>
          </a:p>
          <a:p>
            <a:pPr>
              <a:lnSpc>
                <a:spcPct val="150000"/>
              </a:lnSpc>
            </a:pPr>
            <a:r>
              <a:rPr lang="en-US" sz="1100" b="1" dirty="0" err="1"/>
              <a:t>Ranking_Criteria_Id</a:t>
            </a:r>
            <a:r>
              <a:rPr lang="en-US" sz="1100" b="1" dirty="0"/>
              <a:t> : Foreign key referencing the </a:t>
            </a:r>
            <a:r>
              <a:rPr lang="en-US" sz="1100" b="1" dirty="0" err="1"/>
              <a:t>ranking_criteria_id</a:t>
            </a:r>
            <a:r>
              <a:rPr lang="en-US" sz="1100" b="1" dirty="0"/>
              <a:t> field in the ranking criteria table.</a:t>
            </a:r>
          </a:p>
          <a:p>
            <a:pPr>
              <a:lnSpc>
                <a:spcPct val="150000"/>
              </a:lnSpc>
            </a:pPr>
            <a:r>
              <a:rPr lang="en-US" sz="1100" b="1" dirty="0" err="1"/>
              <a:t>University_Id</a:t>
            </a:r>
            <a:r>
              <a:rPr lang="en-US" sz="1100" b="1" dirty="0"/>
              <a:t> : Foreign key referencing the </a:t>
            </a:r>
            <a:r>
              <a:rPr lang="en-US" sz="1100" b="1" dirty="0" err="1"/>
              <a:t>university_id</a:t>
            </a:r>
            <a:r>
              <a:rPr lang="en-US" sz="1100" b="1" dirty="0"/>
              <a:t> field in the university table.</a:t>
            </a:r>
          </a:p>
          <a:p>
            <a:pPr>
              <a:lnSpc>
                <a:spcPct val="150000"/>
              </a:lnSpc>
            </a:pPr>
            <a:r>
              <a:rPr lang="en-US" sz="1100" b="1" dirty="0"/>
              <a:t>Score : Score of the university for a specific ranking criteria and year.</a:t>
            </a:r>
          </a:p>
          <a:p>
            <a:pPr>
              <a:lnSpc>
                <a:spcPct val="150000"/>
              </a:lnSpc>
            </a:pPr>
            <a:r>
              <a:rPr lang="en-US" sz="1100" b="1" dirty="0"/>
              <a:t>Year  : Year of scoring for the university.</a:t>
            </a:r>
          </a:p>
          <a:p>
            <a:pPr>
              <a:lnSpc>
                <a:spcPct val="150000"/>
              </a:lnSpc>
            </a:pPr>
            <a:endParaRPr lang="en-US" sz="1100" b="1" dirty="0"/>
          </a:p>
          <a:p>
            <a:pPr>
              <a:lnSpc>
                <a:spcPct val="150000"/>
              </a:lnSpc>
            </a:pPr>
            <a:r>
              <a:rPr lang="en-US" sz="1100" b="1" dirty="0"/>
              <a:t>The data dictionary provide a comprehensive overview of the table and their respective fields in the dataset.</a:t>
            </a:r>
          </a:p>
          <a:p>
            <a:pPr>
              <a:lnSpc>
                <a:spcPct val="150000"/>
              </a:lnSpc>
            </a:pPr>
            <a:r>
              <a:rPr lang="en-US" sz="1100" b="1" dirty="0"/>
              <a:t>It outlines the relationships between the tables, allowing for a better understanding of the data structure and facilitating the design and implementation of the POWER BI Dashboard.</a:t>
            </a:r>
            <a:endParaRPr lang="en-US" sz="1100" dirty="0"/>
          </a:p>
        </p:txBody>
      </p:sp>
      <p:cxnSp>
        <p:nvCxnSpPr>
          <p:cNvPr id="4" name="Straight Connector 3">
            <a:extLst>
              <a:ext uri="{FF2B5EF4-FFF2-40B4-BE49-F238E27FC236}">
                <a16:creationId xmlns:a16="http://schemas.microsoft.com/office/drawing/2014/main" id="{5908006B-3167-0117-959B-237BB56101DC}"/>
              </a:ext>
            </a:extLst>
          </p:cNvPr>
          <p:cNvCxnSpPr>
            <a:cxnSpLocks/>
          </p:cNvCxnSpPr>
          <p:nvPr/>
        </p:nvCxnSpPr>
        <p:spPr>
          <a:xfrm>
            <a:off x="1440426" y="658269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0A4F13A-C619-DFBA-6D94-5D9297794E5A}"/>
              </a:ext>
            </a:extLst>
          </p:cNvPr>
          <p:cNvCxnSpPr>
            <a:cxnSpLocks/>
          </p:cNvCxnSpPr>
          <p:nvPr/>
        </p:nvCxnSpPr>
        <p:spPr>
          <a:xfrm>
            <a:off x="1440426" y="422786"/>
            <a:ext cx="899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635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409</TotalTime>
  <Words>2624</Words>
  <Application>Microsoft Office PowerPoint</Application>
  <PresentationFormat>Widescreen</PresentationFormat>
  <Paragraphs>177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Amiri Quran</vt:lpstr>
      <vt:lpstr>Arial</vt:lpstr>
      <vt:lpstr>Calibri</vt:lpstr>
      <vt:lpstr>Century Gothic</vt:lpstr>
      <vt:lpstr>Söhne</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KUNJAM</dc:creator>
  <cp:lastModifiedBy>PRIYANKA KUNJAM</cp:lastModifiedBy>
  <cp:revision>2</cp:revision>
  <dcterms:created xsi:type="dcterms:W3CDTF">2024-04-30T07:21:07Z</dcterms:created>
  <dcterms:modified xsi:type="dcterms:W3CDTF">2024-05-02T00:50:29Z</dcterms:modified>
</cp:coreProperties>
</file>