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DBDB"/>
    <a:srgbClr val="CFC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263B-0520-0BB3-AAB6-8CAB1BA398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7984B-828D-1508-9A60-FC346B45CF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B9F90F-4EE0-F7DB-FBC7-7588B5377067}"/>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5" name="Footer Placeholder 4">
            <a:extLst>
              <a:ext uri="{FF2B5EF4-FFF2-40B4-BE49-F238E27FC236}">
                <a16:creationId xmlns:a16="http://schemas.microsoft.com/office/drawing/2014/main" id="{54629F3D-9CBF-7B9B-B543-2E1BB9350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AE272-2117-74BE-DC6F-9A2EC293B777}"/>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168336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A884-F88A-E4CC-1A39-EC6D7D528A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9CA0A-E8FC-C61F-36CF-C6423BC8C4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629DF-9843-418F-70DE-B2829507BB80}"/>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5" name="Footer Placeholder 4">
            <a:extLst>
              <a:ext uri="{FF2B5EF4-FFF2-40B4-BE49-F238E27FC236}">
                <a16:creationId xmlns:a16="http://schemas.microsoft.com/office/drawing/2014/main" id="{AC2F66EE-101B-1AA6-357F-201B6C607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AB133-6EED-77F7-97A0-B276DE42A7A2}"/>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3839497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87A63-E22B-AF56-9F7C-F15738E6F3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853FB3-BF09-C74E-F79D-EBEEBCC37F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7B468-893A-B0F3-8C71-294F57601B3C}"/>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5" name="Footer Placeholder 4">
            <a:extLst>
              <a:ext uri="{FF2B5EF4-FFF2-40B4-BE49-F238E27FC236}">
                <a16:creationId xmlns:a16="http://schemas.microsoft.com/office/drawing/2014/main" id="{A5CA6118-E8D4-0A37-AC1B-54B1A06C41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E6E59-10B3-C127-6561-7FF9D95C7CA4}"/>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147442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D1BD4-5E48-BC4B-2B50-3126D9339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21AF1E-CCDE-B768-A3A7-C5AE82619E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6425B-5F0D-72A4-AD68-B707169405F8}"/>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5" name="Footer Placeholder 4">
            <a:extLst>
              <a:ext uri="{FF2B5EF4-FFF2-40B4-BE49-F238E27FC236}">
                <a16:creationId xmlns:a16="http://schemas.microsoft.com/office/drawing/2014/main" id="{CAB504C4-5530-672F-776E-234D7F604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EA3F1-312A-95A5-C90B-542AEC5D0AC9}"/>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427235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8EA5-5E97-B5DD-14CF-5059912BDF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6C3587-7455-AA4F-3D62-7ECBEA4874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D4950-4F78-4452-30DC-7032EA5DF134}"/>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5" name="Footer Placeholder 4">
            <a:extLst>
              <a:ext uri="{FF2B5EF4-FFF2-40B4-BE49-F238E27FC236}">
                <a16:creationId xmlns:a16="http://schemas.microsoft.com/office/drawing/2014/main" id="{35457F37-73EB-6B44-5764-2232C12EE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B40630-CFBC-5FCB-1533-B7333B2D4B0A}"/>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6861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F859B-D367-21FF-0734-4F5D8362A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E84210-6DDE-CECB-2F33-FADC73320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0C6ACB-46E5-A836-3BAD-CEA101660A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F946C5-26D0-7E98-9B81-92B147A3DBC6}"/>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6" name="Footer Placeholder 5">
            <a:extLst>
              <a:ext uri="{FF2B5EF4-FFF2-40B4-BE49-F238E27FC236}">
                <a16:creationId xmlns:a16="http://schemas.microsoft.com/office/drawing/2014/main" id="{9C740339-7602-DB97-F096-8DD899B4B2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4347F-4AA2-FFC7-AEF2-86E4485A95CE}"/>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676386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70F3-B43B-DE1F-079F-E6095A92BA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E326FE-EA5F-9F7D-FB1C-C420C8A17D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85674-DD91-95DC-A571-02313B0622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76D717-4A67-DC20-4C6E-14E332B38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B416B-DE70-295B-AF3B-95C51E1C2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48BE5F-FC72-28C6-3F43-7FA3622283A4}"/>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8" name="Footer Placeholder 7">
            <a:extLst>
              <a:ext uri="{FF2B5EF4-FFF2-40B4-BE49-F238E27FC236}">
                <a16:creationId xmlns:a16="http://schemas.microsoft.com/office/drawing/2014/main" id="{1D7A3F98-2150-8D16-6466-E61190F3F1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F423D0-341F-7B2A-D0CA-9563E053893D}"/>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272485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FE241-5DBC-4B98-66D3-527F52FD9A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B58DB0-65A6-80E7-012D-D3C40ACFEEBF}"/>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4" name="Footer Placeholder 3">
            <a:extLst>
              <a:ext uri="{FF2B5EF4-FFF2-40B4-BE49-F238E27FC236}">
                <a16:creationId xmlns:a16="http://schemas.microsoft.com/office/drawing/2014/main" id="{811AAB38-8439-1CF5-64D4-F96CEEEA1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7F9566-2553-A598-725C-6DF0473FC292}"/>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280261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4D48F7-49E6-6CDC-219B-7C10A17ABA37}"/>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3" name="Footer Placeholder 2">
            <a:extLst>
              <a:ext uri="{FF2B5EF4-FFF2-40B4-BE49-F238E27FC236}">
                <a16:creationId xmlns:a16="http://schemas.microsoft.com/office/drawing/2014/main" id="{4CE9F43A-44B7-E602-FA5B-95C6E7E03C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3BE2B1-577D-7F19-1CD2-F15638384222}"/>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3135579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F61FD-F535-59F7-096D-340446D9C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CC1F17-C0A8-5FF2-4603-0BB07F2FDA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F2676A-AB64-A9EB-907A-6F2C1743C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045F6-5156-582B-8591-284788D89A28}"/>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6" name="Footer Placeholder 5">
            <a:extLst>
              <a:ext uri="{FF2B5EF4-FFF2-40B4-BE49-F238E27FC236}">
                <a16:creationId xmlns:a16="http://schemas.microsoft.com/office/drawing/2014/main" id="{75EC3712-4769-CBDA-D8E0-3C530235D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A595C-7A48-DFDC-D2F9-3315627F114B}"/>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1835569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D663-4515-7F68-A46F-9B8C1C2493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0DE938-2B3D-A66D-B493-C9A7FCDDED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2DD0B-E36C-903C-DF27-1D4449CCF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54CF5-2D8C-56AB-9664-4BB67629F6F7}"/>
              </a:ext>
            </a:extLst>
          </p:cNvPr>
          <p:cNvSpPr>
            <a:spLocks noGrp="1"/>
          </p:cNvSpPr>
          <p:nvPr>
            <p:ph type="dt" sz="half" idx="10"/>
          </p:nvPr>
        </p:nvSpPr>
        <p:spPr/>
        <p:txBody>
          <a:bodyPr/>
          <a:lstStyle/>
          <a:p>
            <a:fld id="{9D377C75-45C2-4127-939B-3EFA74115241}" type="datetimeFigureOut">
              <a:rPr lang="en-US" smtClean="0"/>
              <a:t>3/22/2024</a:t>
            </a:fld>
            <a:endParaRPr lang="en-US"/>
          </a:p>
        </p:txBody>
      </p:sp>
      <p:sp>
        <p:nvSpPr>
          <p:cNvPr id="6" name="Footer Placeholder 5">
            <a:extLst>
              <a:ext uri="{FF2B5EF4-FFF2-40B4-BE49-F238E27FC236}">
                <a16:creationId xmlns:a16="http://schemas.microsoft.com/office/drawing/2014/main" id="{5FFF39B0-6CDA-9D20-59D8-88B8FAB6F7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EB9DB-9A75-E277-89EE-A8955A252ED5}"/>
              </a:ext>
            </a:extLst>
          </p:cNvPr>
          <p:cNvSpPr>
            <a:spLocks noGrp="1"/>
          </p:cNvSpPr>
          <p:nvPr>
            <p:ph type="sldNum" sz="quarter" idx="12"/>
          </p:nvPr>
        </p:nvSpPr>
        <p:spPr/>
        <p:txBody>
          <a:bodyPr/>
          <a:lstStyle/>
          <a:p>
            <a:fld id="{8FFC9510-ACD5-4355-9EA4-91C4DE7617BC}" type="slidenum">
              <a:rPr lang="en-US" smtClean="0"/>
              <a:t>‹#›</a:t>
            </a:fld>
            <a:endParaRPr lang="en-US"/>
          </a:p>
        </p:txBody>
      </p:sp>
    </p:spTree>
    <p:extLst>
      <p:ext uri="{BB962C8B-B14F-4D97-AF65-F5344CB8AC3E}">
        <p14:creationId xmlns:p14="http://schemas.microsoft.com/office/powerpoint/2010/main" val="843631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6300E-8913-02A6-1144-1AB79AB452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018C7D-3A8D-6E5F-9B59-D02AE334A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B4A2C-A2A3-1D82-29B9-7F7FB73FE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377C75-45C2-4127-939B-3EFA74115241}" type="datetimeFigureOut">
              <a:rPr lang="en-US" smtClean="0"/>
              <a:t>3/22/2024</a:t>
            </a:fld>
            <a:endParaRPr lang="en-US"/>
          </a:p>
        </p:txBody>
      </p:sp>
      <p:sp>
        <p:nvSpPr>
          <p:cNvPr id="5" name="Footer Placeholder 4">
            <a:extLst>
              <a:ext uri="{FF2B5EF4-FFF2-40B4-BE49-F238E27FC236}">
                <a16:creationId xmlns:a16="http://schemas.microsoft.com/office/drawing/2014/main" id="{A602B32A-FED7-4327-62BF-75519FD29E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36E7FB-F7BA-D6A2-86D0-4B9B38500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FC9510-ACD5-4355-9EA4-91C4DE7617BC}" type="slidenum">
              <a:rPr lang="en-US" smtClean="0"/>
              <a:t>‹#›</a:t>
            </a:fld>
            <a:endParaRPr lang="en-US"/>
          </a:p>
        </p:txBody>
      </p:sp>
    </p:spTree>
    <p:extLst>
      <p:ext uri="{BB962C8B-B14F-4D97-AF65-F5344CB8AC3E}">
        <p14:creationId xmlns:p14="http://schemas.microsoft.com/office/powerpoint/2010/main" val="1698877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5AA66F-9E88-17CC-1935-F5284FE07BA1}"/>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highlight>
                <a:srgbClr val="FFFF00"/>
              </a:highlight>
            </a:endParaRPr>
          </a:p>
        </p:txBody>
      </p:sp>
      <p:sp>
        <p:nvSpPr>
          <p:cNvPr id="7" name="Rectangle 6">
            <a:extLst>
              <a:ext uri="{FF2B5EF4-FFF2-40B4-BE49-F238E27FC236}">
                <a16:creationId xmlns:a16="http://schemas.microsoft.com/office/drawing/2014/main" id="{137520BF-DE1F-E006-0FE2-AC769D4E8C99}"/>
              </a:ext>
            </a:extLst>
          </p:cNvPr>
          <p:cNvSpPr/>
          <p:nvPr/>
        </p:nvSpPr>
        <p:spPr>
          <a:xfrm>
            <a:off x="2019300" y="2267339"/>
            <a:ext cx="8153400" cy="1604866"/>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err="1">
                <a:solidFill>
                  <a:schemeClr val="tx1"/>
                </a:solidFill>
                <a:latin typeface="Agency FB" panose="020B0503020202020204" pitchFamily="34" charset="0"/>
              </a:rPr>
              <a:t>Captones</a:t>
            </a:r>
            <a:r>
              <a:rPr lang="en-US" sz="3600" b="1" dirty="0">
                <a:solidFill>
                  <a:schemeClr val="tx1"/>
                </a:solidFill>
                <a:latin typeface="Agency FB" panose="020B0503020202020204" pitchFamily="34" charset="0"/>
              </a:rPr>
              <a:t> Project – Demographic analysis</a:t>
            </a:r>
          </a:p>
        </p:txBody>
      </p:sp>
    </p:spTree>
    <p:extLst>
      <p:ext uri="{BB962C8B-B14F-4D97-AF65-F5344CB8AC3E}">
        <p14:creationId xmlns:p14="http://schemas.microsoft.com/office/powerpoint/2010/main" val="15404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15BB2B-65D2-A65A-91D7-8590BA283CEF}"/>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30FBA7-3576-5A78-EF26-3B83AC37BFAF}"/>
              </a:ext>
            </a:extLst>
          </p:cNvPr>
          <p:cNvSpPr/>
          <p:nvPr/>
        </p:nvSpPr>
        <p:spPr>
          <a:xfrm>
            <a:off x="2649895" y="242595"/>
            <a:ext cx="6755362" cy="1166327"/>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gency FB" panose="020B0503020202020204" pitchFamily="34" charset="0"/>
              </a:rPr>
              <a:t>Introduction</a:t>
            </a:r>
          </a:p>
        </p:txBody>
      </p:sp>
      <p:sp>
        <p:nvSpPr>
          <p:cNvPr id="6" name="Rectangle 5">
            <a:extLst>
              <a:ext uri="{FF2B5EF4-FFF2-40B4-BE49-F238E27FC236}">
                <a16:creationId xmlns:a16="http://schemas.microsoft.com/office/drawing/2014/main" id="{81C99483-A342-D3D8-3B24-7DEC5462FDB5}"/>
              </a:ext>
            </a:extLst>
          </p:cNvPr>
          <p:cNvSpPr/>
          <p:nvPr/>
        </p:nvSpPr>
        <p:spPr>
          <a:xfrm>
            <a:off x="1062134" y="1268962"/>
            <a:ext cx="10067731" cy="3760238"/>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Agency FB" panose="020B0503020202020204" pitchFamily="34" charset="0"/>
              </a:rPr>
              <a:t>Demographic analysis is the process of collecting and studying information about the general traits of a group of people. It is the study of a group based on age, race, and gender.  This report presents statistical data on employment, education, income, rates of marriage, rates of birth and mortality, and other socioeconomic indicators.</a:t>
            </a:r>
          </a:p>
          <a:p>
            <a:pPr algn="ctr"/>
            <a:r>
              <a:rPr lang="en-US" b="1" dirty="0">
                <a:solidFill>
                  <a:schemeClr val="tx1">
                    <a:lumMod val="75000"/>
                    <a:lumOff val="25000"/>
                  </a:schemeClr>
                </a:solidFill>
                <a:latin typeface="Agency FB" panose="020B0503020202020204" pitchFamily="34" charset="0"/>
              </a:rPr>
              <a:t>The population estimates from demographic analysis don’t depend on the decennial census. The results are used to estimate the net coverage error, which is the precent difference between the number of people counted in the census and the number of people estimate by the DA.</a:t>
            </a:r>
          </a:p>
          <a:p>
            <a:pPr algn="ctr"/>
            <a:endParaRPr lang="en-US" dirty="0"/>
          </a:p>
          <a:p>
            <a:pPr algn="ctr"/>
            <a:endParaRPr lang="en-US" dirty="0"/>
          </a:p>
        </p:txBody>
      </p:sp>
    </p:spTree>
    <p:extLst>
      <p:ext uri="{BB962C8B-B14F-4D97-AF65-F5344CB8AC3E}">
        <p14:creationId xmlns:p14="http://schemas.microsoft.com/office/powerpoint/2010/main" val="28900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A4DA3D3-6FD7-0FA6-7948-AEACFA19D3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7706"/>
            <a:ext cx="12192000" cy="5850293"/>
          </a:xfrm>
        </p:spPr>
      </p:pic>
      <p:sp>
        <p:nvSpPr>
          <p:cNvPr id="8" name="Rectangle 7">
            <a:extLst>
              <a:ext uri="{FF2B5EF4-FFF2-40B4-BE49-F238E27FC236}">
                <a16:creationId xmlns:a16="http://schemas.microsoft.com/office/drawing/2014/main" id="{C56D6AFC-CAC5-A706-A6C3-6AAD924B7E90}"/>
              </a:ext>
            </a:extLst>
          </p:cNvPr>
          <p:cNvSpPr/>
          <p:nvPr/>
        </p:nvSpPr>
        <p:spPr>
          <a:xfrm>
            <a:off x="0" y="0"/>
            <a:ext cx="12192000" cy="1007706"/>
          </a:xfrm>
          <a:prstGeom prst="rect">
            <a:avLst/>
          </a:prstGeom>
          <a:solidFill>
            <a:srgbClr val="DBDBDB"/>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latin typeface="Agency FB" panose="020B0503020202020204" pitchFamily="34" charset="0"/>
              </a:rPr>
              <a:t>ER DIAGRAM</a:t>
            </a:r>
          </a:p>
        </p:txBody>
      </p:sp>
    </p:spTree>
    <p:extLst>
      <p:ext uri="{BB962C8B-B14F-4D97-AF65-F5344CB8AC3E}">
        <p14:creationId xmlns:p14="http://schemas.microsoft.com/office/powerpoint/2010/main" val="270619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9E2BF-A422-A397-6481-B4DA6863956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605F3C7-011D-8090-7F77-898905DAD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4187083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657D2B3-C025-E35C-9B73-43CE650FE8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891093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1A43-D768-0D1A-2E78-308A7D3C3F9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B3FD53C-130B-6D49-C2C9-DEFF7DCE1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2281474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C399-5EFD-6BA2-337C-545FAFAD199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63D6EE5-838D-CD44-AE03-70BE73B4EB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4016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3610-6AB0-606E-A3F0-775EC1C64A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20FE42E-CF2B-717F-9C49-63EEF1CA5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1887339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119</Words>
  <Application>Microsoft Office PowerPoint</Application>
  <PresentationFormat>Widescreen</PresentationFormat>
  <Paragraphs>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Agency FB</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Priyanka Kunjam</dc:creator>
  <cp:lastModifiedBy>Priyanka Kunjam</cp:lastModifiedBy>
  <cp:revision>2</cp:revision>
  <dcterms:created xsi:type="dcterms:W3CDTF">2024-03-22T07:26:49Z</dcterms:created>
  <dcterms:modified xsi:type="dcterms:W3CDTF">2024-03-23T00:04:43Z</dcterms:modified>
</cp:coreProperties>
</file>