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15D5-88FE-79FD-92B4-333BFFB50280}"/>
              </a:ext>
            </a:extLst>
          </p:cNvPr>
          <p:cNvSpPr>
            <a:spLocks noGrp="1"/>
          </p:cNvSpPr>
          <p:nvPr>
            <p:ph type="ctrTitle"/>
          </p:nvPr>
        </p:nvSpPr>
        <p:spPr/>
        <p:txBody>
          <a:bodyPr/>
          <a:lstStyle/>
          <a:p>
            <a:r>
              <a:rPr lang="en-IN" dirty="0"/>
              <a:t>100 Days code challenge</a:t>
            </a:r>
            <a:endParaRPr lang="en-US" dirty="0"/>
          </a:p>
        </p:txBody>
      </p:sp>
      <p:sp>
        <p:nvSpPr>
          <p:cNvPr id="3" name="Subtitle 2">
            <a:extLst>
              <a:ext uri="{FF2B5EF4-FFF2-40B4-BE49-F238E27FC236}">
                <a16:creationId xmlns:a16="http://schemas.microsoft.com/office/drawing/2014/main" id="{7E6BD4C6-B889-B5BE-B0D4-F41950E94D09}"/>
              </a:ext>
            </a:extLst>
          </p:cNvPr>
          <p:cNvSpPr>
            <a:spLocks noGrp="1"/>
          </p:cNvSpPr>
          <p:nvPr>
            <p:ph type="subTitle" idx="1"/>
          </p:nvPr>
        </p:nvSpPr>
        <p:spPr/>
        <p:txBody>
          <a:bodyPr>
            <a:normAutofit/>
          </a:bodyPr>
          <a:lstStyle/>
          <a:p>
            <a:pPr lvl="6"/>
            <a:r>
              <a:rPr lang="en-IN" sz="2800" b="1" dirty="0"/>
              <a:t>                           </a:t>
            </a:r>
            <a:r>
              <a:rPr lang="en-IN" sz="4000" b="1" dirty="0"/>
              <a:t>DAY 3</a:t>
            </a:r>
            <a:endParaRPr lang="en-US" sz="2000" b="1" dirty="0"/>
          </a:p>
        </p:txBody>
      </p:sp>
      <p:sp>
        <p:nvSpPr>
          <p:cNvPr id="4" name="TextBox 3">
            <a:extLst>
              <a:ext uri="{FF2B5EF4-FFF2-40B4-BE49-F238E27FC236}">
                <a16:creationId xmlns:a16="http://schemas.microsoft.com/office/drawing/2014/main" id="{9F5A2CC3-6AAD-5A86-E276-CD8AC82B6E20}"/>
              </a:ext>
            </a:extLst>
          </p:cNvPr>
          <p:cNvSpPr txBox="1"/>
          <p:nvPr/>
        </p:nvSpPr>
        <p:spPr>
          <a:xfrm>
            <a:off x="1616765" y="5486398"/>
            <a:ext cx="3604592" cy="707886"/>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rPr>
              <a:t>NAME: PRIYANKA GUPTA</a:t>
            </a:r>
          </a:p>
          <a:p>
            <a:r>
              <a:rPr lang="en-IN" sz="2000" b="1" dirty="0">
                <a:effectLst>
                  <a:outerShdw blurRad="38100" dist="38100" dir="2700000" algn="tl">
                    <a:srgbClr val="000000">
                      <a:alpha val="43137"/>
                    </a:srgbClr>
                  </a:outerShdw>
                </a:effectLst>
              </a:rPr>
              <a:t>REG NO.: 22MCA10082</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992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9C15-6B78-B1C3-3AAA-585D9C252D67}"/>
              </a:ext>
            </a:extLst>
          </p:cNvPr>
          <p:cNvSpPr>
            <a:spLocks noGrp="1"/>
          </p:cNvSpPr>
          <p:nvPr>
            <p:ph type="title"/>
          </p:nvPr>
        </p:nvSpPr>
        <p:spPr>
          <a:xfrm>
            <a:off x="907774" y="682487"/>
            <a:ext cx="9601200" cy="798443"/>
          </a:xfrm>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BE4F737-91EA-4A4D-B782-176105C79FA4}"/>
              </a:ext>
            </a:extLst>
          </p:cNvPr>
          <p:cNvSpPr>
            <a:spLocks noGrp="1" noChangeArrowheads="1"/>
          </p:cNvSpPr>
          <p:nvPr>
            <p:ph idx="1"/>
          </p:nvPr>
        </p:nvSpPr>
        <p:spPr bwMode="auto">
          <a:xfrm>
            <a:off x="998055" y="1480930"/>
            <a:ext cx="10195890" cy="2099242"/>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Given an array, rotate the array to the right by </a:t>
            </a:r>
            <a:r>
              <a:rPr kumimoji="0" lang="en-US" altLang="en-US" sz="1800"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steps, where </a:t>
            </a:r>
            <a:r>
              <a:rPr kumimoji="0" lang="en-US" altLang="en-US" sz="1800"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is non-negative.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Example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Input:</a:t>
            </a: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63238"/>
                </a:solidFill>
                <a:effectLst/>
                <a:latin typeface="Times New Roman" panose="02020603050405020304" pitchFamily="18" charset="0"/>
                <a:cs typeface="Times New Roman" panose="02020603050405020304" pitchFamily="18" charset="0"/>
              </a:rPr>
              <a:t>nums</a:t>
            </a: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 [1,2,3,4,5,6,7], k = 3 </a:t>
            </a:r>
            <a:r>
              <a:rPr kumimoji="0" lang="en-US" altLang="en-US" sz="18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Output:</a:t>
            </a: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[5,6,7,1,2,3,4] </a:t>
            </a:r>
            <a:r>
              <a:rPr kumimoji="0" lang="en-US" altLang="en-US" sz="18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Explanation:</a:t>
            </a:r>
            <a:r>
              <a:rPr kumimoji="0" lang="en-US" altLang="en-US" sz="18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rotate 1 steps to the right: [7,1,2,3,4,5,6] rotate 2 steps to the right: [6,7,1,2,3,4,5] rotate 3 steps to the right: [5,6,7,1,2,3,4]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 https://leetcode.com/problems/rotate-array/</a:t>
            </a:r>
          </a:p>
        </p:txBody>
      </p:sp>
    </p:spTree>
    <p:extLst>
      <p:ext uri="{BB962C8B-B14F-4D97-AF65-F5344CB8AC3E}">
        <p14:creationId xmlns:p14="http://schemas.microsoft.com/office/powerpoint/2010/main" val="417856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C590-FC9E-6CD7-AE7E-CABA330A161E}"/>
              </a:ext>
            </a:extLst>
          </p:cNvPr>
          <p:cNvSpPr>
            <a:spLocks noGrp="1"/>
          </p:cNvSpPr>
          <p:nvPr>
            <p:ph type="title"/>
          </p:nvPr>
        </p:nvSpPr>
        <p:spPr>
          <a:xfrm>
            <a:off x="768627" y="266700"/>
            <a:ext cx="9601200" cy="838200"/>
          </a:xfrm>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310289-9050-168B-FD5B-175177F75898}"/>
              </a:ext>
            </a:extLst>
          </p:cNvPr>
          <p:cNvSpPr>
            <a:spLocks noGrp="1"/>
          </p:cNvSpPr>
          <p:nvPr>
            <p:ph idx="1"/>
          </p:nvPr>
        </p:nvSpPr>
        <p:spPr>
          <a:xfrm>
            <a:off x="1146314" y="881268"/>
            <a:ext cx="7295322" cy="7374836"/>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B0938E-F160-DF7C-E81B-4175F71D6FBF}"/>
              </a:ext>
            </a:extLst>
          </p:cNvPr>
          <p:cNvPicPr>
            <a:picLocks noChangeAspect="1"/>
          </p:cNvPicPr>
          <p:nvPr/>
        </p:nvPicPr>
        <p:blipFill rotWithShape="1">
          <a:blip r:embed="rId2"/>
          <a:srcRect l="49021" t="25061" r="11740" b="16505"/>
          <a:stretch/>
        </p:blipFill>
        <p:spPr>
          <a:xfrm>
            <a:off x="785192" y="1104900"/>
            <a:ext cx="9140686" cy="5004352"/>
          </a:xfrm>
          <a:prstGeom prst="rect">
            <a:avLst/>
          </a:prstGeom>
        </p:spPr>
      </p:pic>
    </p:spTree>
    <p:extLst>
      <p:ext uri="{BB962C8B-B14F-4D97-AF65-F5344CB8AC3E}">
        <p14:creationId xmlns:p14="http://schemas.microsoft.com/office/powerpoint/2010/main" val="127657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5D16-7E41-C4C3-F067-73050CB10B20}"/>
              </a:ext>
            </a:extLst>
          </p:cNvPr>
          <p:cNvSpPr>
            <a:spLocks noGrp="1"/>
          </p:cNvSpPr>
          <p:nvPr>
            <p:ph type="title"/>
          </p:nvPr>
        </p:nvSpPr>
        <p:spPr/>
        <p:txBody>
          <a:bodyPr/>
          <a:lstStyle/>
          <a:p>
            <a:r>
              <a:rPr lang="en-IN" dirty="0"/>
              <a:t>LEARNING</a:t>
            </a:r>
            <a:endParaRPr lang="en-US" dirty="0"/>
          </a:p>
        </p:txBody>
      </p:sp>
      <p:sp>
        <p:nvSpPr>
          <p:cNvPr id="3" name="Content Placeholder 2">
            <a:extLst>
              <a:ext uri="{FF2B5EF4-FFF2-40B4-BE49-F238E27FC236}">
                <a16:creationId xmlns:a16="http://schemas.microsoft.com/office/drawing/2014/main" id="{31CB0784-1CB5-DF3A-89B1-ED903A883F63}"/>
              </a:ext>
            </a:extLst>
          </p:cNvPr>
          <p:cNvSpPr>
            <a:spLocks noGrp="1"/>
          </p:cNvSpPr>
          <p:nvPr>
            <p:ph idx="1"/>
          </p:nvPr>
        </p:nvSpPr>
        <p:spPr/>
        <p:txBody>
          <a:bodyPr/>
          <a:lstStyle/>
          <a:p>
            <a:r>
              <a:rPr lang="en-IN" dirty="0"/>
              <a:t>In this problem we have rotated the array by swapping .</a:t>
            </a:r>
          </a:p>
          <a:p>
            <a:r>
              <a:rPr lang="en-IN" b="1" dirty="0"/>
              <a:t>F</a:t>
            </a:r>
            <a:r>
              <a:rPr lang="en-IN" dirty="0"/>
              <a:t>irst we need to check whether the number of times we need to rotate is less than the length of array.</a:t>
            </a:r>
          </a:p>
          <a:p>
            <a:r>
              <a:rPr lang="en-US" b="1" dirty="0"/>
              <a:t>    </a:t>
            </a:r>
            <a:r>
              <a:rPr lang="en-US" sz="1800" b="1" dirty="0">
                <a:latin typeface="Times New Roman" panose="02020603050405020304" pitchFamily="18" charset="0"/>
                <a:cs typeface="Times New Roman" panose="02020603050405020304" pitchFamily="18" charset="0"/>
              </a:rPr>
              <a:t> swap(</a:t>
            </a:r>
            <a:r>
              <a:rPr lang="en-US" sz="1800" b="1" dirty="0" err="1">
                <a:latin typeface="Times New Roman" panose="02020603050405020304" pitchFamily="18" charset="0"/>
                <a:cs typeface="Times New Roman" panose="02020603050405020304" pitchFamily="18" charset="0"/>
              </a:rPr>
              <a:t>nums</a:t>
            </a:r>
            <a:r>
              <a:rPr lang="en-US" sz="1800" b="1" dirty="0">
                <a:latin typeface="Times New Roman" panose="02020603050405020304" pitchFamily="18" charset="0"/>
                <a:cs typeface="Times New Roman" panose="02020603050405020304" pitchFamily="18" charset="0"/>
              </a:rPr>
              <a:t>, 0, nums.length-1-k);</a:t>
            </a:r>
          </a:p>
          <a:p>
            <a:r>
              <a:rPr lang="en-US" sz="1800" b="1" dirty="0">
                <a:latin typeface="Times New Roman" panose="02020603050405020304" pitchFamily="18" charset="0"/>
                <a:cs typeface="Times New Roman" panose="02020603050405020304" pitchFamily="18" charset="0"/>
              </a:rPr>
              <a:t>        swap(</a:t>
            </a:r>
            <a:r>
              <a:rPr lang="en-US" sz="1800" b="1" dirty="0" err="1">
                <a:latin typeface="Times New Roman" panose="02020603050405020304" pitchFamily="18" charset="0"/>
                <a:cs typeface="Times New Roman" panose="02020603050405020304" pitchFamily="18" charset="0"/>
              </a:rPr>
              <a:t>nums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nums.length</a:t>
            </a:r>
            <a:r>
              <a:rPr lang="en-US" sz="1800" b="1" dirty="0">
                <a:latin typeface="Times New Roman" panose="02020603050405020304" pitchFamily="18" charset="0"/>
                <a:cs typeface="Times New Roman" panose="02020603050405020304" pitchFamily="18" charset="0"/>
              </a:rPr>
              <a:t>-k, nums.length-1);</a:t>
            </a:r>
          </a:p>
          <a:p>
            <a:r>
              <a:rPr lang="en-US" sz="1800" b="1" dirty="0">
                <a:latin typeface="Times New Roman" panose="02020603050405020304" pitchFamily="18" charset="0"/>
                <a:cs typeface="Times New Roman" panose="02020603050405020304" pitchFamily="18" charset="0"/>
              </a:rPr>
              <a:t>        swap(</a:t>
            </a:r>
            <a:r>
              <a:rPr lang="en-US" sz="1800" b="1" dirty="0" err="1">
                <a:latin typeface="Times New Roman" panose="02020603050405020304" pitchFamily="18" charset="0"/>
                <a:cs typeface="Times New Roman" panose="02020603050405020304" pitchFamily="18" charset="0"/>
              </a:rPr>
              <a:t>nums</a:t>
            </a:r>
            <a:r>
              <a:rPr lang="en-US" sz="1800" b="1" dirty="0">
                <a:latin typeface="Times New Roman" panose="02020603050405020304" pitchFamily="18" charset="0"/>
                <a:cs typeface="Times New Roman" panose="02020603050405020304" pitchFamily="18" charset="0"/>
              </a:rPr>
              <a:t>, 0, nums.length-1);</a:t>
            </a:r>
          </a:p>
          <a:p>
            <a:r>
              <a:rPr lang="en-US" sz="1800" dirty="0">
                <a:latin typeface="Times New Roman" panose="02020603050405020304" pitchFamily="18" charset="0"/>
                <a:cs typeface="Times New Roman" panose="02020603050405020304" pitchFamily="18" charset="0"/>
              </a:rPr>
              <a:t>These will call function swap for 3 times until the array is </a:t>
            </a:r>
            <a:r>
              <a:rPr lang="en-US" sz="1800" dirty="0" err="1">
                <a:latin typeface="Times New Roman" panose="02020603050405020304" pitchFamily="18" charset="0"/>
                <a:cs typeface="Times New Roman" panose="02020603050405020304" pitchFamily="18" charset="0"/>
              </a:rPr>
              <a:t>roated</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879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AC34-24FB-D3F4-2404-9E31701E5216}"/>
              </a:ext>
            </a:extLst>
          </p:cNvPr>
          <p:cNvSpPr>
            <a:spLocks noGrp="1"/>
          </p:cNvSpPr>
          <p:nvPr>
            <p:ph type="title"/>
          </p:nvPr>
        </p:nvSpPr>
        <p:spPr/>
        <p:txBody>
          <a:bodyPr/>
          <a:lstStyle/>
          <a:p>
            <a:r>
              <a:rPr lang="en-IN" dirty="0"/>
              <a:t>SOME INTERVIEW QUESTIONS RELATED TO THIS PROBLEM</a:t>
            </a:r>
            <a:endParaRPr lang="en-US" dirty="0"/>
          </a:p>
        </p:txBody>
      </p:sp>
      <p:sp>
        <p:nvSpPr>
          <p:cNvPr id="3" name="Content Placeholder 2">
            <a:extLst>
              <a:ext uri="{FF2B5EF4-FFF2-40B4-BE49-F238E27FC236}">
                <a16:creationId xmlns:a16="http://schemas.microsoft.com/office/drawing/2014/main" id="{D27FFE00-C6AB-8038-0CD5-EB1593F82C71}"/>
              </a:ext>
            </a:extLst>
          </p:cNvPr>
          <p:cNvSpPr>
            <a:spLocks noGrp="1"/>
          </p:cNvSpPr>
          <p:nvPr>
            <p:ph idx="1"/>
          </p:nvPr>
        </p:nvSpPr>
        <p:spPr>
          <a:xfrm>
            <a:off x="1099929" y="1939023"/>
            <a:ext cx="10514316" cy="4502720"/>
          </a:xfrm>
        </p:spPr>
        <p:txBody>
          <a:bodyPr>
            <a:normAutofit/>
          </a:bodyPr>
          <a:lstStyle/>
          <a:p>
            <a:pPr marL="0" indent="0" algn="just">
              <a:buNone/>
            </a:pPr>
            <a:r>
              <a:rPr lang="en-US" b="1" i="0" dirty="0">
                <a:solidFill>
                  <a:srgbClr val="000000"/>
                </a:solidFill>
                <a:effectLst/>
                <a:latin typeface="Verdana" panose="020B0604030504040204" pitchFamily="34" charset="0"/>
              </a:rPr>
              <a:t>1</a:t>
            </a:r>
            <a:r>
              <a:rPr lang="en-US" b="1" i="0" dirty="0">
                <a:solidFill>
                  <a:srgbClr val="000000"/>
                </a:solidFill>
                <a:effectLst/>
                <a:latin typeface="Times New Roman" panose="02020603050405020304" pitchFamily="18" charset="0"/>
                <a:cs typeface="Times New Roman" panose="02020603050405020304" pitchFamily="18" charset="0"/>
              </a:rPr>
              <a:t>.What are the considerations to be made in case of loops in Java ?</a:t>
            </a:r>
          </a:p>
          <a:p>
            <a:pPr algn="just"/>
            <a:r>
              <a:rPr lang="en-US" b="0" i="0" dirty="0">
                <a:solidFill>
                  <a:srgbClr val="000000"/>
                </a:solidFill>
                <a:effectLst/>
                <a:latin typeface="Times New Roman" panose="02020603050405020304" pitchFamily="18" charset="0"/>
                <a:cs typeface="Times New Roman" panose="02020603050405020304" pitchFamily="18" charset="0"/>
              </a:rPr>
              <a:t>It shouldn't result in infinite loop. Please make sure that you have a condition that will terminate the loop and that condition should be reached.</a:t>
            </a:r>
          </a:p>
          <a:p>
            <a:pPr algn="just"/>
            <a:r>
              <a:rPr lang="en-US" b="0" i="0" dirty="0">
                <a:solidFill>
                  <a:srgbClr val="000000"/>
                </a:solidFill>
                <a:effectLst/>
                <a:latin typeface="Times New Roman" panose="02020603050405020304" pitchFamily="18" charset="0"/>
                <a:cs typeface="Times New Roman" panose="02020603050405020304" pitchFamily="18" charset="0"/>
              </a:rPr>
              <a:t>Make sure to use the break statement if you aspire to only look for something. Not using break will unnecessarily execute it till the end of for loop in some cases.</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Similarly use continue to execute the loop with next iteration and bypass the rest of the code block if required.</a:t>
            </a:r>
          </a:p>
          <a:p>
            <a:pPr marL="0" indent="0" algn="just">
              <a:buNone/>
            </a:pPr>
            <a:r>
              <a:rPr lang="en-US" dirty="0">
                <a:solidFill>
                  <a:srgbClr val="000000"/>
                </a:solidFill>
                <a:latin typeface="Times New Roman" panose="02020603050405020304" pitchFamily="18" charset="0"/>
                <a:cs typeface="Times New Roman" panose="02020603050405020304" pitchFamily="18" charset="0"/>
              </a:rPr>
              <a:t>2.</a:t>
            </a:r>
            <a:r>
              <a:rPr lang="en-US" b="1" i="0" dirty="0">
                <a:solidFill>
                  <a:srgbClr val="000000"/>
                </a:solidFill>
                <a:effectLst/>
                <a:latin typeface="Times New Roman" panose="02020603050405020304" pitchFamily="18" charset="0"/>
                <a:cs typeface="Times New Roman" panose="02020603050405020304" pitchFamily="18" charset="0"/>
              </a:rPr>
              <a:t> What is the difference between a break statement and a continue statement?</a:t>
            </a:r>
          </a:p>
          <a:p>
            <a:pPr algn="just"/>
            <a:r>
              <a:rPr lang="en-US" b="0" i="0" dirty="0">
                <a:solidFill>
                  <a:srgbClr val="000000"/>
                </a:solidFill>
                <a:effectLst/>
                <a:latin typeface="Times New Roman" panose="02020603050405020304" pitchFamily="18" charset="0"/>
                <a:cs typeface="Times New Roman" panose="02020603050405020304" pitchFamily="18" charset="0"/>
              </a:rPr>
              <a:t>Break statement results in the termination of the statement to which it applies (switch, for, do, or while). A continue statement is used to end the current loop iteration and return control to the loop statement.</a:t>
            </a: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0A3EFE78-C349-7866-D513-F6BCE632BC2D}"/>
              </a:ext>
            </a:extLst>
          </p:cNvPr>
          <p:cNvSpPr>
            <a:spLocks noChangeArrowheads="1"/>
          </p:cNvSpPr>
          <p:nvPr/>
        </p:nvSpPr>
        <p:spPr bwMode="auto">
          <a:xfrm>
            <a:off x="2754313" y="193902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altLang="en-US"/>
            </a:br>
            <a:endParaRPr lang="en-US" altLang="en-US"/>
          </a:p>
        </p:txBody>
      </p:sp>
    </p:spTree>
    <p:extLst>
      <p:ext uri="{BB962C8B-B14F-4D97-AF65-F5344CB8AC3E}">
        <p14:creationId xmlns:p14="http://schemas.microsoft.com/office/powerpoint/2010/main" val="205001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83454-1692-89AA-9627-CDD021225080}"/>
              </a:ext>
            </a:extLst>
          </p:cNvPr>
          <p:cNvSpPr txBox="1"/>
          <p:nvPr/>
        </p:nvSpPr>
        <p:spPr>
          <a:xfrm>
            <a:off x="1485901" y="1126434"/>
            <a:ext cx="9725438" cy="4401205"/>
          </a:xfrm>
          <a:prstGeom prst="rect">
            <a:avLst/>
          </a:prstGeom>
          <a:noFill/>
        </p:spPr>
        <p:txBody>
          <a:bodyPr wrap="square" rtlCol="0">
            <a:sp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3. What Is an </a:t>
            </a:r>
            <a:r>
              <a:rPr lang="en-US" sz="2000" b="1" i="1" dirty="0">
                <a:solidFill>
                  <a:srgbClr val="000000"/>
                </a:solidFill>
                <a:effectLst/>
                <a:latin typeface="Times New Roman" panose="02020603050405020304" pitchFamily="18" charset="0"/>
                <a:cs typeface="Times New Roman" panose="02020603050405020304" pitchFamily="18" charset="0"/>
              </a:rPr>
              <a:t>enhanced for</a:t>
            </a:r>
            <a:r>
              <a:rPr lang="en-US" sz="2000" b="1" i="0" dirty="0">
                <a:solidFill>
                  <a:srgbClr val="000000"/>
                </a:solidFill>
                <a:effectLst/>
                <a:latin typeface="Times New Roman" panose="02020603050405020304" pitchFamily="18" charset="0"/>
                <a:cs typeface="Times New Roman" panose="02020603050405020304" pitchFamily="18" charset="0"/>
              </a:rPr>
              <a:t> Loop?</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Is another syntax of the </a:t>
            </a:r>
            <a:r>
              <a:rPr lang="en-US" sz="2000" b="0" i="1" dirty="0">
                <a:solidFill>
                  <a:srgbClr val="000000"/>
                </a:solidFill>
                <a:effectLst/>
                <a:latin typeface="Times New Roman" panose="02020603050405020304" pitchFamily="18" charset="0"/>
                <a:cs typeface="Times New Roman" panose="02020603050405020304" pitchFamily="18" charset="0"/>
              </a:rPr>
              <a:t>for</a:t>
            </a:r>
            <a:r>
              <a:rPr lang="en-US" sz="2000" b="0" i="0" dirty="0">
                <a:solidFill>
                  <a:srgbClr val="000000"/>
                </a:solidFill>
                <a:effectLst/>
                <a:latin typeface="Times New Roman" panose="02020603050405020304" pitchFamily="18" charset="0"/>
                <a:cs typeface="Times New Roman" panose="02020603050405020304" pitchFamily="18" charset="0"/>
              </a:rPr>
              <a:t> statement designed to iterate through all the elements of a collection, array, </a:t>
            </a:r>
            <a:r>
              <a:rPr lang="en-US" sz="2000" b="0" i="0" dirty="0" err="1">
                <a:solidFill>
                  <a:srgbClr val="000000"/>
                </a:solidFill>
                <a:effectLst/>
                <a:latin typeface="Times New Roman" panose="02020603050405020304" pitchFamily="18" charset="0"/>
                <a:cs typeface="Times New Roman" panose="02020603050405020304" pitchFamily="18" charset="0"/>
              </a:rPr>
              <a:t>enum</a:t>
            </a:r>
            <a:r>
              <a:rPr lang="en-US" sz="2000" b="0" i="0" dirty="0">
                <a:solidFill>
                  <a:srgbClr val="000000"/>
                </a:solidFill>
                <a:effectLst/>
                <a:latin typeface="Times New Roman" panose="02020603050405020304" pitchFamily="18" charset="0"/>
                <a:cs typeface="Times New Roman" panose="02020603050405020304" pitchFamily="18" charset="0"/>
              </a:rPr>
              <a:t> or any object implementing the </a:t>
            </a:r>
            <a:r>
              <a:rPr lang="en-US" sz="2000" b="0" i="1" dirty="0" err="1">
                <a:solidFill>
                  <a:srgbClr val="000000"/>
                </a:solidFill>
                <a:effectLst/>
                <a:latin typeface="Times New Roman" panose="02020603050405020304" pitchFamily="18" charset="0"/>
                <a:cs typeface="Times New Roman" panose="02020603050405020304" pitchFamily="18" charset="0"/>
              </a:rPr>
              <a:t>Iterable</a:t>
            </a:r>
            <a:r>
              <a:rPr lang="en-US" sz="2000" b="0" i="0" dirty="0">
                <a:solidFill>
                  <a:srgbClr val="000000"/>
                </a:solidFill>
                <a:effectLst/>
                <a:latin typeface="Times New Roman" panose="02020603050405020304" pitchFamily="18" charset="0"/>
                <a:cs typeface="Times New Roman" panose="02020603050405020304" pitchFamily="18" charset="0"/>
              </a:rPr>
              <a:t> interface</a:t>
            </a:r>
          </a:p>
          <a:p>
            <a:pPr marL="285750" indent="-285750">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for</a:t>
            </a:r>
            <a:r>
              <a:rPr lang="en-US" sz="2000" b="0" i="0" dirty="0">
                <a:solidFill>
                  <a:srgbClr val="000000"/>
                </a:solidFill>
                <a:effectLst/>
                <a:latin typeface="Times New Roman" panose="02020603050405020304" pitchFamily="18" charset="0"/>
                <a:cs typeface="Times New Roman" panose="02020603050405020304" pitchFamily="18" charset="0"/>
              </a:rPr>
              <a:t> (String </a:t>
            </a:r>
            <a:r>
              <a:rPr lang="en-US" sz="2000" b="0" i="0" dirty="0" err="1">
                <a:solidFill>
                  <a:srgbClr val="000000"/>
                </a:solidFill>
                <a:effectLst/>
                <a:latin typeface="Times New Roman" panose="02020603050405020304" pitchFamily="18" charset="0"/>
                <a:cs typeface="Times New Roman" panose="02020603050405020304" pitchFamily="18" charset="0"/>
              </a:rPr>
              <a:t>aString</a:t>
            </a:r>
            <a:r>
              <a:rPr lang="en-US" sz="2000" b="0" i="0" dirty="0">
                <a:solidFill>
                  <a:srgbClr val="000000"/>
                </a:solidFill>
                <a:effectLst/>
                <a:latin typeface="Times New Roman" panose="02020603050405020304" pitchFamily="18" charset="0"/>
                <a:cs typeface="Times New Roman" panose="02020603050405020304" pitchFamily="18" charset="0"/>
              </a:rPr>
              <a:t> : </a:t>
            </a:r>
            <a:r>
              <a:rPr lang="en-US" sz="2000" b="0" i="0" dirty="0" err="1">
                <a:solidFill>
                  <a:srgbClr val="000000"/>
                </a:solidFill>
                <a:effectLst/>
                <a:latin typeface="Times New Roman" panose="02020603050405020304" pitchFamily="18" charset="0"/>
                <a:cs typeface="Times New Roman" panose="02020603050405020304" pitchFamily="18" charset="0"/>
              </a:rPr>
              <a:t>arrayOfStrings</a:t>
            </a:r>
            <a:r>
              <a:rPr lang="en-US" sz="2000" b="0" i="0" dirty="0">
                <a:solidFill>
                  <a:srgbClr val="000000"/>
                </a:solidFill>
                <a:effectLst/>
                <a:latin typeface="Times New Roman" panose="02020603050405020304" pitchFamily="18" charset="0"/>
                <a:cs typeface="Times New Roman" panose="02020603050405020304" pitchFamily="18" charset="0"/>
              </a:rPr>
              <a:t>) { </a:t>
            </a:r>
            <a:r>
              <a:rPr lang="en-US" sz="2000" b="0" i="0" dirty="0">
                <a:solidFill>
                  <a:srgbClr val="888888"/>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a:t>
            </a:r>
          </a:p>
          <a:p>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US" sz="2000" b="1" i="0" dirty="0">
                <a:solidFill>
                  <a:srgbClr val="000000"/>
                </a:solidFill>
                <a:effectLst/>
                <a:latin typeface="Times New Roman" panose="02020603050405020304" pitchFamily="18" charset="0"/>
                <a:cs typeface="Times New Roman" panose="02020603050405020304" pitchFamily="18" charset="0"/>
              </a:rPr>
              <a:t>4. What Is the Difference Between an Unlabeled and a Labeled </a:t>
            </a:r>
            <a:r>
              <a:rPr lang="en-US" sz="2000" b="1" i="1" dirty="0">
                <a:solidFill>
                  <a:srgbClr val="000000"/>
                </a:solidFill>
                <a:effectLst/>
                <a:latin typeface="Times New Roman" panose="02020603050405020304" pitchFamily="18" charset="0"/>
                <a:cs typeface="Times New Roman" panose="02020603050405020304" pitchFamily="18" charset="0"/>
              </a:rPr>
              <a:t>break</a:t>
            </a:r>
            <a:r>
              <a:rPr lang="en-US" sz="2000" b="1" i="0" dirty="0">
                <a:solidFill>
                  <a:srgbClr val="000000"/>
                </a:solidFill>
                <a:effectLst/>
                <a:latin typeface="Times New Roman" panose="02020603050405020304" pitchFamily="18" charset="0"/>
                <a:cs typeface="Times New Roman" panose="02020603050405020304" pitchFamily="18" charset="0"/>
              </a:rPr>
              <a:t> Statement?</a:t>
            </a:r>
          </a:p>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An unlabeled </a:t>
            </a:r>
            <a:r>
              <a:rPr lang="en-US" sz="2000" b="0" i="1" dirty="0">
                <a:solidFill>
                  <a:srgbClr val="000000"/>
                </a:solidFill>
                <a:effectLst/>
                <a:latin typeface="Times New Roman" panose="02020603050405020304" pitchFamily="18" charset="0"/>
                <a:cs typeface="Times New Roman" panose="02020603050405020304" pitchFamily="18" charset="0"/>
              </a:rPr>
              <a:t>break</a:t>
            </a:r>
            <a:r>
              <a:rPr lang="en-US" sz="2000" b="0" i="0" dirty="0">
                <a:solidFill>
                  <a:srgbClr val="000000"/>
                </a:solidFill>
                <a:effectLst/>
                <a:latin typeface="Times New Roman" panose="02020603050405020304" pitchFamily="18" charset="0"/>
                <a:cs typeface="Times New Roman" panose="02020603050405020304" pitchFamily="18" charset="0"/>
              </a:rPr>
              <a:t> statement terminates the innermost </a:t>
            </a:r>
            <a:r>
              <a:rPr lang="en-US" sz="2000" b="0" i="1" dirty="0">
                <a:solidFill>
                  <a:srgbClr val="000000"/>
                </a:solidFill>
                <a:effectLst/>
                <a:latin typeface="Times New Roman" panose="02020603050405020304" pitchFamily="18" charset="0"/>
                <a:cs typeface="Times New Roman" panose="02020603050405020304" pitchFamily="18" charset="0"/>
              </a:rPr>
              <a:t>switch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1" dirty="0">
                <a:solidFill>
                  <a:srgbClr val="000000"/>
                </a:solidFill>
                <a:effectLst/>
                <a:latin typeface="Times New Roman" panose="02020603050405020304" pitchFamily="18" charset="0"/>
                <a:cs typeface="Times New Roman" panose="02020603050405020304" pitchFamily="18" charset="0"/>
              </a:rPr>
              <a:t>for</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1" dirty="0">
                <a:solidFill>
                  <a:srgbClr val="000000"/>
                </a:solidFill>
                <a:effectLst/>
                <a:latin typeface="Times New Roman" panose="02020603050405020304" pitchFamily="18" charset="0"/>
                <a:cs typeface="Times New Roman" panose="02020603050405020304" pitchFamily="18" charset="0"/>
              </a:rPr>
              <a:t>while</a:t>
            </a:r>
            <a:r>
              <a:rPr lang="en-US" sz="2000" b="0" i="0" dirty="0">
                <a:solidFill>
                  <a:srgbClr val="000000"/>
                </a:solidFill>
                <a:effectLst/>
                <a:latin typeface="Times New Roman" panose="02020603050405020304" pitchFamily="18" charset="0"/>
                <a:cs typeface="Times New Roman" panose="02020603050405020304" pitchFamily="18" charset="0"/>
              </a:rPr>
              <a:t> or </a:t>
            </a:r>
            <a:r>
              <a:rPr lang="en-US" sz="2000" b="0" i="1" dirty="0">
                <a:solidFill>
                  <a:srgbClr val="000000"/>
                </a:solidFill>
                <a:effectLst/>
                <a:latin typeface="Times New Roman" panose="02020603050405020304" pitchFamily="18" charset="0"/>
                <a:cs typeface="Times New Roman" panose="02020603050405020304" pitchFamily="18" charset="0"/>
              </a:rPr>
              <a:t>do-while</a:t>
            </a:r>
            <a:r>
              <a:rPr lang="en-US" sz="2000" b="0" i="0" dirty="0">
                <a:solidFill>
                  <a:srgbClr val="000000"/>
                </a:solidFill>
                <a:effectLst/>
                <a:latin typeface="Times New Roman" panose="02020603050405020304" pitchFamily="18" charset="0"/>
                <a:cs typeface="Times New Roman" panose="02020603050405020304" pitchFamily="18" charset="0"/>
              </a:rPr>
              <a:t> statement, whereas a labeled </a:t>
            </a:r>
            <a:r>
              <a:rPr lang="en-US" sz="2000" b="0" i="1" dirty="0">
                <a:solidFill>
                  <a:srgbClr val="000000"/>
                </a:solidFill>
                <a:effectLst/>
                <a:latin typeface="Times New Roman" panose="02020603050405020304" pitchFamily="18" charset="0"/>
                <a:cs typeface="Times New Roman" panose="02020603050405020304" pitchFamily="18" charset="0"/>
              </a:rPr>
              <a:t>break</a:t>
            </a:r>
            <a:r>
              <a:rPr lang="en-US" sz="2000" b="0" i="0" dirty="0">
                <a:solidFill>
                  <a:srgbClr val="000000"/>
                </a:solidFill>
                <a:effectLst/>
                <a:latin typeface="Times New Roman" panose="02020603050405020304" pitchFamily="18" charset="0"/>
                <a:cs typeface="Times New Roman" panose="02020603050405020304" pitchFamily="18" charset="0"/>
              </a:rPr>
              <a:t> ends the execution of an outer statement</a:t>
            </a:r>
            <a:r>
              <a:rPr lang="en-US" sz="2000" b="0" i="0" dirty="0">
                <a:solidFill>
                  <a:srgbClr val="000000"/>
                </a:solidFill>
                <a:effectLst/>
                <a:latin typeface="Raleway" pitchFamily="2" charset="0"/>
              </a:rPr>
              <a:t>.</a:t>
            </a:r>
          </a:p>
          <a:p>
            <a:endParaRPr lang="en-US" sz="2000" b="1" i="0" dirty="0">
              <a:solidFill>
                <a:srgbClr val="000000"/>
              </a:solidFill>
              <a:effectLst/>
              <a:latin typeface="Raleway" pitchFamily="2" charset="0"/>
            </a:endParaRPr>
          </a:p>
          <a:p>
            <a:r>
              <a:rPr lang="en-US" sz="2000" b="1" dirty="0">
                <a:solidFill>
                  <a:srgbClr val="000000"/>
                </a:solidFill>
                <a:latin typeface="Times New Roman" panose="02020603050405020304" pitchFamily="18" charset="0"/>
                <a:cs typeface="Times New Roman" panose="02020603050405020304" pitchFamily="18" charset="0"/>
              </a:rPr>
              <a:t>5. </a:t>
            </a:r>
            <a:r>
              <a:rPr lang="en-US" sz="2000" b="1" i="0" dirty="0">
                <a:solidFill>
                  <a:srgbClr val="000000"/>
                </a:solidFill>
                <a:effectLst/>
                <a:latin typeface="Times New Roman" panose="02020603050405020304" pitchFamily="18" charset="0"/>
                <a:cs typeface="Times New Roman" panose="02020603050405020304" pitchFamily="18" charset="0"/>
              </a:rPr>
              <a:t>How Can You Exit Anticipatedly From a Loop?</a:t>
            </a:r>
          </a:p>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Using the </a:t>
            </a:r>
            <a:r>
              <a:rPr lang="en-US" sz="2000" b="0" i="1" dirty="0">
                <a:solidFill>
                  <a:srgbClr val="000000"/>
                </a:solidFill>
                <a:effectLst/>
                <a:latin typeface="Times New Roman" panose="02020603050405020304" pitchFamily="18" charset="0"/>
                <a:cs typeface="Times New Roman" panose="02020603050405020304" pitchFamily="18" charset="0"/>
              </a:rPr>
              <a:t>break</a:t>
            </a:r>
            <a:r>
              <a:rPr lang="en-US" sz="2000" b="0" i="0" dirty="0">
                <a:solidFill>
                  <a:srgbClr val="000000"/>
                </a:solidFill>
                <a:effectLst/>
                <a:latin typeface="Times New Roman" panose="02020603050405020304" pitchFamily="18" charset="0"/>
                <a:cs typeface="Times New Roman" panose="02020603050405020304" pitchFamily="18" charset="0"/>
              </a:rPr>
              <a:t> statement, we can terminate the execution of a loop immediately.</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i="0" dirty="0">
              <a:solidFill>
                <a:srgbClr val="000000"/>
              </a:solidFill>
              <a:effectLst/>
              <a:latin typeface="Raleway" pitchFamily="2" charset="0"/>
            </a:endParaRPr>
          </a:p>
          <a:p>
            <a:br>
              <a:rPr lang="en-US" sz="2000" dirty="0">
                <a:latin typeface="Times New Roman" panose="02020603050405020304" pitchFamily="18" charset="0"/>
                <a:cs typeface="Times New Roman" panose="02020603050405020304" pitchFamily="18" charset="0"/>
              </a:rPr>
            </a:b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8306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{D9FEE1AD-6D63-45E6-A679-1BE5642BA264}tf10001105</Template>
  <TotalTime>111</TotalTime>
  <Words>463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Franklin Gothic Book</vt:lpstr>
      <vt:lpstr>Raleway</vt:lpstr>
      <vt:lpstr>Times New Roman</vt:lpstr>
      <vt:lpstr>Verdana</vt:lpstr>
      <vt:lpstr>Crop</vt:lpstr>
      <vt:lpstr>100 Days code challenge</vt:lpstr>
      <vt:lpstr>PROBLEM</vt:lpstr>
      <vt:lpstr>SOLUTION</vt:lpstr>
      <vt:lpstr>LEARNING</vt:lpstr>
      <vt:lpstr>SOME INTERVIEW QUESTIONS RELATED TO THIS PROBLEM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code challenge</dc:title>
  <dc:creator>Priyanka Gupta</dc:creator>
  <cp:lastModifiedBy>Priyanka Gupta</cp:lastModifiedBy>
  <cp:revision>26</cp:revision>
  <dcterms:created xsi:type="dcterms:W3CDTF">2022-09-29T19:26:55Z</dcterms:created>
  <dcterms:modified xsi:type="dcterms:W3CDTF">2022-10-01T11:28:32Z</dcterms:modified>
</cp:coreProperties>
</file>